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6" r:id="rId3"/>
    <p:sldId id="290" r:id="rId4"/>
    <p:sldId id="302" r:id="rId5"/>
    <p:sldId id="292" r:id="rId6"/>
    <p:sldId id="306" r:id="rId7"/>
    <p:sldId id="294" r:id="rId8"/>
    <p:sldId id="299" r:id="rId9"/>
    <p:sldId id="300" r:id="rId10"/>
    <p:sldId id="301" r:id="rId11"/>
    <p:sldId id="298" r:id="rId12"/>
    <p:sldId id="295" r:id="rId13"/>
    <p:sldId id="281" r:id="rId14"/>
    <p:sldId id="305" r:id="rId15"/>
    <p:sldId id="297" r:id="rId16"/>
    <p:sldId id="304" r:id="rId17"/>
    <p:sldId id="30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0262" autoAdjust="0"/>
  </p:normalViewPr>
  <p:slideViewPr>
    <p:cSldViewPr snapToGrid="0">
      <p:cViewPr varScale="1">
        <p:scale>
          <a:sx n="54" d="100"/>
          <a:sy n="54" d="100"/>
        </p:scale>
        <p:origin x="77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esktop\NTU\&#22823;&#22235;\&#21934;&#25805;\&#23526;&#39511;&#20108;\&#31532;&#20843;&#32068;1210&#23526;&#39511;&#20108;&#25976;&#25818;&#26032;&#2925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esktop\NTU\&#22823;&#22235;\&#21934;&#25805;\&#23526;&#39511;&#20108;\&#31532;&#20843;&#32068;1210&#23526;&#39511;&#20108;&#25976;&#25818;&#26032;&#2925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500 W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'total  reflux  500W'!$N$6:$N$13</c:f>
              <c:strCache>
                <c:ptCount val="8"/>
                <c:pt idx="0">
                  <c:v>T1 (℃)</c:v>
                </c:pt>
                <c:pt idx="1">
                  <c:v>T2 (℃)</c:v>
                </c:pt>
                <c:pt idx="2">
                  <c:v>T3(℃)</c:v>
                </c:pt>
                <c:pt idx="3">
                  <c:v>T4 (℃)</c:v>
                </c:pt>
                <c:pt idx="4">
                  <c:v>T5 (℃)</c:v>
                </c:pt>
                <c:pt idx="5">
                  <c:v>T6 (℃)</c:v>
                </c:pt>
                <c:pt idx="6">
                  <c:v>T7 (℃)</c:v>
                </c:pt>
                <c:pt idx="7">
                  <c:v>T8 (℃)</c:v>
                </c:pt>
              </c:strCache>
            </c:strRef>
          </c:xVal>
          <c:yVal>
            <c:numRef>
              <c:f>'total  reflux  500W'!$Q$6:$Q$13</c:f>
              <c:numCache>
                <c:formatCode>General</c:formatCode>
                <c:ptCount val="8"/>
                <c:pt idx="0">
                  <c:v>84.5</c:v>
                </c:pt>
                <c:pt idx="1">
                  <c:v>92.6</c:v>
                </c:pt>
                <c:pt idx="2">
                  <c:v>100.5</c:v>
                </c:pt>
                <c:pt idx="3">
                  <c:v>100.7</c:v>
                </c:pt>
                <c:pt idx="4">
                  <c:v>100.7</c:v>
                </c:pt>
                <c:pt idx="5">
                  <c:v>101</c:v>
                </c:pt>
                <c:pt idx="6">
                  <c:v>100.8</c:v>
                </c:pt>
                <c:pt idx="7">
                  <c:v>100.9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E4-49B0-AFD7-235A0E6E3701}"/>
            </c:ext>
          </c:extLst>
        </c:ser>
        <c:ser>
          <c:idx val="1"/>
          <c:order val="1"/>
          <c:tx>
            <c:v>750 W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'total  reflux 750W'!$N$6:$N$13</c:f>
              <c:strCache>
                <c:ptCount val="8"/>
                <c:pt idx="0">
                  <c:v>T1 (℃)</c:v>
                </c:pt>
                <c:pt idx="1">
                  <c:v>T2 (℃)</c:v>
                </c:pt>
                <c:pt idx="2">
                  <c:v>T3(℃)</c:v>
                </c:pt>
                <c:pt idx="3">
                  <c:v>T4 (℃)</c:v>
                </c:pt>
                <c:pt idx="4">
                  <c:v>T5 (℃)</c:v>
                </c:pt>
                <c:pt idx="5">
                  <c:v>T6 (℃)</c:v>
                </c:pt>
                <c:pt idx="6">
                  <c:v>T7 (℃)</c:v>
                </c:pt>
                <c:pt idx="7">
                  <c:v>T8 (℃)</c:v>
                </c:pt>
              </c:strCache>
            </c:strRef>
          </c:xVal>
          <c:yVal>
            <c:numRef>
              <c:f>'total  reflux 750W'!$Q$6:$Q$13</c:f>
              <c:numCache>
                <c:formatCode>General</c:formatCode>
                <c:ptCount val="8"/>
                <c:pt idx="0">
                  <c:v>91.5</c:v>
                </c:pt>
                <c:pt idx="1">
                  <c:v>98.8</c:v>
                </c:pt>
                <c:pt idx="2">
                  <c:v>100.9</c:v>
                </c:pt>
                <c:pt idx="3">
                  <c:v>100.8</c:v>
                </c:pt>
                <c:pt idx="4">
                  <c:v>100.7</c:v>
                </c:pt>
                <c:pt idx="5">
                  <c:v>101.1</c:v>
                </c:pt>
                <c:pt idx="6">
                  <c:v>100.9</c:v>
                </c:pt>
                <c:pt idx="7">
                  <c:v>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E4-49B0-AFD7-235A0E6E3701}"/>
            </c:ext>
          </c:extLst>
        </c:ser>
        <c:ser>
          <c:idx val="2"/>
          <c:order val="2"/>
          <c:tx>
            <c:v>1000 W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'total  reflux  1000W'!$N$6:$N$13</c:f>
              <c:strCache>
                <c:ptCount val="8"/>
                <c:pt idx="0">
                  <c:v>T1 (℃)</c:v>
                </c:pt>
                <c:pt idx="1">
                  <c:v>T2 (℃)</c:v>
                </c:pt>
                <c:pt idx="2">
                  <c:v>T3(℃)</c:v>
                </c:pt>
                <c:pt idx="3">
                  <c:v>T4 (℃)</c:v>
                </c:pt>
                <c:pt idx="4">
                  <c:v>T5 (℃)</c:v>
                </c:pt>
                <c:pt idx="5">
                  <c:v>T6 (℃)</c:v>
                </c:pt>
                <c:pt idx="6">
                  <c:v>T7 (℃)</c:v>
                </c:pt>
                <c:pt idx="7">
                  <c:v>T8 (℃)</c:v>
                </c:pt>
              </c:strCache>
            </c:strRef>
          </c:xVal>
          <c:yVal>
            <c:numRef>
              <c:f>'total  reflux  1000W'!$Q$6:$Q$13</c:f>
              <c:numCache>
                <c:formatCode>General</c:formatCode>
                <c:ptCount val="8"/>
                <c:pt idx="0">
                  <c:v>97.1</c:v>
                </c:pt>
                <c:pt idx="1">
                  <c:v>100.5</c:v>
                </c:pt>
                <c:pt idx="2">
                  <c:v>101.1</c:v>
                </c:pt>
                <c:pt idx="3">
                  <c:v>100.8</c:v>
                </c:pt>
                <c:pt idx="4">
                  <c:v>100.7</c:v>
                </c:pt>
                <c:pt idx="5">
                  <c:v>101.1</c:v>
                </c:pt>
                <c:pt idx="6">
                  <c:v>101</c:v>
                </c:pt>
                <c:pt idx="7">
                  <c:v>101.1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FE4-49B0-AFD7-235A0E6E3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15952"/>
        <c:axId val="280401984"/>
      </c:scatterChart>
      <c:valAx>
        <c:axId val="221615952"/>
        <c:scaling>
          <c:orientation val="minMax"/>
          <c:max val="8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>
                    <a:solidFill>
                      <a:schemeClr val="tx1"/>
                    </a:solidFill>
                  </a:rPr>
                  <a:t>板數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(-)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0401984"/>
        <c:crosses val="autoZero"/>
        <c:crossBetween val="midCat"/>
      </c:valAx>
      <c:valAx>
        <c:axId val="280401984"/>
        <c:scaling>
          <c:orientation val="minMax"/>
          <c:min val="78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>
                    <a:solidFill>
                      <a:schemeClr val="tx1"/>
                    </a:solidFill>
                  </a:rPr>
                  <a:t>Temperature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TW" sz="1400" b="0" i="0" u="none" strike="noStrike" baseline="0" dirty="0">
                    <a:effectLst/>
                  </a:rPr>
                  <a:t>°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C)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61595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500 W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'total  reflux  500W'!$O$5:$Q$5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'total  reflux  500W'!$O$18:$Q$18</c:f>
              <c:numCache>
                <c:formatCode>General</c:formatCode>
                <c:ptCount val="3"/>
                <c:pt idx="0">
                  <c:v>50</c:v>
                </c:pt>
                <c:pt idx="1">
                  <c:v>55</c:v>
                </c:pt>
                <c:pt idx="2">
                  <c:v>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B4-47F7-AD55-01C6CD76DFFD}"/>
            </c:ext>
          </c:extLst>
        </c:ser>
        <c:ser>
          <c:idx val="1"/>
          <c:order val="1"/>
          <c:tx>
            <c:v>750 W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'total  reflux 750W'!$O$5:$Q$5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'total  reflux 750W'!$O$18:$Q$18</c:f>
              <c:numCache>
                <c:formatCode>General</c:formatCode>
                <c:ptCount val="3"/>
                <c:pt idx="0">
                  <c:v>72</c:v>
                </c:pt>
                <c:pt idx="1">
                  <c:v>70</c:v>
                </c:pt>
                <c:pt idx="2">
                  <c:v>64.5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B4-47F7-AD55-01C6CD76DFFD}"/>
            </c:ext>
          </c:extLst>
        </c:ser>
        <c:ser>
          <c:idx val="2"/>
          <c:order val="2"/>
          <c:tx>
            <c:v>1000 W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'total  reflux  1000W'!$O$5:$Q$5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'total  reflux  1000W'!$O$18:$Q$18</c:f>
              <c:numCache>
                <c:formatCode>General</c:formatCode>
                <c:ptCount val="3"/>
                <c:pt idx="0">
                  <c:v>75.5</c:v>
                </c:pt>
                <c:pt idx="1">
                  <c:v>72</c:v>
                </c:pt>
                <c:pt idx="2">
                  <c:v>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6B4-47F7-AD55-01C6CD76D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473808"/>
        <c:axId val="20665936"/>
      </c:scatterChart>
      <c:valAx>
        <c:axId val="225473808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>
                    <a:solidFill>
                      <a:schemeClr val="tx1"/>
                    </a:solidFill>
                  </a:rPr>
                  <a:t>t (min)</a:t>
                </a:r>
                <a:endParaRPr lang="zh-TW" altLang="en-US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665936"/>
        <c:crosses val="autoZero"/>
        <c:crossBetween val="midCat"/>
        <c:majorUnit val="10"/>
      </c:valAx>
      <c:valAx>
        <c:axId val="20665936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b="0" i="0" u="none" strike="noStrike" baseline="0" dirty="0">
                    <a:effectLst/>
                  </a:rPr>
                  <a:t>∆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P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(mmH</a:t>
                </a:r>
                <a:r>
                  <a:rPr lang="en-US" altLang="zh-TW" sz="14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O)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547380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CE99B-A5B5-4FCA-AD23-3151335B1BF7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2EDCF-8971-48A2-B66B-193A7C3EC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22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498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72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59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5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52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18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83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506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97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1669-AE3E-4888-B2EC-A5829A492C58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41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550-7BF5-4322-9875-995E1AA6C68B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90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A6AC-C11B-49E6-9386-2AA53F2F7E83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41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74D4-B727-408C-8FD6-E55AA482165F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3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4F4B-429B-4C8D-B103-71C250F219C3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1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2B7-69B0-4C1A-89F8-ADD733AB299A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5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AC7E-561A-476A-BD8B-825F393D944F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FFB9-D0E7-43C6-83B6-36D19D14D9A3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CC25-0DAD-4B92-9851-7EE4653ED83C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800B799E-41DE-49AA-A934-8BB5E7B14B4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20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3DCF-88D2-4C0B-AAC5-B4B91588F211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3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59EF-F1AE-45E0-A973-B2EE02971833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3F2F-600E-46D0-AEEB-A1B956F09F53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50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68102"/>
            <a:ext cx="9144000" cy="1714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800" dirty="0"/>
              <a:t>實驗二　蒸餾</a:t>
            </a:r>
            <a:br>
              <a:rPr lang="en-US" altLang="zh-TW" sz="4800" dirty="0"/>
            </a:br>
            <a:r>
              <a:rPr lang="en-US" altLang="zh-TW" sz="3200" dirty="0"/>
              <a:t>2020.12.10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4057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B05504076</a:t>
            </a:r>
            <a:r>
              <a:rPr lang="zh-TW" altLang="en-US" dirty="0"/>
              <a:t>　蔡孟儒</a:t>
            </a:r>
            <a:endParaRPr lang="en-US" altLang="zh-TW" dirty="0"/>
          </a:p>
          <a:p>
            <a:r>
              <a:rPr lang="en-US" altLang="zh-TW" dirty="0"/>
              <a:t>B06504069</a:t>
            </a:r>
            <a:r>
              <a:rPr lang="zh-TW" altLang="en-US" dirty="0"/>
              <a:t>　蘇峰玉</a:t>
            </a:r>
            <a:endParaRPr lang="en-US" altLang="zh-TW" dirty="0"/>
          </a:p>
          <a:p>
            <a:r>
              <a:rPr lang="en-US" altLang="zh-TW" dirty="0"/>
              <a:t>B06504004</a:t>
            </a:r>
            <a:r>
              <a:rPr lang="zh-TW" altLang="en-US" dirty="0"/>
              <a:t>　盧彥均</a:t>
            </a:r>
            <a:endParaRPr lang="en-US" altLang="zh-TW" dirty="0"/>
          </a:p>
          <a:p>
            <a:r>
              <a:rPr lang="en-US" altLang="zh-TW" dirty="0"/>
              <a:t>B06504124</a:t>
            </a:r>
            <a:r>
              <a:rPr lang="zh-TW" altLang="en-US" dirty="0"/>
              <a:t>　趙奕翔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6E9347-9864-4B5B-A6DC-78C1C6126D2D}"/>
              </a:ext>
            </a:extLst>
          </p:cNvPr>
          <p:cNvGrpSpPr/>
          <p:nvPr/>
        </p:nvGrpSpPr>
        <p:grpSpPr>
          <a:xfrm>
            <a:off x="2257384" y="2855167"/>
            <a:ext cx="7677232" cy="0"/>
            <a:chOff x="2220220" y="3788229"/>
            <a:chExt cx="7677232" cy="0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7D7440EA-D4AF-44C2-B008-6C4F63754D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EB5D5F2-E772-41E1-97E3-8205B9003537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D0D7100-276C-43D7-A609-D7B8AB4505E4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201F7158-81A6-40F6-89D3-44E29BB272D8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0EB9432-B9DC-4103-9130-2E9C8E41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96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603DFC3-56B0-466B-A4A3-78396D81B73F}"/>
              </a:ext>
            </a:extLst>
          </p:cNvPr>
          <p:cNvSpPr txBox="1"/>
          <p:nvPr/>
        </p:nvSpPr>
        <p:spPr>
          <a:xfrm>
            <a:off x="651753" y="56314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塔內溫度分布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00BB6B-1235-4087-9157-35E22D5E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3011578"/>
            <a:ext cx="5546841" cy="36117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578E707-D956-4FD1-9620-DF6D924E4F43}"/>
              </a:ext>
            </a:extLst>
          </p:cNvPr>
          <p:cNvCxnSpPr/>
          <p:nvPr/>
        </p:nvCxnSpPr>
        <p:spPr>
          <a:xfrm flipV="1">
            <a:off x="2625326" y="4207670"/>
            <a:ext cx="0" cy="178352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5CBE720-F1CA-40AB-808D-39AD76F8A625}"/>
              </a:ext>
            </a:extLst>
          </p:cNvPr>
          <p:cNvCxnSpPr/>
          <p:nvPr/>
        </p:nvCxnSpPr>
        <p:spPr>
          <a:xfrm>
            <a:off x="1481706" y="5407054"/>
            <a:ext cx="336708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645F21E-97DA-4460-8CD5-0B031EFA0111}"/>
              </a:ext>
            </a:extLst>
          </p:cNvPr>
          <p:cNvCxnSpPr/>
          <p:nvPr/>
        </p:nvCxnSpPr>
        <p:spPr>
          <a:xfrm>
            <a:off x="1471451" y="4227712"/>
            <a:ext cx="1161446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BA66647-25B9-4924-8A58-BB24BCB4D251}"/>
              </a:ext>
            </a:extLst>
          </p:cNvPr>
          <p:cNvCxnSpPr/>
          <p:nvPr/>
        </p:nvCxnSpPr>
        <p:spPr>
          <a:xfrm flipV="1">
            <a:off x="696000" y="1136062"/>
            <a:ext cx="828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00A4DD9-D9EA-440C-AFAA-60A9AC79F756}"/>
              </a:ext>
            </a:extLst>
          </p:cNvPr>
          <p:cNvSpPr txBox="1"/>
          <p:nvPr/>
        </p:nvSpPr>
        <p:spPr>
          <a:xfrm>
            <a:off x="651753" y="2243506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功率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1000</a:t>
            </a:r>
            <a:r>
              <a:rPr lang="zh-TW" altLang="en-US" dirty="0"/>
              <a:t> </a:t>
            </a:r>
            <a:r>
              <a:rPr lang="en-US" altLang="zh-TW" dirty="0"/>
              <a:t>W</a:t>
            </a:r>
          </a:p>
          <a:p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altLang="zh-TW" baseline="-25000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zh-TW" dirty="0"/>
              <a:t> = 0.2579</a:t>
            </a:r>
            <a:r>
              <a:rPr lang="zh-TW" altLang="en-US" dirty="0"/>
              <a:t>；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altLang="zh-TW" baseline="-250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zh-TW" dirty="0"/>
              <a:t> = 0.5600</a:t>
            </a:r>
            <a:endParaRPr lang="zh-TW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20B142A-4EA8-46B1-8CFE-4ACDB6A4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26374"/>
              </p:ext>
            </p:extLst>
          </p:nvPr>
        </p:nvGraphicFramePr>
        <p:xfrm>
          <a:off x="696000" y="1463472"/>
          <a:ext cx="680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186182191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20141466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5545242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7110576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128283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86311417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73691717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58788811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573632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8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溫度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>
                          <a:effectLst/>
                        </a:rPr>
                        <a:t>97.1</a:t>
                      </a:r>
                      <a:endParaRPr lang="en-US" altLang="zh-TW" sz="1800" b="0" i="0" u="none" strike="noStrike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101.1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101.1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101.0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101.1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853626"/>
                  </a:ext>
                </a:extLst>
              </a:tr>
            </a:tbl>
          </a:graphicData>
        </a:graphic>
      </p:graphicFrame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F031517-D721-4D07-9329-97C9F4004843}"/>
              </a:ext>
            </a:extLst>
          </p:cNvPr>
          <p:cNvCxnSpPr/>
          <p:nvPr/>
        </p:nvCxnSpPr>
        <p:spPr>
          <a:xfrm flipV="1">
            <a:off x="1622147" y="3506647"/>
            <a:ext cx="0" cy="249886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1EE1300-3F82-46DE-8BD3-B63416752829}"/>
              </a:ext>
            </a:extLst>
          </p:cNvPr>
          <p:cNvCxnSpPr/>
          <p:nvPr/>
        </p:nvCxnSpPr>
        <p:spPr>
          <a:xfrm>
            <a:off x="1495525" y="3526371"/>
            <a:ext cx="509623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FAD8EE8F-168B-4C81-BB2E-7AABE8C1FCBF}"/>
              </a:ext>
            </a:extLst>
          </p:cNvPr>
          <p:cNvCxnSpPr/>
          <p:nvPr/>
        </p:nvCxnSpPr>
        <p:spPr>
          <a:xfrm flipV="1">
            <a:off x="1498054" y="3201108"/>
            <a:ext cx="0" cy="280399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70BABA9-AE1D-4AF6-A908-2648F6B4DC03}"/>
              </a:ext>
            </a:extLst>
          </p:cNvPr>
          <p:cNvCxnSpPr/>
          <p:nvPr/>
        </p:nvCxnSpPr>
        <p:spPr>
          <a:xfrm>
            <a:off x="1485849" y="3429000"/>
            <a:ext cx="1878381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28D7277-7298-48C7-8E13-038224306681}"/>
              </a:ext>
            </a:extLst>
          </p:cNvPr>
          <p:cNvSpPr txBox="1"/>
          <p:nvPr/>
        </p:nvSpPr>
        <p:spPr>
          <a:xfrm>
            <a:off x="3573280" y="3244334"/>
            <a:ext cx="5309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374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F575059-6365-481F-87DB-C7BE030403F9}"/>
              </a:ext>
            </a:extLst>
          </p:cNvPr>
          <p:cNvSpPr txBox="1"/>
          <p:nvPr/>
        </p:nvSpPr>
        <p:spPr>
          <a:xfrm>
            <a:off x="2168004" y="3341000"/>
            <a:ext cx="8194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373.65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64658C7F-9AAC-4535-AE31-7B7A6698E533}"/>
              </a:ext>
            </a:extLst>
          </p:cNvPr>
          <p:cNvSpPr txBox="1"/>
          <p:nvPr/>
        </p:nvSpPr>
        <p:spPr>
          <a:xfrm>
            <a:off x="2997321" y="4043046"/>
            <a:ext cx="8194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370.25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FB2E5819-4365-4C0F-91B4-7F17FD7C5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206155"/>
                  </p:ext>
                </p:extLst>
              </p:nvPr>
            </p:nvGraphicFramePr>
            <p:xfrm>
              <a:off x="7191856" y="3785262"/>
              <a:ext cx="397544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3862">
                      <a:extLst>
                        <a:ext uri="{9D8B030D-6E8A-4147-A177-3AD203B41FA5}">
                          <a16:colId xmlns:a16="http://schemas.microsoft.com/office/drawing/2014/main" val="3512711160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1609284976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99917218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7241801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理論板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T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zh-TW" dirty="0"/>
                            <a:t>C)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x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(v/v%)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y (v/v%)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4632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91.5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0.26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100.5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028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7496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FB2E5819-4365-4C0F-91B4-7F17FD7C5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206155"/>
                  </p:ext>
                </p:extLst>
              </p:nvPr>
            </p:nvGraphicFramePr>
            <p:xfrm>
              <a:off x="7191856" y="3785262"/>
              <a:ext cx="397544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3862">
                      <a:extLst>
                        <a:ext uri="{9D8B030D-6E8A-4147-A177-3AD203B41FA5}">
                          <a16:colId xmlns:a16="http://schemas.microsoft.com/office/drawing/2014/main" val="3512711160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1609284976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99917218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7241801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理論板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197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x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(v/v%)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y (v/v%)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4632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91.5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0.26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100.5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028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74966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圖片 1">
            <a:extLst>
              <a:ext uri="{FF2B5EF4-FFF2-40B4-BE49-F238E27FC236}">
                <a16:creationId xmlns:a16="http://schemas.microsoft.com/office/drawing/2014/main" id="{09372DB8-1DC0-4DBF-B78A-59C2DB71F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580" y="172154"/>
            <a:ext cx="2909553" cy="2771224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F35434E6-80F6-415F-AFD4-7BD56287E853}"/>
              </a:ext>
            </a:extLst>
          </p:cNvPr>
          <p:cNvSpPr txBox="1"/>
          <p:nvPr/>
        </p:nvSpPr>
        <p:spPr>
          <a:xfrm>
            <a:off x="3423754" y="406468"/>
            <a:ext cx="282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各功率的塔內溫度分布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理論板數與</a:t>
            </a:r>
            <a:r>
              <a:rPr lang="en-US" altLang="zh-TW" dirty="0"/>
              <a:t>T-x-y</a:t>
            </a:r>
            <a:r>
              <a:rPr lang="zh-TW" altLang="en-US" dirty="0"/>
              <a:t>圖比對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33DC219-7EEF-4974-A9A6-E77D479631C2}"/>
              </a:ext>
            </a:extLst>
          </p:cNvPr>
          <p:cNvSpPr txBox="1"/>
          <p:nvPr/>
        </p:nvSpPr>
        <p:spPr>
          <a:xfrm>
            <a:off x="7191856" y="3293297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各板的溫度及酒精氣液組成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7E1618-B69E-42BB-823E-6CD7D7AC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6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924136-A26B-4F02-82DE-339C3729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63FA64-F690-4907-9739-87EC17C9F981}"/>
              </a:ext>
            </a:extLst>
          </p:cNvPr>
          <p:cNvSpPr txBox="1"/>
          <p:nvPr/>
        </p:nvSpPr>
        <p:spPr>
          <a:xfrm>
            <a:off x="651753" y="56314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塔內壓差比較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2EF9EE6-55D1-445B-B8CB-74A2ED01954E}"/>
              </a:ext>
            </a:extLst>
          </p:cNvPr>
          <p:cNvCxnSpPr/>
          <p:nvPr/>
        </p:nvCxnSpPr>
        <p:spPr>
          <a:xfrm flipV="1">
            <a:off x="696000" y="1136062"/>
            <a:ext cx="828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330EC7FB-A455-4725-A035-8FBC8911F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945642"/>
              </p:ext>
            </p:extLst>
          </p:nvPr>
        </p:nvGraphicFramePr>
        <p:xfrm>
          <a:off x="528506" y="1933634"/>
          <a:ext cx="5112058" cy="311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2C108B0-F02A-4267-A1BF-430F5198E0BD}"/>
              </a:ext>
            </a:extLst>
          </p:cNvPr>
          <p:cNvSpPr txBox="1"/>
          <p:nvPr/>
        </p:nvSpPr>
        <p:spPr>
          <a:xfrm>
            <a:off x="6096000" y="3927574"/>
            <a:ext cx="5782352" cy="222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reboiler</a:t>
            </a:r>
            <a:r>
              <a:rPr lang="zh-TW" altLang="en-US" dirty="0"/>
              <a:t>的加熱功率越大，塔內壓差越大</a:t>
            </a:r>
            <a:endParaRPr lang="en-US" altLang="zh-TW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隨著時間增加，壓差的變化不太一致</a:t>
            </a:r>
            <a:endParaRPr lang="en-US" altLang="zh-TW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可能誤差：觀察誤差、在關閥的時候壓差會跳動、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zh-TW" altLang="en-US" dirty="0"/>
              <a:t>　 排大氣時，因塔底溫度較高、會使壓力計中水氣冷凝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6A80B9-1E7E-4BAE-8DC8-727F8A2F2C93}"/>
              </a:ext>
            </a:extLst>
          </p:cNvPr>
          <p:cNvSpPr txBox="1"/>
          <p:nvPr/>
        </p:nvSpPr>
        <p:spPr>
          <a:xfrm>
            <a:off x="768771" y="5049006"/>
            <a:ext cx="1206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500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750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1000 W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B942240-8E35-4624-86C5-9CCC6B1A0BB6}"/>
              </a:ext>
            </a:extLst>
          </p:cNvPr>
          <p:cNvGrpSpPr/>
          <p:nvPr/>
        </p:nvGrpSpPr>
        <p:grpSpPr>
          <a:xfrm>
            <a:off x="9849383" y="244008"/>
            <a:ext cx="1690864" cy="2450883"/>
            <a:chOff x="9607290" y="1415861"/>
            <a:chExt cx="1690864" cy="2450883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B11D427-39D3-4B96-A213-61C414B6C6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07291" y="1415861"/>
              <a:ext cx="1690863" cy="2450883"/>
              <a:chOff x="9986069" y="1177297"/>
              <a:chExt cx="2109436" cy="3165597"/>
            </a:xfrm>
          </p:grpSpPr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FE84E68E-7DB6-4BF8-B024-2DBBBCC3FF4B}"/>
                  </a:ext>
                </a:extLst>
              </p:cNvPr>
              <p:cNvGrpSpPr/>
              <p:nvPr/>
            </p:nvGrpSpPr>
            <p:grpSpPr>
              <a:xfrm>
                <a:off x="10652959" y="3302285"/>
                <a:ext cx="1442546" cy="797669"/>
                <a:chOff x="10652959" y="3482507"/>
                <a:chExt cx="1442546" cy="797669"/>
              </a:xfrm>
            </p:grpSpPr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4F8A0288-4C1F-4793-8F74-1A73AE68AE13}"/>
                    </a:ext>
                  </a:extLst>
                </p:cNvPr>
                <p:cNvGrpSpPr/>
                <p:nvPr/>
              </p:nvGrpSpPr>
              <p:grpSpPr>
                <a:xfrm>
                  <a:off x="10652959" y="3482507"/>
                  <a:ext cx="1442546" cy="797669"/>
                  <a:chOff x="10478596" y="3516550"/>
                  <a:chExt cx="1442546" cy="797669"/>
                </a:xfrm>
              </p:grpSpPr>
              <p:cxnSp>
                <p:nvCxnSpPr>
                  <p:cNvPr id="32" name="直線接點 31">
                    <a:extLst>
                      <a:ext uri="{FF2B5EF4-FFF2-40B4-BE49-F238E27FC236}">
                        <a16:creationId xmlns:a16="http://schemas.microsoft.com/office/drawing/2014/main" id="{F9E8A699-0E17-4CDC-9030-E687152DF1D4}"/>
                      </a:ext>
                    </a:extLst>
                  </p:cNvPr>
                  <p:cNvCxnSpPr/>
                  <p:nvPr/>
                </p:nvCxnSpPr>
                <p:spPr>
                  <a:xfrm>
                    <a:off x="10498052" y="3526338"/>
                    <a:ext cx="846306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接點 32">
                    <a:extLst>
                      <a:ext uri="{FF2B5EF4-FFF2-40B4-BE49-F238E27FC236}">
                        <a16:creationId xmlns:a16="http://schemas.microsoft.com/office/drawing/2014/main" id="{FC002014-9A63-4642-AB7E-6A7C7C2753EF}"/>
                      </a:ext>
                    </a:extLst>
                  </p:cNvPr>
                  <p:cNvCxnSpPr/>
                  <p:nvPr/>
                </p:nvCxnSpPr>
                <p:spPr>
                  <a:xfrm rot="21540000" flipV="1">
                    <a:off x="11333458" y="3526278"/>
                    <a:ext cx="0" cy="787941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接點 33">
                    <a:extLst>
                      <a:ext uri="{FF2B5EF4-FFF2-40B4-BE49-F238E27FC236}">
                        <a16:creationId xmlns:a16="http://schemas.microsoft.com/office/drawing/2014/main" id="{FD1F7A2F-4944-41C3-BD61-87D5CAC3778E}"/>
                      </a:ext>
                    </a:extLst>
                  </p:cNvPr>
                  <p:cNvCxnSpPr/>
                  <p:nvPr/>
                </p:nvCxnSpPr>
                <p:spPr>
                  <a:xfrm rot="21540000" flipV="1">
                    <a:off x="10491176" y="3516550"/>
                    <a:ext cx="0" cy="787941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單箭頭接點 33">
                    <a:extLst>
                      <a:ext uri="{FF2B5EF4-FFF2-40B4-BE49-F238E27FC236}">
                        <a16:creationId xmlns:a16="http://schemas.microsoft.com/office/drawing/2014/main" id="{5F4A4235-8AEE-4207-9F8C-C8DF8C4F13AD}"/>
                      </a:ext>
                    </a:extLst>
                  </p:cNvPr>
                  <p:cNvCxnSpPr/>
                  <p:nvPr/>
                </p:nvCxnSpPr>
                <p:spPr>
                  <a:xfrm>
                    <a:off x="10478596" y="4314159"/>
                    <a:ext cx="1442546" cy="0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直線單箭頭接點 29">
                  <a:extLst>
                    <a:ext uri="{FF2B5EF4-FFF2-40B4-BE49-F238E27FC236}">
                      <a16:creationId xmlns:a16="http://schemas.microsoft.com/office/drawing/2014/main" id="{1B4D15F1-EA34-4C35-A2F6-C4822611B253}"/>
                    </a:ext>
                  </a:extLst>
                </p:cNvPr>
                <p:cNvCxnSpPr/>
                <p:nvPr/>
              </p:nvCxnSpPr>
              <p:spPr>
                <a:xfrm rot="16200000">
                  <a:off x="11323150" y="3931071"/>
                  <a:ext cx="360000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32972B68-0780-4E01-815A-BF353282586A}"/>
                  </a:ext>
                </a:extLst>
              </p:cNvPr>
              <p:cNvGrpSpPr/>
              <p:nvPr/>
            </p:nvGrpSpPr>
            <p:grpSpPr>
              <a:xfrm>
                <a:off x="10652959" y="1420237"/>
                <a:ext cx="1442546" cy="807397"/>
                <a:chOff x="10619751" y="1254868"/>
                <a:chExt cx="1442546" cy="807397"/>
              </a:xfrm>
            </p:grpSpPr>
            <p:grpSp>
              <p:nvGrpSpPr>
                <p:cNvPr id="24" name="群組 23">
                  <a:extLst>
                    <a:ext uri="{FF2B5EF4-FFF2-40B4-BE49-F238E27FC236}">
                      <a16:creationId xmlns:a16="http://schemas.microsoft.com/office/drawing/2014/main" id="{CBDBE8F2-2364-41F8-A809-34EA4EA98D7F}"/>
                    </a:ext>
                  </a:extLst>
                </p:cNvPr>
                <p:cNvGrpSpPr/>
                <p:nvPr/>
              </p:nvGrpSpPr>
              <p:grpSpPr>
                <a:xfrm>
                  <a:off x="10619751" y="1254868"/>
                  <a:ext cx="1442546" cy="807397"/>
                  <a:chOff x="10619751" y="1254868"/>
                  <a:chExt cx="1442546" cy="807397"/>
                </a:xfrm>
              </p:grpSpPr>
              <p:cxnSp>
                <p:nvCxnSpPr>
                  <p:cNvPr id="26" name="直線接點 25">
                    <a:extLst>
                      <a:ext uri="{FF2B5EF4-FFF2-40B4-BE49-F238E27FC236}">
                        <a16:creationId xmlns:a16="http://schemas.microsoft.com/office/drawing/2014/main" id="{4C7EEBE1-D47B-40F0-AE86-37159C7244E4}"/>
                      </a:ext>
                    </a:extLst>
                  </p:cNvPr>
                  <p:cNvCxnSpPr/>
                  <p:nvPr/>
                </p:nvCxnSpPr>
                <p:spPr>
                  <a:xfrm>
                    <a:off x="10642060" y="2042808"/>
                    <a:ext cx="846306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接點 26">
                    <a:extLst>
                      <a:ext uri="{FF2B5EF4-FFF2-40B4-BE49-F238E27FC236}">
                        <a16:creationId xmlns:a16="http://schemas.microsoft.com/office/drawing/2014/main" id="{B52A3CC0-AAC5-4134-A19B-B0C1BF9FF1FE}"/>
                      </a:ext>
                    </a:extLst>
                  </p:cNvPr>
                  <p:cNvCxnSpPr/>
                  <p:nvPr/>
                </p:nvCxnSpPr>
                <p:spPr>
                  <a:xfrm rot="-60000" flipV="1">
                    <a:off x="11478638" y="1274324"/>
                    <a:ext cx="0" cy="787941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接點 27">
                    <a:extLst>
                      <a:ext uri="{FF2B5EF4-FFF2-40B4-BE49-F238E27FC236}">
                        <a16:creationId xmlns:a16="http://schemas.microsoft.com/office/drawing/2014/main" id="{58CBEED2-C2C2-4D55-A624-F588DF12FFDB}"/>
                      </a:ext>
                    </a:extLst>
                  </p:cNvPr>
                  <p:cNvCxnSpPr/>
                  <p:nvPr/>
                </p:nvCxnSpPr>
                <p:spPr>
                  <a:xfrm rot="-60000" flipV="1">
                    <a:off x="10646083" y="1254868"/>
                    <a:ext cx="0" cy="787941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單箭頭接點 27">
                    <a:extLst>
                      <a:ext uri="{FF2B5EF4-FFF2-40B4-BE49-F238E27FC236}">
                        <a16:creationId xmlns:a16="http://schemas.microsoft.com/office/drawing/2014/main" id="{7F524AC3-B6F6-42DE-93D6-4D7335FEE6D7}"/>
                      </a:ext>
                    </a:extLst>
                  </p:cNvPr>
                  <p:cNvCxnSpPr/>
                  <p:nvPr/>
                </p:nvCxnSpPr>
                <p:spPr>
                  <a:xfrm>
                    <a:off x="10619751" y="1254928"/>
                    <a:ext cx="1442546" cy="0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直線單箭頭接點 23">
                  <a:extLst>
                    <a:ext uri="{FF2B5EF4-FFF2-40B4-BE49-F238E27FC236}">
                      <a16:creationId xmlns:a16="http://schemas.microsoft.com/office/drawing/2014/main" id="{B1F182D0-19B9-4ABE-85B5-F8A62B80D92A}"/>
                    </a:ext>
                  </a:extLst>
                </p:cNvPr>
                <p:cNvCxnSpPr/>
                <p:nvPr/>
              </p:nvCxnSpPr>
              <p:spPr>
                <a:xfrm>
                  <a:off x="11478638" y="1442214"/>
                  <a:ext cx="5491" cy="393911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流程圖: 結束點 19">
                <a:extLst>
                  <a:ext uri="{FF2B5EF4-FFF2-40B4-BE49-F238E27FC236}">
                    <a16:creationId xmlns:a16="http://schemas.microsoft.com/office/drawing/2014/main" id="{A42E15E2-3A97-435F-BF80-476E5456F175}"/>
                  </a:ext>
                </a:extLst>
              </p:cNvPr>
              <p:cNvSpPr/>
              <p:nvPr/>
            </p:nvSpPr>
            <p:spPr>
              <a:xfrm rot="16200000">
                <a:off x="9285676" y="2295728"/>
                <a:ext cx="2315185" cy="91440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18D4D895-E7B7-4580-B40E-F8950A5D7601}"/>
                  </a:ext>
                </a:extLst>
              </p:cNvPr>
              <p:cNvSpPr/>
              <p:nvPr/>
            </p:nvSpPr>
            <p:spPr>
              <a:xfrm>
                <a:off x="10852376" y="3856894"/>
                <a:ext cx="486383" cy="486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 dirty="0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CC72B424-4320-4ABA-8EAA-88BFA2DA5022}"/>
                  </a:ext>
                </a:extLst>
              </p:cNvPr>
              <p:cNvSpPr/>
              <p:nvPr/>
            </p:nvSpPr>
            <p:spPr>
              <a:xfrm>
                <a:off x="10852375" y="1177297"/>
                <a:ext cx="486383" cy="486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</p:grp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26A102E-90CB-4521-920B-CE37D6E2873F}"/>
                </a:ext>
              </a:extLst>
            </p:cNvPr>
            <p:cNvCxnSpPr>
              <a:cxnSpLocks/>
            </p:cNvCxnSpPr>
            <p:nvPr/>
          </p:nvCxnSpPr>
          <p:spPr>
            <a:xfrm>
              <a:off x="9607290" y="2578603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8F65473F-3363-4031-A1AE-5A6081F1AE50}"/>
                </a:ext>
              </a:extLst>
            </p:cNvPr>
            <p:cNvCxnSpPr/>
            <p:nvPr/>
          </p:nvCxnSpPr>
          <p:spPr>
            <a:xfrm>
              <a:off x="9607290" y="2053975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6BF6E5D7-4A98-445F-A419-D9021874D06A}"/>
                </a:ext>
              </a:extLst>
            </p:cNvPr>
            <p:cNvCxnSpPr/>
            <p:nvPr/>
          </p:nvCxnSpPr>
          <p:spPr>
            <a:xfrm>
              <a:off x="9607290" y="2235112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1CCCCEF-DC04-492B-B156-4287AB958D9C}"/>
                </a:ext>
              </a:extLst>
            </p:cNvPr>
            <p:cNvCxnSpPr/>
            <p:nvPr/>
          </p:nvCxnSpPr>
          <p:spPr>
            <a:xfrm>
              <a:off x="9607290" y="2406562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872E9553-270D-4DA1-9C73-325F72597CE1}"/>
                </a:ext>
              </a:extLst>
            </p:cNvPr>
            <p:cNvCxnSpPr/>
            <p:nvPr/>
          </p:nvCxnSpPr>
          <p:spPr>
            <a:xfrm>
              <a:off x="9607290" y="2758987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6268E0C-62F0-4721-AB1C-71F41C24A821}"/>
                </a:ext>
              </a:extLst>
            </p:cNvPr>
            <p:cNvCxnSpPr/>
            <p:nvPr/>
          </p:nvCxnSpPr>
          <p:spPr>
            <a:xfrm>
              <a:off x="9607290" y="2934037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D527608-9D9F-46F6-9308-13E9D9D4DB1B}"/>
                </a:ext>
              </a:extLst>
            </p:cNvPr>
            <p:cNvCxnSpPr/>
            <p:nvPr/>
          </p:nvCxnSpPr>
          <p:spPr>
            <a:xfrm>
              <a:off x="9607290" y="3105487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180AD38-CA3A-446A-BB12-492720AA0787}"/>
                </a:ext>
              </a:extLst>
            </p:cNvPr>
            <p:cNvCxnSpPr/>
            <p:nvPr/>
          </p:nvCxnSpPr>
          <p:spPr>
            <a:xfrm>
              <a:off x="9607290" y="3269344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055C44CC-A9E5-4639-A57B-CEBC8153C0D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777359" y="2360137"/>
            <a:ext cx="438503" cy="6241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DDC9DD0-39E7-4230-85B7-8F26793AF17A}"/>
              </a:ext>
            </a:extLst>
          </p:cNvPr>
          <p:cNvCxnSpPr>
            <a:cxnSpLocks/>
          </p:cNvCxnSpPr>
          <p:nvPr/>
        </p:nvCxnSpPr>
        <p:spPr>
          <a:xfrm flipV="1">
            <a:off x="9321138" y="551677"/>
            <a:ext cx="0" cy="184850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D83AB1F-CD21-4023-BB70-7692E615AF11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9311613" y="567664"/>
            <a:ext cx="904249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D4CA301-A54A-4B32-ABD6-64BA5A4C6F22}"/>
              </a:ext>
            </a:extLst>
          </p:cNvPr>
          <p:cNvSpPr txBox="1"/>
          <p:nvPr/>
        </p:nvSpPr>
        <p:spPr>
          <a:xfrm>
            <a:off x="9107466" y="2044312"/>
            <a:ext cx="861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accent5">
                    <a:lumMod val="75000"/>
                    <a:alpha val="50000"/>
                  </a:schemeClr>
                </a:solidFill>
                <a:latin typeface="Bahnschrift SemiLight" panose="020B0502040204020203" pitchFamily="34" charset="0"/>
              </a:rPr>
              <a:t>U</a:t>
            </a:r>
            <a:endParaRPr lang="zh-TW" altLang="en-US" sz="8800" dirty="0">
              <a:solidFill>
                <a:schemeClr val="accent5">
                  <a:lumMod val="75000"/>
                  <a:alpha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D302EF5A-B244-4B67-9B68-18C779629DB0}"/>
              </a:ext>
            </a:extLst>
          </p:cNvPr>
          <p:cNvCxnSpPr/>
          <p:nvPr/>
        </p:nvCxnSpPr>
        <p:spPr>
          <a:xfrm>
            <a:off x="9330016" y="2400181"/>
            <a:ext cx="0" cy="373736"/>
          </a:xfrm>
          <a:prstGeom prst="line">
            <a:avLst/>
          </a:prstGeom>
          <a:ln w="857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CFB49977-5C18-42F2-A7A6-5FC04A206E1C}"/>
              </a:ext>
            </a:extLst>
          </p:cNvPr>
          <p:cNvCxnSpPr/>
          <p:nvPr/>
        </p:nvCxnSpPr>
        <p:spPr>
          <a:xfrm>
            <a:off x="9788475" y="2404310"/>
            <a:ext cx="0" cy="537813"/>
          </a:xfrm>
          <a:prstGeom prst="line">
            <a:avLst/>
          </a:prstGeom>
          <a:ln w="857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5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603DFC3-56B0-466B-A4A3-78396D81B73F}"/>
              </a:ext>
            </a:extLst>
          </p:cNvPr>
          <p:cNvSpPr txBox="1"/>
          <p:nvPr/>
        </p:nvSpPr>
        <p:spPr>
          <a:xfrm>
            <a:off x="651753" y="56314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功率對塔頂濃度的影響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A086F6D-9245-4B5A-AE68-40CE3A1D0E3D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48639"/>
              </p:ext>
            </p:extLst>
          </p:nvPr>
        </p:nvGraphicFramePr>
        <p:xfrm>
          <a:off x="651753" y="1440392"/>
          <a:ext cx="6751110" cy="2067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222">
                  <a:extLst>
                    <a:ext uri="{9D8B030D-6E8A-4147-A177-3AD203B41FA5}">
                      <a16:colId xmlns:a16="http://schemas.microsoft.com/office/drawing/2014/main" val="1368301524"/>
                    </a:ext>
                  </a:extLst>
                </a:gridCol>
                <a:gridCol w="1350222">
                  <a:extLst>
                    <a:ext uri="{9D8B030D-6E8A-4147-A177-3AD203B41FA5}">
                      <a16:colId xmlns:a16="http://schemas.microsoft.com/office/drawing/2014/main" val="3097362584"/>
                    </a:ext>
                  </a:extLst>
                </a:gridCol>
                <a:gridCol w="1350222">
                  <a:extLst>
                    <a:ext uri="{9D8B030D-6E8A-4147-A177-3AD203B41FA5}">
                      <a16:colId xmlns:a16="http://schemas.microsoft.com/office/drawing/2014/main" val="1492999533"/>
                    </a:ext>
                  </a:extLst>
                </a:gridCol>
                <a:gridCol w="1350222">
                  <a:extLst>
                    <a:ext uri="{9D8B030D-6E8A-4147-A177-3AD203B41FA5}">
                      <a16:colId xmlns:a16="http://schemas.microsoft.com/office/drawing/2014/main" val="4282974899"/>
                    </a:ext>
                  </a:extLst>
                </a:gridCol>
                <a:gridCol w="1350222">
                  <a:extLst>
                    <a:ext uri="{9D8B030D-6E8A-4147-A177-3AD203B41FA5}">
                      <a16:colId xmlns:a16="http://schemas.microsoft.com/office/drawing/2014/main" val="708365991"/>
                    </a:ext>
                  </a:extLst>
                </a:gridCol>
              </a:tblGrid>
              <a:tr h="4021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X</a:t>
                      </a:r>
                      <a:r>
                        <a:rPr lang="en-US" altLang="zh-TW" sz="1600" baseline="-25000" dirty="0"/>
                        <a:t>Ad</a:t>
                      </a:r>
                      <a:endParaRPr lang="zh-TW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Y</a:t>
                      </a:r>
                      <a:r>
                        <a:rPr lang="en-US" altLang="zh-TW" sz="1600" baseline="-25000" dirty="0"/>
                        <a:t>Ad</a:t>
                      </a:r>
                      <a:endParaRPr lang="zh-TW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baseline="0" dirty="0"/>
                        <a:t>總包效率</a:t>
                      </a:r>
                      <a:r>
                        <a:rPr lang="en-US" altLang="zh-TW" sz="1600" baseline="0" dirty="0"/>
                        <a:t>(M)</a:t>
                      </a:r>
                      <a:endParaRPr lang="zh-TW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baseline="0" dirty="0"/>
                        <a:t>總包效率</a:t>
                      </a:r>
                      <a:r>
                        <a:rPr lang="en-US" altLang="zh-TW" sz="1600" baseline="0" dirty="0"/>
                        <a:t>(F)</a:t>
                      </a:r>
                      <a:endParaRPr lang="zh-TW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291689"/>
                  </a:ext>
                </a:extLst>
              </a:tr>
              <a:tr h="4021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500W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0.5852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0.693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0.250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0.148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857183"/>
                  </a:ext>
                </a:extLst>
              </a:tr>
              <a:tr h="4021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750W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0.4875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0.658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0.250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0.116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90549"/>
                  </a:ext>
                </a:extLst>
              </a:tr>
              <a:tr h="4021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1000W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0.2579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0.560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0.125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0.048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533034"/>
                  </a:ext>
                </a:extLst>
              </a:tr>
              <a:tr h="40216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bottom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0.0063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0.360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67176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27B8E8-3136-4573-8D18-9FF5B864494C}"/>
              </a:ext>
            </a:extLst>
          </p:cNvPr>
          <p:cNvSpPr txBox="1"/>
          <p:nvPr/>
        </p:nvSpPr>
        <p:spPr>
          <a:xfrm>
            <a:off x="651752" y="3690613"/>
            <a:ext cx="10254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/>
              <a:t>可以看到功率上升塔頂濃度下降：</a:t>
            </a:r>
            <a:endParaRPr lang="en-US" altLang="zh-TW" sz="2000" dirty="0"/>
          </a:p>
          <a:p>
            <a:pPr>
              <a:lnSpc>
                <a:spcPct val="200000"/>
              </a:lnSpc>
            </a:pPr>
            <a:r>
              <a:rPr lang="zh-TW" altLang="en-US" sz="2000" dirty="0"/>
              <a:t>原本功率上升應該會增加分離效果，但由於實驗設計討論功率時為全迴流，故沒有進料，偏向塔底組成的溶液一直上衝，塔的溶液受再沸器影響大反而使塔頂濃度下降，而功率越大越受塔底影響，如果實驗時間更長，可能濃度還會更低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788ECF-8154-4166-94D7-AACEA4AD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68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F1CB2B-EAD3-4812-AEAD-DD7B8820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7D361D4-E4DB-4BF8-8277-746C42ACDC8A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1DD6D-FCDF-4C32-A570-81F77B4E3D10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結果討論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F1712E-AEAD-4BFF-AB43-BEDDF5B1CCBB}"/>
              </a:ext>
            </a:extLst>
          </p:cNvPr>
          <p:cNvSpPr/>
          <p:nvPr/>
        </p:nvSpPr>
        <p:spPr>
          <a:xfrm>
            <a:off x="696000" y="3625024"/>
            <a:ext cx="9096070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以</a:t>
            </a:r>
            <a:r>
              <a:rPr lang="en-US" altLang="zh-TW" sz="2000" dirty="0"/>
              <a:t>Fenske equation</a:t>
            </a:r>
            <a:r>
              <a:rPr lang="zh-TW" altLang="en-US" sz="2000" dirty="0"/>
              <a:t>得到的板數較少，效率也較低</a:t>
            </a:r>
            <a:endParaRPr lang="en-US" altLang="zh-TW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兩種計算方法得到的理論板數都很少，可見此蒸餾塔效率較低</a:t>
            </a:r>
            <a:endParaRPr lang="en-US" altLang="zh-TW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也可以由溫度分布觀察出，此塔的分離效果不佳</a:t>
            </a:r>
            <a:endParaRPr lang="en-US" altLang="zh-TW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塔底可獲得高純度的水，但塔頂隨著加熱功率上升，得到的酒精純度越低</a:t>
            </a:r>
            <a:endParaRPr lang="en-US" altLang="zh-TW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0D35FC3-C1D5-45D3-9CFE-339593997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45702"/>
              </p:ext>
            </p:extLst>
          </p:nvPr>
        </p:nvGraphicFramePr>
        <p:xfrm>
          <a:off x="1135152" y="1521591"/>
          <a:ext cx="9921695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385">
                  <a:extLst>
                    <a:ext uri="{9D8B030D-6E8A-4147-A177-3AD203B41FA5}">
                      <a16:colId xmlns:a16="http://schemas.microsoft.com/office/drawing/2014/main" val="1562204012"/>
                    </a:ext>
                  </a:extLst>
                </a:gridCol>
                <a:gridCol w="1417385">
                  <a:extLst>
                    <a:ext uri="{9D8B030D-6E8A-4147-A177-3AD203B41FA5}">
                      <a16:colId xmlns:a16="http://schemas.microsoft.com/office/drawing/2014/main" val="1185571926"/>
                    </a:ext>
                  </a:extLst>
                </a:gridCol>
                <a:gridCol w="1417385">
                  <a:extLst>
                    <a:ext uri="{9D8B030D-6E8A-4147-A177-3AD203B41FA5}">
                      <a16:colId xmlns:a16="http://schemas.microsoft.com/office/drawing/2014/main" val="3451138280"/>
                    </a:ext>
                  </a:extLst>
                </a:gridCol>
                <a:gridCol w="1417385">
                  <a:extLst>
                    <a:ext uri="{9D8B030D-6E8A-4147-A177-3AD203B41FA5}">
                      <a16:colId xmlns:a16="http://schemas.microsoft.com/office/drawing/2014/main" val="2749594564"/>
                    </a:ext>
                  </a:extLst>
                </a:gridCol>
                <a:gridCol w="1417385">
                  <a:extLst>
                    <a:ext uri="{9D8B030D-6E8A-4147-A177-3AD203B41FA5}">
                      <a16:colId xmlns:a16="http://schemas.microsoft.com/office/drawing/2014/main" val="2628933932"/>
                    </a:ext>
                  </a:extLst>
                </a:gridCol>
                <a:gridCol w="1417385">
                  <a:extLst>
                    <a:ext uri="{9D8B030D-6E8A-4147-A177-3AD203B41FA5}">
                      <a16:colId xmlns:a16="http://schemas.microsoft.com/office/drawing/2014/main" val="2725410530"/>
                    </a:ext>
                  </a:extLst>
                </a:gridCol>
                <a:gridCol w="1417385">
                  <a:extLst>
                    <a:ext uri="{9D8B030D-6E8A-4147-A177-3AD203B41FA5}">
                      <a16:colId xmlns:a16="http://schemas.microsoft.com/office/drawing/2014/main" val="1781429861"/>
                    </a:ext>
                  </a:extLst>
                </a:gridCol>
              </a:tblGrid>
              <a:tr h="293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加熱功率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X</a:t>
                      </a:r>
                      <a:r>
                        <a:rPr lang="en-US" altLang="zh-TW" sz="1800" baseline="-25000" dirty="0"/>
                        <a:t>Ad</a:t>
                      </a:r>
                      <a:endParaRPr lang="zh-TW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Y</a:t>
                      </a:r>
                      <a:r>
                        <a:rPr lang="en-US" altLang="zh-TW" sz="1800" baseline="-25000" dirty="0"/>
                        <a:t>Ad</a:t>
                      </a:r>
                      <a:endParaRPr lang="zh-TW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aseline="0" dirty="0"/>
                        <a:t>理論板數</a:t>
                      </a:r>
                      <a:r>
                        <a:rPr lang="en-US" altLang="zh-TW" sz="1800" baseline="0" dirty="0"/>
                        <a:t>(McCabe)</a:t>
                      </a:r>
                      <a:endParaRPr lang="zh-TW" altLang="en-US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aseline="0" dirty="0"/>
                        <a:t>效率</a:t>
                      </a:r>
                      <a:endParaRPr lang="en-US" altLang="zh-TW" sz="1800" baseline="0" dirty="0"/>
                    </a:p>
                    <a:p>
                      <a:pPr algn="ctr"/>
                      <a:r>
                        <a:rPr lang="en-US" altLang="zh-TW" sz="1800" baseline="0" dirty="0"/>
                        <a:t>(McCabe)</a:t>
                      </a:r>
                      <a:endParaRPr lang="zh-TW" altLang="en-US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aseline="0" dirty="0"/>
                        <a:t>理論板數</a:t>
                      </a:r>
                      <a:endParaRPr lang="en-US" altLang="zh-TW" sz="1800" baseline="0" dirty="0"/>
                    </a:p>
                    <a:p>
                      <a:pPr algn="ctr"/>
                      <a:r>
                        <a:rPr lang="en-US" altLang="zh-TW" sz="1800" baseline="0" dirty="0"/>
                        <a:t>(Fenske)</a:t>
                      </a:r>
                      <a:endParaRPr lang="zh-TW" altLang="en-US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aseline="0" dirty="0"/>
                        <a:t>效率</a:t>
                      </a:r>
                      <a:endParaRPr lang="en-US" altLang="zh-TW" sz="1800" baseline="0" dirty="0"/>
                    </a:p>
                    <a:p>
                      <a:pPr algn="ctr"/>
                      <a:r>
                        <a:rPr lang="en-US" altLang="zh-TW" sz="1800" baseline="0" dirty="0"/>
                        <a:t>(Fenske)</a:t>
                      </a:r>
                      <a:endParaRPr lang="zh-TW" altLang="en-US" sz="18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311099"/>
                  </a:ext>
                </a:extLst>
              </a:tr>
              <a:tr h="293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500W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0.5852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0.693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0.250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1.182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0.148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191356"/>
                  </a:ext>
                </a:extLst>
              </a:tr>
              <a:tr h="293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750W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0.4875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0.658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0.250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0.931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0.116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534329"/>
                  </a:ext>
                </a:extLst>
              </a:tr>
              <a:tr h="293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1000W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0.2579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0.560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0.125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0.385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0.048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296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47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F1CB2B-EAD3-4812-AEAD-DD7B8820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7D361D4-E4DB-4BF8-8277-746C42ACDC8A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1DD6D-FCDF-4C32-A570-81F77B4E3D10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實驗觀察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F1712E-AEAD-4BFF-AB43-BEDDF5B1CCBB}"/>
              </a:ext>
            </a:extLst>
          </p:cNvPr>
          <p:cNvSpPr/>
          <p:nvPr/>
        </p:nvSpPr>
        <p:spPr>
          <a:xfrm>
            <a:off x="651752" y="1294234"/>
            <a:ext cx="10844247" cy="36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zh-TW" sz="2000" dirty="0"/>
              <a:t>壓力計底下的通大氣閥，因為室溫較低，容易有冷凝現象，一開始壓力計水位可能不平衡（已盡力避免）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zh-TW" sz="2000" dirty="0"/>
              <a:t>氣液交換隨著功率增加而變大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T</a:t>
            </a:r>
            <a:r>
              <a:rPr lang="en-US" altLang="zh-TW" sz="2000" baseline="-25000" dirty="0"/>
              <a:t>1</a:t>
            </a:r>
            <a:r>
              <a:rPr lang="zh-TW" altLang="zh-TW" sz="2000" dirty="0"/>
              <a:t>可能因為冷凝而降低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zh-TW" sz="2000" dirty="0"/>
              <a:t>壓力計在開啟蒸餾塔的氣壓閥時，及關閉兩閥時，顯示的壓差會有跳動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76297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603DFC3-56B0-466B-A4A3-78396D81B73F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誤差分析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A086F6D-9245-4B5A-AE68-40CE3A1D0E3D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27B8E8-3136-4573-8D18-9FF5B864494C}"/>
              </a:ext>
            </a:extLst>
          </p:cNvPr>
          <p:cNvSpPr txBox="1"/>
          <p:nvPr/>
        </p:nvSpPr>
        <p:spPr>
          <a:xfrm>
            <a:off x="155096" y="1449072"/>
            <a:ext cx="10800000" cy="492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/>
              <a:t>最上兩層板受冷凝影響，溫度跳動幅度不小，由於取值偏向平均值，可能會低估。</a:t>
            </a:r>
            <a:endParaRPr lang="en-US" altLang="zh-TW" sz="2000" dirty="0"/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TW" altLang="zh-TW" sz="2000" dirty="0"/>
              <a:t>壓力計在開啟蒸餾塔的氣壓閥時，及關閉兩閥時，顯示的壓差會有跳動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/>
              <a:t>檢量線的測定並非當天狀況而是助教事先測量。</a:t>
            </a:r>
            <a:endParaRPr lang="en-US" altLang="zh-TW" sz="2000" dirty="0"/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/>
              <a:t>實驗設計不太符合實際情況，各平衡板溫度太相近。</a:t>
            </a:r>
            <a:endParaRPr lang="en-US" altLang="zh-TW" sz="2000" dirty="0"/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/>
              <a:t>每個板不一定達到平衡</a:t>
            </a:r>
            <a:endParaRPr lang="en-US" altLang="zh-TW" sz="2000" dirty="0"/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/>
              <a:t>理論板數的計算中有不符合假設的情況：</a:t>
            </a:r>
            <a:endParaRPr lang="en-US" altLang="zh-TW" sz="2000" dirty="0"/>
          </a:p>
          <a:p>
            <a:pPr lvl="2" algn="just">
              <a:lnSpc>
                <a:spcPct val="200000"/>
              </a:lnSpc>
            </a:pPr>
            <a:r>
              <a:rPr lang="en-US" altLang="zh-TW" sz="2000" dirty="0"/>
              <a:t>McCabe Thiele</a:t>
            </a:r>
            <a:r>
              <a:rPr lang="zh-TW" altLang="en-US" sz="2000" dirty="0"/>
              <a:t>：此裝置處於非絕熱狀態，且相對揮發度超出適用範圍（</a:t>
            </a:r>
            <a:r>
              <a:rPr lang="en-US" altLang="zh-TW" sz="2000" dirty="0"/>
              <a:t>1.3</a:t>
            </a:r>
            <a:r>
              <a:rPr lang="zh-TW" altLang="en-US" sz="2000" dirty="0"/>
              <a:t>～</a:t>
            </a:r>
            <a:r>
              <a:rPr lang="en-US" altLang="zh-TW" sz="2000" dirty="0"/>
              <a:t>5</a:t>
            </a:r>
            <a:r>
              <a:rPr lang="zh-TW" altLang="en-US" sz="2000" dirty="0"/>
              <a:t>之間）</a:t>
            </a:r>
            <a:endParaRPr lang="en-US" altLang="zh-TW" sz="2000" dirty="0"/>
          </a:p>
          <a:p>
            <a:pPr lvl="2" algn="just">
              <a:lnSpc>
                <a:spcPct val="200000"/>
              </a:lnSpc>
            </a:pPr>
            <a:r>
              <a:rPr lang="en-US" altLang="zh-TW" sz="2000" dirty="0"/>
              <a:t>Fenske Equation</a:t>
            </a:r>
            <a:r>
              <a:rPr lang="zh-TW" altLang="en-US" sz="2000" dirty="0"/>
              <a:t>：平均相對揮發度計算（只取塔頂及塔底的相對揮發度取幾何平均）</a:t>
            </a:r>
            <a:endParaRPr lang="en-US" altLang="zh-TW" sz="20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1F8E1C-7402-47A1-ABEF-CB4E5861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39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F1CB2B-EAD3-4812-AEAD-DD7B8820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7D361D4-E4DB-4BF8-8277-746C42ACDC8A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1DD6D-FCDF-4C32-A570-81F77B4E3D10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實驗建議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F1712E-AEAD-4BFF-AB43-BEDDF5B1CCBB}"/>
              </a:ext>
            </a:extLst>
          </p:cNvPr>
          <p:cNvSpPr/>
          <p:nvPr/>
        </p:nvSpPr>
        <p:spPr>
          <a:xfrm>
            <a:off x="695999" y="1509897"/>
            <a:ext cx="9500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壓差計因冷凝所以高度不一，若可以加個反向壓力，可以讓兩邊高度保持水平</a:t>
            </a:r>
            <a:endParaRPr lang="en-US" altLang="zh-TW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換成</a:t>
            </a:r>
            <a:r>
              <a:rPr lang="en-US" altLang="zh-TW" sz="2000" dirty="0"/>
              <a:t>size</a:t>
            </a:r>
            <a:r>
              <a:rPr lang="zh-TW" altLang="en-US" sz="2000" dirty="0"/>
              <a:t>更大的蒸餾塔，使蒸餾效率更佳</a:t>
            </a:r>
            <a:endParaRPr lang="en-US" altLang="zh-TW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進料管線要定期更換，以免出現破漏的情形</a:t>
            </a:r>
            <a:endParaRPr lang="en-US" altLang="zh-TW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將測折射率上方的燈源稍微蓋住，避免光線一直射到眼睛</a:t>
            </a:r>
            <a:endParaRPr lang="en-US" altLang="zh-TW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96325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EE2F8B3-7C14-4927-81F8-31D032DEB85E}"/>
              </a:ext>
            </a:extLst>
          </p:cNvPr>
          <p:cNvGrpSpPr/>
          <p:nvPr/>
        </p:nvGrpSpPr>
        <p:grpSpPr>
          <a:xfrm>
            <a:off x="2257384" y="3788229"/>
            <a:ext cx="7677232" cy="0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0654D7C9-99A0-4028-B833-C86CFE8B83BC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59CAE8AF-54A4-4000-8A7A-2A10563482A7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71A3EBF7-5D49-45E2-B072-A987F644811C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B98CCB-C18F-4085-9A78-A43B0B4EB69A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C19A11-194C-4101-A10A-6F31E6EDF30B}"/>
              </a:ext>
            </a:extLst>
          </p:cNvPr>
          <p:cNvSpPr txBox="1"/>
          <p:nvPr/>
        </p:nvSpPr>
        <p:spPr>
          <a:xfrm>
            <a:off x="3795540" y="3069771"/>
            <a:ext cx="460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Thanks for listening</a:t>
            </a:r>
            <a:endParaRPr lang="zh-TW" altLang="en-US" sz="4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6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07C684D-D0BA-40FF-82EF-DD973C681832}"/>
              </a:ext>
            </a:extLst>
          </p:cNvPr>
          <p:cNvGrpSpPr/>
          <p:nvPr/>
        </p:nvGrpSpPr>
        <p:grpSpPr>
          <a:xfrm>
            <a:off x="1830157" y="1203303"/>
            <a:ext cx="8531687" cy="4451395"/>
            <a:chOff x="1659658" y="1049597"/>
            <a:chExt cx="8531687" cy="4451395"/>
          </a:xfrm>
        </p:grpSpPr>
        <p:sp>
          <p:nvSpPr>
            <p:cNvPr id="2" name="矩形 1"/>
            <p:cNvSpPr/>
            <p:nvPr/>
          </p:nvSpPr>
          <p:spPr>
            <a:xfrm>
              <a:off x="1659659" y="1049597"/>
              <a:ext cx="4095345" cy="20719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數據處理</a:t>
              </a:r>
              <a:endParaRPr lang="en-US" altLang="zh-TW" sz="32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096000" y="1049597"/>
              <a:ext cx="4095345" cy="20719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結果討論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096000" y="3429000"/>
              <a:ext cx="4095345" cy="20719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建議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659658" y="3429000"/>
              <a:ext cx="4095345" cy="2071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實驗觀察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誤差討論</a:t>
              </a:r>
            </a:p>
          </p:txBody>
        </p:sp>
      </p:grp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1FFCE5F4-A93B-4C1F-87D0-ED1D6E0A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24EBBE-B5E6-47D2-A9D2-B2D91B00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8561" y="6413914"/>
            <a:ext cx="2743200" cy="365125"/>
          </a:xfrm>
        </p:spPr>
        <p:txBody>
          <a:bodyPr/>
          <a:lstStyle/>
          <a:p>
            <a:fld id="{800B799E-41DE-49AA-A934-8BB5E7B14B42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603DFC3-56B0-466B-A4A3-78396D81B73F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A086F6D-9245-4B5A-AE68-40CE3A1D0E3D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7E02438A-92E4-4822-AB61-CFF15B3E032D}"/>
              </a:ext>
            </a:extLst>
          </p:cNvPr>
          <p:cNvGrpSpPr/>
          <p:nvPr/>
        </p:nvGrpSpPr>
        <p:grpSpPr>
          <a:xfrm>
            <a:off x="4594528" y="2277380"/>
            <a:ext cx="2632113" cy="3220664"/>
            <a:chOff x="4594528" y="2277380"/>
            <a:chExt cx="2632113" cy="322066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CD1B9BFC-508C-41D3-9B59-10822B3465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5033" y="2277380"/>
              <a:ext cx="2221935" cy="3220664"/>
              <a:chOff x="9986069" y="1177297"/>
              <a:chExt cx="2109436" cy="316559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BCE5B7B3-DE2A-4337-8F28-BF3B1654F5C9}"/>
                  </a:ext>
                </a:extLst>
              </p:cNvPr>
              <p:cNvGrpSpPr/>
              <p:nvPr/>
            </p:nvGrpSpPr>
            <p:grpSpPr>
              <a:xfrm>
                <a:off x="10652959" y="3302285"/>
                <a:ext cx="1442546" cy="797669"/>
                <a:chOff x="10652959" y="3482507"/>
                <a:chExt cx="1442546" cy="797669"/>
              </a:xfrm>
            </p:grpSpPr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1B2309B3-04CB-4B09-ADEE-9AF33EE0CA3B}"/>
                    </a:ext>
                  </a:extLst>
                </p:cNvPr>
                <p:cNvGrpSpPr/>
                <p:nvPr/>
              </p:nvGrpSpPr>
              <p:grpSpPr>
                <a:xfrm>
                  <a:off x="10652959" y="3482507"/>
                  <a:ext cx="1442546" cy="797669"/>
                  <a:chOff x="10478596" y="3516550"/>
                  <a:chExt cx="1442546" cy="797669"/>
                </a:xfrm>
              </p:grpSpPr>
              <p:cxnSp>
                <p:nvCxnSpPr>
                  <p:cNvPr id="39" name="直線接點 38">
                    <a:extLst>
                      <a:ext uri="{FF2B5EF4-FFF2-40B4-BE49-F238E27FC236}">
                        <a16:creationId xmlns:a16="http://schemas.microsoft.com/office/drawing/2014/main" id="{983E4D0B-FE99-491A-BFA6-DCA44A1A3CBA}"/>
                      </a:ext>
                    </a:extLst>
                  </p:cNvPr>
                  <p:cNvCxnSpPr/>
                  <p:nvPr/>
                </p:nvCxnSpPr>
                <p:spPr>
                  <a:xfrm>
                    <a:off x="10498052" y="3526338"/>
                    <a:ext cx="846306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接點 39">
                    <a:extLst>
                      <a:ext uri="{FF2B5EF4-FFF2-40B4-BE49-F238E27FC236}">
                        <a16:creationId xmlns:a16="http://schemas.microsoft.com/office/drawing/2014/main" id="{AA46AF95-D8C5-4352-BD9D-22C45B81AB2C}"/>
                      </a:ext>
                    </a:extLst>
                  </p:cNvPr>
                  <p:cNvCxnSpPr/>
                  <p:nvPr/>
                </p:nvCxnSpPr>
                <p:spPr>
                  <a:xfrm rot="21540000" flipV="1">
                    <a:off x="11333458" y="3526278"/>
                    <a:ext cx="0" cy="787941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接點 40">
                    <a:extLst>
                      <a:ext uri="{FF2B5EF4-FFF2-40B4-BE49-F238E27FC236}">
                        <a16:creationId xmlns:a16="http://schemas.microsoft.com/office/drawing/2014/main" id="{16FCFCB3-CE6F-42DF-A45F-AF4C96D6A2DB}"/>
                      </a:ext>
                    </a:extLst>
                  </p:cNvPr>
                  <p:cNvCxnSpPr/>
                  <p:nvPr/>
                </p:nvCxnSpPr>
                <p:spPr>
                  <a:xfrm rot="21540000" flipV="1">
                    <a:off x="10491176" y="3516550"/>
                    <a:ext cx="0" cy="787941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單箭頭接點 33">
                    <a:extLst>
                      <a:ext uri="{FF2B5EF4-FFF2-40B4-BE49-F238E27FC236}">
                        <a16:creationId xmlns:a16="http://schemas.microsoft.com/office/drawing/2014/main" id="{09401B9D-3749-4419-B221-C29C46676A1E}"/>
                      </a:ext>
                    </a:extLst>
                  </p:cNvPr>
                  <p:cNvCxnSpPr/>
                  <p:nvPr/>
                </p:nvCxnSpPr>
                <p:spPr>
                  <a:xfrm>
                    <a:off x="10478596" y="4314159"/>
                    <a:ext cx="1442546" cy="0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直線單箭頭接點 29">
                  <a:extLst>
                    <a:ext uri="{FF2B5EF4-FFF2-40B4-BE49-F238E27FC236}">
                      <a16:creationId xmlns:a16="http://schemas.microsoft.com/office/drawing/2014/main" id="{40781B6C-5592-4ACA-9719-2156A3713594}"/>
                    </a:ext>
                  </a:extLst>
                </p:cNvPr>
                <p:cNvCxnSpPr/>
                <p:nvPr/>
              </p:nvCxnSpPr>
              <p:spPr>
                <a:xfrm rot="16200000">
                  <a:off x="11323150" y="3931071"/>
                  <a:ext cx="360000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51FEB885-768B-429A-87DA-6176334EF7D2}"/>
                  </a:ext>
                </a:extLst>
              </p:cNvPr>
              <p:cNvGrpSpPr/>
              <p:nvPr/>
            </p:nvGrpSpPr>
            <p:grpSpPr>
              <a:xfrm>
                <a:off x="10652959" y="1420237"/>
                <a:ext cx="1442546" cy="807397"/>
                <a:chOff x="10619751" y="1254868"/>
                <a:chExt cx="1442546" cy="807397"/>
              </a:xfrm>
            </p:grpSpPr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AF6E4A4A-7667-4228-A8A4-35ED21D2A558}"/>
                    </a:ext>
                  </a:extLst>
                </p:cNvPr>
                <p:cNvGrpSpPr/>
                <p:nvPr/>
              </p:nvGrpSpPr>
              <p:grpSpPr>
                <a:xfrm>
                  <a:off x="10619751" y="1254868"/>
                  <a:ext cx="1442546" cy="807397"/>
                  <a:chOff x="10619751" y="1254868"/>
                  <a:chExt cx="1442546" cy="807397"/>
                </a:xfrm>
              </p:grpSpPr>
              <p:cxnSp>
                <p:nvCxnSpPr>
                  <p:cNvPr id="33" name="直線接點 32">
                    <a:extLst>
                      <a:ext uri="{FF2B5EF4-FFF2-40B4-BE49-F238E27FC236}">
                        <a16:creationId xmlns:a16="http://schemas.microsoft.com/office/drawing/2014/main" id="{FF2F5D8E-6604-4B92-88DF-CDBDC3BF5D55}"/>
                      </a:ext>
                    </a:extLst>
                  </p:cNvPr>
                  <p:cNvCxnSpPr/>
                  <p:nvPr/>
                </p:nvCxnSpPr>
                <p:spPr>
                  <a:xfrm>
                    <a:off x="10642060" y="2042808"/>
                    <a:ext cx="846306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接點 33">
                    <a:extLst>
                      <a:ext uri="{FF2B5EF4-FFF2-40B4-BE49-F238E27FC236}">
                        <a16:creationId xmlns:a16="http://schemas.microsoft.com/office/drawing/2014/main" id="{A55A12C2-B334-4AA0-9946-4E8EF36AAB86}"/>
                      </a:ext>
                    </a:extLst>
                  </p:cNvPr>
                  <p:cNvCxnSpPr/>
                  <p:nvPr/>
                </p:nvCxnSpPr>
                <p:spPr>
                  <a:xfrm rot="-60000" flipV="1">
                    <a:off x="11478638" y="1274324"/>
                    <a:ext cx="0" cy="787941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接點 34">
                    <a:extLst>
                      <a:ext uri="{FF2B5EF4-FFF2-40B4-BE49-F238E27FC236}">
                        <a16:creationId xmlns:a16="http://schemas.microsoft.com/office/drawing/2014/main" id="{1F21F6EC-2610-4E91-A688-5210D712DA76}"/>
                      </a:ext>
                    </a:extLst>
                  </p:cNvPr>
                  <p:cNvCxnSpPr/>
                  <p:nvPr/>
                </p:nvCxnSpPr>
                <p:spPr>
                  <a:xfrm rot="-60000" flipV="1">
                    <a:off x="10646083" y="1254868"/>
                    <a:ext cx="0" cy="787941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單箭頭接點 27">
                    <a:extLst>
                      <a:ext uri="{FF2B5EF4-FFF2-40B4-BE49-F238E27FC236}">
                        <a16:creationId xmlns:a16="http://schemas.microsoft.com/office/drawing/2014/main" id="{9FB31FF7-736C-4D26-B3C1-E00465F991E2}"/>
                      </a:ext>
                    </a:extLst>
                  </p:cNvPr>
                  <p:cNvCxnSpPr/>
                  <p:nvPr/>
                </p:nvCxnSpPr>
                <p:spPr>
                  <a:xfrm>
                    <a:off x="10619751" y="1254928"/>
                    <a:ext cx="1442546" cy="0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直線單箭頭接點 23">
                  <a:extLst>
                    <a:ext uri="{FF2B5EF4-FFF2-40B4-BE49-F238E27FC236}">
                      <a16:creationId xmlns:a16="http://schemas.microsoft.com/office/drawing/2014/main" id="{BEE7AF3C-35DA-4B10-979B-8F29D146AE91}"/>
                    </a:ext>
                  </a:extLst>
                </p:cNvPr>
                <p:cNvCxnSpPr/>
                <p:nvPr/>
              </p:nvCxnSpPr>
              <p:spPr>
                <a:xfrm>
                  <a:off x="11478638" y="1442214"/>
                  <a:ext cx="5491" cy="393911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流程圖: 結束點 19">
                <a:extLst>
                  <a:ext uri="{FF2B5EF4-FFF2-40B4-BE49-F238E27FC236}">
                    <a16:creationId xmlns:a16="http://schemas.microsoft.com/office/drawing/2014/main" id="{45964906-B60D-4E01-B588-5417A09C8C6A}"/>
                  </a:ext>
                </a:extLst>
              </p:cNvPr>
              <p:cNvSpPr/>
              <p:nvPr/>
            </p:nvSpPr>
            <p:spPr>
              <a:xfrm rot="16200000">
                <a:off x="9285676" y="2295728"/>
                <a:ext cx="2315185" cy="91440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407BFF1D-C239-464F-A4F4-EA73DEB557B3}"/>
                  </a:ext>
                </a:extLst>
              </p:cNvPr>
              <p:cNvSpPr/>
              <p:nvPr/>
            </p:nvSpPr>
            <p:spPr>
              <a:xfrm>
                <a:off x="10852376" y="3856894"/>
                <a:ext cx="486383" cy="486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 dirty="0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11FE0F73-1C3A-47C9-9606-CDDE1268C3AC}"/>
                  </a:ext>
                </a:extLst>
              </p:cNvPr>
              <p:cNvSpPr/>
              <p:nvPr/>
            </p:nvSpPr>
            <p:spPr>
              <a:xfrm>
                <a:off x="10852375" y="1177297"/>
                <a:ext cx="486383" cy="486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</p:grp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E9882670-4127-48BA-A623-422BF3639110}"/>
                </a:ext>
              </a:extLst>
            </p:cNvPr>
            <p:cNvCxnSpPr>
              <a:cxnSpLocks/>
            </p:cNvCxnSpPr>
            <p:nvPr/>
          </p:nvCxnSpPr>
          <p:spPr>
            <a:xfrm>
              <a:off x="4985032" y="3805320"/>
              <a:ext cx="963166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848AF28-4071-4DA2-B301-5AD452B477B6}"/>
                </a:ext>
              </a:extLst>
            </p:cNvPr>
            <p:cNvCxnSpPr/>
            <p:nvPr/>
          </p:nvCxnSpPr>
          <p:spPr>
            <a:xfrm>
              <a:off x="4985032" y="3115915"/>
              <a:ext cx="963166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050FE54C-FDFD-433F-8454-03F575A0A82A}"/>
                </a:ext>
              </a:extLst>
            </p:cNvPr>
            <p:cNvCxnSpPr/>
            <p:nvPr/>
          </p:nvCxnSpPr>
          <p:spPr>
            <a:xfrm>
              <a:off x="4985032" y="3353944"/>
              <a:ext cx="963166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1521EB1-231B-4030-9809-00874BC22579}"/>
                </a:ext>
              </a:extLst>
            </p:cNvPr>
            <p:cNvCxnSpPr/>
            <p:nvPr/>
          </p:nvCxnSpPr>
          <p:spPr>
            <a:xfrm>
              <a:off x="4985032" y="3579243"/>
              <a:ext cx="963166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1B6EF647-C49A-4452-8145-128438B9EF55}"/>
                </a:ext>
              </a:extLst>
            </p:cNvPr>
            <p:cNvCxnSpPr/>
            <p:nvPr/>
          </p:nvCxnSpPr>
          <p:spPr>
            <a:xfrm>
              <a:off x="4985032" y="4042359"/>
              <a:ext cx="963166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3FE9CB9C-232F-4E1C-9F84-3B79C5B86AD7}"/>
                </a:ext>
              </a:extLst>
            </p:cNvPr>
            <p:cNvCxnSpPr/>
            <p:nvPr/>
          </p:nvCxnSpPr>
          <p:spPr>
            <a:xfrm>
              <a:off x="4985032" y="4272389"/>
              <a:ext cx="963166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ACB7272-5C06-4702-8728-3130A329EA8A}"/>
                </a:ext>
              </a:extLst>
            </p:cNvPr>
            <p:cNvCxnSpPr/>
            <p:nvPr/>
          </p:nvCxnSpPr>
          <p:spPr>
            <a:xfrm>
              <a:off x="4985032" y="4497689"/>
              <a:ext cx="963166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F1D17518-3752-4C86-9672-C6F17D670A7E}"/>
                </a:ext>
              </a:extLst>
            </p:cNvPr>
            <p:cNvCxnSpPr/>
            <p:nvPr/>
          </p:nvCxnSpPr>
          <p:spPr>
            <a:xfrm>
              <a:off x="4985032" y="4713011"/>
              <a:ext cx="963166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B2DF8A83-1303-4F2C-8514-E832A42B647E}"/>
                </a:ext>
              </a:extLst>
            </p:cNvPr>
            <p:cNvSpPr txBox="1"/>
            <p:nvPr/>
          </p:nvSpPr>
          <p:spPr>
            <a:xfrm>
              <a:off x="4594528" y="29155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5C83F9FA-BCE4-48C4-AF12-4B044BA1B114}"/>
                </a:ext>
              </a:extLst>
            </p:cNvPr>
            <p:cNvSpPr txBox="1"/>
            <p:nvPr/>
          </p:nvSpPr>
          <p:spPr>
            <a:xfrm>
              <a:off x="4594528" y="45279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B6711E5-9CD0-4601-AA40-2363D327C4A3}"/>
                </a:ext>
              </a:extLst>
            </p:cNvPr>
            <p:cNvSpPr/>
            <p:nvPr/>
          </p:nvSpPr>
          <p:spPr>
            <a:xfrm>
              <a:off x="6613345" y="5013613"/>
              <a:ext cx="613296" cy="389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7D0CB76-B474-4A7D-8C0B-D0759020201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790950" y="3880420"/>
            <a:ext cx="119408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375AAB3-C26B-4E78-A1A5-57BD30D00964}"/>
              </a:ext>
            </a:extLst>
          </p:cNvPr>
          <p:cNvSpPr txBox="1"/>
          <p:nvPr/>
        </p:nvSpPr>
        <p:spPr>
          <a:xfrm>
            <a:off x="2657673" y="355725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</a:p>
          <a:p>
            <a:r>
              <a:rPr lang="en-US" altLang="zh-TW" dirty="0"/>
              <a:t>C</a:t>
            </a:r>
            <a:r>
              <a:rPr lang="en-US" altLang="zh-TW" baseline="-25000" dirty="0"/>
              <a:t>2</a:t>
            </a:r>
            <a:r>
              <a:rPr lang="en-US" altLang="zh-TW" dirty="0"/>
              <a:t>H</a:t>
            </a:r>
            <a:r>
              <a:rPr lang="en-US" altLang="zh-TW" baseline="-25000" dirty="0"/>
              <a:t>5</a:t>
            </a:r>
            <a:r>
              <a:rPr lang="en-US" altLang="zh-TW" dirty="0"/>
              <a:t>OH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表格 54">
                <a:extLst>
                  <a:ext uri="{FF2B5EF4-FFF2-40B4-BE49-F238E27FC236}">
                    <a16:creationId xmlns:a16="http://schemas.microsoft.com/office/drawing/2014/main" id="{E1DEAB43-D8D0-496A-BD80-C722892A9E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0635572"/>
                  </p:ext>
                </p:extLst>
              </p:nvPr>
            </p:nvGraphicFramePr>
            <p:xfrm>
              <a:off x="8394024" y="1293845"/>
              <a:ext cx="3101976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50988">
                      <a:extLst>
                        <a:ext uri="{9D8B030D-6E8A-4147-A177-3AD203B41FA5}">
                          <a16:colId xmlns:a16="http://schemas.microsoft.com/office/drawing/2014/main" val="3098235233"/>
                        </a:ext>
                      </a:extLst>
                    </a:gridCol>
                    <a:gridCol w="1550988">
                      <a:extLst>
                        <a:ext uri="{9D8B030D-6E8A-4147-A177-3AD203B41FA5}">
                          <a16:colId xmlns:a16="http://schemas.microsoft.com/office/drawing/2014/main" val="2386123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b.p.</a:t>
                          </a:r>
                          <a:r>
                            <a:rPr lang="en-US" altLang="zh-TW" baseline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zh-TW" dirty="0"/>
                            <a:t>C)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6051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H</a:t>
                          </a:r>
                          <a:r>
                            <a:rPr lang="en-US" altLang="zh-TW" baseline="-25000" dirty="0"/>
                            <a:t>2</a:t>
                          </a:r>
                          <a:r>
                            <a:rPr lang="en-US" altLang="zh-TW" baseline="0" dirty="0"/>
                            <a:t>O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100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3278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</a:t>
                          </a:r>
                          <a:r>
                            <a:rPr lang="en-US" altLang="zh-TW" baseline="-25000" dirty="0"/>
                            <a:t>2</a:t>
                          </a:r>
                          <a:r>
                            <a:rPr lang="en-US" altLang="zh-TW" baseline="0" dirty="0"/>
                            <a:t>H</a:t>
                          </a:r>
                          <a:r>
                            <a:rPr lang="en-US" altLang="zh-TW" baseline="-25000" dirty="0"/>
                            <a:t>5</a:t>
                          </a:r>
                          <a:r>
                            <a:rPr lang="en-US" altLang="zh-TW" baseline="0" dirty="0"/>
                            <a:t>OH</a:t>
                          </a:r>
                          <a:endParaRPr lang="zh-TW" altLang="en-US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78.37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2651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表格 54">
                <a:extLst>
                  <a:ext uri="{FF2B5EF4-FFF2-40B4-BE49-F238E27FC236}">
                    <a16:creationId xmlns:a16="http://schemas.microsoft.com/office/drawing/2014/main" id="{E1DEAB43-D8D0-496A-BD80-C722892A9E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0635572"/>
                  </p:ext>
                </p:extLst>
              </p:nvPr>
            </p:nvGraphicFramePr>
            <p:xfrm>
              <a:off x="8394024" y="1293845"/>
              <a:ext cx="3101976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50988">
                      <a:extLst>
                        <a:ext uri="{9D8B030D-6E8A-4147-A177-3AD203B41FA5}">
                          <a16:colId xmlns:a16="http://schemas.microsoft.com/office/drawing/2014/main" val="3098235233"/>
                        </a:ext>
                      </a:extLst>
                    </a:gridCol>
                    <a:gridCol w="1550988">
                      <a:extLst>
                        <a:ext uri="{9D8B030D-6E8A-4147-A177-3AD203B41FA5}">
                          <a16:colId xmlns:a16="http://schemas.microsoft.com/office/drawing/2014/main" val="2386123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92" t="-8197" r="-78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051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H</a:t>
                          </a:r>
                          <a:r>
                            <a:rPr lang="en-US" altLang="zh-TW" baseline="-25000" dirty="0"/>
                            <a:t>2</a:t>
                          </a:r>
                          <a:r>
                            <a:rPr lang="en-US" altLang="zh-TW" baseline="0" dirty="0"/>
                            <a:t>O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100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3278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</a:t>
                          </a:r>
                          <a:r>
                            <a:rPr lang="en-US" altLang="zh-TW" baseline="-25000" dirty="0"/>
                            <a:t>2</a:t>
                          </a:r>
                          <a:r>
                            <a:rPr lang="en-US" altLang="zh-TW" baseline="0" dirty="0"/>
                            <a:t>H</a:t>
                          </a:r>
                          <a:r>
                            <a:rPr lang="en-US" altLang="zh-TW" baseline="-25000" dirty="0"/>
                            <a:t>5</a:t>
                          </a:r>
                          <a:r>
                            <a:rPr lang="en-US" altLang="zh-TW" baseline="0" dirty="0"/>
                            <a:t>OH</a:t>
                          </a:r>
                          <a:endParaRPr lang="zh-TW" altLang="en-US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78.37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2651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62CCA691-5FFE-4F82-AD95-3FCD50783B56}"/>
              </a:ext>
            </a:extLst>
          </p:cNvPr>
          <p:cNvSpPr/>
          <p:nvPr/>
        </p:nvSpPr>
        <p:spPr>
          <a:xfrm>
            <a:off x="7046849" y="258716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C</a:t>
            </a:r>
            <a:r>
              <a:rPr lang="en-US" altLang="zh-TW" baseline="-25000" dirty="0"/>
              <a:t>2</a:t>
            </a:r>
            <a:r>
              <a:rPr lang="en-US" altLang="zh-TW" dirty="0"/>
              <a:t>H</a:t>
            </a:r>
            <a:r>
              <a:rPr lang="en-US" altLang="zh-TW" baseline="-25000" dirty="0"/>
              <a:t>5</a:t>
            </a:r>
            <a:r>
              <a:rPr lang="en-US" altLang="zh-TW" dirty="0"/>
              <a:t>OH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5707316-7DA1-440A-824A-3714A8312FA8}"/>
              </a:ext>
            </a:extLst>
          </p:cNvPr>
          <p:cNvSpPr/>
          <p:nvPr/>
        </p:nvSpPr>
        <p:spPr>
          <a:xfrm>
            <a:off x="5169097" y="5259343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9CE76A-0C27-42AF-9B4E-C142BC9A7DA1}"/>
              </a:ext>
            </a:extLst>
          </p:cNvPr>
          <p:cNvSpPr txBox="1"/>
          <p:nvPr/>
        </p:nvSpPr>
        <p:spPr>
          <a:xfrm>
            <a:off x="772357" y="1509204"/>
            <a:ext cx="4060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塔頂全回流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塔底加熱功率</a:t>
            </a:r>
            <a:r>
              <a:rPr lang="en-US" altLang="zh-TW" dirty="0"/>
              <a:t>500</a:t>
            </a:r>
            <a:r>
              <a:rPr lang="zh-TW" altLang="en-US" dirty="0"/>
              <a:t>、</a:t>
            </a:r>
            <a:r>
              <a:rPr lang="en-US" altLang="zh-TW" dirty="0"/>
              <a:t>750</a:t>
            </a:r>
            <a:r>
              <a:rPr lang="zh-TW" altLang="en-US" dirty="0"/>
              <a:t>、</a:t>
            </a:r>
            <a:r>
              <a:rPr lang="en-US" altLang="zh-TW" dirty="0"/>
              <a:t>1000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約</a:t>
            </a:r>
            <a:r>
              <a:rPr lang="en-US" altLang="zh-TW" dirty="0"/>
              <a:t>10~13</a:t>
            </a:r>
            <a:r>
              <a:rPr lang="zh-TW" altLang="en-US" dirty="0"/>
              <a:t>分鐘取出塔頂產物測折射率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5D78F9-90F1-45ED-9E10-F0B7EFE7FCE3}"/>
              </a:ext>
            </a:extLst>
          </p:cNvPr>
          <p:cNvSpPr/>
          <p:nvPr/>
        </p:nvSpPr>
        <p:spPr>
          <a:xfrm>
            <a:off x="6611573" y="2311636"/>
            <a:ext cx="658536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8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24EBBE-B5E6-47D2-A9D2-B2D91B00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8561" y="6413914"/>
            <a:ext cx="2743200" cy="365125"/>
          </a:xfrm>
        </p:spPr>
        <p:txBody>
          <a:bodyPr/>
          <a:lstStyle/>
          <a:p>
            <a:fld id="{800B799E-41DE-49AA-A934-8BB5E7B14B42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603DFC3-56B0-466B-A4A3-78396D81B73F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A086F6D-9245-4B5A-AE68-40CE3A1D0E3D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53031"/>
              </p:ext>
            </p:extLst>
          </p:nvPr>
        </p:nvGraphicFramePr>
        <p:xfrm>
          <a:off x="753624" y="1952567"/>
          <a:ext cx="5342376" cy="4090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676">
                  <a:extLst>
                    <a:ext uri="{9D8B030D-6E8A-4147-A177-3AD203B41FA5}">
                      <a16:colId xmlns:a16="http://schemas.microsoft.com/office/drawing/2014/main" val="21146925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66713144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77105745"/>
                    </a:ext>
                  </a:extLst>
                </a:gridCol>
              </a:tblGrid>
              <a:tr h="3783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/>
                        <a:t>溫度 </a:t>
                      </a:r>
                      <a:r>
                        <a:rPr lang="en-US" altLang="zh-TW" dirty="0"/>
                        <a:t>T 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20.4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aseline="30000" dirty="0"/>
                        <a:t>o</a:t>
                      </a:r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412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/>
                        <a:t>壓力 </a:t>
                      </a:r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767.4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mmHg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76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dirty="0"/>
                        <a:t>酒精密度 </a:t>
                      </a:r>
                      <a:r>
                        <a:rPr lang="el-GR" altLang="zh-TW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altLang="zh-TW" sz="18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784.19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kg/m^3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9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水密度 </a:t>
                      </a:r>
                      <a:r>
                        <a:rPr lang="el-GR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r>
                        <a:rPr lang="en-US" altLang="zh-TW" sz="18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997.3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kg/m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71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/>
                        <a:t>進料濃度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C</a:t>
                      </a:r>
                      <a:r>
                        <a:rPr lang="en-US" altLang="zh-TW" baseline="-25000" dirty="0"/>
                        <a:t>Af</a:t>
                      </a:r>
                      <a:endParaRPr lang="zh-TW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61.601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(v/v)%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90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/>
                        <a:t>底部濃度 </a:t>
                      </a:r>
                      <a:r>
                        <a:rPr lang="en-US" altLang="zh-TW" baseline="0" dirty="0" err="1"/>
                        <a:t>C</a:t>
                      </a:r>
                      <a:r>
                        <a:rPr lang="en-US" altLang="zh-TW" baseline="-25000" dirty="0" err="1"/>
                        <a:t>Ab</a:t>
                      </a:r>
                      <a:endParaRPr lang="zh-TW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2.015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(v/v)%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0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進料莫耳分率 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0.3299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8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底部莫耳分率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0.0063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16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底部莫耳分率 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0.3600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22191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539687" y="2615420"/>
            <a:ext cx="47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測量三次折射率取平均，得到平均折射率</a:t>
            </a:r>
            <a:r>
              <a:rPr lang="en-US" altLang="zh-TW" dirty="0"/>
              <a:t>n</a:t>
            </a:r>
            <a:r>
              <a:rPr lang="en-US" altLang="zh-TW" baseline="-25000" dirty="0"/>
              <a:t>r,avg</a:t>
            </a: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578863" y="3389356"/>
                <a:ext cx="4822892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zh-TW" altLang="en-US" dirty="0"/>
                  <a:t>代入檢量線 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=17.377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−23.138</m:t>
                    </m:r>
                  </m:oMath>
                </a14:m>
                <a:endParaRPr lang="zh-TW" altLang="en-US" dirty="0">
                  <a:solidFill>
                    <a:prstClr val="black"/>
                  </a:solidFill>
                </a:endParaRPr>
              </a:p>
              <a:p>
                <a:r>
                  <a:rPr lang="en-US" altLang="zh-TW" dirty="0"/>
                  <a:t> (</a:t>
                </a:r>
                <a:r>
                  <a:rPr lang="zh-TW" altLang="en-US" dirty="0"/>
                  <a:t>範圍</a:t>
                </a:r>
                <a:r>
                  <a:rPr lang="en-US" altLang="zh-TW" dirty="0"/>
                  <a:t>0~0.4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v/v)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63" y="3389356"/>
                <a:ext cx="4822892" cy="668901"/>
              </a:xfrm>
              <a:prstGeom prst="rect">
                <a:avLst/>
              </a:prstGeom>
              <a:blipFill>
                <a:blip r:embed="rId3"/>
                <a:stretch>
                  <a:fillRect l="-1011" t="-5455" b="-1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6539687" y="1952567"/>
            <a:ext cx="506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將待測溶液</a:t>
            </a:r>
            <a:r>
              <a:rPr lang="zh-TW" altLang="en-US" dirty="0">
                <a:solidFill>
                  <a:srgbClr val="FF0000"/>
                </a:solidFill>
              </a:rPr>
              <a:t>稀釋三倍</a:t>
            </a:r>
            <a:r>
              <a:rPr lang="zh-TW" altLang="en-US" dirty="0"/>
              <a:t>，確保濃度位於檢量線範圍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477894" y="232188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前處理</a:t>
            </a:r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Macabe Thiele Method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Fenske Equation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8990309" y="2321899"/>
            <a:ext cx="160830" cy="32469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8990309" y="3024707"/>
            <a:ext cx="160830" cy="32469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8997448" y="4699735"/>
            <a:ext cx="160830" cy="32469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8990309" y="3935865"/>
            <a:ext cx="160830" cy="32469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401463" y="4271993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藉由密度及分子量換算求得</a:t>
            </a:r>
            <a:r>
              <a:rPr lang="en-US" altLang="zh-TW" dirty="0"/>
              <a:t>X</a:t>
            </a:r>
            <a:r>
              <a:rPr lang="en-US" altLang="zh-TW" baseline="-25000" dirty="0"/>
              <a:t>A</a:t>
            </a:r>
          </a:p>
          <a:p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956012" y="5042065"/>
            <a:ext cx="257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代入平衡線求得</a:t>
            </a:r>
            <a:r>
              <a:rPr lang="en-US" altLang="zh-TW" dirty="0"/>
              <a:t>Y</a:t>
            </a:r>
            <a:r>
              <a:rPr lang="en-US" altLang="zh-TW" baseline="-25000" dirty="0"/>
              <a:t>A</a:t>
            </a:r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4968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  <p:bldP spid="11" grpId="0" animBg="1"/>
      <p:bldP spid="13" grpId="0" animBg="1"/>
      <p:bldP spid="14" grpId="0" animBg="1"/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>
            <a:extLst>
              <a:ext uri="{FF2B5EF4-FFF2-40B4-BE49-F238E27FC236}">
                <a16:creationId xmlns:a16="http://schemas.microsoft.com/office/drawing/2014/main" id="{86200616-4D8E-41A3-8984-4BC825789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" t="1910" r="1927" b="952"/>
          <a:stretch/>
        </p:blipFill>
        <p:spPr>
          <a:xfrm>
            <a:off x="7843778" y="3056113"/>
            <a:ext cx="3851032" cy="3663395"/>
          </a:xfrm>
          <a:prstGeom prst="rect">
            <a:avLst/>
          </a:prstGeom>
        </p:spPr>
      </p:pic>
      <p:sp>
        <p:nvSpPr>
          <p:cNvPr id="33" name="流程圖: 接點 32"/>
          <p:cNvSpPr/>
          <p:nvPr/>
        </p:nvSpPr>
        <p:spPr>
          <a:xfrm>
            <a:off x="8353579" y="630495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8399298" y="6161685"/>
            <a:ext cx="99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(x</a:t>
            </a:r>
            <a:r>
              <a:rPr lang="en-US" altLang="zh-TW" sz="1400" baseline="-25000" dirty="0">
                <a:solidFill>
                  <a:srgbClr val="FF0000"/>
                </a:solidFill>
              </a:rPr>
              <a:t>Ab,</a:t>
            </a:r>
            <a:r>
              <a:rPr lang="en-US" altLang="zh-TW" sz="1400" dirty="0">
                <a:solidFill>
                  <a:srgbClr val="FF0000"/>
                </a:solidFill>
              </a:rPr>
              <a:t> x</a:t>
            </a:r>
            <a:r>
              <a:rPr lang="en-US" altLang="zh-TW" sz="1400" baseline="-25000" dirty="0">
                <a:solidFill>
                  <a:srgbClr val="FF0000"/>
                </a:solidFill>
              </a:rPr>
              <a:t>Ab</a:t>
            </a:r>
            <a:r>
              <a:rPr lang="en-US" altLang="zh-TW" sz="1400" dirty="0">
                <a:solidFill>
                  <a:srgbClr val="FF0000"/>
                </a:solidFill>
              </a:rPr>
              <a:t>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86200616-4D8E-41A3-8984-4BC825789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" t="1910" r="1927" b="952"/>
          <a:stretch/>
        </p:blipFill>
        <p:spPr>
          <a:xfrm>
            <a:off x="4000500" y="3056113"/>
            <a:ext cx="3851032" cy="3663395"/>
          </a:xfrm>
          <a:prstGeom prst="rect">
            <a:avLst/>
          </a:prstGeom>
        </p:spPr>
      </p:pic>
      <p:sp>
        <p:nvSpPr>
          <p:cNvPr id="29" name="流程圖: 接點 28"/>
          <p:cNvSpPr/>
          <p:nvPr/>
        </p:nvSpPr>
        <p:spPr>
          <a:xfrm>
            <a:off x="4510301" y="630495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580946" y="6159886"/>
            <a:ext cx="996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(x</a:t>
            </a:r>
            <a:r>
              <a:rPr lang="en-US" altLang="zh-TW" sz="1600" baseline="-25000" dirty="0">
                <a:solidFill>
                  <a:srgbClr val="FF0000"/>
                </a:solidFill>
              </a:rPr>
              <a:t>Ab,</a:t>
            </a:r>
            <a:r>
              <a:rPr lang="en-US" altLang="zh-TW" sz="1600" dirty="0">
                <a:solidFill>
                  <a:srgbClr val="FF0000"/>
                </a:solidFill>
              </a:rPr>
              <a:t> x</a:t>
            </a:r>
            <a:r>
              <a:rPr lang="en-US" altLang="zh-TW" sz="1600" baseline="-25000" dirty="0">
                <a:solidFill>
                  <a:srgbClr val="FF0000"/>
                </a:solidFill>
              </a:rPr>
              <a:t>Ab</a:t>
            </a:r>
            <a:r>
              <a:rPr lang="en-US" altLang="zh-TW" sz="1600" dirty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200616-4D8E-41A3-8984-4BC825789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" t="1910" r="1927" b="952"/>
          <a:stretch/>
        </p:blipFill>
        <p:spPr>
          <a:xfrm>
            <a:off x="143553" y="3056112"/>
            <a:ext cx="3851032" cy="3663395"/>
          </a:xfrm>
          <a:prstGeom prst="rect">
            <a:avLst/>
          </a:prstGeom>
        </p:spPr>
      </p:pic>
      <p:sp>
        <p:nvSpPr>
          <p:cNvPr id="23" name="流程圖: 接點 22"/>
          <p:cNvSpPr/>
          <p:nvPr/>
        </p:nvSpPr>
        <p:spPr>
          <a:xfrm>
            <a:off x="667023" y="630495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12742" y="6161685"/>
            <a:ext cx="996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(x</a:t>
            </a:r>
            <a:r>
              <a:rPr lang="en-US" altLang="zh-TW" sz="1600" baseline="-25000" dirty="0">
                <a:solidFill>
                  <a:srgbClr val="FF0000"/>
                </a:solidFill>
              </a:rPr>
              <a:t>Ab,</a:t>
            </a:r>
            <a:r>
              <a:rPr lang="en-US" altLang="zh-TW" sz="1600" dirty="0">
                <a:solidFill>
                  <a:srgbClr val="FF0000"/>
                </a:solidFill>
              </a:rPr>
              <a:t> x</a:t>
            </a:r>
            <a:r>
              <a:rPr lang="en-US" altLang="zh-TW" sz="1600" baseline="-25000" dirty="0">
                <a:solidFill>
                  <a:srgbClr val="FF0000"/>
                </a:solidFill>
              </a:rPr>
              <a:t>Ab</a:t>
            </a:r>
            <a:r>
              <a:rPr lang="en-US" altLang="zh-TW" sz="1600" dirty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24EBBE-B5E6-47D2-A9D2-B2D91B00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8561" y="6413914"/>
            <a:ext cx="2743200" cy="365125"/>
          </a:xfrm>
        </p:spPr>
        <p:txBody>
          <a:bodyPr/>
          <a:lstStyle/>
          <a:p>
            <a:fld id="{800B799E-41DE-49AA-A934-8BB5E7B14B42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603DFC3-56B0-466B-A4A3-78396D81B73F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A086F6D-9245-4B5A-AE68-40CE3A1D0E3D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89882" y="1283409"/>
          <a:ext cx="68746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4935">
                  <a:extLst>
                    <a:ext uri="{9D8B030D-6E8A-4147-A177-3AD203B41FA5}">
                      <a16:colId xmlns:a16="http://schemas.microsoft.com/office/drawing/2014/main" val="1368301524"/>
                    </a:ext>
                  </a:extLst>
                </a:gridCol>
                <a:gridCol w="1374935">
                  <a:extLst>
                    <a:ext uri="{9D8B030D-6E8A-4147-A177-3AD203B41FA5}">
                      <a16:colId xmlns:a16="http://schemas.microsoft.com/office/drawing/2014/main" val="3097362584"/>
                    </a:ext>
                  </a:extLst>
                </a:gridCol>
                <a:gridCol w="1374935">
                  <a:extLst>
                    <a:ext uri="{9D8B030D-6E8A-4147-A177-3AD203B41FA5}">
                      <a16:colId xmlns:a16="http://schemas.microsoft.com/office/drawing/2014/main" val="1492999533"/>
                    </a:ext>
                  </a:extLst>
                </a:gridCol>
                <a:gridCol w="1374935">
                  <a:extLst>
                    <a:ext uri="{9D8B030D-6E8A-4147-A177-3AD203B41FA5}">
                      <a16:colId xmlns:a16="http://schemas.microsoft.com/office/drawing/2014/main" val="708581029"/>
                    </a:ext>
                  </a:extLst>
                </a:gridCol>
                <a:gridCol w="1374935">
                  <a:extLst>
                    <a:ext uri="{9D8B030D-6E8A-4147-A177-3AD203B41FA5}">
                      <a16:colId xmlns:a16="http://schemas.microsoft.com/office/drawing/2014/main" val="708365991"/>
                    </a:ext>
                  </a:extLst>
                </a:gridCol>
              </a:tblGrid>
              <a:tr h="293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加熱功率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X</a:t>
                      </a:r>
                      <a:r>
                        <a:rPr lang="en-US" altLang="zh-TW" sz="1400" baseline="-25000" dirty="0"/>
                        <a:t>Ad</a:t>
                      </a:r>
                      <a:endParaRPr lang="zh-TW" alt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Y</a:t>
                      </a:r>
                      <a:r>
                        <a:rPr lang="en-US" altLang="zh-TW" sz="1400" baseline="-25000" dirty="0"/>
                        <a:t>Ad</a:t>
                      </a:r>
                      <a:endParaRPr lang="zh-TW" alt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aseline="0" dirty="0"/>
                        <a:t>理論板數</a:t>
                      </a:r>
                      <a:r>
                        <a:rPr lang="en-US" altLang="zh-TW" sz="1400" baseline="0" dirty="0"/>
                        <a:t>N(MC)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aseline="0" dirty="0"/>
                        <a:t>總包效率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91689"/>
                  </a:ext>
                </a:extLst>
              </a:tr>
              <a:tr h="293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500W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0.5852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0.693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0.250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857183"/>
                  </a:ext>
                </a:extLst>
              </a:tr>
              <a:tr h="293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750W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0.4875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0.658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0.250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90549"/>
                  </a:ext>
                </a:extLst>
              </a:tr>
              <a:tr h="293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1000W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0.2579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0.560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0.125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533034"/>
                  </a:ext>
                </a:extLst>
              </a:tr>
              <a:tr h="293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bottom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0.0063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0.360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0879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FB4BD75-A22A-4E90-A85D-94AE1AF3FE42}"/>
                  </a:ext>
                </a:extLst>
              </p:cNvPr>
              <p:cNvSpPr txBox="1"/>
              <p:nvPr/>
            </p:nvSpPr>
            <p:spPr>
              <a:xfrm>
                <a:off x="8541903" y="2037592"/>
                <a:ext cx="36697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Slope of operating line =1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FB4BD75-A22A-4E90-A85D-94AE1AF3F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903" y="2037592"/>
                <a:ext cx="3669793" cy="646331"/>
              </a:xfrm>
              <a:prstGeom prst="rect">
                <a:avLst/>
              </a:prstGeom>
              <a:blipFill>
                <a:blip r:embed="rId4"/>
                <a:stretch>
                  <a:fillRect l="-1329" t="-4717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728391" y="3478779"/>
            <a:ext cx="703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</a:rPr>
              <a:t>500W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10474" y="3341155"/>
            <a:ext cx="703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</a:rPr>
              <a:t>750W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715059" y="3341155"/>
            <a:ext cx="81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</a:rPr>
              <a:t>1000W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35" name="流程圖: 接點 34"/>
          <p:cNvSpPr/>
          <p:nvPr/>
        </p:nvSpPr>
        <p:spPr>
          <a:xfrm>
            <a:off x="2312453" y="4680207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接點 35"/>
          <p:cNvSpPr/>
          <p:nvPr/>
        </p:nvSpPr>
        <p:spPr>
          <a:xfrm>
            <a:off x="5973002" y="486487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334517" y="4541260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(</a:t>
            </a:r>
            <a:r>
              <a:rPr lang="en-US" altLang="zh-TW" sz="1600" dirty="0" err="1">
                <a:solidFill>
                  <a:srgbClr val="FF0000"/>
                </a:solidFill>
              </a:rPr>
              <a:t>x</a:t>
            </a:r>
            <a:r>
              <a:rPr lang="en-US" altLang="zh-TW" sz="1600" baseline="-25000" dirty="0" err="1">
                <a:solidFill>
                  <a:srgbClr val="FF0000"/>
                </a:solidFill>
              </a:rPr>
              <a:t>Ad</a:t>
            </a:r>
            <a:r>
              <a:rPr lang="en-US" altLang="zh-TW" sz="1600" baseline="-25000" dirty="0">
                <a:solidFill>
                  <a:srgbClr val="FF0000"/>
                </a:solidFill>
              </a:rPr>
              <a:t>,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</a:rPr>
              <a:t>x</a:t>
            </a:r>
            <a:r>
              <a:rPr lang="en-US" altLang="zh-TW" sz="1600" baseline="-25000" dirty="0" err="1">
                <a:solidFill>
                  <a:srgbClr val="FF0000"/>
                </a:solidFill>
              </a:rPr>
              <a:t>Ad</a:t>
            </a:r>
            <a:r>
              <a:rPr lang="en-US" altLang="zh-TW" sz="1600" dirty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39" name="直線接點 38"/>
          <p:cNvCxnSpPr>
            <a:stCxn id="35" idx="2"/>
          </p:cNvCxnSpPr>
          <p:nvPr/>
        </p:nvCxnSpPr>
        <p:spPr>
          <a:xfrm flipH="1">
            <a:off x="1173746" y="4703067"/>
            <a:ext cx="1138707" cy="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1174376" y="4703066"/>
            <a:ext cx="0" cy="1128475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519953" y="5827059"/>
            <a:ext cx="653793" cy="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17712" y="5831541"/>
            <a:ext cx="0" cy="654424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150136" y="4910592"/>
            <a:ext cx="64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N=2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9022436" y="565698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/>
          <p:cNvCxnSpPr>
            <a:stCxn id="36" idx="2"/>
          </p:cNvCxnSpPr>
          <p:nvPr/>
        </p:nvCxnSpPr>
        <p:spPr>
          <a:xfrm flipH="1" flipV="1">
            <a:off x="4763911" y="4887731"/>
            <a:ext cx="1209091" cy="1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778022" y="4887731"/>
            <a:ext cx="0" cy="1211091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4349044" y="6101644"/>
            <a:ext cx="414867" cy="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4343400" y="6121400"/>
            <a:ext cx="0" cy="400756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48" idx="5"/>
          </p:cNvCxnSpPr>
          <p:nvPr/>
        </p:nvCxnSpPr>
        <p:spPr>
          <a:xfrm flipH="1">
            <a:off x="8229600" y="5696013"/>
            <a:ext cx="831860" cy="447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222343" y="5702708"/>
            <a:ext cx="0" cy="78325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4970874" y="4970710"/>
            <a:ext cx="64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N=2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8621301" y="5011124"/>
            <a:ext cx="64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N=1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80911" y="4715600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(</a:t>
            </a:r>
            <a:r>
              <a:rPr lang="en-US" altLang="zh-TW" sz="1600" dirty="0" err="1">
                <a:solidFill>
                  <a:srgbClr val="FF0000"/>
                </a:solidFill>
              </a:rPr>
              <a:t>x</a:t>
            </a:r>
            <a:r>
              <a:rPr lang="en-US" altLang="zh-TW" sz="1600" baseline="-25000" dirty="0" err="1">
                <a:solidFill>
                  <a:srgbClr val="FF0000"/>
                </a:solidFill>
              </a:rPr>
              <a:t>Ad</a:t>
            </a:r>
            <a:r>
              <a:rPr lang="en-US" altLang="zh-TW" sz="1600" baseline="-25000" dirty="0">
                <a:solidFill>
                  <a:srgbClr val="FF0000"/>
                </a:solidFill>
              </a:rPr>
              <a:t>,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</a:rPr>
              <a:t>x</a:t>
            </a:r>
            <a:r>
              <a:rPr lang="en-US" altLang="zh-TW" sz="1600" baseline="-25000" dirty="0" err="1">
                <a:solidFill>
                  <a:srgbClr val="FF0000"/>
                </a:solidFill>
              </a:rPr>
              <a:t>Ad</a:t>
            </a:r>
            <a:r>
              <a:rPr lang="en-US" altLang="zh-TW" sz="1600" dirty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259996" y="5410861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(</a:t>
            </a:r>
            <a:r>
              <a:rPr lang="en-US" altLang="zh-TW" sz="1600" dirty="0" err="1">
                <a:solidFill>
                  <a:srgbClr val="FF0000"/>
                </a:solidFill>
              </a:rPr>
              <a:t>x</a:t>
            </a:r>
            <a:r>
              <a:rPr lang="en-US" altLang="zh-TW" sz="1600" baseline="-25000" dirty="0" err="1">
                <a:solidFill>
                  <a:srgbClr val="FF0000"/>
                </a:solidFill>
              </a:rPr>
              <a:t>Ad</a:t>
            </a:r>
            <a:r>
              <a:rPr lang="en-US" altLang="zh-TW" sz="1600" baseline="-25000" dirty="0">
                <a:solidFill>
                  <a:srgbClr val="FF0000"/>
                </a:solidFill>
              </a:rPr>
              <a:t>,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</a:rPr>
              <a:t>x</a:t>
            </a:r>
            <a:r>
              <a:rPr lang="en-US" altLang="zh-TW" sz="1600" baseline="-25000" dirty="0" err="1">
                <a:solidFill>
                  <a:srgbClr val="FF0000"/>
                </a:solidFill>
              </a:rPr>
              <a:t>Ad</a:t>
            </a:r>
            <a:r>
              <a:rPr lang="en-US" altLang="zh-TW" sz="1600" dirty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477894" y="232188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前處理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Macabe Thiele Method</a:t>
            </a: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Fenske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B0285DC-1493-49DE-9639-EE8051B3D505}"/>
                  </a:ext>
                </a:extLst>
              </p:cNvPr>
              <p:cNvSpPr/>
              <p:nvPr/>
            </p:nvSpPr>
            <p:spPr>
              <a:xfrm>
                <a:off x="8529379" y="1460620"/>
                <a:ext cx="2410532" cy="557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b>
                        <m:sSubPr>
                          <m:ctrl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B0285DC-1493-49DE-9639-EE8051B3D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79" y="1460620"/>
                <a:ext cx="2410532" cy="557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0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29" grpId="0" animBg="1"/>
      <p:bldP spid="30" grpId="0"/>
      <p:bldP spid="23" grpId="0" animBg="1"/>
      <p:bldP spid="24" grpId="0"/>
      <p:bldP spid="13" grpId="0"/>
      <p:bldP spid="35" grpId="0" animBg="1"/>
      <p:bldP spid="36" grpId="0" animBg="1"/>
      <p:bldP spid="37" grpId="0"/>
      <p:bldP spid="47" grpId="0"/>
      <p:bldP spid="48" grpId="0" animBg="1"/>
      <p:bldP spid="65" grpId="0"/>
      <p:bldP spid="66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603DFC3-56B0-466B-A4A3-78396D81B73F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A086F6D-9245-4B5A-AE68-40CE3A1D0E3D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50911"/>
              </p:ext>
            </p:extLst>
          </p:nvPr>
        </p:nvGraphicFramePr>
        <p:xfrm>
          <a:off x="651753" y="1420388"/>
          <a:ext cx="8227867" cy="209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856">
                  <a:extLst>
                    <a:ext uri="{9D8B030D-6E8A-4147-A177-3AD203B41FA5}">
                      <a16:colId xmlns:a16="http://schemas.microsoft.com/office/drawing/2014/main" val="1368301524"/>
                    </a:ext>
                  </a:extLst>
                </a:gridCol>
                <a:gridCol w="1217856">
                  <a:extLst>
                    <a:ext uri="{9D8B030D-6E8A-4147-A177-3AD203B41FA5}">
                      <a16:colId xmlns:a16="http://schemas.microsoft.com/office/drawing/2014/main" val="3097362584"/>
                    </a:ext>
                  </a:extLst>
                </a:gridCol>
                <a:gridCol w="1217856">
                  <a:extLst>
                    <a:ext uri="{9D8B030D-6E8A-4147-A177-3AD203B41FA5}">
                      <a16:colId xmlns:a16="http://schemas.microsoft.com/office/drawing/2014/main" val="1492999533"/>
                    </a:ext>
                  </a:extLst>
                </a:gridCol>
                <a:gridCol w="1609730">
                  <a:extLst>
                    <a:ext uri="{9D8B030D-6E8A-4147-A177-3AD203B41FA5}">
                      <a16:colId xmlns:a16="http://schemas.microsoft.com/office/drawing/2014/main" val="4282974899"/>
                    </a:ext>
                  </a:extLst>
                </a:gridCol>
                <a:gridCol w="1476759">
                  <a:extLst>
                    <a:ext uri="{9D8B030D-6E8A-4147-A177-3AD203B41FA5}">
                      <a16:colId xmlns:a16="http://schemas.microsoft.com/office/drawing/2014/main" val="708581029"/>
                    </a:ext>
                  </a:extLst>
                </a:gridCol>
                <a:gridCol w="1487810">
                  <a:extLst>
                    <a:ext uri="{9D8B030D-6E8A-4147-A177-3AD203B41FA5}">
                      <a16:colId xmlns:a16="http://schemas.microsoft.com/office/drawing/2014/main" val="708365991"/>
                    </a:ext>
                  </a:extLst>
                </a:gridCol>
              </a:tblGrid>
              <a:tr h="418888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X</a:t>
                      </a:r>
                      <a:r>
                        <a:rPr lang="en-US" altLang="zh-TW" sz="1600" baseline="-25000" dirty="0"/>
                        <a:t>Ad</a:t>
                      </a:r>
                      <a:endParaRPr lang="zh-TW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Y</a:t>
                      </a:r>
                      <a:r>
                        <a:rPr lang="en-US" altLang="zh-TW" sz="1600" baseline="-25000" dirty="0"/>
                        <a:t>Ad</a:t>
                      </a:r>
                      <a:endParaRPr lang="zh-TW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/>
                        <a:t>平均相對揮發度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/>
                        <a:t>理論板數</a:t>
                      </a:r>
                      <a:r>
                        <a:rPr lang="en-US" altLang="zh-TW" sz="1600" baseline="0" dirty="0"/>
                        <a:t>N(FE)</a:t>
                      </a:r>
                      <a:endParaRPr lang="zh-TW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/>
                        <a:t>總包效率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291689"/>
                  </a:ext>
                </a:extLst>
              </a:tr>
              <a:tr h="418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500W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0.5852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0.693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11.914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1.182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0.148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857183"/>
                  </a:ext>
                </a:extLst>
              </a:tr>
              <a:tr h="418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750W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0.4875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0.658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17.397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0.931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0.116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90549"/>
                  </a:ext>
                </a:extLst>
              </a:tr>
              <a:tr h="418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1000W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0.2579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0.560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18.028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0.385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0.048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533034"/>
                  </a:ext>
                </a:extLst>
              </a:tr>
              <a:tr h="41888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bottom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0.0063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0.360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88.72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6717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221094" y="3860100"/>
                <a:ext cx="2529800" cy="664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4" y="3860100"/>
                <a:ext cx="2529800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660474" y="3978722"/>
                <a:ext cx="2760307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AB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AB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474" y="3978722"/>
                <a:ext cx="2760307" cy="427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7750894" y="4111136"/>
            <a:ext cx="909580" cy="194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3891093C-1C1D-493F-8D5C-BFF5E4978DDB}"/>
                  </a:ext>
                </a:extLst>
              </p:cNvPr>
              <p:cNvSpPr txBox="1"/>
              <p:nvPr/>
            </p:nvSpPr>
            <p:spPr>
              <a:xfrm>
                <a:off x="7488551" y="4776126"/>
                <a:ext cx="3175864" cy="1046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𝐴𝐵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3891093C-1C1D-493F-8D5C-BFF5E4978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551" y="4776126"/>
                <a:ext cx="3175864" cy="10460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>
            <a:extLst>
              <a:ext uri="{FF2B5EF4-FFF2-40B4-BE49-F238E27FC236}">
                <a16:creationId xmlns:a16="http://schemas.microsoft.com/office/drawing/2014/main" id="{25BF91A0-AE11-4198-91AA-F81454FDE9F2}"/>
              </a:ext>
            </a:extLst>
          </p:cNvPr>
          <p:cNvSpPr txBox="1"/>
          <p:nvPr/>
        </p:nvSpPr>
        <p:spPr>
          <a:xfrm flipH="1">
            <a:off x="5294853" y="5160099"/>
            <a:ext cx="278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Fenske Equation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76349" y="4167109"/>
            <a:ext cx="5018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從每個功率塔頂得到不同時間的濃度取平均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底部濃度為固定值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利用氣體和液體莫耳分率找相對揮發度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代入 </a:t>
            </a:r>
            <a:r>
              <a:rPr lang="en-US" altLang="zh-TW" dirty="0"/>
              <a:t>Fenske Equation </a:t>
            </a:r>
            <a:r>
              <a:rPr lang="zh-TW" altLang="en-US" dirty="0"/>
              <a:t>找出理論板數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189F65-15A8-4B61-95E5-FF409AEF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77894" y="232188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前處理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Macabe Thiele Method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Fenske Equation</a:t>
            </a:r>
          </a:p>
        </p:txBody>
      </p:sp>
    </p:spTree>
    <p:extLst>
      <p:ext uri="{BB962C8B-B14F-4D97-AF65-F5344CB8AC3E}">
        <p14:creationId xmlns:p14="http://schemas.microsoft.com/office/powerpoint/2010/main" val="100654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603DFC3-56B0-466B-A4A3-78396D81B73F}"/>
              </a:ext>
            </a:extLst>
          </p:cNvPr>
          <p:cNvSpPr txBox="1"/>
          <p:nvPr/>
        </p:nvSpPr>
        <p:spPr>
          <a:xfrm>
            <a:off x="651753" y="56314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塔內溫度分布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DC3A97F-CB44-41BE-80B4-78BAB13C1DF1}"/>
              </a:ext>
            </a:extLst>
          </p:cNvPr>
          <p:cNvGrpSpPr/>
          <p:nvPr/>
        </p:nvGrpSpPr>
        <p:grpSpPr>
          <a:xfrm>
            <a:off x="9849383" y="244008"/>
            <a:ext cx="1690864" cy="2450883"/>
            <a:chOff x="9607290" y="1415861"/>
            <a:chExt cx="1690864" cy="245088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759CB215-D22E-43EB-AE2F-EC2D324CAF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07291" y="1415861"/>
              <a:ext cx="1690863" cy="2450883"/>
              <a:chOff x="9986069" y="1177297"/>
              <a:chExt cx="2109436" cy="3165597"/>
            </a:xfrm>
          </p:grpSpPr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E1705CD1-E66D-4C19-9E66-CFC3D42376E4}"/>
                  </a:ext>
                </a:extLst>
              </p:cNvPr>
              <p:cNvGrpSpPr/>
              <p:nvPr/>
            </p:nvGrpSpPr>
            <p:grpSpPr>
              <a:xfrm>
                <a:off x="10652959" y="3302285"/>
                <a:ext cx="1442546" cy="797669"/>
                <a:chOff x="10652959" y="3482507"/>
                <a:chExt cx="1442546" cy="797669"/>
              </a:xfrm>
            </p:grpSpPr>
            <p:grpSp>
              <p:nvGrpSpPr>
                <p:cNvPr id="43" name="群組 42">
                  <a:extLst>
                    <a:ext uri="{FF2B5EF4-FFF2-40B4-BE49-F238E27FC236}">
                      <a16:creationId xmlns:a16="http://schemas.microsoft.com/office/drawing/2014/main" id="{19E9999E-F260-4316-8384-D6C047451F81}"/>
                    </a:ext>
                  </a:extLst>
                </p:cNvPr>
                <p:cNvGrpSpPr/>
                <p:nvPr/>
              </p:nvGrpSpPr>
              <p:grpSpPr>
                <a:xfrm>
                  <a:off x="10652959" y="3482507"/>
                  <a:ext cx="1442546" cy="797669"/>
                  <a:chOff x="10478596" y="3516550"/>
                  <a:chExt cx="1442546" cy="797669"/>
                </a:xfrm>
              </p:grpSpPr>
              <p:cxnSp>
                <p:nvCxnSpPr>
                  <p:cNvPr id="46" name="直線接點 45">
                    <a:extLst>
                      <a:ext uri="{FF2B5EF4-FFF2-40B4-BE49-F238E27FC236}">
                        <a16:creationId xmlns:a16="http://schemas.microsoft.com/office/drawing/2014/main" id="{9B42CF05-558A-41CC-BF5F-BB11329DE980}"/>
                      </a:ext>
                    </a:extLst>
                  </p:cNvPr>
                  <p:cNvCxnSpPr/>
                  <p:nvPr/>
                </p:nvCxnSpPr>
                <p:spPr>
                  <a:xfrm>
                    <a:off x="10498052" y="3526338"/>
                    <a:ext cx="846306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接點 46">
                    <a:extLst>
                      <a:ext uri="{FF2B5EF4-FFF2-40B4-BE49-F238E27FC236}">
                        <a16:creationId xmlns:a16="http://schemas.microsoft.com/office/drawing/2014/main" id="{6421ECF4-A51C-49AF-98A6-0971E079F1DD}"/>
                      </a:ext>
                    </a:extLst>
                  </p:cNvPr>
                  <p:cNvCxnSpPr/>
                  <p:nvPr/>
                </p:nvCxnSpPr>
                <p:spPr>
                  <a:xfrm rot="21540000" flipV="1">
                    <a:off x="11333458" y="3526278"/>
                    <a:ext cx="0" cy="787941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線接點 47">
                    <a:extLst>
                      <a:ext uri="{FF2B5EF4-FFF2-40B4-BE49-F238E27FC236}">
                        <a16:creationId xmlns:a16="http://schemas.microsoft.com/office/drawing/2014/main" id="{F531850B-A446-4C53-949F-3A69C678533A}"/>
                      </a:ext>
                    </a:extLst>
                  </p:cNvPr>
                  <p:cNvCxnSpPr/>
                  <p:nvPr/>
                </p:nvCxnSpPr>
                <p:spPr>
                  <a:xfrm rot="21540000" flipV="1">
                    <a:off x="10491176" y="3516550"/>
                    <a:ext cx="0" cy="787941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線單箭頭接點 33">
                    <a:extLst>
                      <a:ext uri="{FF2B5EF4-FFF2-40B4-BE49-F238E27FC236}">
                        <a16:creationId xmlns:a16="http://schemas.microsoft.com/office/drawing/2014/main" id="{3EC3C28D-BA90-452C-9FC8-8ACF3E27746C}"/>
                      </a:ext>
                    </a:extLst>
                  </p:cNvPr>
                  <p:cNvCxnSpPr/>
                  <p:nvPr/>
                </p:nvCxnSpPr>
                <p:spPr>
                  <a:xfrm>
                    <a:off x="10478596" y="4314159"/>
                    <a:ext cx="1442546" cy="0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單箭頭接點 29">
                  <a:extLst>
                    <a:ext uri="{FF2B5EF4-FFF2-40B4-BE49-F238E27FC236}">
                      <a16:creationId xmlns:a16="http://schemas.microsoft.com/office/drawing/2014/main" id="{88EA43A4-EE5C-430C-99B3-DB5B60CA93A5}"/>
                    </a:ext>
                  </a:extLst>
                </p:cNvPr>
                <p:cNvCxnSpPr/>
                <p:nvPr/>
              </p:nvCxnSpPr>
              <p:spPr>
                <a:xfrm rot="16200000">
                  <a:off x="11323150" y="3931071"/>
                  <a:ext cx="360000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52EC9D11-B5C6-4347-A3CA-8D8DCB2D37C0}"/>
                  </a:ext>
                </a:extLst>
              </p:cNvPr>
              <p:cNvGrpSpPr/>
              <p:nvPr/>
            </p:nvGrpSpPr>
            <p:grpSpPr>
              <a:xfrm>
                <a:off x="10652959" y="1420237"/>
                <a:ext cx="1442546" cy="807397"/>
                <a:chOff x="10619751" y="1254868"/>
                <a:chExt cx="1442546" cy="807397"/>
              </a:xfrm>
            </p:grpSpPr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70726277-2497-434B-A85F-207FACFABFB8}"/>
                    </a:ext>
                  </a:extLst>
                </p:cNvPr>
                <p:cNvGrpSpPr/>
                <p:nvPr/>
              </p:nvGrpSpPr>
              <p:grpSpPr>
                <a:xfrm>
                  <a:off x="10619751" y="1254868"/>
                  <a:ext cx="1442546" cy="807397"/>
                  <a:chOff x="10619751" y="1254868"/>
                  <a:chExt cx="1442546" cy="807397"/>
                </a:xfrm>
              </p:grpSpPr>
              <p:cxnSp>
                <p:nvCxnSpPr>
                  <p:cNvPr id="39" name="直線接點 38">
                    <a:extLst>
                      <a:ext uri="{FF2B5EF4-FFF2-40B4-BE49-F238E27FC236}">
                        <a16:creationId xmlns:a16="http://schemas.microsoft.com/office/drawing/2014/main" id="{9B75577D-C7B0-47ED-9F53-6B80E0F6D32A}"/>
                      </a:ext>
                    </a:extLst>
                  </p:cNvPr>
                  <p:cNvCxnSpPr/>
                  <p:nvPr/>
                </p:nvCxnSpPr>
                <p:spPr>
                  <a:xfrm>
                    <a:off x="10642060" y="2042808"/>
                    <a:ext cx="846306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接點 39">
                    <a:extLst>
                      <a:ext uri="{FF2B5EF4-FFF2-40B4-BE49-F238E27FC236}">
                        <a16:creationId xmlns:a16="http://schemas.microsoft.com/office/drawing/2014/main" id="{FB3C8741-DA75-4403-8F8F-C1869E152620}"/>
                      </a:ext>
                    </a:extLst>
                  </p:cNvPr>
                  <p:cNvCxnSpPr/>
                  <p:nvPr/>
                </p:nvCxnSpPr>
                <p:spPr>
                  <a:xfrm rot="-60000" flipV="1">
                    <a:off x="11478638" y="1274324"/>
                    <a:ext cx="0" cy="787941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接點 40">
                    <a:extLst>
                      <a:ext uri="{FF2B5EF4-FFF2-40B4-BE49-F238E27FC236}">
                        <a16:creationId xmlns:a16="http://schemas.microsoft.com/office/drawing/2014/main" id="{51CAE8DD-313C-42FE-927B-274F95030143}"/>
                      </a:ext>
                    </a:extLst>
                  </p:cNvPr>
                  <p:cNvCxnSpPr/>
                  <p:nvPr/>
                </p:nvCxnSpPr>
                <p:spPr>
                  <a:xfrm rot="-60000" flipV="1">
                    <a:off x="10646083" y="1254868"/>
                    <a:ext cx="0" cy="787941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單箭頭接點 27">
                    <a:extLst>
                      <a:ext uri="{FF2B5EF4-FFF2-40B4-BE49-F238E27FC236}">
                        <a16:creationId xmlns:a16="http://schemas.microsoft.com/office/drawing/2014/main" id="{3E5E2F46-3D45-4556-BC85-41087A76EDA0}"/>
                      </a:ext>
                    </a:extLst>
                  </p:cNvPr>
                  <p:cNvCxnSpPr/>
                  <p:nvPr/>
                </p:nvCxnSpPr>
                <p:spPr>
                  <a:xfrm>
                    <a:off x="10619751" y="1254928"/>
                    <a:ext cx="1442546" cy="0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直線單箭頭接點 23">
                  <a:extLst>
                    <a:ext uri="{FF2B5EF4-FFF2-40B4-BE49-F238E27FC236}">
                      <a16:creationId xmlns:a16="http://schemas.microsoft.com/office/drawing/2014/main" id="{74A97E7C-2ACE-4D72-A1F6-916479B26876}"/>
                    </a:ext>
                  </a:extLst>
                </p:cNvPr>
                <p:cNvCxnSpPr/>
                <p:nvPr/>
              </p:nvCxnSpPr>
              <p:spPr>
                <a:xfrm>
                  <a:off x="11478638" y="1442214"/>
                  <a:ext cx="5491" cy="393911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流程圖: 結束點 19">
                <a:extLst>
                  <a:ext uri="{FF2B5EF4-FFF2-40B4-BE49-F238E27FC236}">
                    <a16:creationId xmlns:a16="http://schemas.microsoft.com/office/drawing/2014/main" id="{B5374B82-FA43-4D2E-A89F-75A06704F1A1}"/>
                  </a:ext>
                </a:extLst>
              </p:cNvPr>
              <p:cNvSpPr/>
              <p:nvPr/>
            </p:nvSpPr>
            <p:spPr>
              <a:xfrm rot="16200000">
                <a:off x="9285676" y="2295728"/>
                <a:ext cx="2315185" cy="91440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63B729C4-D968-4D7E-9CC7-8F059FCADCCF}"/>
                  </a:ext>
                </a:extLst>
              </p:cNvPr>
              <p:cNvSpPr/>
              <p:nvPr/>
            </p:nvSpPr>
            <p:spPr>
              <a:xfrm>
                <a:off x="10852376" y="3856894"/>
                <a:ext cx="486383" cy="486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 dirty="0"/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1DF19820-012F-4FC3-8B33-C782CE476272}"/>
                  </a:ext>
                </a:extLst>
              </p:cNvPr>
              <p:cNvSpPr/>
              <p:nvPr/>
            </p:nvSpPr>
            <p:spPr>
              <a:xfrm>
                <a:off x="10852375" y="1177297"/>
                <a:ext cx="486383" cy="486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</p:grp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B8515909-4609-43B9-BDE3-335FD3A0ACB4}"/>
                </a:ext>
              </a:extLst>
            </p:cNvPr>
            <p:cNvCxnSpPr>
              <a:cxnSpLocks/>
            </p:cNvCxnSpPr>
            <p:nvPr/>
          </p:nvCxnSpPr>
          <p:spPr>
            <a:xfrm>
              <a:off x="9607290" y="2578603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505720C-E6D2-4ED7-B4F5-44A93A2237EA}"/>
                </a:ext>
              </a:extLst>
            </p:cNvPr>
            <p:cNvCxnSpPr/>
            <p:nvPr/>
          </p:nvCxnSpPr>
          <p:spPr>
            <a:xfrm>
              <a:off x="9607290" y="2053975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33E6AF10-6AE1-4B03-8113-5D3EB3F0963F}"/>
                </a:ext>
              </a:extLst>
            </p:cNvPr>
            <p:cNvCxnSpPr/>
            <p:nvPr/>
          </p:nvCxnSpPr>
          <p:spPr>
            <a:xfrm>
              <a:off x="9607290" y="2235112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18838C1-FCB0-4DAE-85ED-7982DC2026CA}"/>
                </a:ext>
              </a:extLst>
            </p:cNvPr>
            <p:cNvCxnSpPr/>
            <p:nvPr/>
          </p:nvCxnSpPr>
          <p:spPr>
            <a:xfrm>
              <a:off x="9607290" y="2406562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A0FC64D5-763D-4F9F-8649-B90EC3BCAE82}"/>
                </a:ext>
              </a:extLst>
            </p:cNvPr>
            <p:cNvCxnSpPr/>
            <p:nvPr/>
          </p:nvCxnSpPr>
          <p:spPr>
            <a:xfrm>
              <a:off x="9607290" y="2758987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24B3667-B810-4731-851A-71608B034452}"/>
                </a:ext>
              </a:extLst>
            </p:cNvPr>
            <p:cNvCxnSpPr/>
            <p:nvPr/>
          </p:nvCxnSpPr>
          <p:spPr>
            <a:xfrm>
              <a:off x="9607290" y="2934037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86E43D1D-F7A9-491E-93C4-D9F22CCA83FA}"/>
                </a:ext>
              </a:extLst>
            </p:cNvPr>
            <p:cNvCxnSpPr/>
            <p:nvPr/>
          </p:nvCxnSpPr>
          <p:spPr>
            <a:xfrm>
              <a:off x="9607290" y="3105487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A7D003B2-7F54-430B-A33D-DA3EDD35299F}"/>
                </a:ext>
              </a:extLst>
            </p:cNvPr>
            <p:cNvCxnSpPr/>
            <p:nvPr/>
          </p:nvCxnSpPr>
          <p:spPr>
            <a:xfrm>
              <a:off x="9607290" y="3269344"/>
              <a:ext cx="732957" cy="0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B0418A21-75EE-4E97-9A3B-3834F8FC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84392"/>
              </p:ext>
            </p:extLst>
          </p:nvPr>
        </p:nvGraphicFramePr>
        <p:xfrm>
          <a:off x="569718" y="2112512"/>
          <a:ext cx="3934060" cy="35799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83515">
                  <a:extLst>
                    <a:ext uri="{9D8B030D-6E8A-4147-A177-3AD203B41FA5}">
                      <a16:colId xmlns:a16="http://schemas.microsoft.com/office/drawing/2014/main" val="2127738797"/>
                    </a:ext>
                  </a:extLst>
                </a:gridCol>
                <a:gridCol w="983515">
                  <a:extLst>
                    <a:ext uri="{9D8B030D-6E8A-4147-A177-3AD203B41FA5}">
                      <a16:colId xmlns:a16="http://schemas.microsoft.com/office/drawing/2014/main" val="4109986723"/>
                    </a:ext>
                  </a:extLst>
                </a:gridCol>
                <a:gridCol w="983515">
                  <a:extLst>
                    <a:ext uri="{9D8B030D-6E8A-4147-A177-3AD203B41FA5}">
                      <a16:colId xmlns:a16="http://schemas.microsoft.com/office/drawing/2014/main" val="2443949010"/>
                    </a:ext>
                  </a:extLst>
                </a:gridCol>
                <a:gridCol w="983515">
                  <a:extLst>
                    <a:ext uri="{9D8B030D-6E8A-4147-A177-3AD203B41FA5}">
                      <a16:colId xmlns:a16="http://schemas.microsoft.com/office/drawing/2014/main" val="518340138"/>
                    </a:ext>
                  </a:extLst>
                </a:gridCol>
              </a:tblGrid>
              <a:tr h="39777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功率</a:t>
                      </a:r>
                      <a:r>
                        <a:rPr lang="zh-TW" altLang="en-US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(W)</a:t>
                      </a:r>
                      <a:endParaRPr lang="en-US" sz="1800" b="0" i="0" u="none" strike="noStrike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500</a:t>
                      </a:r>
                      <a:endParaRPr lang="en-US" altLang="zh-TW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8914879"/>
                  </a:ext>
                </a:extLst>
              </a:tr>
              <a:tr h="397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</a:t>
                      </a:r>
                      <a:r>
                        <a:rPr lang="en-US" sz="1800" u="none" strike="noStrike" baseline="-25000">
                          <a:effectLst/>
                        </a:rPr>
                        <a:t>1</a:t>
                      </a:r>
                      <a:r>
                        <a:rPr lang="en-US" sz="1800" u="none" strike="noStrike">
                          <a:effectLst/>
                        </a:rPr>
                        <a:t> (℃)</a:t>
                      </a:r>
                      <a:endParaRPr lang="en-US" sz="1800" b="0" i="0" u="none" strike="noStrike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84.5</a:t>
                      </a:r>
                      <a:endParaRPr lang="en-US" altLang="zh-TW" sz="1800" b="0" i="0" u="none" strike="noStrike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91.5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97.1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388177"/>
                  </a:ext>
                </a:extLst>
              </a:tr>
              <a:tr h="397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r>
                        <a:rPr lang="en-US" sz="1800" u="none" strike="noStrike" baseline="-25000" dirty="0">
                          <a:effectLst/>
                        </a:rPr>
                        <a:t>2</a:t>
                      </a:r>
                      <a:r>
                        <a:rPr lang="en-US" sz="1800" u="none" strike="noStrike" dirty="0">
                          <a:effectLst/>
                        </a:rPr>
                        <a:t> (℃)</a:t>
                      </a:r>
                      <a:endParaRPr lang="en-US" sz="1800" b="0" i="0" u="none" strike="noStrike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92.6</a:t>
                      </a:r>
                      <a:endParaRPr lang="en-US" altLang="zh-TW" sz="1800" b="0" i="0" u="none" strike="noStrike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98.8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100.5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353676"/>
                  </a:ext>
                </a:extLst>
              </a:tr>
              <a:tr h="397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</a:t>
                      </a:r>
                      <a:r>
                        <a:rPr lang="en-US" sz="1800" u="none" strike="noStrike" baseline="-25000">
                          <a:effectLst/>
                        </a:rPr>
                        <a:t>3</a:t>
                      </a:r>
                      <a:r>
                        <a:rPr lang="en-US" sz="1800" u="none" strike="noStrike">
                          <a:effectLst/>
                        </a:rPr>
                        <a:t>(℃)</a:t>
                      </a:r>
                      <a:endParaRPr lang="en-US" sz="1800" b="0" i="0" u="none" strike="noStrike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100.5</a:t>
                      </a:r>
                      <a:endParaRPr lang="en-US" altLang="zh-TW" sz="1800" b="0" i="0" u="none" strike="noStrike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100.9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101.1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32242"/>
                  </a:ext>
                </a:extLst>
              </a:tr>
              <a:tr h="397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</a:t>
                      </a:r>
                      <a:r>
                        <a:rPr lang="en-US" sz="1800" u="none" strike="noStrike" baseline="-25000">
                          <a:effectLst/>
                        </a:rPr>
                        <a:t>4</a:t>
                      </a:r>
                      <a:r>
                        <a:rPr lang="en-US" sz="1800" u="none" strike="noStrike">
                          <a:effectLst/>
                        </a:rPr>
                        <a:t> (℃)</a:t>
                      </a:r>
                      <a:endParaRPr lang="en-US" sz="1800" b="0" i="0" u="none" strike="noStrike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100.7</a:t>
                      </a:r>
                      <a:endParaRPr lang="en-US" altLang="zh-TW" sz="1800" b="0" i="0" u="none" strike="noStrike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100.8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100.8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79555"/>
                  </a:ext>
                </a:extLst>
              </a:tr>
              <a:tr h="397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</a:t>
                      </a:r>
                      <a:r>
                        <a:rPr lang="en-US" sz="1800" u="none" strike="noStrike" baseline="-25000">
                          <a:effectLst/>
                        </a:rPr>
                        <a:t>5</a:t>
                      </a:r>
                      <a:r>
                        <a:rPr lang="en-US" sz="1800" u="none" strike="noStrike">
                          <a:effectLst/>
                        </a:rPr>
                        <a:t> (℃)</a:t>
                      </a:r>
                      <a:endParaRPr lang="en-US" sz="1800" b="0" i="0" u="none" strike="noStrike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100.7</a:t>
                      </a:r>
                      <a:endParaRPr lang="en-US" altLang="zh-TW" sz="1800" b="0" i="0" u="none" strike="noStrike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100.7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100.7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9304"/>
                  </a:ext>
                </a:extLst>
              </a:tr>
              <a:tr h="397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</a:t>
                      </a:r>
                      <a:r>
                        <a:rPr lang="en-US" sz="1800" u="none" strike="noStrike" baseline="-25000">
                          <a:effectLst/>
                        </a:rPr>
                        <a:t>6</a:t>
                      </a:r>
                      <a:r>
                        <a:rPr lang="en-US" sz="1800" u="none" strike="noStrike">
                          <a:effectLst/>
                        </a:rPr>
                        <a:t> (℃)</a:t>
                      </a:r>
                      <a:endParaRPr lang="en-US" sz="1800" b="0" i="0" u="none" strike="noStrike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101</a:t>
                      </a:r>
                      <a:endParaRPr lang="en-US" altLang="zh-TW" sz="1800" b="0" i="0" u="none" strike="noStrike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101.1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101.1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703435"/>
                  </a:ext>
                </a:extLst>
              </a:tr>
              <a:tr h="397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</a:t>
                      </a:r>
                      <a:r>
                        <a:rPr lang="en-US" sz="1800" u="none" strike="noStrike" baseline="-25000">
                          <a:effectLst/>
                        </a:rPr>
                        <a:t>7 </a:t>
                      </a:r>
                      <a:r>
                        <a:rPr lang="en-US" sz="1800" u="none" strike="noStrike">
                          <a:effectLst/>
                        </a:rPr>
                        <a:t>(℃)</a:t>
                      </a:r>
                      <a:endParaRPr lang="en-US" sz="1800" b="0" i="0" u="none" strike="noStrike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100.8</a:t>
                      </a:r>
                      <a:endParaRPr lang="en-US" altLang="zh-TW" sz="1800" b="0" i="0" u="none" strike="noStrike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100.9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22946"/>
                  </a:ext>
                </a:extLst>
              </a:tr>
              <a:tr h="397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</a:t>
                      </a:r>
                      <a:r>
                        <a:rPr lang="en-US" sz="1800" u="none" strike="noStrike" baseline="-25000">
                          <a:effectLst/>
                        </a:rPr>
                        <a:t>8</a:t>
                      </a:r>
                      <a:r>
                        <a:rPr lang="en-US" sz="1800" u="none" strike="noStrike">
                          <a:effectLst/>
                        </a:rPr>
                        <a:t> (℃)</a:t>
                      </a:r>
                      <a:endParaRPr lang="en-US" sz="1800" b="0" i="0" u="none" strike="noStrike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100.9</a:t>
                      </a:r>
                      <a:endParaRPr lang="en-US" altLang="zh-TW" sz="1800" b="0" i="0" u="none" strike="noStrike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101.1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642919"/>
                  </a:ext>
                </a:extLst>
              </a:tr>
            </a:tbl>
          </a:graphicData>
        </a:graphic>
      </p:graphicFrame>
      <p:graphicFrame>
        <p:nvGraphicFramePr>
          <p:cNvPr id="45" name="圖表 44">
            <a:extLst>
              <a:ext uri="{FF2B5EF4-FFF2-40B4-BE49-F238E27FC236}">
                <a16:creationId xmlns:a16="http://schemas.microsoft.com/office/drawing/2014/main" id="{0D22B044-C471-4340-90D1-D1972B1E5C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872375"/>
              </p:ext>
            </p:extLst>
          </p:nvPr>
        </p:nvGraphicFramePr>
        <p:xfrm>
          <a:off x="4816573" y="2483925"/>
          <a:ext cx="5120633" cy="3310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A1AD0A8C-AE43-48BC-B38E-86BEF63F30D1}"/>
              </a:ext>
            </a:extLst>
          </p:cNvPr>
          <p:cNvCxnSpPr/>
          <p:nvPr/>
        </p:nvCxnSpPr>
        <p:spPr>
          <a:xfrm flipV="1">
            <a:off x="696000" y="1136062"/>
            <a:ext cx="828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6A95E3-7657-4544-9392-F3EE0165AC64}"/>
              </a:ext>
            </a:extLst>
          </p:cNvPr>
          <p:cNvSpPr txBox="1"/>
          <p:nvPr/>
        </p:nvSpPr>
        <p:spPr>
          <a:xfrm>
            <a:off x="9571851" y="7015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B3A5C22-41E7-4C05-A42D-91E9271B1869}"/>
              </a:ext>
            </a:extLst>
          </p:cNvPr>
          <p:cNvSpPr txBox="1"/>
          <p:nvPr/>
        </p:nvSpPr>
        <p:spPr>
          <a:xfrm>
            <a:off x="9571851" y="19281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6EA047-787D-4FBD-9AE6-98645217EA9A}"/>
              </a:ext>
            </a:extLst>
          </p:cNvPr>
          <p:cNvSpPr txBox="1"/>
          <p:nvPr/>
        </p:nvSpPr>
        <p:spPr>
          <a:xfrm>
            <a:off x="3423754" y="406468"/>
            <a:ext cx="282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各功率的塔內溫度分布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理論板數與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T-x-y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圖比對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3D14A84-640D-40DE-8A21-919C0F23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F274AAB-E928-4B61-B6FA-CE80367B2CD8}"/>
              </a:ext>
            </a:extLst>
          </p:cNvPr>
          <p:cNvSpPr txBox="1"/>
          <p:nvPr/>
        </p:nvSpPr>
        <p:spPr>
          <a:xfrm>
            <a:off x="9979129" y="5047716"/>
            <a:ext cx="1206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500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750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1000 W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603DFC3-56B0-466B-A4A3-78396D81B73F}"/>
              </a:ext>
            </a:extLst>
          </p:cNvPr>
          <p:cNvSpPr txBox="1"/>
          <p:nvPr/>
        </p:nvSpPr>
        <p:spPr>
          <a:xfrm>
            <a:off x="651753" y="56314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塔內溫度分布</a:t>
            </a:r>
          </a:p>
        </p:txBody>
      </p:sp>
      <p:pic>
        <p:nvPicPr>
          <p:cNvPr id="73" name="圖片 72">
            <a:extLst>
              <a:ext uri="{FF2B5EF4-FFF2-40B4-BE49-F238E27FC236}">
                <a16:creationId xmlns:a16="http://schemas.microsoft.com/office/drawing/2014/main" id="{8558AC6E-E7B9-4285-8E33-E06AC4AD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580" y="227638"/>
            <a:ext cx="2825224" cy="26866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200BB6B-1235-4087-9157-35E22D5E0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3011580"/>
            <a:ext cx="5546841" cy="36117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578E707-D956-4FD1-9620-DF6D924E4F43}"/>
              </a:ext>
            </a:extLst>
          </p:cNvPr>
          <p:cNvCxnSpPr/>
          <p:nvPr/>
        </p:nvCxnSpPr>
        <p:spPr>
          <a:xfrm flipV="1">
            <a:off x="4054630" y="5435358"/>
            <a:ext cx="0" cy="56265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5CBE720-F1CA-40AB-808D-39AD76F8A625}"/>
              </a:ext>
            </a:extLst>
          </p:cNvPr>
          <p:cNvCxnSpPr/>
          <p:nvPr/>
        </p:nvCxnSpPr>
        <p:spPr>
          <a:xfrm>
            <a:off x="1481382" y="5753286"/>
            <a:ext cx="336708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645F21E-97DA-4460-8CD5-0B031EFA0111}"/>
              </a:ext>
            </a:extLst>
          </p:cNvPr>
          <p:cNvCxnSpPr/>
          <p:nvPr/>
        </p:nvCxnSpPr>
        <p:spPr>
          <a:xfrm>
            <a:off x="1479842" y="5435078"/>
            <a:ext cx="2565103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BA66647-25B9-4924-8A58-BB24BCB4D251}"/>
              </a:ext>
            </a:extLst>
          </p:cNvPr>
          <p:cNvCxnSpPr/>
          <p:nvPr/>
        </p:nvCxnSpPr>
        <p:spPr>
          <a:xfrm flipV="1">
            <a:off x="696000" y="1136062"/>
            <a:ext cx="828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00A4DD9-D9EA-440C-AFAA-60A9AC79F756}"/>
              </a:ext>
            </a:extLst>
          </p:cNvPr>
          <p:cNvSpPr txBox="1"/>
          <p:nvPr/>
        </p:nvSpPr>
        <p:spPr>
          <a:xfrm>
            <a:off x="651753" y="2243506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功率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500</a:t>
            </a:r>
            <a:r>
              <a:rPr lang="zh-TW" altLang="en-US" dirty="0"/>
              <a:t> </a:t>
            </a:r>
            <a:r>
              <a:rPr lang="en-US" altLang="zh-TW" dirty="0"/>
              <a:t>W</a:t>
            </a:r>
          </a:p>
          <a:p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altLang="zh-TW" baseline="-25000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zh-TW" dirty="0"/>
              <a:t> = 0.5822</a:t>
            </a:r>
            <a:r>
              <a:rPr lang="zh-TW" altLang="en-US" dirty="0"/>
              <a:t>；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altLang="zh-TW" baseline="-250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zh-TW" dirty="0"/>
              <a:t> = 0.6930</a:t>
            </a:r>
            <a:endParaRPr lang="zh-TW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20B142A-4EA8-46B1-8CFE-4ACDB6A4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60896"/>
              </p:ext>
            </p:extLst>
          </p:nvPr>
        </p:nvGraphicFramePr>
        <p:xfrm>
          <a:off x="696000" y="1463472"/>
          <a:ext cx="680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186182191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20141466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5545242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7110576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128283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86311417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73691717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58788811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573632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8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溫度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>
                          <a:effectLst/>
                        </a:rPr>
                        <a:t>84.5</a:t>
                      </a:r>
                      <a:endParaRPr lang="en-US" altLang="zh-TW" sz="1800" b="0" i="0" u="none" strike="noStrike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92.6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853626"/>
                  </a:ext>
                </a:extLst>
              </a:tr>
            </a:tbl>
          </a:graphicData>
        </a:graphic>
      </p:graphicFrame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F031517-D721-4D07-9329-97C9F4004843}"/>
              </a:ext>
            </a:extLst>
          </p:cNvPr>
          <p:cNvCxnSpPr/>
          <p:nvPr/>
        </p:nvCxnSpPr>
        <p:spPr>
          <a:xfrm flipV="1">
            <a:off x="2687468" y="4274116"/>
            <a:ext cx="0" cy="174106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1EE1300-3F82-46DE-8BD3-B63416752829}"/>
              </a:ext>
            </a:extLst>
          </p:cNvPr>
          <p:cNvCxnSpPr/>
          <p:nvPr/>
        </p:nvCxnSpPr>
        <p:spPr>
          <a:xfrm>
            <a:off x="1486852" y="4280980"/>
            <a:ext cx="120166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FAD8EE8F-168B-4C81-BB2E-7AABE8C1FCBF}"/>
              </a:ext>
            </a:extLst>
          </p:cNvPr>
          <p:cNvCxnSpPr/>
          <p:nvPr/>
        </p:nvCxnSpPr>
        <p:spPr>
          <a:xfrm flipV="1">
            <a:off x="1631025" y="3504599"/>
            <a:ext cx="0" cy="249886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70BABA9-AE1D-4AF6-A908-2648F6B4DC03}"/>
              </a:ext>
            </a:extLst>
          </p:cNvPr>
          <p:cNvCxnSpPr/>
          <p:nvPr/>
        </p:nvCxnSpPr>
        <p:spPr>
          <a:xfrm>
            <a:off x="1477256" y="3526654"/>
            <a:ext cx="176111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28D7277-7298-48C7-8E13-038224306681}"/>
              </a:ext>
            </a:extLst>
          </p:cNvPr>
          <p:cNvSpPr txBox="1"/>
          <p:nvPr/>
        </p:nvSpPr>
        <p:spPr>
          <a:xfrm>
            <a:off x="2049126" y="3323768"/>
            <a:ext cx="5309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373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F575059-6365-481F-87DB-C7BE030403F9}"/>
              </a:ext>
            </a:extLst>
          </p:cNvPr>
          <p:cNvSpPr txBox="1"/>
          <p:nvPr/>
        </p:nvSpPr>
        <p:spPr>
          <a:xfrm>
            <a:off x="3117478" y="4089450"/>
            <a:ext cx="8194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365.75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64658C7F-9AAC-4535-AE31-7B7A6698E533}"/>
              </a:ext>
            </a:extLst>
          </p:cNvPr>
          <p:cNvSpPr txBox="1"/>
          <p:nvPr/>
        </p:nvSpPr>
        <p:spPr>
          <a:xfrm>
            <a:off x="4409369" y="5250412"/>
            <a:ext cx="8194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357.15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表格 79">
                <a:extLst>
                  <a:ext uri="{FF2B5EF4-FFF2-40B4-BE49-F238E27FC236}">
                    <a16:creationId xmlns:a16="http://schemas.microsoft.com/office/drawing/2014/main" id="{FE7183A7-2D58-494D-915E-ACA7D39C88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7881499"/>
                  </p:ext>
                </p:extLst>
              </p:nvPr>
            </p:nvGraphicFramePr>
            <p:xfrm>
              <a:off x="7191856" y="3785262"/>
              <a:ext cx="397544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3862">
                      <a:extLst>
                        <a:ext uri="{9D8B030D-6E8A-4147-A177-3AD203B41FA5}">
                          <a16:colId xmlns:a16="http://schemas.microsoft.com/office/drawing/2014/main" val="3512711160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1609284976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99917218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7241801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理論板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T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zh-TW" dirty="0"/>
                            <a:t>C)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x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(v/v%)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y (v/v%)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4632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84.5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0.27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0.58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92.6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0.27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028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7496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表格 79">
                <a:extLst>
                  <a:ext uri="{FF2B5EF4-FFF2-40B4-BE49-F238E27FC236}">
                    <a16:creationId xmlns:a16="http://schemas.microsoft.com/office/drawing/2014/main" id="{FE7183A7-2D58-494D-915E-ACA7D39C88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7881499"/>
                  </p:ext>
                </p:extLst>
              </p:nvPr>
            </p:nvGraphicFramePr>
            <p:xfrm>
              <a:off x="7191856" y="3785262"/>
              <a:ext cx="397544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3862">
                      <a:extLst>
                        <a:ext uri="{9D8B030D-6E8A-4147-A177-3AD203B41FA5}">
                          <a16:colId xmlns:a16="http://schemas.microsoft.com/office/drawing/2014/main" val="3512711160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1609284976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99917218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7241801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理論板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197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x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(v/v%)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y (v/v%)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4632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84.5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0.27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0.58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92.6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0.27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028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7496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1" name="文字方塊 80">
            <a:extLst>
              <a:ext uri="{FF2B5EF4-FFF2-40B4-BE49-F238E27FC236}">
                <a16:creationId xmlns:a16="http://schemas.microsoft.com/office/drawing/2014/main" id="{9C5A6411-C443-416C-A3A9-5041E2620170}"/>
              </a:ext>
            </a:extLst>
          </p:cNvPr>
          <p:cNvSpPr txBox="1"/>
          <p:nvPr/>
        </p:nvSpPr>
        <p:spPr>
          <a:xfrm>
            <a:off x="3423754" y="406468"/>
            <a:ext cx="282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各功率的塔內溫度分布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理論板數與</a:t>
            </a:r>
            <a:r>
              <a:rPr lang="en-US" altLang="zh-TW" dirty="0"/>
              <a:t>T-x-y</a:t>
            </a:r>
            <a:r>
              <a:rPr lang="zh-TW" altLang="en-US" dirty="0"/>
              <a:t>圖比對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C22AA15D-54F3-4801-B166-009696F6804F}"/>
              </a:ext>
            </a:extLst>
          </p:cNvPr>
          <p:cNvSpPr txBox="1"/>
          <p:nvPr/>
        </p:nvSpPr>
        <p:spPr>
          <a:xfrm>
            <a:off x="7191856" y="3293297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各板的溫度及酒精氣液組成</a:t>
            </a:r>
          </a:p>
        </p:txBody>
      </p:sp>
      <p:sp>
        <p:nvSpPr>
          <p:cNvPr id="83" name="投影片編號版面配置區 82">
            <a:extLst>
              <a:ext uri="{FF2B5EF4-FFF2-40B4-BE49-F238E27FC236}">
                <a16:creationId xmlns:a16="http://schemas.microsoft.com/office/drawing/2014/main" id="{53B7CB58-1DA1-4121-98BE-147A293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5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603DFC3-56B0-466B-A4A3-78396D81B73F}"/>
              </a:ext>
            </a:extLst>
          </p:cNvPr>
          <p:cNvSpPr txBox="1"/>
          <p:nvPr/>
        </p:nvSpPr>
        <p:spPr>
          <a:xfrm>
            <a:off x="651753" y="56314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塔內溫度分布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00BB6B-1235-4087-9157-35E22D5E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3011578"/>
            <a:ext cx="5546841" cy="36117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578E707-D956-4FD1-9620-DF6D924E4F43}"/>
              </a:ext>
            </a:extLst>
          </p:cNvPr>
          <p:cNvCxnSpPr/>
          <p:nvPr/>
        </p:nvCxnSpPr>
        <p:spPr>
          <a:xfrm flipV="1">
            <a:off x="3628502" y="5060233"/>
            <a:ext cx="0" cy="94840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5CBE720-F1CA-40AB-808D-39AD76F8A625}"/>
              </a:ext>
            </a:extLst>
          </p:cNvPr>
          <p:cNvCxnSpPr/>
          <p:nvPr/>
        </p:nvCxnSpPr>
        <p:spPr>
          <a:xfrm>
            <a:off x="1471420" y="5682262"/>
            <a:ext cx="336708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645F21E-97DA-4460-8CD5-0B031EFA0111}"/>
              </a:ext>
            </a:extLst>
          </p:cNvPr>
          <p:cNvCxnSpPr/>
          <p:nvPr/>
        </p:nvCxnSpPr>
        <p:spPr>
          <a:xfrm>
            <a:off x="1495196" y="5079969"/>
            <a:ext cx="2128828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BA66647-25B9-4924-8A58-BB24BCB4D251}"/>
              </a:ext>
            </a:extLst>
          </p:cNvPr>
          <p:cNvCxnSpPr/>
          <p:nvPr/>
        </p:nvCxnSpPr>
        <p:spPr>
          <a:xfrm flipV="1">
            <a:off x="696000" y="1136062"/>
            <a:ext cx="828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00A4DD9-D9EA-440C-AFAA-60A9AC79F756}"/>
              </a:ext>
            </a:extLst>
          </p:cNvPr>
          <p:cNvSpPr txBox="1"/>
          <p:nvPr/>
        </p:nvSpPr>
        <p:spPr>
          <a:xfrm>
            <a:off x="651753" y="2243506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功率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750</a:t>
            </a:r>
            <a:r>
              <a:rPr lang="zh-TW" altLang="en-US" dirty="0"/>
              <a:t> </a:t>
            </a:r>
            <a:r>
              <a:rPr lang="en-US" altLang="zh-TW" dirty="0"/>
              <a:t>W</a:t>
            </a:r>
          </a:p>
          <a:p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altLang="zh-TW" baseline="-25000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zh-TW" dirty="0"/>
              <a:t> = 0.4875</a:t>
            </a:r>
            <a:r>
              <a:rPr lang="zh-TW" altLang="en-US" dirty="0"/>
              <a:t>；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altLang="zh-TW" baseline="-250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zh-TW" dirty="0"/>
              <a:t> = 0.6580</a:t>
            </a:r>
            <a:endParaRPr lang="zh-TW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20B142A-4EA8-46B1-8CFE-4ACDB6A4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83913"/>
              </p:ext>
            </p:extLst>
          </p:nvPr>
        </p:nvGraphicFramePr>
        <p:xfrm>
          <a:off x="696000" y="1463472"/>
          <a:ext cx="680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186182191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20141466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5545242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7110576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128283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86311417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73691717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58788811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573632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8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溫度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>
                          <a:effectLst/>
                        </a:rPr>
                        <a:t>91.5</a:t>
                      </a:r>
                      <a:endParaRPr lang="en-US" altLang="zh-TW" sz="1800" b="0" i="0" u="none" strike="noStrike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101.1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101.0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853626"/>
                  </a:ext>
                </a:extLst>
              </a:tr>
            </a:tbl>
          </a:graphicData>
        </a:graphic>
      </p:graphicFrame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F031517-D721-4D07-9329-97C9F4004843}"/>
              </a:ext>
            </a:extLst>
          </p:cNvPr>
          <p:cNvCxnSpPr/>
          <p:nvPr/>
        </p:nvCxnSpPr>
        <p:spPr>
          <a:xfrm flipV="1">
            <a:off x="2057153" y="3809729"/>
            <a:ext cx="0" cy="220488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1EE1300-3F82-46DE-8BD3-B63416752829}"/>
              </a:ext>
            </a:extLst>
          </p:cNvPr>
          <p:cNvCxnSpPr/>
          <p:nvPr/>
        </p:nvCxnSpPr>
        <p:spPr>
          <a:xfrm>
            <a:off x="1492489" y="3828216"/>
            <a:ext cx="58671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FAD8EE8F-168B-4C81-BB2E-7AABE8C1FCBF}"/>
              </a:ext>
            </a:extLst>
          </p:cNvPr>
          <p:cNvCxnSpPr/>
          <p:nvPr/>
        </p:nvCxnSpPr>
        <p:spPr>
          <a:xfrm flipV="1">
            <a:off x="1533367" y="3443973"/>
            <a:ext cx="0" cy="254908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70BABA9-AE1D-4AF6-A908-2648F6B4DC03}"/>
              </a:ext>
            </a:extLst>
          </p:cNvPr>
          <p:cNvCxnSpPr/>
          <p:nvPr/>
        </p:nvCxnSpPr>
        <p:spPr>
          <a:xfrm>
            <a:off x="1453982" y="3464509"/>
            <a:ext cx="134972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28D7277-7298-48C7-8E13-038224306681}"/>
              </a:ext>
            </a:extLst>
          </p:cNvPr>
          <p:cNvSpPr txBox="1"/>
          <p:nvPr/>
        </p:nvSpPr>
        <p:spPr>
          <a:xfrm>
            <a:off x="2105277" y="3259307"/>
            <a:ext cx="5309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374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F575059-6365-481F-87DB-C7BE030403F9}"/>
              </a:ext>
            </a:extLst>
          </p:cNvPr>
          <p:cNvSpPr txBox="1"/>
          <p:nvPr/>
        </p:nvSpPr>
        <p:spPr>
          <a:xfrm>
            <a:off x="2620904" y="3648375"/>
            <a:ext cx="8194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371.95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64658C7F-9AAC-4535-AE31-7B7A6698E533}"/>
              </a:ext>
            </a:extLst>
          </p:cNvPr>
          <p:cNvSpPr txBox="1"/>
          <p:nvPr/>
        </p:nvSpPr>
        <p:spPr>
          <a:xfrm>
            <a:off x="4051663" y="4875836"/>
            <a:ext cx="8194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364.65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1C18E1-9BC2-47D3-8D55-F0DAB95F7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245" y="145430"/>
            <a:ext cx="2885965" cy="27444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FB2E5819-4365-4C0F-91B4-7F17FD7C5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241041"/>
                  </p:ext>
                </p:extLst>
              </p:nvPr>
            </p:nvGraphicFramePr>
            <p:xfrm>
              <a:off x="7191856" y="3785262"/>
              <a:ext cx="397544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3862">
                      <a:extLst>
                        <a:ext uri="{9D8B030D-6E8A-4147-A177-3AD203B41FA5}">
                          <a16:colId xmlns:a16="http://schemas.microsoft.com/office/drawing/2014/main" val="3512711160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1609284976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99917218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7241801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理論板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T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zh-TW" dirty="0"/>
                            <a:t>C)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x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(v/v%)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y (v/v%)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4632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91.5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0.12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0.49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92.6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0.12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028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0.002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7496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FB2E5819-4365-4C0F-91B4-7F17FD7C5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241041"/>
                  </p:ext>
                </p:extLst>
              </p:nvPr>
            </p:nvGraphicFramePr>
            <p:xfrm>
              <a:off x="7191856" y="3785262"/>
              <a:ext cx="397544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3862">
                      <a:extLst>
                        <a:ext uri="{9D8B030D-6E8A-4147-A177-3AD203B41FA5}">
                          <a16:colId xmlns:a16="http://schemas.microsoft.com/office/drawing/2014/main" val="3512711160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1609284976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99917218"/>
                        </a:ext>
                      </a:extLst>
                    </a:gridCol>
                    <a:gridCol w="993862">
                      <a:extLst>
                        <a:ext uri="{9D8B030D-6E8A-4147-A177-3AD203B41FA5}">
                          <a16:colId xmlns:a16="http://schemas.microsoft.com/office/drawing/2014/main" val="7241801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理論板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197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x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(v/v%)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y (v/v%)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4632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91.5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0.12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0.49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92.6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0.12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028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0.002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0.01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7496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C8CE027-00CB-4319-8474-94F24E66E806}"/>
              </a:ext>
            </a:extLst>
          </p:cNvPr>
          <p:cNvSpPr txBox="1"/>
          <p:nvPr/>
        </p:nvSpPr>
        <p:spPr>
          <a:xfrm>
            <a:off x="3423754" y="406468"/>
            <a:ext cx="282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各功率的塔內溫度分布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理論板數與</a:t>
            </a:r>
            <a:r>
              <a:rPr lang="en-US" altLang="zh-TW" dirty="0"/>
              <a:t>T-x-y</a:t>
            </a:r>
            <a:r>
              <a:rPr lang="zh-TW" altLang="en-US" dirty="0"/>
              <a:t>圖比對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4478951-008E-45CE-8116-29AEFCE32207}"/>
              </a:ext>
            </a:extLst>
          </p:cNvPr>
          <p:cNvSpPr txBox="1"/>
          <p:nvPr/>
        </p:nvSpPr>
        <p:spPr>
          <a:xfrm>
            <a:off x="7191856" y="3293297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各板的溫度及酒精氣液組成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32266F-C379-4541-AF0D-E0DF1323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26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物化結報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1396</Words>
  <Application>Microsoft Office PowerPoint</Application>
  <PresentationFormat>寬螢幕</PresentationFormat>
  <Paragraphs>436</Paragraphs>
  <Slides>17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新細明體</vt:lpstr>
      <vt:lpstr>標楷體</vt:lpstr>
      <vt:lpstr>Arial</vt:lpstr>
      <vt:lpstr>Bahnschrift SemiLight</vt:lpstr>
      <vt:lpstr>Calibri</vt:lpstr>
      <vt:lpstr>Cambria Math</vt:lpstr>
      <vt:lpstr>Times New Roman</vt:lpstr>
      <vt:lpstr>Wingdings</vt:lpstr>
      <vt:lpstr>Office 佈景主題</vt:lpstr>
      <vt:lpstr>實驗二　蒸餾 2020.12.10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yabe01125@gmail.com</dc:creator>
  <cp:lastModifiedBy>yu</cp:lastModifiedBy>
  <cp:revision>230</cp:revision>
  <dcterms:created xsi:type="dcterms:W3CDTF">2020-10-16T08:32:57Z</dcterms:created>
  <dcterms:modified xsi:type="dcterms:W3CDTF">2020-12-16T06:18:47Z</dcterms:modified>
</cp:coreProperties>
</file>