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75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7" r:id="rId11"/>
    <p:sldId id="270" r:id="rId12"/>
    <p:sldId id="258" r:id="rId13"/>
    <p:sldId id="261" r:id="rId14"/>
    <p:sldId id="262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88" r:id="rId25"/>
  </p:sldIdLst>
  <p:sldSz cx="12192000" cy="6858000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703E2-C336-4A26-9B78-6FE60596C3C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4FB6-7833-44E0-AB7E-4A73F9167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04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24FB6-7833-44E0-AB7E-4A73F91672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89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24FB6-7833-44E0-AB7E-4A73F916729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81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24FB6-7833-44E0-AB7E-4A73F916729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6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24FB6-7833-44E0-AB7E-4A73F916729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08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換成</a:t>
            </a:r>
            <a:r>
              <a:rPr lang="en-US" altLang="zh-TW" dirty="0"/>
              <a:t>9:3</a:t>
            </a:r>
            <a:r>
              <a:rPr lang="zh-TW" altLang="en-US" dirty="0"/>
              <a:t>後重複實驗步驟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24FB6-7833-44E0-AB7E-4A73F916729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37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換成</a:t>
            </a:r>
            <a:r>
              <a:rPr lang="en-US" altLang="zh-TW" dirty="0"/>
              <a:t>9:3</a:t>
            </a:r>
            <a:r>
              <a:rPr lang="zh-TW" altLang="en-US" dirty="0"/>
              <a:t>後重複實驗步驟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24FB6-7833-44E0-AB7E-4A73F916729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34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換成</a:t>
            </a:r>
            <a:r>
              <a:rPr lang="en-US" altLang="zh-TW" dirty="0"/>
              <a:t>9:3</a:t>
            </a:r>
            <a:r>
              <a:rPr lang="zh-TW" altLang="en-US" dirty="0"/>
              <a:t>後重複實驗步驟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24FB6-7833-44E0-AB7E-4A73F916729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27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換成</a:t>
            </a:r>
            <a:r>
              <a:rPr lang="en-US" altLang="zh-TW" dirty="0"/>
              <a:t>9:3</a:t>
            </a:r>
            <a:r>
              <a:rPr lang="zh-TW" altLang="en-US" dirty="0"/>
              <a:t>後重複實驗步驟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24FB6-7833-44E0-AB7E-4A73F916729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7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換成</a:t>
            </a:r>
            <a:r>
              <a:rPr lang="en-US" altLang="zh-TW" dirty="0"/>
              <a:t>9:3</a:t>
            </a:r>
            <a:r>
              <a:rPr lang="zh-TW" altLang="en-US" dirty="0"/>
              <a:t>後重複實驗步驟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24FB6-7833-44E0-AB7E-4A73F916729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04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75B1A-CC75-4B50-B7DA-B87370487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2F2D8F-2B4C-4C14-B668-E1A37337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DF651-5DB4-4F79-B2E8-8309F4BC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779-9A3A-4F3D-BAF9-F2D7487B6FBD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6034D1-E1E4-4E55-A2FE-72EA016D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4168B9-7233-4424-9A9F-20850C12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FA304-CC47-45B7-AF8D-53720F0D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D2BD42-E42E-43FE-A830-29C7E6A3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B0F12-2FF4-4965-A0E8-2C6FD3E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AE5-7E34-4890-9B4F-290816B491F0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E3EB0-C42C-4EEF-B5FC-B74B9960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D0457-BA5A-42FA-82E2-CEE52FDE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7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02E0B0-DA04-45AC-8510-88A318FAA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8DFAF1-C81B-4FD2-A9E5-2AE476A6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9E6698-7867-4249-B455-D11481EF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640-1694-4BB2-9EA9-EAAB31A48223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3DBFB2-5FEE-44CE-B98D-6BBA1734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10066-C6A7-416B-B6AA-C9D31A45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04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B6586-8550-4603-8CE7-27A89312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CF5D4-047D-4278-B549-76C8F71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A8F06E-34A7-4546-AD8B-8151EB77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CD14-E68E-40AA-899D-44779E894292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FF553B-1FBD-4B6D-8E51-E1089DB6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3D95C8-003F-49D1-8C5B-78909B6B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13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56679-7A36-4963-BDBB-C488584D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E16EA3-1889-4962-BFB1-3C550873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17DA8-DC6E-409E-89AA-40B933CF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B23E-BD1E-45C1-A2E2-A02557B640C7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59FD2-B92D-4C4A-8BEE-B0033ED5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1635E5-1577-4AC6-AAAF-60A563B7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3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A5AAC-173B-40A4-B329-F9DED18F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80799E-4D74-41C3-9EED-D9E703499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19F237-090B-4D7D-A43D-98220F42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FA2506-6244-44B0-9C11-BB613916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433E-1A48-4B9B-B21D-D545CAD0BB61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AF0FE0-DA92-48F3-8B07-02DAB9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4B7DD5-449D-4844-98F1-66E6E0FA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71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DF11E-A76F-45D7-A2AC-D7811529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A1CF2E-EEDB-4FB7-93CA-45C482625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344526-27F2-446E-92AB-9235094D3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3A149C-6803-4CD6-85D6-8AC4B9A1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C245D7-9072-4208-866E-CF35B9AE5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3C214B-DA61-4789-B0CA-B7AE2179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D4C1-49AE-4581-B239-86F836FE7989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697047-2806-465A-AF14-4D2427BE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851065-C9D7-4485-AEBC-4AAD05AC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9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F972F-4770-4486-8914-61402F88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49D198-223A-44CA-AAA6-7541CB91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3494-3F74-4CDF-B719-08AFB23CD5D6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F44487-9AB6-4DD4-973D-C651CC21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34C3C8-D72C-4467-BAAF-BB458CE7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8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865893-5B30-402A-B882-B104BB4D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0D7E-D89B-451B-8363-8562CDFEE644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992BC9-9921-47AC-8AAC-ED0FE4AC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B4D223-926F-4E8D-B89B-A589CE01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9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DBF41-0451-4E3B-93AC-86939898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544241-4C2E-45BB-8652-6A6E4446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C5568D-963F-4045-9CF6-806A63A8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8BD4D-44B4-4345-BFD3-1D48745F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32D-E500-46F4-A881-F21794FBD47E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7F8E85-2B02-46AC-8A7E-BD7F1B79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D92C5-4A29-451A-8170-2A533DF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468C7-961B-40B9-B34A-95A9301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01542C-C631-4D92-A8C8-32C1AADB5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9447F8-611F-4568-AFC0-0E9CC953C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5CC601-B659-4220-ABB1-D52CBDE1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994D-6B39-49D2-B04A-F33BF3E0ABE2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77BF0-F6B2-4970-8D04-5DD42E24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22C03D-F7E6-48EF-9006-CEE6F93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6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B7ABC3-C05F-4492-BD64-9C72B5D8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FA5589-721F-4A83-874F-8F985822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66E174-3BE5-4D27-8C58-D9F0E9485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B974-2370-4500-A3CF-677E56BE340C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6C6BD-8DEC-44B3-ABFC-449CA7B74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0BACC-F459-48DA-B04F-8C834CAF0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920CF927-3732-421A-8565-B11ADEA3EDF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2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75C58-9715-4B27-85FF-7704ABD6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061404"/>
            <a:ext cx="7772400" cy="20841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5400" dirty="0"/>
              <a:t>實驗二　蒸餾</a:t>
            </a:r>
            <a:br>
              <a:rPr lang="en-US" altLang="zh-TW" sz="4800" dirty="0"/>
            </a:br>
            <a:r>
              <a:rPr lang="en-US" altLang="zh-TW" sz="3200" dirty="0"/>
              <a:t>2020.12.10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51B56C-9980-4E84-ABD3-3A328B4DA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416" y="4349856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zh-TW" altLang="en-US" sz="2200" dirty="0"/>
              <a:t>組長：</a:t>
            </a:r>
            <a:r>
              <a:rPr lang="en-US" altLang="zh-TW" sz="2200" dirty="0"/>
              <a:t> B05504076</a:t>
            </a:r>
            <a:r>
              <a:rPr lang="zh-TW" altLang="en-US" sz="2200" dirty="0"/>
              <a:t>　蔡孟儒</a:t>
            </a:r>
            <a:endParaRPr lang="en-US" altLang="zh-TW" sz="2200" dirty="0"/>
          </a:p>
          <a:p>
            <a:r>
              <a:rPr lang="zh-TW" altLang="en-US" sz="2200" dirty="0"/>
              <a:t>報告：</a:t>
            </a:r>
            <a:r>
              <a:rPr lang="en-US" altLang="zh-TW" sz="2200" dirty="0"/>
              <a:t>B06504069</a:t>
            </a:r>
            <a:r>
              <a:rPr lang="zh-TW" altLang="en-US" sz="2200" dirty="0"/>
              <a:t>　蘇峰玉</a:t>
            </a:r>
            <a:endParaRPr lang="en-US" altLang="zh-TW" sz="2200" dirty="0"/>
          </a:p>
          <a:p>
            <a:r>
              <a:rPr lang="en-US" altLang="zh-TW" sz="2200" dirty="0"/>
              <a:t>B06504004</a:t>
            </a:r>
            <a:r>
              <a:rPr lang="zh-TW" altLang="en-US" sz="2200" dirty="0"/>
              <a:t>　盧彥均</a:t>
            </a:r>
            <a:endParaRPr lang="en-US" altLang="zh-TW" sz="2200" dirty="0"/>
          </a:p>
          <a:p>
            <a:r>
              <a:rPr lang="en-US" altLang="zh-TW" sz="2200" dirty="0"/>
              <a:t>B06504124</a:t>
            </a:r>
            <a:r>
              <a:rPr lang="zh-TW" altLang="en-US" sz="2200" dirty="0"/>
              <a:t>　趙奕翔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0EE9884-83C1-4129-8E7F-02A8D47F55BB}"/>
              </a:ext>
            </a:extLst>
          </p:cNvPr>
          <p:cNvGrpSpPr/>
          <p:nvPr/>
        </p:nvGrpSpPr>
        <p:grpSpPr>
          <a:xfrm>
            <a:off x="2209800" y="2597802"/>
            <a:ext cx="7677232" cy="0"/>
            <a:chOff x="2220220" y="3788229"/>
            <a:chExt cx="7677232" cy="0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C80AA922-81A3-4E4E-9729-26682237F87B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EE23689-E61C-4FED-9CF0-3AA59B0DC865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438D6A-472E-4474-A6EE-302D421B1710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1D7B0741-C80E-4376-B783-1ABA41AFB447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6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3912F75-B066-44FC-86DE-44D63A306A5C}"/>
              </a:ext>
            </a:extLst>
          </p:cNvPr>
          <p:cNvSpPr txBox="1">
            <a:spLocks/>
          </p:cNvSpPr>
          <p:nvPr/>
        </p:nvSpPr>
        <p:spPr>
          <a:xfrm>
            <a:off x="838200" y="523618"/>
            <a:ext cx="10871718" cy="560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en-US" dirty="0"/>
              <a:t>本次實驗使用折射儀量測折射率換算出濃度，原理為利用混合物的臨界折射角</a:t>
            </a:r>
            <a:r>
              <a:rPr lang="en-US" altLang="zh-TW" dirty="0"/>
              <a:t>(critical angle)</a:t>
            </a:r>
            <a:r>
              <a:rPr lang="zh-TW" altLang="en-US" dirty="0"/>
              <a:t>的不同來推算折射率。當平行光通過液體膜，可在小於角度</a:t>
            </a:r>
            <a:r>
              <a:rPr lang="en-US" altLang="zh-TW" dirty="0"/>
              <a:t>θ</a:t>
            </a:r>
            <a:r>
              <a:rPr lang="zh-TW" altLang="en-US" dirty="0"/>
              <a:t>觀察到光線，此為臨界折射角，可</a:t>
            </a:r>
            <a:r>
              <a:rPr lang="zh-TW" altLang="en-US" dirty="0">
                <a:solidFill>
                  <a:srgbClr val="FF0000"/>
                </a:solidFill>
              </a:rPr>
              <a:t>藉由影像中光線消失位置的不同來推斷此混合物之折射率</a:t>
            </a:r>
            <a:r>
              <a:rPr lang="zh-TW" altLang="en-US" dirty="0"/>
              <a:t>得到混合物濃度。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D6986B-3FCE-49A2-93CA-B67314CC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31" y="3326964"/>
            <a:ext cx="4969455" cy="26013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11D32F-E8F4-4D7E-B0C7-3A9975F6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18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A1CBA2E-8025-4809-BB97-DD629E4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33" y="97064"/>
            <a:ext cx="5932196" cy="66638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16358C6-540A-49CD-BA64-9CEA41F59F68}"/>
              </a:ext>
            </a:extLst>
          </p:cNvPr>
          <p:cNvSpPr/>
          <p:nvPr/>
        </p:nvSpPr>
        <p:spPr>
          <a:xfrm>
            <a:off x="6636668" y="3789623"/>
            <a:ext cx="1527460" cy="128821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2FFD52-5EE7-4243-832C-CC80F3D03D2E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實驗裝置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8E85723-8C1D-4878-ABDE-F96E78E64522}"/>
              </a:ext>
            </a:extLst>
          </p:cNvPr>
          <p:cNvSpPr/>
          <p:nvPr/>
        </p:nvSpPr>
        <p:spPr>
          <a:xfrm>
            <a:off x="3854397" y="4696849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EE9289-3524-41FA-9A94-661B49D579AA}"/>
              </a:ext>
            </a:extLst>
          </p:cNvPr>
          <p:cNvSpPr/>
          <p:nvPr/>
        </p:nvSpPr>
        <p:spPr>
          <a:xfrm>
            <a:off x="4339422" y="2416630"/>
            <a:ext cx="939662" cy="2280219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3B0040-D959-4241-B699-AE60FC427C75}"/>
              </a:ext>
            </a:extLst>
          </p:cNvPr>
          <p:cNvSpPr/>
          <p:nvPr/>
        </p:nvSpPr>
        <p:spPr>
          <a:xfrm>
            <a:off x="3571750" y="2734624"/>
            <a:ext cx="768554" cy="11180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8DED07-4C34-4712-AA3E-EDD215E824D4}"/>
              </a:ext>
            </a:extLst>
          </p:cNvPr>
          <p:cNvSpPr/>
          <p:nvPr/>
        </p:nvSpPr>
        <p:spPr>
          <a:xfrm>
            <a:off x="4668274" y="410808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AC8D2C-6FD9-42AA-8106-1697113A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7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A1CBA2E-8025-4809-BB97-DD629E4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33" y="97064"/>
            <a:ext cx="5932196" cy="6663871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8B461642-0B96-4303-A845-353AD716082E}"/>
              </a:ext>
            </a:extLst>
          </p:cNvPr>
          <p:cNvSpPr/>
          <p:nvPr/>
        </p:nvSpPr>
        <p:spPr>
          <a:xfrm>
            <a:off x="4668274" y="410808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199044F-AAC2-419E-BCC1-BD93616087A7}"/>
              </a:ext>
            </a:extLst>
          </p:cNvPr>
          <p:cNvSpPr/>
          <p:nvPr/>
        </p:nvSpPr>
        <p:spPr>
          <a:xfrm>
            <a:off x="3854397" y="4696849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D84F9B-C6E8-4366-A4A7-B30C67E1704D}"/>
              </a:ext>
            </a:extLst>
          </p:cNvPr>
          <p:cNvSpPr/>
          <p:nvPr/>
        </p:nvSpPr>
        <p:spPr>
          <a:xfrm>
            <a:off x="4339422" y="2416630"/>
            <a:ext cx="939662" cy="2280219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3DA73-AB2B-41D3-B9CB-B10FB732A06F}"/>
              </a:ext>
            </a:extLst>
          </p:cNvPr>
          <p:cNvSpPr txBox="1"/>
          <p:nvPr/>
        </p:nvSpPr>
        <p:spPr>
          <a:xfrm>
            <a:off x="2644710" y="935994"/>
            <a:ext cx="97038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冷凝水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12F0196-E9C6-4417-AEBC-D8144608D21D}"/>
              </a:ext>
            </a:extLst>
          </p:cNvPr>
          <p:cNvCxnSpPr>
            <a:cxnSpLocks/>
          </p:cNvCxnSpPr>
          <p:nvPr/>
        </p:nvCxnSpPr>
        <p:spPr>
          <a:xfrm flipH="1" flipV="1">
            <a:off x="3615094" y="665600"/>
            <a:ext cx="1190370" cy="20016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9BA1CD6-FD18-474D-A8C2-6AB3F98DE172}"/>
              </a:ext>
            </a:extLst>
          </p:cNvPr>
          <p:cNvCxnSpPr>
            <a:cxnSpLocks/>
          </p:cNvCxnSpPr>
          <p:nvPr/>
        </p:nvCxnSpPr>
        <p:spPr>
          <a:xfrm>
            <a:off x="3718856" y="760192"/>
            <a:ext cx="0" cy="720936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FB44210-F989-4F2C-B7C8-5B826D188D4D}"/>
              </a:ext>
            </a:extLst>
          </p:cNvPr>
          <p:cNvCxnSpPr/>
          <p:nvPr/>
        </p:nvCxnSpPr>
        <p:spPr>
          <a:xfrm flipV="1">
            <a:off x="4883284" y="1074211"/>
            <a:ext cx="0" cy="134241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8F6EE6B-B959-4ED1-A59F-4A0FF785FDAE}"/>
              </a:ext>
            </a:extLst>
          </p:cNvPr>
          <p:cNvCxnSpPr>
            <a:cxnSpLocks/>
          </p:cNvCxnSpPr>
          <p:nvPr/>
        </p:nvCxnSpPr>
        <p:spPr>
          <a:xfrm>
            <a:off x="5794442" y="1234142"/>
            <a:ext cx="0" cy="46819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ECA29D9-0A5A-4C0A-A07A-2E1749730E60}"/>
              </a:ext>
            </a:extLst>
          </p:cNvPr>
          <p:cNvCxnSpPr>
            <a:cxnSpLocks/>
          </p:cNvCxnSpPr>
          <p:nvPr/>
        </p:nvCxnSpPr>
        <p:spPr>
          <a:xfrm>
            <a:off x="6533752" y="2391592"/>
            <a:ext cx="0" cy="351765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BCF6100-3654-49E3-B4E6-CA085F93B80F}"/>
              </a:ext>
            </a:extLst>
          </p:cNvPr>
          <p:cNvCxnSpPr/>
          <p:nvPr/>
        </p:nvCxnSpPr>
        <p:spPr>
          <a:xfrm>
            <a:off x="5894962" y="2003898"/>
            <a:ext cx="0" cy="41273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192D9D3-0799-4269-8C2A-723401FCE63E}"/>
              </a:ext>
            </a:extLst>
          </p:cNvPr>
          <p:cNvCxnSpPr>
            <a:cxnSpLocks/>
          </p:cNvCxnSpPr>
          <p:nvPr/>
        </p:nvCxnSpPr>
        <p:spPr>
          <a:xfrm>
            <a:off x="5894962" y="2416629"/>
            <a:ext cx="662559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31DAA73-A704-41AD-BB59-9FEE9F604BE6}"/>
              </a:ext>
            </a:extLst>
          </p:cNvPr>
          <p:cNvCxnSpPr/>
          <p:nvPr/>
        </p:nvCxnSpPr>
        <p:spPr>
          <a:xfrm>
            <a:off x="5697166" y="2003898"/>
            <a:ext cx="0" cy="41273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D719C91-FCF6-4D7A-8D80-083769BCF830}"/>
              </a:ext>
            </a:extLst>
          </p:cNvPr>
          <p:cNvCxnSpPr>
            <a:cxnSpLocks/>
          </p:cNvCxnSpPr>
          <p:nvPr/>
        </p:nvCxnSpPr>
        <p:spPr>
          <a:xfrm flipH="1">
            <a:off x="5324634" y="2416629"/>
            <a:ext cx="372532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0AA0C32-AA05-4C22-813F-C68F29596494}"/>
              </a:ext>
            </a:extLst>
          </p:cNvPr>
          <p:cNvCxnSpPr>
            <a:cxnSpLocks/>
          </p:cNvCxnSpPr>
          <p:nvPr/>
        </p:nvCxnSpPr>
        <p:spPr>
          <a:xfrm>
            <a:off x="5347331" y="2410837"/>
            <a:ext cx="0" cy="54934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DF3C28A-8CA6-49D0-A3B9-8629388F7CFC}"/>
              </a:ext>
            </a:extLst>
          </p:cNvPr>
          <p:cNvCxnSpPr>
            <a:cxnSpLocks/>
          </p:cNvCxnSpPr>
          <p:nvPr/>
        </p:nvCxnSpPr>
        <p:spPr>
          <a:xfrm flipH="1">
            <a:off x="4970833" y="2960750"/>
            <a:ext cx="402805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ADB1FBF-97A5-4E36-A138-60328F8BF651}"/>
              </a:ext>
            </a:extLst>
          </p:cNvPr>
          <p:cNvCxnSpPr/>
          <p:nvPr/>
        </p:nvCxnSpPr>
        <p:spPr>
          <a:xfrm>
            <a:off x="4883284" y="4484451"/>
            <a:ext cx="0" cy="593387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16358C6-540A-49CD-BA64-9CEA41F59F68}"/>
              </a:ext>
            </a:extLst>
          </p:cNvPr>
          <p:cNvSpPr/>
          <p:nvPr/>
        </p:nvSpPr>
        <p:spPr>
          <a:xfrm>
            <a:off x="6636668" y="3789623"/>
            <a:ext cx="1527460" cy="128821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B7A1773-9560-49BA-8CF8-8754C3ECF0CA}"/>
              </a:ext>
            </a:extLst>
          </p:cNvPr>
          <p:cNvCxnSpPr>
            <a:cxnSpLocks/>
          </p:cNvCxnSpPr>
          <p:nvPr/>
        </p:nvCxnSpPr>
        <p:spPr>
          <a:xfrm>
            <a:off x="6791956" y="4861195"/>
            <a:ext cx="0" cy="138098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B463076-E3A8-48CC-A08D-84D9B1FB7275}"/>
              </a:ext>
            </a:extLst>
          </p:cNvPr>
          <p:cNvCxnSpPr>
            <a:cxnSpLocks/>
          </p:cNvCxnSpPr>
          <p:nvPr/>
        </p:nvCxnSpPr>
        <p:spPr>
          <a:xfrm flipH="1">
            <a:off x="6542750" y="6242180"/>
            <a:ext cx="279888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37E5796-475B-4962-9BF4-DEFB13373C0D}"/>
              </a:ext>
            </a:extLst>
          </p:cNvPr>
          <p:cNvCxnSpPr/>
          <p:nvPr/>
        </p:nvCxnSpPr>
        <p:spPr>
          <a:xfrm>
            <a:off x="6538859" y="5961600"/>
            <a:ext cx="0" cy="31009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7CAF22-EC3F-40C1-A762-734EC9EBBC8B}"/>
              </a:ext>
            </a:extLst>
          </p:cNvPr>
          <p:cNvCxnSpPr/>
          <p:nvPr/>
        </p:nvCxnSpPr>
        <p:spPr>
          <a:xfrm>
            <a:off x="6548190" y="5118907"/>
            <a:ext cx="0" cy="31009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5D06568-9268-4883-836D-2EC115E1445D}"/>
              </a:ext>
            </a:extLst>
          </p:cNvPr>
          <p:cNvCxnSpPr>
            <a:cxnSpLocks/>
          </p:cNvCxnSpPr>
          <p:nvPr/>
        </p:nvCxnSpPr>
        <p:spPr>
          <a:xfrm flipH="1">
            <a:off x="5690763" y="5131348"/>
            <a:ext cx="878411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3D14EF1-C331-4EDF-ABE5-C108F45A794D}"/>
              </a:ext>
            </a:extLst>
          </p:cNvPr>
          <p:cNvCxnSpPr>
            <a:cxnSpLocks/>
          </p:cNvCxnSpPr>
          <p:nvPr/>
        </p:nvCxnSpPr>
        <p:spPr>
          <a:xfrm>
            <a:off x="5690763" y="3681798"/>
            <a:ext cx="0" cy="14760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2279074-9C98-44FB-B95D-2410649F1F13}"/>
              </a:ext>
            </a:extLst>
          </p:cNvPr>
          <p:cNvCxnSpPr>
            <a:cxnSpLocks/>
          </p:cNvCxnSpPr>
          <p:nvPr/>
        </p:nvCxnSpPr>
        <p:spPr>
          <a:xfrm flipH="1">
            <a:off x="5236459" y="3716471"/>
            <a:ext cx="487395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BD28EF7A-D2C5-4D7D-8B37-2F51C21F7719}"/>
              </a:ext>
            </a:extLst>
          </p:cNvPr>
          <p:cNvSpPr/>
          <p:nvPr/>
        </p:nvSpPr>
        <p:spPr>
          <a:xfrm>
            <a:off x="5548463" y="1994263"/>
            <a:ext cx="432000" cy="43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2B4FCA-5805-4E81-927B-28ABA0D409DE}"/>
              </a:ext>
            </a:extLst>
          </p:cNvPr>
          <p:cNvSpPr txBox="1"/>
          <p:nvPr/>
        </p:nvSpPr>
        <p:spPr>
          <a:xfrm>
            <a:off x="5774988" y="4676529"/>
            <a:ext cx="699796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23B4E59-4174-4B84-8A69-47B5E47EAE07}"/>
              </a:ext>
            </a:extLst>
          </p:cNvPr>
          <p:cNvSpPr txBox="1"/>
          <p:nvPr/>
        </p:nvSpPr>
        <p:spPr>
          <a:xfrm>
            <a:off x="4623213" y="1775042"/>
            <a:ext cx="878407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reflux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A0B2CB2-F2A7-4EF8-B421-3AF376B29500}"/>
              </a:ext>
            </a:extLst>
          </p:cNvPr>
          <p:cNvCxnSpPr>
            <a:cxnSpLocks/>
          </p:cNvCxnSpPr>
          <p:nvPr/>
        </p:nvCxnSpPr>
        <p:spPr>
          <a:xfrm>
            <a:off x="5373638" y="2960181"/>
            <a:ext cx="19456" cy="56533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7F43C74-E149-427B-BEC1-73CC1F2D510A}"/>
              </a:ext>
            </a:extLst>
          </p:cNvPr>
          <p:cNvCxnSpPr>
            <a:cxnSpLocks/>
          </p:cNvCxnSpPr>
          <p:nvPr/>
        </p:nvCxnSpPr>
        <p:spPr>
          <a:xfrm flipH="1" flipV="1">
            <a:off x="5887688" y="1066820"/>
            <a:ext cx="1190370" cy="20016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2C73A65-4403-47E2-8B80-171C20415202}"/>
              </a:ext>
            </a:extLst>
          </p:cNvPr>
          <p:cNvCxnSpPr>
            <a:cxnSpLocks/>
          </p:cNvCxnSpPr>
          <p:nvPr/>
        </p:nvCxnSpPr>
        <p:spPr>
          <a:xfrm flipV="1">
            <a:off x="7127895" y="1231920"/>
            <a:ext cx="0" cy="187146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3E8B711-82FC-48BB-88A3-690018FC8890}"/>
              </a:ext>
            </a:extLst>
          </p:cNvPr>
          <p:cNvSpPr/>
          <p:nvPr/>
        </p:nvSpPr>
        <p:spPr>
          <a:xfrm>
            <a:off x="3571750" y="2734624"/>
            <a:ext cx="768554" cy="11180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C32DBEC-1C91-40C1-A8B5-36F1C4A0EADA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實驗裝置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EF6D394-E84A-49AA-AF7E-D5A9FE28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7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A1CBA2E-8025-4809-BB97-DD629E4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33" y="97064"/>
            <a:ext cx="5932196" cy="666387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C75C677-EDF1-4930-9DEE-2104E5E7D153}"/>
              </a:ext>
            </a:extLst>
          </p:cNvPr>
          <p:cNvSpPr/>
          <p:nvPr/>
        </p:nvSpPr>
        <p:spPr>
          <a:xfrm>
            <a:off x="3854397" y="4696849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358C6-540A-49CD-BA64-9CEA41F59F68}"/>
              </a:ext>
            </a:extLst>
          </p:cNvPr>
          <p:cNvSpPr/>
          <p:nvPr/>
        </p:nvSpPr>
        <p:spPr>
          <a:xfrm>
            <a:off x="6636668" y="3789623"/>
            <a:ext cx="1527460" cy="128821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2B4FCA-5805-4E81-927B-28ABA0D409DE}"/>
              </a:ext>
            </a:extLst>
          </p:cNvPr>
          <p:cNvSpPr txBox="1"/>
          <p:nvPr/>
        </p:nvSpPr>
        <p:spPr>
          <a:xfrm>
            <a:off x="5774988" y="4676529"/>
            <a:ext cx="699796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2FFD52-5EE7-4243-832C-CC80F3D03D2E}"/>
              </a:ext>
            </a:extLst>
          </p:cNvPr>
          <p:cNvSpPr txBox="1"/>
          <p:nvPr/>
        </p:nvSpPr>
        <p:spPr>
          <a:xfrm>
            <a:off x="410547" y="91226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前步驟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4214067-9DBD-43AE-B704-E068C3A4DF07}"/>
              </a:ext>
            </a:extLst>
          </p:cNvPr>
          <p:cNvCxnSpPr/>
          <p:nvPr/>
        </p:nvCxnSpPr>
        <p:spPr>
          <a:xfrm>
            <a:off x="4539573" y="5542356"/>
            <a:ext cx="0" cy="593387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458D10-20F2-4104-8BB1-7F2EEBBD1AF0}"/>
              </a:ext>
            </a:extLst>
          </p:cNvPr>
          <p:cNvSpPr txBox="1"/>
          <p:nvPr/>
        </p:nvSpPr>
        <p:spPr>
          <a:xfrm flipH="1">
            <a:off x="2346006" y="5839049"/>
            <a:ext cx="1897376" cy="70788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取</a:t>
            </a:r>
            <a:r>
              <a:rPr lang="en-US" altLang="zh-TW" sz="2000" dirty="0"/>
              <a:t>3mL</a:t>
            </a:r>
            <a:r>
              <a:rPr lang="zh-TW" altLang="en-US" sz="2000" dirty="0"/>
              <a:t>塔底溶液</a:t>
            </a:r>
            <a:endParaRPr lang="en-US" altLang="zh-TW" sz="2000" dirty="0"/>
          </a:p>
          <a:p>
            <a:r>
              <a:rPr lang="zh-TW" altLang="en-US" sz="2000" dirty="0"/>
              <a:t>測折射率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2C31E6-49C0-47D6-B20F-3DBA6768470E}"/>
              </a:ext>
            </a:extLst>
          </p:cNvPr>
          <p:cNvSpPr txBox="1"/>
          <p:nvPr/>
        </p:nvSpPr>
        <p:spPr>
          <a:xfrm>
            <a:off x="8418932" y="5192718"/>
            <a:ext cx="1897376" cy="64633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取</a:t>
            </a:r>
            <a:r>
              <a:rPr lang="en-US" altLang="zh-TW" dirty="0"/>
              <a:t>3mL</a:t>
            </a:r>
            <a:r>
              <a:rPr lang="zh-TW" altLang="en-US" dirty="0"/>
              <a:t>進料溶液</a:t>
            </a:r>
            <a:endParaRPr lang="en-US" altLang="zh-TW" dirty="0"/>
          </a:p>
          <a:p>
            <a:r>
              <a:rPr lang="zh-TW" altLang="en-US" dirty="0"/>
              <a:t>測折射率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5A21C7-9894-4D08-A3D7-3193AF6E182A}"/>
              </a:ext>
            </a:extLst>
          </p:cNvPr>
          <p:cNvSpPr/>
          <p:nvPr/>
        </p:nvSpPr>
        <p:spPr>
          <a:xfrm>
            <a:off x="4339422" y="2416630"/>
            <a:ext cx="939662" cy="2280219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4A49FE-F797-47F6-9A31-B37DC9C45C41}"/>
              </a:ext>
            </a:extLst>
          </p:cNvPr>
          <p:cNvSpPr/>
          <p:nvPr/>
        </p:nvSpPr>
        <p:spPr>
          <a:xfrm>
            <a:off x="3571750" y="2734624"/>
            <a:ext cx="768554" cy="11180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537C2D-F90C-4C7F-9376-88D817A97C16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實驗步驟</a:t>
            </a:r>
            <a:endParaRPr lang="en-US" altLang="zh-TW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15D564-764B-4ADA-9838-6ECD645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47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A1CBA2E-8025-4809-BB97-DD629E4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33" y="97064"/>
            <a:ext cx="5932196" cy="666387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3A740F4-C755-4BCB-A18D-79B038DF009D}"/>
              </a:ext>
            </a:extLst>
          </p:cNvPr>
          <p:cNvSpPr/>
          <p:nvPr/>
        </p:nvSpPr>
        <p:spPr>
          <a:xfrm>
            <a:off x="3854397" y="4696849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3ACD15-2B2C-4EDC-89C3-98779CB8AA67}"/>
              </a:ext>
            </a:extLst>
          </p:cNvPr>
          <p:cNvSpPr/>
          <p:nvPr/>
        </p:nvSpPr>
        <p:spPr>
          <a:xfrm>
            <a:off x="4339422" y="2416630"/>
            <a:ext cx="939662" cy="2280219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358C6-540A-49CD-BA64-9CEA41F59F68}"/>
              </a:ext>
            </a:extLst>
          </p:cNvPr>
          <p:cNvSpPr/>
          <p:nvPr/>
        </p:nvSpPr>
        <p:spPr>
          <a:xfrm>
            <a:off x="6636668" y="3789623"/>
            <a:ext cx="1527460" cy="128821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2B4FCA-5805-4E81-927B-28ABA0D409DE}"/>
              </a:ext>
            </a:extLst>
          </p:cNvPr>
          <p:cNvSpPr txBox="1"/>
          <p:nvPr/>
        </p:nvSpPr>
        <p:spPr>
          <a:xfrm>
            <a:off x="5774988" y="4676529"/>
            <a:ext cx="699796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D582699-A70F-479E-BD49-1A1D60AC3180}"/>
              </a:ext>
            </a:extLst>
          </p:cNvPr>
          <p:cNvSpPr/>
          <p:nvPr/>
        </p:nvSpPr>
        <p:spPr>
          <a:xfrm>
            <a:off x="6883400" y="2462349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316442-76B7-4C1C-9529-7D1E001114FD}"/>
              </a:ext>
            </a:extLst>
          </p:cNvPr>
          <p:cNvSpPr txBox="1"/>
          <p:nvPr/>
        </p:nvSpPr>
        <p:spPr>
          <a:xfrm>
            <a:off x="7522701" y="1863245"/>
            <a:ext cx="2707639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冷卻水閥：</a:t>
            </a:r>
            <a:r>
              <a:rPr lang="en-US" altLang="zh-TW" dirty="0"/>
              <a:t>2000cc/min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CD4F046-CD3D-4C6F-A823-F5DB9A34D8E9}"/>
              </a:ext>
            </a:extLst>
          </p:cNvPr>
          <p:cNvSpPr/>
          <p:nvPr/>
        </p:nvSpPr>
        <p:spPr>
          <a:xfrm>
            <a:off x="4333733" y="2584269"/>
            <a:ext cx="432000" cy="43200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4DE6810-4101-4F86-8F1A-4F69CC444130}"/>
              </a:ext>
            </a:extLst>
          </p:cNvPr>
          <p:cNvSpPr/>
          <p:nvPr/>
        </p:nvSpPr>
        <p:spPr>
          <a:xfrm>
            <a:off x="4369293" y="4418149"/>
            <a:ext cx="432000" cy="43200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5E574E-296F-4288-8005-45C97DD1ED0C}"/>
              </a:ext>
            </a:extLst>
          </p:cNvPr>
          <p:cNvSpPr txBox="1"/>
          <p:nvPr/>
        </p:nvSpPr>
        <p:spPr>
          <a:xfrm>
            <a:off x="1190565" y="2458458"/>
            <a:ext cx="2178348" cy="646331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打開壓力測定閥</a:t>
            </a:r>
            <a:endParaRPr lang="en-US" altLang="zh-TW" dirty="0"/>
          </a:p>
          <a:p>
            <a:pPr algn="ctr"/>
            <a:r>
              <a:rPr lang="zh-TW" altLang="en-US" dirty="0"/>
              <a:t>使</a:t>
            </a:r>
            <a:r>
              <a:rPr lang="en-US" altLang="zh-TW" dirty="0"/>
              <a:t>U</a:t>
            </a:r>
            <a:r>
              <a:rPr lang="zh-TW" altLang="en-US" dirty="0"/>
              <a:t>型管液位歸零</a:t>
            </a:r>
            <a:endParaRPr lang="en-US" altLang="zh-TW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324700-BFF5-4463-9531-731414068580}"/>
              </a:ext>
            </a:extLst>
          </p:cNvPr>
          <p:cNvSpPr txBox="1"/>
          <p:nvPr/>
        </p:nvSpPr>
        <p:spPr>
          <a:xfrm>
            <a:off x="6357650" y="33624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C08E1B-AAB5-4630-B344-AF2C66275B43}"/>
              </a:ext>
            </a:extLst>
          </p:cNvPr>
          <p:cNvSpPr txBox="1"/>
          <p:nvPr/>
        </p:nvSpPr>
        <p:spPr>
          <a:xfrm>
            <a:off x="4397414" y="4338036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71A3038-BD83-48BC-AD3A-64E961889B3F}"/>
              </a:ext>
            </a:extLst>
          </p:cNvPr>
          <p:cNvSpPr txBox="1"/>
          <p:nvPr/>
        </p:nvSpPr>
        <p:spPr>
          <a:xfrm>
            <a:off x="4339267" y="2489783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1AF8AB-9087-4571-840A-71CEBF42B043}"/>
              </a:ext>
            </a:extLst>
          </p:cNvPr>
          <p:cNvSpPr txBox="1"/>
          <p:nvPr/>
        </p:nvSpPr>
        <p:spPr>
          <a:xfrm>
            <a:off x="7220109" y="26333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F4278A-7084-435A-8242-52797F1D8133}"/>
              </a:ext>
            </a:extLst>
          </p:cNvPr>
          <p:cNvSpPr txBox="1"/>
          <p:nvPr/>
        </p:nvSpPr>
        <p:spPr>
          <a:xfrm>
            <a:off x="6011069" y="337501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B0B57F-1552-463D-B60A-6F4DA6D2BDE0}"/>
              </a:ext>
            </a:extLst>
          </p:cNvPr>
          <p:cNvSpPr txBox="1"/>
          <p:nvPr/>
        </p:nvSpPr>
        <p:spPr>
          <a:xfrm>
            <a:off x="380482" y="4385944"/>
            <a:ext cx="2931004" cy="92333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液位高於綠色標籤後</a:t>
            </a:r>
            <a:endParaRPr lang="en-US" altLang="zh-TW" dirty="0"/>
          </a:p>
          <a:p>
            <a:pPr algn="ctr"/>
            <a:r>
              <a:rPr lang="zh-TW" altLang="en-US" dirty="0"/>
              <a:t>依序打開中央控制器開關</a:t>
            </a:r>
            <a:endParaRPr lang="en-US" altLang="zh-TW" dirty="0"/>
          </a:p>
          <a:p>
            <a:pPr algn="ctr"/>
            <a:r>
              <a:rPr lang="zh-TW" altLang="en-US" dirty="0"/>
              <a:t>功率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1500W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A0DB87F-A745-450B-BED0-42DE7DFDC29B}"/>
              </a:ext>
            </a:extLst>
          </p:cNvPr>
          <p:cNvSpPr txBox="1"/>
          <p:nvPr/>
        </p:nvSpPr>
        <p:spPr>
          <a:xfrm>
            <a:off x="1190564" y="5867663"/>
            <a:ext cx="3013133" cy="64633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蒸餾塔有明顯氣液交換時</a:t>
            </a:r>
            <a:endParaRPr lang="en-US" altLang="zh-TW" dirty="0"/>
          </a:p>
          <a:p>
            <a:pPr algn="ctr"/>
            <a:r>
              <a:rPr lang="zh-TW" altLang="en-US" dirty="0"/>
              <a:t>功率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500W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8E5E5F-8C32-4C8F-91C5-7A941884BC41}"/>
              </a:ext>
            </a:extLst>
          </p:cNvPr>
          <p:cNvSpPr/>
          <p:nvPr/>
        </p:nvSpPr>
        <p:spPr>
          <a:xfrm>
            <a:off x="3571750" y="2734624"/>
            <a:ext cx="768554" cy="11180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8B75768-8CCF-433C-BDF4-7CBE6292ABE9}"/>
              </a:ext>
            </a:extLst>
          </p:cNvPr>
          <p:cNvSpPr txBox="1"/>
          <p:nvPr/>
        </p:nvSpPr>
        <p:spPr>
          <a:xfrm>
            <a:off x="410547" y="9122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熱機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E46552-7F72-493F-8DAB-0C75AC7CB917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實驗步驟</a:t>
            </a:r>
            <a:endParaRPr lang="en-US" altLang="zh-TW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0E0E2B1-27AB-4194-8222-DC207D62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7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9" grpId="0" animBg="1"/>
      <p:bldP spid="15" grpId="0"/>
      <p:bldP spid="16" grpId="0"/>
      <p:bldP spid="18" grpId="0"/>
      <p:bldP spid="19" grpId="0"/>
      <p:bldP spid="20" grpId="0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A1CBA2E-8025-4809-BB97-DD629E4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33" y="87733"/>
            <a:ext cx="5932196" cy="66638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696582-8C6D-4E59-879C-6132E1C138A1}"/>
              </a:ext>
            </a:extLst>
          </p:cNvPr>
          <p:cNvSpPr/>
          <p:nvPr/>
        </p:nvSpPr>
        <p:spPr>
          <a:xfrm>
            <a:off x="3854397" y="4696849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AB917C-2FD0-4DF6-9305-6A2112134906}"/>
              </a:ext>
            </a:extLst>
          </p:cNvPr>
          <p:cNvSpPr/>
          <p:nvPr/>
        </p:nvSpPr>
        <p:spPr>
          <a:xfrm>
            <a:off x="4339422" y="2416630"/>
            <a:ext cx="939662" cy="2280219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358C6-540A-49CD-BA64-9CEA41F59F68}"/>
              </a:ext>
            </a:extLst>
          </p:cNvPr>
          <p:cNvSpPr/>
          <p:nvPr/>
        </p:nvSpPr>
        <p:spPr>
          <a:xfrm>
            <a:off x="6636668" y="3789623"/>
            <a:ext cx="1527460" cy="128821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2B4FCA-5805-4E81-927B-28ABA0D409DE}"/>
              </a:ext>
            </a:extLst>
          </p:cNvPr>
          <p:cNvSpPr txBox="1"/>
          <p:nvPr/>
        </p:nvSpPr>
        <p:spPr>
          <a:xfrm>
            <a:off x="5774988" y="4676529"/>
            <a:ext cx="699796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D582699-A70F-479E-BD49-1A1D60AC3180}"/>
              </a:ext>
            </a:extLst>
          </p:cNvPr>
          <p:cNvSpPr/>
          <p:nvPr/>
        </p:nvSpPr>
        <p:spPr>
          <a:xfrm>
            <a:off x="3713480" y="1852749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324700-BFF5-4463-9531-731414068580}"/>
              </a:ext>
            </a:extLst>
          </p:cNvPr>
          <p:cNvSpPr txBox="1"/>
          <p:nvPr/>
        </p:nvSpPr>
        <p:spPr>
          <a:xfrm>
            <a:off x="6357650" y="33624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C08E1B-AAB5-4630-B344-AF2C66275B43}"/>
              </a:ext>
            </a:extLst>
          </p:cNvPr>
          <p:cNvSpPr txBox="1"/>
          <p:nvPr/>
        </p:nvSpPr>
        <p:spPr>
          <a:xfrm>
            <a:off x="4386114" y="435109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71A3038-BD83-48BC-AD3A-64E961889B3F}"/>
              </a:ext>
            </a:extLst>
          </p:cNvPr>
          <p:cNvSpPr txBox="1"/>
          <p:nvPr/>
        </p:nvSpPr>
        <p:spPr>
          <a:xfrm>
            <a:off x="4351674" y="2478915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1AF8AB-9087-4571-840A-71CEBF42B043}"/>
              </a:ext>
            </a:extLst>
          </p:cNvPr>
          <p:cNvSpPr txBox="1"/>
          <p:nvPr/>
        </p:nvSpPr>
        <p:spPr>
          <a:xfrm>
            <a:off x="7220109" y="26333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F4278A-7084-435A-8242-52797F1D8133}"/>
              </a:ext>
            </a:extLst>
          </p:cNvPr>
          <p:cNvSpPr txBox="1"/>
          <p:nvPr/>
        </p:nvSpPr>
        <p:spPr>
          <a:xfrm>
            <a:off x="6011069" y="337501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EA2F12-240D-4028-85B1-1B5901B2F911}"/>
              </a:ext>
            </a:extLst>
          </p:cNvPr>
          <p:cNvSpPr txBox="1"/>
          <p:nvPr/>
        </p:nvSpPr>
        <p:spPr>
          <a:xfrm>
            <a:off x="8371840" y="5212080"/>
            <a:ext cx="1879600" cy="92333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Manual Control</a:t>
            </a:r>
          </a:p>
          <a:p>
            <a:pPr algn="ctr"/>
            <a:r>
              <a:rPr lang="en-US" altLang="zh-TW" dirty="0"/>
              <a:t>“ON” </a:t>
            </a:r>
            <a:r>
              <a:rPr lang="zh-TW" altLang="en-US" dirty="0"/>
              <a:t>開始進料</a:t>
            </a:r>
            <a:endParaRPr lang="en-US" altLang="zh-TW" dirty="0"/>
          </a:p>
          <a:p>
            <a:pPr algn="ctr"/>
            <a:r>
              <a:rPr lang="zh-TW" altLang="en-US" dirty="0"/>
              <a:t>泵送劑量：</a:t>
            </a:r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21E549-20FA-403E-91E2-3140E2A51E75}"/>
              </a:ext>
            </a:extLst>
          </p:cNvPr>
          <p:cNvSpPr txBox="1"/>
          <p:nvPr/>
        </p:nvSpPr>
        <p:spPr>
          <a:xfrm>
            <a:off x="7458548" y="665600"/>
            <a:ext cx="30062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設定回流比計時器：</a:t>
            </a:r>
            <a:r>
              <a:rPr lang="en-US" altLang="zh-TW" dirty="0"/>
              <a:t>3s</a:t>
            </a:r>
            <a:r>
              <a:rPr lang="zh-TW" altLang="en-US" dirty="0"/>
              <a:t>：</a:t>
            </a:r>
            <a:r>
              <a:rPr lang="en-US" altLang="zh-TW" dirty="0"/>
              <a:t>9s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6A49390-A242-43C6-AABD-8E012C619CDF}"/>
              </a:ext>
            </a:extLst>
          </p:cNvPr>
          <p:cNvCxnSpPr>
            <a:cxnSpLocks/>
          </p:cNvCxnSpPr>
          <p:nvPr/>
        </p:nvCxnSpPr>
        <p:spPr>
          <a:xfrm>
            <a:off x="6533752" y="2391592"/>
            <a:ext cx="0" cy="351765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7DE7246-B124-43D4-BC97-BFF7C3606E51}"/>
              </a:ext>
            </a:extLst>
          </p:cNvPr>
          <p:cNvCxnSpPr/>
          <p:nvPr/>
        </p:nvCxnSpPr>
        <p:spPr>
          <a:xfrm>
            <a:off x="5894962" y="2003898"/>
            <a:ext cx="0" cy="41273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02AEDF6-7173-4848-B223-A4B559F32D4E}"/>
              </a:ext>
            </a:extLst>
          </p:cNvPr>
          <p:cNvCxnSpPr>
            <a:cxnSpLocks/>
          </p:cNvCxnSpPr>
          <p:nvPr/>
        </p:nvCxnSpPr>
        <p:spPr>
          <a:xfrm>
            <a:off x="5894962" y="2416629"/>
            <a:ext cx="662559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EB53F1-DC6C-4406-AF6A-A71188AAAC8E}"/>
              </a:ext>
            </a:extLst>
          </p:cNvPr>
          <p:cNvCxnSpPr/>
          <p:nvPr/>
        </p:nvCxnSpPr>
        <p:spPr>
          <a:xfrm>
            <a:off x="5697166" y="1994567"/>
            <a:ext cx="0" cy="41273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EA80286-B6A6-416B-8CA0-0EEBE66D2020}"/>
              </a:ext>
            </a:extLst>
          </p:cNvPr>
          <p:cNvCxnSpPr>
            <a:cxnSpLocks/>
          </p:cNvCxnSpPr>
          <p:nvPr/>
        </p:nvCxnSpPr>
        <p:spPr>
          <a:xfrm flipH="1">
            <a:off x="5324634" y="2407298"/>
            <a:ext cx="372532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4B44C8A-BBDE-4251-A826-B1536ED299CD}"/>
              </a:ext>
            </a:extLst>
          </p:cNvPr>
          <p:cNvCxnSpPr>
            <a:cxnSpLocks/>
          </p:cNvCxnSpPr>
          <p:nvPr/>
        </p:nvCxnSpPr>
        <p:spPr>
          <a:xfrm>
            <a:off x="5347331" y="2401506"/>
            <a:ext cx="0" cy="54934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6956870-55C5-4F0F-9DFA-92ADA155E0AD}"/>
              </a:ext>
            </a:extLst>
          </p:cNvPr>
          <p:cNvCxnSpPr>
            <a:cxnSpLocks/>
          </p:cNvCxnSpPr>
          <p:nvPr/>
        </p:nvCxnSpPr>
        <p:spPr>
          <a:xfrm flipH="1">
            <a:off x="4970833" y="2951419"/>
            <a:ext cx="402805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DF3F9A71-4EFF-4200-A360-513FF46699EB}"/>
              </a:ext>
            </a:extLst>
          </p:cNvPr>
          <p:cNvSpPr/>
          <p:nvPr/>
        </p:nvSpPr>
        <p:spPr>
          <a:xfrm>
            <a:off x="5548463" y="1994263"/>
            <a:ext cx="432000" cy="43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B23169-E18E-4494-942F-2D8E130BC1D3}"/>
              </a:ext>
            </a:extLst>
          </p:cNvPr>
          <p:cNvSpPr txBox="1"/>
          <p:nvPr/>
        </p:nvSpPr>
        <p:spPr>
          <a:xfrm>
            <a:off x="4623213" y="1775042"/>
            <a:ext cx="878407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reflux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CF054F-0D66-4EDB-B671-3BDE4045B3BB}"/>
              </a:ext>
            </a:extLst>
          </p:cNvPr>
          <p:cNvCxnSpPr>
            <a:cxnSpLocks/>
          </p:cNvCxnSpPr>
          <p:nvPr/>
        </p:nvCxnSpPr>
        <p:spPr>
          <a:xfrm>
            <a:off x="5363478" y="3010981"/>
            <a:ext cx="19456" cy="56533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E060807-AF51-4E76-B9AC-D5F63A9855CF}"/>
              </a:ext>
            </a:extLst>
          </p:cNvPr>
          <p:cNvSpPr txBox="1"/>
          <p:nvPr/>
        </p:nvSpPr>
        <p:spPr>
          <a:xfrm>
            <a:off x="8239588" y="1587202"/>
            <a:ext cx="3840651" cy="646331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每</a:t>
            </a:r>
            <a:r>
              <a:rPr lang="en-US" altLang="zh-TW" dirty="0"/>
              <a:t>10</a:t>
            </a:r>
            <a:r>
              <a:rPr lang="zh-TW" altLang="en-US" dirty="0"/>
              <a:t>分鐘收集一次塔頂產物</a:t>
            </a:r>
            <a:endParaRPr lang="en-US" altLang="zh-TW" dirty="0"/>
          </a:p>
          <a:p>
            <a:r>
              <a:rPr lang="zh-TW" altLang="en-US" dirty="0"/>
              <a:t>以折射儀測折射率（直到趨近定值）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C4EBE7C-2079-415E-A5AB-5F3201248570}"/>
              </a:ext>
            </a:extLst>
          </p:cNvPr>
          <p:cNvSpPr txBox="1"/>
          <p:nvPr/>
        </p:nvSpPr>
        <p:spPr>
          <a:xfrm>
            <a:off x="9511881" y="3926887"/>
            <a:ext cx="2487077" cy="92333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調離</a:t>
            </a:r>
            <a:r>
              <a:rPr lang="en-US" altLang="zh-TW" dirty="0"/>
              <a:t>Manual Control</a:t>
            </a:r>
          </a:p>
          <a:p>
            <a:pPr algn="ctr"/>
            <a:r>
              <a:rPr lang="zh-TW" altLang="en-US" dirty="0"/>
              <a:t>記錄</a:t>
            </a:r>
            <a:r>
              <a:rPr lang="en-US" altLang="zh-TW" dirty="0"/>
              <a:t>T1</a:t>
            </a:r>
            <a:r>
              <a:rPr lang="zh-TW" altLang="en-US" dirty="0"/>
              <a:t>～</a:t>
            </a:r>
            <a:r>
              <a:rPr lang="en-US" altLang="zh-TW" dirty="0"/>
              <a:t>T12</a:t>
            </a:r>
          </a:p>
          <a:p>
            <a:pPr algn="ctr"/>
            <a:r>
              <a:rPr lang="zh-TW" altLang="en-US" dirty="0"/>
              <a:t>再調回</a:t>
            </a:r>
            <a:r>
              <a:rPr lang="en-US" altLang="zh-TW" dirty="0"/>
              <a:t>Manual control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D213AA-0DD7-4229-9415-89DF4980E211}"/>
              </a:ext>
            </a:extLst>
          </p:cNvPr>
          <p:cNvSpPr/>
          <p:nvPr/>
        </p:nvSpPr>
        <p:spPr>
          <a:xfrm>
            <a:off x="3571750" y="2734624"/>
            <a:ext cx="768554" cy="11180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71B1F1F-7135-4283-AA57-4A1290814154}"/>
                  </a:ext>
                </a:extLst>
              </p:cNvPr>
              <p:cNvSpPr txBox="1"/>
              <p:nvPr/>
            </p:nvSpPr>
            <p:spPr>
              <a:xfrm>
                <a:off x="204667" y="3947207"/>
                <a:ext cx="3344060" cy="9233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V8</a:t>
                </a:r>
                <a:r>
                  <a:rPr lang="zh-TW" altLang="en-US" dirty="0"/>
                  <a:t>：排氣、通大氣後關閉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V6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V7</a:t>
                </a:r>
                <a:r>
                  <a:rPr lang="zh-TW" altLang="en-US" dirty="0"/>
                  <a:t>：打開、出現液位差</a:t>
                </a:r>
                <a:endParaRPr lang="en-US" altLang="zh-TW" dirty="0"/>
              </a:p>
              <a:p>
                <a:pPr algn="ctr"/>
                <a:r>
                  <a:rPr lang="zh-TW" altLang="en-US" dirty="0"/>
                  <a:t>記錄讀值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得到塔內壓差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71B1F1F-7135-4283-AA57-4A129081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" y="3947207"/>
                <a:ext cx="3344060" cy="923330"/>
              </a:xfrm>
              <a:prstGeom prst="rect">
                <a:avLst/>
              </a:prstGeom>
              <a:blipFill>
                <a:blip r:embed="rId4"/>
                <a:stretch>
                  <a:fillRect t="-4636" b="-9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>
            <a:extLst>
              <a:ext uri="{FF2B5EF4-FFF2-40B4-BE49-F238E27FC236}">
                <a16:creationId xmlns:a16="http://schemas.microsoft.com/office/drawing/2014/main" id="{7FE3E9FB-6C1A-4883-A3B2-D20A2B540D5E}"/>
              </a:ext>
            </a:extLst>
          </p:cNvPr>
          <p:cNvSpPr/>
          <p:nvPr/>
        </p:nvSpPr>
        <p:spPr>
          <a:xfrm>
            <a:off x="4343400" y="2570366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2D20BBF-A214-461C-9FE5-568A680A1416}"/>
              </a:ext>
            </a:extLst>
          </p:cNvPr>
          <p:cNvSpPr/>
          <p:nvPr/>
        </p:nvSpPr>
        <p:spPr>
          <a:xfrm>
            <a:off x="4363720" y="4418216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942B901-AD12-42A8-916D-82BC98EF961D}"/>
              </a:ext>
            </a:extLst>
          </p:cNvPr>
          <p:cNvSpPr txBox="1"/>
          <p:nvPr/>
        </p:nvSpPr>
        <p:spPr>
          <a:xfrm>
            <a:off x="410547" y="91226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（一）不同回流比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85CB5B0-64F5-49F5-B8CD-2229D1E9A397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實驗步驟</a:t>
            </a:r>
            <a:endParaRPr lang="en-US" altLang="zh-TW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F42E08-B7A4-4185-88FC-36BA6DB5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33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8" grpId="0"/>
      <p:bldP spid="10" grpId="0" animBg="1"/>
      <p:bldP spid="14" grpId="0" animBg="1"/>
      <p:bldP spid="29" grpId="0" animBg="1"/>
      <p:bldP spid="33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FD3ECBCC-4C8D-4682-ACBA-8CC9D485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33" y="87733"/>
            <a:ext cx="5932196" cy="6663871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E6B94DC2-172D-4E47-B71E-FC80E404AAF7}"/>
              </a:ext>
            </a:extLst>
          </p:cNvPr>
          <p:cNvSpPr/>
          <p:nvPr/>
        </p:nvSpPr>
        <p:spPr>
          <a:xfrm>
            <a:off x="4339422" y="2416630"/>
            <a:ext cx="939662" cy="2280219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358C6-540A-49CD-BA64-9CEA41F59F68}"/>
              </a:ext>
            </a:extLst>
          </p:cNvPr>
          <p:cNvSpPr/>
          <p:nvPr/>
        </p:nvSpPr>
        <p:spPr>
          <a:xfrm>
            <a:off x="6636668" y="3789623"/>
            <a:ext cx="1527460" cy="128821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2B4FCA-5805-4E81-927B-28ABA0D409DE}"/>
              </a:ext>
            </a:extLst>
          </p:cNvPr>
          <p:cNvSpPr txBox="1"/>
          <p:nvPr/>
        </p:nvSpPr>
        <p:spPr>
          <a:xfrm>
            <a:off x="5774988" y="4676529"/>
            <a:ext cx="699796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D582699-A70F-479E-BD49-1A1D60AC3180}"/>
              </a:ext>
            </a:extLst>
          </p:cNvPr>
          <p:cNvSpPr/>
          <p:nvPr/>
        </p:nvSpPr>
        <p:spPr>
          <a:xfrm>
            <a:off x="3713480" y="1852749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324700-BFF5-4463-9531-731414068580}"/>
              </a:ext>
            </a:extLst>
          </p:cNvPr>
          <p:cNvSpPr txBox="1"/>
          <p:nvPr/>
        </p:nvSpPr>
        <p:spPr>
          <a:xfrm>
            <a:off x="6357650" y="33624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1AF8AB-9087-4571-840A-71CEBF42B043}"/>
              </a:ext>
            </a:extLst>
          </p:cNvPr>
          <p:cNvSpPr txBox="1"/>
          <p:nvPr/>
        </p:nvSpPr>
        <p:spPr>
          <a:xfrm>
            <a:off x="7220109" y="26333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F4278A-7084-435A-8242-52797F1D8133}"/>
              </a:ext>
            </a:extLst>
          </p:cNvPr>
          <p:cNvSpPr txBox="1"/>
          <p:nvPr/>
        </p:nvSpPr>
        <p:spPr>
          <a:xfrm>
            <a:off x="6011069" y="337501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696582-8C6D-4E59-879C-6132E1C138A1}"/>
              </a:ext>
            </a:extLst>
          </p:cNvPr>
          <p:cNvSpPr/>
          <p:nvPr/>
        </p:nvSpPr>
        <p:spPr>
          <a:xfrm>
            <a:off x="3855474" y="4696849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EA2F12-240D-4028-85B1-1B5901B2F911}"/>
              </a:ext>
            </a:extLst>
          </p:cNvPr>
          <p:cNvSpPr txBox="1"/>
          <p:nvPr/>
        </p:nvSpPr>
        <p:spPr>
          <a:xfrm>
            <a:off x="8371840" y="5212080"/>
            <a:ext cx="1879600" cy="92333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Manual Control</a:t>
            </a:r>
          </a:p>
          <a:p>
            <a:pPr algn="ctr"/>
            <a:r>
              <a:rPr lang="en-US" altLang="zh-TW" dirty="0"/>
              <a:t>“ON” </a:t>
            </a:r>
            <a:r>
              <a:rPr lang="zh-TW" altLang="en-US" dirty="0"/>
              <a:t>開始進料</a:t>
            </a:r>
            <a:endParaRPr lang="en-US" altLang="zh-TW" dirty="0"/>
          </a:p>
          <a:p>
            <a:pPr algn="ctr"/>
            <a:r>
              <a:rPr lang="zh-TW" altLang="en-US" dirty="0"/>
              <a:t>泵送劑量：</a:t>
            </a:r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21E549-20FA-403E-91E2-3140E2A51E75}"/>
              </a:ext>
            </a:extLst>
          </p:cNvPr>
          <p:cNvSpPr txBox="1"/>
          <p:nvPr/>
        </p:nvSpPr>
        <p:spPr>
          <a:xfrm>
            <a:off x="7458548" y="665600"/>
            <a:ext cx="30062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設定回流比計時器：</a:t>
            </a:r>
            <a:r>
              <a:rPr lang="en-US" altLang="zh-TW" dirty="0"/>
              <a:t>3s</a:t>
            </a:r>
            <a:r>
              <a:rPr lang="zh-TW" altLang="en-US" dirty="0"/>
              <a:t>：</a:t>
            </a:r>
            <a:r>
              <a:rPr lang="en-US" altLang="zh-TW" dirty="0"/>
              <a:t>9s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6A49390-A242-43C6-AABD-8E012C619CDF}"/>
              </a:ext>
            </a:extLst>
          </p:cNvPr>
          <p:cNvCxnSpPr>
            <a:cxnSpLocks/>
          </p:cNvCxnSpPr>
          <p:nvPr/>
        </p:nvCxnSpPr>
        <p:spPr>
          <a:xfrm>
            <a:off x="6533752" y="2391592"/>
            <a:ext cx="0" cy="351765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7DE7246-B124-43D4-BC97-BFF7C3606E51}"/>
              </a:ext>
            </a:extLst>
          </p:cNvPr>
          <p:cNvCxnSpPr/>
          <p:nvPr/>
        </p:nvCxnSpPr>
        <p:spPr>
          <a:xfrm>
            <a:off x="5894962" y="2003898"/>
            <a:ext cx="0" cy="41273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02AEDF6-7173-4848-B223-A4B559F32D4E}"/>
              </a:ext>
            </a:extLst>
          </p:cNvPr>
          <p:cNvCxnSpPr>
            <a:cxnSpLocks/>
          </p:cNvCxnSpPr>
          <p:nvPr/>
        </p:nvCxnSpPr>
        <p:spPr>
          <a:xfrm>
            <a:off x="5894962" y="2416629"/>
            <a:ext cx="662559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EB53F1-DC6C-4406-AF6A-A71188AAAC8E}"/>
              </a:ext>
            </a:extLst>
          </p:cNvPr>
          <p:cNvCxnSpPr/>
          <p:nvPr/>
        </p:nvCxnSpPr>
        <p:spPr>
          <a:xfrm>
            <a:off x="5697166" y="2003898"/>
            <a:ext cx="0" cy="41273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EA80286-B6A6-416B-8CA0-0EEBE66D2020}"/>
              </a:ext>
            </a:extLst>
          </p:cNvPr>
          <p:cNvCxnSpPr>
            <a:cxnSpLocks/>
          </p:cNvCxnSpPr>
          <p:nvPr/>
        </p:nvCxnSpPr>
        <p:spPr>
          <a:xfrm flipH="1">
            <a:off x="5324634" y="2416629"/>
            <a:ext cx="372532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4B44C8A-BBDE-4251-A826-B1536ED299CD}"/>
              </a:ext>
            </a:extLst>
          </p:cNvPr>
          <p:cNvCxnSpPr>
            <a:cxnSpLocks/>
          </p:cNvCxnSpPr>
          <p:nvPr/>
        </p:nvCxnSpPr>
        <p:spPr>
          <a:xfrm>
            <a:off x="5347331" y="2410837"/>
            <a:ext cx="0" cy="54934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6956870-55C5-4F0F-9DFA-92ADA155E0AD}"/>
              </a:ext>
            </a:extLst>
          </p:cNvPr>
          <p:cNvCxnSpPr>
            <a:cxnSpLocks/>
          </p:cNvCxnSpPr>
          <p:nvPr/>
        </p:nvCxnSpPr>
        <p:spPr>
          <a:xfrm flipH="1">
            <a:off x="4970833" y="2960750"/>
            <a:ext cx="402805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DF3F9A71-4EFF-4200-A360-513FF46699EB}"/>
              </a:ext>
            </a:extLst>
          </p:cNvPr>
          <p:cNvSpPr/>
          <p:nvPr/>
        </p:nvSpPr>
        <p:spPr>
          <a:xfrm>
            <a:off x="5548463" y="1994263"/>
            <a:ext cx="432000" cy="43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B23169-E18E-4494-942F-2D8E130BC1D3}"/>
              </a:ext>
            </a:extLst>
          </p:cNvPr>
          <p:cNvSpPr txBox="1"/>
          <p:nvPr/>
        </p:nvSpPr>
        <p:spPr>
          <a:xfrm>
            <a:off x="4623213" y="1775042"/>
            <a:ext cx="878407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reflux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CF054F-0D66-4EDB-B671-3BDE4045B3BB}"/>
              </a:ext>
            </a:extLst>
          </p:cNvPr>
          <p:cNvCxnSpPr>
            <a:cxnSpLocks/>
          </p:cNvCxnSpPr>
          <p:nvPr/>
        </p:nvCxnSpPr>
        <p:spPr>
          <a:xfrm>
            <a:off x="5363478" y="3010981"/>
            <a:ext cx="19456" cy="56533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E060807-AF51-4E76-B9AC-D5F63A9855CF}"/>
              </a:ext>
            </a:extLst>
          </p:cNvPr>
          <p:cNvSpPr txBox="1"/>
          <p:nvPr/>
        </p:nvSpPr>
        <p:spPr>
          <a:xfrm>
            <a:off x="8239588" y="1587202"/>
            <a:ext cx="3840651" cy="646331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每</a:t>
            </a:r>
            <a:r>
              <a:rPr lang="en-US" altLang="zh-TW" dirty="0"/>
              <a:t>10</a:t>
            </a:r>
            <a:r>
              <a:rPr lang="zh-TW" altLang="en-US" dirty="0"/>
              <a:t>分鐘收集一次塔頂產物</a:t>
            </a:r>
            <a:endParaRPr lang="en-US" altLang="zh-TW" dirty="0"/>
          </a:p>
          <a:p>
            <a:r>
              <a:rPr lang="zh-TW" altLang="en-US" dirty="0"/>
              <a:t>以折射儀測折射率（直到趨近定值）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C4EBE7C-2079-415E-A5AB-5F3201248570}"/>
              </a:ext>
            </a:extLst>
          </p:cNvPr>
          <p:cNvSpPr txBox="1"/>
          <p:nvPr/>
        </p:nvSpPr>
        <p:spPr>
          <a:xfrm>
            <a:off x="9511881" y="3926887"/>
            <a:ext cx="2487077" cy="92333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調離</a:t>
            </a:r>
            <a:r>
              <a:rPr lang="en-US" altLang="zh-TW" dirty="0"/>
              <a:t>Manual Control</a:t>
            </a:r>
          </a:p>
          <a:p>
            <a:pPr algn="ctr"/>
            <a:r>
              <a:rPr lang="zh-TW" altLang="en-US" dirty="0"/>
              <a:t>記錄</a:t>
            </a:r>
            <a:r>
              <a:rPr lang="en-US" altLang="zh-TW" dirty="0"/>
              <a:t>T1</a:t>
            </a:r>
            <a:r>
              <a:rPr lang="zh-TW" altLang="en-US" dirty="0"/>
              <a:t>～</a:t>
            </a:r>
            <a:r>
              <a:rPr lang="en-US" altLang="zh-TW" dirty="0"/>
              <a:t>T12</a:t>
            </a:r>
          </a:p>
          <a:p>
            <a:pPr algn="ctr"/>
            <a:r>
              <a:rPr lang="zh-TW" altLang="en-US" dirty="0"/>
              <a:t>再調回</a:t>
            </a:r>
            <a:r>
              <a:rPr lang="en-US" altLang="zh-TW" dirty="0"/>
              <a:t>Manual control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D213AA-0DD7-4229-9415-89DF4980E211}"/>
              </a:ext>
            </a:extLst>
          </p:cNvPr>
          <p:cNvSpPr/>
          <p:nvPr/>
        </p:nvSpPr>
        <p:spPr>
          <a:xfrm>
            <a:off x="3572827" y="2734624"/>
            <a:ext cx="768554" cy="11180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71B1F1F-7135-4283-AA57-4A1290814154}"/>
                  </a:ext>
                </a:extLst>
              </p:cNvPr>
              <p:cNvSpPr txBox="1"/>
              <p:nvPr/>
            </p:nvSpPr>
            <p:spPr>
              <a:xfrm>
                <a:off x="204667" y="3947207"/>
                <a:ext cx="3344060" cy="9233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V8</a:t>
                </a:r>
                <a:r>
                  <a:rPr lang="zh-TW" altLang="en-US" dirty="0"/>
                  <a:t>：排氣、通大氣後關閉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V6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V7</a:t>
                </a:r>
                <a:r>
                  <a:rPr lang="zh-TW" altLang="en-US" dirty="0"/>
                  <a:t>：打開、出現液位差</a:t>
                </a:r>
                <a:endParaRPr lang="en-US" altLang="zh-TW" dirty="0"/>
              </a:p>
              <a:p>
                <a:pPr algn="ctr"/>
                <a:r>
                  <a:rPr lang="zh-TW" altLang="en-US" dirty="0"/>
                  <a:t>記錄讀值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得到塔內壓差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71B1F1F-7135-4283-AA57-4A129081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" y="3947207"/>
                <a:ext cx="3344060" cy="923330"/>
              </a:xfrm>
              <a:prstGeom prst="rect">
                <a:avLst/>
              </a:prstGeom>
              <a:blipFill>
                <a:blip r:embed="rId4"/>
                <a:stretch>
                  <a:fillRect t="-4636" b="-9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>
            <a:extLst>
              <a:ext uri="{FF2B5EF4-FFF2-40B4-BE49-F238E27FC236}">
                <a16:creationId xmlns:a16="http://schemas.microsoft.com/office/drawing/2014/main" id="{7FE3E9FB-6C1A-4883-A3B2-D20A2B540D5E}"/>
              </a:ext>
            </a:extLst>
          </p:cNvPr>
          <p:cNvSpPr/>
          <p:nvPr/>
        </p:nvSpPr>
        <p:spPr>
          <a:xfrm>
            <a:off x="4343400" y="2570366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2D20BBF-A214-461C-9FE5-568A680A1416}"/>
              </a:ext>
            </a:extLst>
          </p:cNvPr>
          <p:cNvSpPr/>
          <p:nvPr/>
        </p:nvSpPr>
        <p:spPr>
          <a:xfrm>
            <a:off x="4363720" y="4418216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EE2C74A-96E5-462F-ADE4-BD33E466E5D8}"/>
              </a:ext>
            </a:extLst>
          </p:cNvPr>
          <p:cNvSpPr txBox="1"/>
          <p:nvPr/>
        </p:nvSpPr>
        <p:spPr>
          <a:xfrm>
            <a:off x="7458548" y="378114"/>
            <a:ext cx="375692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［改變回流比，重複步驟］</a:t>
            </a:r>
            <a:endParaRPr lang="en-US" altLang="zh-TW" dirty="0"/>
          </a:p>
          <a:p>
            <a:r>
              <a:rPr lang="zh-TW" altLang="en-US" dirty="0"/>
              <a:t>設定回流比計時器：</a:t>
            </a:r>
            <a:r>
              <a:rPr lang="en-US" altLang="zh-TW" dirty="0"/>
              <a:t>9s</a:t>
            </a:r>
            <a:r>
              <a:rPr lang="zh-TW" altLang="en-US" dirty="0"/>
              <a:t>：</a:t>
            </a:r>
            <a:r>
              <a:rPr lang="en-US" altLang="zh-TW" dirty="0"/>
              <a:t>3s</a:t>
            </a:r>
          </a:p>
          <a:p>
            <a:r>
              <a:rPr lang="zh-TW" altLang="en-US" dirty="0"/>
              <a:t>關閉計時器、</a:t>
            </a:r>
            <a:r>
              <a:rPr lang="en-US" altLang="zh-TW" dirty="0"/>
              <a:t>feed pump</a:t>
            </a:r>
            <a:r>
              <a:rPr lang="zh-TW" altLang="en-US" dirty="0"/>
              <a:t>：全回流</a:t>
            </a:r>
            <a:endParaRPr lang="en-US" altLang="zh-TW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24DA96F-5F86-4321-8441-0447FD345F9E}"/>
              </a:ext>
            </a:extLst>
          </p:cNvPr>
          <p:cNvSpPr txBox="1"/>
          <p:nvPr/>
        </p:nvSpPr>
        <p:spPr>
          <a:xfrm>
            <a:off x="4386114" y="435109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2AA4DA2-2480-4204-BC0C-285A1BB4FE5A}"/>
              </a:ext>
            </a:extLst>
          </p:cNvPr>
          <p:cNvSpPr txBox="1"/>
          <p:nvPr/>
        </p:nvSpPr>
        <p:spPr>
          <a:xfrm>
            <a:off x="4351674" y="2478915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F0A404-D2A0-43F4-B8ED-9707CBB4C670}"/>
              </a:ext>
            </a:extLst>
          </p:cNvPr>
          <p:cNvSpPr txBox="1"/>
          <p:nvPr/>
        </p:nvSpPr>
        <p:spPr>
          <a:xfrm>
            <a:off x="410547" y="91226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（一）不同回流比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8EA652C-6DFE-4DFA-90AA-1524C9E87482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實驗步驟</a:t>
            </a:r>
            <a:endParaRPr lang="en-US" altLang="zh-TW" sz="32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09EB86-5A94-44B5-98FA-CD003503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2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A1CBA2E-8025-4809-BB97-DD629E4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33" y="97064"/>
            <a:ext cx="5932196" cy="66638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696582-8C6D-4E59-879C-6132E1C138A1}"/>
              </a:ext>
            </a:extLst>
          </p:cNvPr>
          <p:cNvSpPr/>
          <p:nvPr/>
        </p:nvSpPr>
        <p:spPr>
          <a:xfrm>
            <a:off x="3855474" y="4696849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D48D3B-1465-436C-965E-F7E1556D82DC}"/>
              </a:ext>
            </a:extLst>
          </p:cNvPr>
          <p:cNvSpPr/>
          <p:nvPr/>
        </p:nvSpPr>
        <p:spPr>
          <a:xfrm>
            <a:off x="4341381" y="2416630"/>
            <a:ext cx="939662" cy="2280219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358C6-540A-49CD-BA64-9CEA41F59F68}"/>
              </a:ext>
            </a:extLst>
          </p:cNvPr>
          <p:cNvSpPr/>
          <p:nvPr/>
        </p:nvSpPr>
        <p:spPr>
          <a:xfrm>
            <a:off x="6636668" y="3789623"/>
            <a:ext cx="1527460" cy="128821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2B4FCA-5805-4E81-927B-28ABA0D409DE}"/>
              </a:ext>
            </a:extLst>
          </p:cNvPr>
          <p:cNvSpPr txBox="1"/>
          <p:nvPr/>
        </p:nvSpPr>
        <p:spPr>
          <a:xfrm>
            <a:off x="5774988" y="4676529"/>
            <a:ext cx="699796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D582699-A70F-479E-BD49-1A1D60AC3180}"/>
              </a:ext>
            </a:extLst>
          </p:cNvPr>
          <p:cNvSpPr/>
          <p:nvPr/>
        </p:nvSpPr>
        <p:spPr>
          <a:xfrm>
            <a:off x="3713480" y="1852749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324700-BFF5-4463-9531-731414068580}"/>
              </a:ext>
            </a:extLst>
          </p:cNvPr>
          <p:cNvSpPr txBox="1"/>
          <p:nvPr/>
        </p:nvSpPr>
        <p:spPr>
          <a:xfrm>
            <a:off x="6357650" y="33624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C08E1B-AAB5-4630-B344-AF2C66275B43}"/>
              </a:ext>
            </a:extLst>
          </p:cNvPr>
          <p:cNvSpPr txBox="1"/>
          <p:nvPr/>
        </p:nvSpPr>
        <p:spPr>
          <a:xfrm>
            <a:off x="4395448" y="4341761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71A3038-BD83-48BC-AD3A-64E961889B3F}"/>
              </a:ext>
            </a:extLst>
          </p:cNvPr>
          <p:cNvSpPr txBox="1"/>
          <p:nvPr/>
        </p:nvSpPr>
        <p:spPr>
          <a:xfrm>
            <a:off x="4365149" y="249109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1AF8AB-9087-4571-840A-71CEBF42B043}"/>
              </a:ext>
            </a:extLst>
          </p:cNvPr>
          <p:cNvSpPr txBox="1"/>
          <p:nvPr/>
        </p:nvSpPr>
        <p:spPr>
          <a:xfrm>
            <a:off x="7220109" y="26333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F4278A-7084-435A-8242-52797F1D8133}"/>
              </a:ext>
            </a:extLst>
          </p:cNvPr>
          <p:cNvSpPr txBox="1"/>
          <p:nvPr/>
        </p:nvSpPr>
        <p:spPr>
          <a:xfrm>
            <a:off x="6011069" y="337501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EA2F12-240D-4028-85B1-1B5901B2F911}"/>
              </a:ext>
            </a:extLst>
          </p:cNvPr>
          <p:cNvSpPr txBox="1"/>
          <p:nvPr/>
        </p:nvSpPr>
        <p:spPr>
          <a:xfrm>
            <a:off x="8371840" y="5212080"/>
            <a:ext cx="1879600" cy="92333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Manual Control</a:t>
            </a:r>
          </a:p>
          <a:p>
            <a:pPr algn="ctr"/>
            <a:r>
              <a:rPr lang="en-US" altLang="zh-TW" dirty="0"/>
              <a:t>“ON” </a:t>
            </a:r>
            <a:r>
              <a:rPr lang="zh-TW" altLang="en-US" dirty="0"/>
              <a:t>開始進料</a:t>
            </a:r>
            <a:endParaRPr lang="en-US" altLang="zh-TW" dirty="0"/>
          </a:p>
          <a:p>
            <a:pPr algn="ctr"/>
            <a:r>
              <a:rPr lang="zh-TW" altLang="en-US" dirty="0"/>
              <a:t>泵送劑量：</a:t>
            </a:r>
            <a:r>
              <a:rPr lang="en-US" altLang="zh-TW" dirty="0"/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1E549-20FA-403E-91E2-3140E2A51E75}"/>
                  </a:ext>
                </a:extLst>
              </p:cNvPr>
              <p:cNvSpPr txBox="1"/>
              <p:nvPr/>
            </p:nvSpPr>
            <p:spPr>
              <a:xfrm>
                <a:off x="7458548" y="665600"/>
                <a:ext cx="3006252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在塔中出現氣液交換現象後</a:t>
                </a:r>
                <a:endParaRPr lang="en-US" altLang="zh-TW" dirty="0"/>
              </a:p>
              <a:p>
                <a:r>
                  <a:rPr lang="zh-TW" altLang="en-US" dirty="0"/>
                  <a:t>關閉</a:t>
                </a:r>
                <a:r>
                  <a:rPr lang="en-US" altLang="zh-TW" dirty="0"/>
                  <a:t>feed pump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全回流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1E549-20FA-403E-91E2-3140E2A51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548" y="665600"/>
                <a:ext cx="3006252" cy="646331"/>
              </a:xfrm>
              <a:prstGeom prst="rect">
                <a:avLst/>
              </a:prstGeom>
              <a:blipFill>
                <a:blip r:embed="rId4"/>
                <a:stretch>
                  <a:fillRect l="-1826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EB53F1-DC6C-4406-AF6A-A71188AAAC8E}"/>
              </a:ext>
            </a:extLst>
          </p:cNvPr>
          <p:cNvCxnSpPr/>
          <p:nvPr/>
        </p:nvCxnSpPr>
        <p:spPr>
          <a:xfrm>
            <a:off x="5697166" y="2003898"/>
            <a:ext cx="0" cy="41273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EA80286-B6A6-416B-8CA0-0EEBE66D2020}"/>
              </a:ext>
            </a:extLst>
          </p:cNvPr>
          <p:cNvCxnSpPr>
            <a:cxnSpLocks/>
          </p:cNvCxnSpPr>
          <p:nvPr/>
        </p:nvCxnSpPr>
        <p:spPr>
          <a:xfrm flipH="1">
            <a:off x="5324634" y="2416629"/>
            <a:ext cx="372532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4B44C8A-BBDE-4251-A826-B1536ED299CD}"/>
              </a:ext>
            </a:extLst>
          </p:cNvPr>
          <p:cNvCxnSpPr>
            <a:cxnSpLocks/>
          </p:cNvCxnSpPr>
          <p:nvPr/>
        </p:nvCxnSpPr>
        <p:spPr>
          <a:xfrm>
            <a:off x="5347331" y="2410837"/>
            <a:ext cx="0" cy="54934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6956870-55C5-4F0F-9DFA-92ADA155E0AD}"/>
              </a:ext>
            </a:extLst>
          </p:cNvPr>
          <p:cNvCxnSpPr>
            <a:cxnSpLocks/>
          </p:cNvCxnSpPr>
          <p:nvPr/>
        </p:nvCxnSpPr>
        <p:spPr>
          <a:xfrm flipH="1">
            <a:off x="4970833" y="2960750"/>
            <a:ext cx="402805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B23169-E18E-4494-942F-2D8E130BC1D3}"/>
              </a:ext>
            </a:extLst>
          </p:cNvPr>
          <p:cNvSpPr txBox="1"/>
          <p:nvPr/>
        </p:nvSpPr>
        <p:spPr>
          <a:xfrm>
            <a:off x="4623213" y="1775042"/>
            <a:ext cx="878407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reflux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CF054F-0D66-4EDB-B671-3BDE4045B3BB}"/>
              </a:ext>
            </a:extLst>
          </p:cNvPr>
          <p:cNvCxnSpPr>
            <a:cxnSpLocks/>
          </p:cNvCxnSpPr>
          <p:nvPr/>
        </p:nvCxnSpPr>
        <p:spPr>
          <a:xfrm>
            <a:off x="5363478" y="3010981"/>
            <a:ext cx="19456" cy="56533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E060807-AF51-4E76-B9AC-D5F63A9855CF}"/>
                  </a:ext>
                </a:extLst>
              </p:cNvPr>
              <p:cNvSpPr txBox="1"/>
              <p:nvPr/>
            </p:nvSpPr>
            <p:spPr>
              <a:xfrm>
                <a:off x="8701695" y="1581280"/>
                <a:ext cx="3099490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每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分鐘收集一次塔頂產物</a:t>
                </a:r>
                <a:endParaRPr lang="en-US" altLang="zh-TW" dirty="0"/>
              </a:p>
              <a:p>
                <a:r>
                  <a:rPr lang="en-US" altLang="zh-TW" b="0" dirty="0"/>
                  <a:t>3mL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 3</a:t>
                </a:r>
                <a:r>
                  <a:rPr lang="zh-TW" altLang="en-US" dirty="0"/>
                  <a:t>次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E060807-AF51-4E76-B9AC-D5F63A985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95" y="1581280"/>
                <a:ext cx="3099490" cy="646331"/>
              </a:xfrm>
              <a:prstGeom prst="rect">
                <a:avLst/>
              </a:prstGeom>
              <a:blipFill>
                <a:blip r:embed="rId5"/>
                <a:stretch>
                  <a:fillRect l="-1572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ABD213AA-0DD7-4229-9415-89DF4980E211}"/>
              </a:ext>
            </a:extLst>
          </p:cNvPr>
          <p:cNvSpPr/>
          <p:nvPr/>
        </p:nvSpPr>
        <p:spPr>
          <a:xfrm>
            <a:off x="3572827" y="2734624"/>
            <a:ext cx="768554" cy="11180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71B1F1F-7135-4283-AA57-4A1290814154}"/>
                  </a:ext>
                </a:extLst>
              </p:cNvPr>
              <p:cNvSpPr txBox="1"/>
              <p:nvPr/>
            </p:nvSpPr>
            <p:spPr>
              <a:xfrm>
                <a:off x="204667" y="3947207"/>
                <a:ext cx="3344060" cy="9233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V8</a:t>
                </a:r>
                <a:r>
                  <a:rPr lang="zh-TW" altLang="en-US" dirty="0"/>
                  <a:t>：排氣、通大氣後關閉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V6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V7</a:t>
                </a:r>
                <a:r>
                  <a:rPr lang="zh-TW" altLang="en-US" dirty="0"/>
                  <a:t>：打開、出現液位差</a:t>
                </a:r>
                <a:endParaRPr lang="en-US" altLang="zh-TW" dirty="0"/>
              </a:p>
              <a:p>
                <a:pPr algn="ctr"/>
                <a:r>
                  <a:rPr lang="zh-TW" altLang="en-US" dirty="0"/>
                  <a:t>記錄讀值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得到塔內壓差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71B1F1F-7135-4283-AA57-4A129081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" y="3947207"/>
                <a:ext cx="3344060" cy="923330"/>
              </a:xfrm>
              <a:prstGeom prst="rect">
                <a:avLst/>
              </a:prstGeom>
              <a:blipFill>
                <a:blip r:embed="rId6"/>
                <a:stretch>
                  <a:fillRect t="-4636" b="-9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>
            <a:extLst>
              <a:ext uri="{FF2B5EF4-FFF2-40B4-BE49-F238E27FC236}">
                <a16:creationId xmlns:a16="http://schemas.microsoft.com/office/drawing/2014/main" id="{7FE3E9FB-6C1A-4883-A3B2-D20A2B540D5E}"/>
              </a:ext>
            </a:extLst>
          </p:cNvPr>
          <p:cNvSpPr/>
          <p:nvPr/>
        </p:nvSpPr>
        <p:spPr>
          <a:xfrm>
            <a:off x="4343400" y="2570366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2D20BBF-A214-461C-9FE5-568A680A1416}"/>
              </a:ext>
            </a:extLst>
          </p:cNvPr>
          <p:cNvSpPr/>
          <p:nvPr/>
        </p:nvSpPr>
        <p:spPr>
          <a:xfrm>
            <a:off x="4363720" y="4418216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AB95372-4F24-4399-9429-076DABDDEFE5}"/>
              </a:ext>
            </a:extLst>
          </p:cNvPr>
          <p:cNvSpPr txBox="1"/>
          <p:nvPr/>
        </p:nvSpPr>
        <p:spPr>
          <a:xfrm>
            <a:off x="9511881" y="3926887"/>
            <a:ext cx="2487077" cy="92333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調離</a:t>
            </a:r>
            <a:r>
              <a:rPr lang="en-US" altLang="zh-TW" dirty="0"/>
              <a:t>Manual Control</a:t>
            </a:r>
          </a:p>
          <a:p>
            <a:pPr algn="ctr"/>
            <a:r>
              <a:rPr lang="zh-TW" altLang="en-US" dirty="0"/>
              <a:t>記錄</a:t>
            </a:r>
            <a:r>
              <a:rPr lang="en-US" altLang="zh-TW" dirty="0"/>
              <a:t>T1</a:t>
            </a:r>
            <a:r>
              <a:rPr lang="zh-TW" altLang="en-US" dirty="0"/>
              <a:t>～</a:t>
            </a:r>
            <a:r>
              <a:rPr lang="en-US" altLang="zh-TW" dirty="0"/>
              <a:t>T12</a:t>
            </a:r>
          </a:p>
          <a:p>
            <a:pPr algn="ctr"/>
            <a:r>
              <a:rPr lang="zh-TW" altLang="en-US" dirty="0"/>
              <a:t>再調回</a:t>
            </a:r>
            <a:r>
              <a:rPr lang="en-US" altLang="zh-TW" dirty="0"/>
              <a:t>Manual control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D0B58B-81EC-43F8-B1E6-DE35056DAD93}"/>
              </a:ext>
            </a:extLst>
          </p:cNvPr>
          <p:cNvSpPr txBox="1"/>
          <p:nvPr/>
        </p:nvSpPr>
        <p:spPr>
          <a:xfrm>
            <a:off x="410547" y="91226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（二）不同加熱功率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F40424E-8615-4B4B-A07B-0D73309342D6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實驗步驟</a:t>
            </a:r>
            <a:endParaRPr lang="en-US" altLang="zh-TW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E6CFFE-3D60-4805-8B0D-98104C0F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8" grpId="0"/>
      <p:bldP spid="10" grpId="0" animBg="1"/>
      <p:bldP spid="14" grpId="0" animBg="1"/>
      <p:bldP spid="33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A1CBA2E-8025-4809-BB97-DD629E4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33" y="97064"/>
            <a:ext cx="5932196" cy="66638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696582-8C6D-4E59-879C-6132E1C138A1}"/>
              </a:ext>
            </a:extLst>
          </p:cNvPr>
          <p:cNvSpPr/>
          <p:nvPr/>
        </p:nvSpPr>
        <p:spPr>
          <a:xfrm>
            <a:off x="3855474" y="4696849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53B0D1C-A25F-426F-8A2D-DD23562BBDCD}"/>
              </a:ext>
            </a:extLst>
          </p:cNvPr>
          <p:cNvSpPr/>
          <p:nvPr/>
        </p:nvSpPr>
        <p:spPr>
          <a:xfrm>
            <a:off x="4339422" y="2416630"/>
            <a:ext cx="939662" cy="2280219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358C6-540A-49CD-BA64-9CEA41F59F68}"/>
              </a:ext>
            </a:extLst>
          </p:cNvPr>
          <p:cNvSpPr/>
          <p:nvPr/>
        </p:nvSpPr>
        <p:spPr>
          <a:xfrm>
            <a:off x="6636668" y="3789623"/>
            <a:ext cx="1527460" cy="128821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2B4FCA-5805-4E81-927B-28ABA0D409DE}"/>
              </a:ext>
            </a:extLst>
          </p:cNvPr>
          <p:cNvSpPr txBox="1"/>
          <p:nvPr/>
        </p:nvSpPr>
        <p:spPr>
          <a:xfrm>
            <a:off x="5774988" y="4676529"/>
            <a:ext cx="699796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D582699-A70F-479E-BD49-1A1D60AC3180}"/>
              </a:ext>
            </a:extLst>
          </p:cNvPr>
          <p:cNvSpPr/>
          <p:nvPr/>
        </p:nvSpPr>
        <p:spPr>
          <a:xfrm>
            <a:off x="3713480" y="1852749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324700-BFF5-4463-9531-731414068580}"/>
              </a:ext>
            </a:extLst>
          </p:cNvPr>
          <p:cNvSpPr txBox="1"/>
          <p:nvPr/>
        </p:nvSpPr>
        <p:spPr>
          <a:xfrm>
            <a:off x="6357650" y="33624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C08E1B-AAB5-4630-B344-AF2C66275B43}"/>
              </a:ext>
            </a:extLst>
          </p:cNvPr>
          <p:cNvSpPr txBox="1"/>
          <p:nvPr/>
        </p:nvSpPr>
        <p:spPr>
          <a:xfrm>
            <a:off x="4395448" y="4341761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71A3038-BD83-48BC-AD3A-64E961889B3F}"/>
              </a:ext>
            </a:extLst>
          </p:cNvPr>
          <p:cNvSpPr txBox="1"/>
          <p:nvPr/>
        </p:nvSpPr>
        <p:spPr>
          <a:xfrm>
            <a:off x="4365149" y="249109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1AF8AB-9087-4571-840A-71CEBF42B043}"/>
              </a:ext>
            </a:extLst>
          </p:cNvPr>
          <p:cNvSpPr txBox="1"/>
          <p:nvPr/>
        </p:nvSpPr>
        <p:spPr>
          <a:xfrm>
            <a:off x="7220109" y="26333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F4278A-7084-435A-8242-52797F1D8133}"/>
              </a:ext>
            </a:extLst>
          </p:cNvPr>
          <p:cNvSpPr txBox="1"/>
          <p:nvPr/>
        </p:nvSpPr>
        <p:spPr>
          <a:xfrm>
            <a:off x="6011069" y="337501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EA2F12-240D-4028-85B1-1B5901B2F911}"/>
              </a:ext>
            </a:extLst>
          </p:cNvPr>
          <p:cNvSpPr txBox="1"/>
          <p:nvPr/>
        </p:nvSpPr>
        <p:spPr>
          <a:xfrm>
            <a:off x="8371840" y="5212080"/>
            <a:ext cx="1879600" cy="92333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Manual Control</a:t>
            </a:r>
          </a:p>
          <a:p>
            <a:pPr algn="ctr"/>
            <a:r>
              <a:rPr lang="en-US" altLang="zh-TW" dirty="0"/>
              <a:t>“ON” </a:t>
            </a:r>
            <a:r>
              <a:rPr lang="zh-TW" altLang="en-US" dirty="0"/>
              <a:t>開始進料</a:t>
            </a:r>
            <a:endParaRPr lang="en-US" altLang="zh-TW" dirty="0"/>
          </a:p>
          <a:p>
            <a:pPr algn="ctr"/>
            <a:r>
              <a:rPr lang="zh-TW" altLang="en-US" dirty="0"/>
              <a:t>泵送劑量：</a:t>
            </a:r>
            <a:r>
              <a:rPr lang="en-US" altLang="zh-TW" dirty="0"/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1E549-20FA-403E-91E2-3140E2A51E75}"/>
                  </a:ext>
                </a:extLst>
              </p:cNvPr>
              <p:cNvSpPr txBox="1"/>
              <p:nvPr/>
            </p:nvSpPr>
            <p:spPr>
              <a:xfrm>
                <a:off x="7458548" y="665600"/>
                <a:ext cx="3006252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在塔中出現氣液交換現象後</a:t>
                </a:r>
                <a:endParaRPr lang="en-US" altLang="zh-TW" dirty="0"/>
              </a:p>
              <a:p>
                <a:r>
                  <a:rPr lang="zh-TW" altLang="en-US" dirty="0"/>
                  <a:t>關閉</a:t>
                </a:r>
                <a:r>
                  <a:rPr lang="en-US" altLang="zh-TW" dirty="0"/>
                  <a:t>feed pump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全回流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1E549-20FA-403E-91E2-3140E2A51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548" y="665600"/>
                <a:ext cx="3006252" cy="646331"/>
              </a:xfrm>
              <a:prstGeom prst="rect">
                <a:avLst/>
              </a:prstGeom>
              <a:blipFill>
                <a:blip r:embed="rId4"/>
                <a:stretch>
                  <a:fillRect l="-1826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EB53F1-DC6C-4406-AF6A-A71188AAAC8E}"/>
              </a:ext>
            </a:extLst>
          </p:cNvPr>
          <p:cNvCxnSpPr/>
          <p:nvPr/>
        </p:nvCxnSpPr>
        <p:spPr>
          <a:xfrm>
            <a:off x="5697166" y="2003898"/>
            <a:ext cx="0" cy="41273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EA80286-B6A6-416B-8CA0-0EEBE66D2020}"/>
              </a:ext>
            </a:extLst>
          </p:cNvPr>
          <p:cNvCxnSpPr>
            <a:cxnSpLocks/>
          </p:cNvCxnSpPr>
          <p:nvPr/>
        </p:nvCxnSpPr>
        <p:spPr>
          <a:xfrm flipH="1">
            <a:off x="5324634" y="2416629"/>
            <a:ext cx="372532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4B44C8A-BBDE-4251-A826-B1536ED299CD}"/>
              </a:ext>
            </a:extLst>
          </p:cNvPr>
          <p:cNvCxnSpPr>
            <a:cxnSpLocks/>
          </p:cNvCxnSpPr>
          <p:nvPr/>
        </p:nvCxnSpPr>
        <p:spPr>
          <a:xfrm>
            <a:off x="5347331" y="2410837"/>
            <a:ext cx="0" cy="54934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6956870-55C5-4F0F-9DFA-92ADA155E0AD}"/>
              </a:ext>
            </a:extLst>
          </p:cNvPr>
          <p:cNvCxnSpPr>
            <a:cxnSpLocks/>
          </p:cNvCxnSpPr>
          <p:nvPr/>
        </p:nvCxnSpPr>
        <p:spPr>
          <a:xfrm flipH="1">
            <a:off x="4970833" y="2960750"/>
            <a:ext cx="402805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B23169-E18E-4494-942F-2D8E130BC1D3}"/>
              </a:ext>
            </a:extLst>
          </p:cNvPr>
          <p:cNvSpPr txBox="1"/>
          <p:nvPr/>
        </p:nvSpPr>
        <p:spPr>
          <a:xfrm>
            <a:off x="4623213" y="1775042"/>
            <a:ext cx="878407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reflux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CF054F-0D66-4EDB-B671-3BDE4045B3BB}"/>
              </a:ext>
            </a:extLst>
          </p:cNvPr>
          <p:cNvCxnSpPr>
            <a:cxnSpLocks/>
          </p:cNvCxnSpPr>
          <p:nvPr/>
        </p:nvCxnSpPr>
        <p:spPr>
          <a:xfrm>
            <a:off x="5363478" y="3010981"/>
            <a:ext cx="19456" cy="56533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E060807-AF51-4E76-B9AC-D5F63A9855CF}"/>
                  </a:ext>
                </a:extLst>
              </p:cNvPr>
              <p:cNvSpPr txBox="1"/>
              <p:nvPr/>
            </p:nvSpPr>
            <p:spPr>
              <a:xfrm>
                <a:off x="8701695" y="1581280"/>
                <a:ext cx="3099490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每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分鐘收集一次塔頂產物</a:t>
                </a:r>
                <a:endParaRPr lang="en-US" altLang="zh-TW" dirty="0"/>
              </a:p>
              <a:p>
                <a:r>
                  <a:rPr lang="en-US" altLang="zh-TW" b="0" dirty="0"/>
                  <a:t>3mL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 3</a:t>
                </a:r>
                <a:r>
                  <a:rPr lang="zh-TW" altLang="en-US" dirty="0"/>
                  <a:t>次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CE060807-AF51-4E76-B9AC-D5F63A985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95" y="1581280"/>
                <a:ext cx="3099490" cy="646331"/>
              </a:xfrm>
              <a:prstGeom prst="rect">
                <a:avLst/>
              </a:prstGeom>
              <a:blipFill>
                <a:blip r:embed="rId5"/>
                <a:stretch>
                  <a:fillRect l="-1572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ABD213AA-0DD7-4229-9415-89DF4980E211}"/>
              </a:ext>
            </a:extLst>
          </p:cNvPr>
          <p:cNvSpPr/>
          <p:nvPr/>
        </p:nvSpPr>
        <p:spPr>
          <a:xfrm>
            <a:off x="3572827" y="2734624"/>
            <a:ext cx="768554" cy="11180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71B1F1F-7135-4283-AA57-4A1290814154}"/>
                  </a:ext>
                </a:extLst>
              </p:cNvPr>
              <p:cNvSpPr txBox="1"/>
              <p:nvPr/>
            </p:nvSpPr>
            <p:spPr>
              <a:xfrm>
                <a:off x="204667" y="3947207"/>
                <a:ext cx="3344060" cy="9233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V8</a:t>
                </a:r>
                <a:r>
                  <a:rPr lang="zh-TW" altLang="en-US" dirty="0"/>
                  <a:t>：排氣、通大氣後關閉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V6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V7</a:t>
                </a:r>
                <a:r>
                  <a:rPr lang="zh-TW" altLang="en-US" dirty="0"/>
                  <a:t>：打開、出現液位差</a:t>
                </a:r>
                <a:endParaRPr lang="en-US" altLang="zh-TW" dirty="0"/>
              </a:p>
              <a:p>
                <a:pPr algn="ctr"/>
                <a:r>
                  <a:rPr lang="zh-TW" altLang="en-US" dirty="0"/>
                  <a:t>記錄讀值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得到塔內壓差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71B1F1F-7135-4283-AA57-4A129081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" y="3947207"/>
                <a:ext cx="3344060" cy="923330"/>
              </a:xfrm>
              <a:prstGeom prst="rect">
                <a:avLst/>
              </a:prstGeom>
              <a:blipFill>
                <a:blip r:embed="rId6"/>
                <a:stretch>
                  <a:fillRect t="-4636" b="-9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>
            <a:extLst>
              <a:ext uri="{FF2B5EF4-FFF2-40B4-BE49-F238E27FC236}">
                <a16:creationId xmlns:a16="http://schemas.microsoft.com/office/drawing/2014/main" id="{7FE3E9FB-6C1A-4883-A3B2-D20A2B540D5E}"/>
              </a:ext>
            </a:extLst>
          </p:cNvPr>
          <p:cNvSpPr/>
          <p:nvPr/>
        </p:nvSpPr>
        <p:spPr>
          <a:xfrm>
            <a:off x="4343400" y="2570366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2D20BBF-A214-461C-9FE5-568A680A1416}"/>
              </a:ext>
            </a:extLst>
          </p:cNvPr>
          <p:cNvSpPr/>
          <p:nvPr/>
        </p:nvSpPr>
        <p:spPr>
          <a:xfrm>
            <a:off x="4363720" y="4418216"/>
            <a:ext cx="432000" cy="432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A108FEC-402A-4195-B970-3C5783691B91}"/>
              </a:ext>
            </a:extLst>
          </p:cNvPr>
          <p:cNvSpPr txBox="1"/>
          <p:nvPr/>
        </p:nvSpPr>
        <p:spPr>
          <a:xfrm>
            <a:off x="7466859" y="665600"/>
            <a:ext cx="375692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［改變加熱功率，重複步驟］</a:t>
            </a:r>
            <a:endParaRPr lang="en-US" altLang="zh-TW" dirty="0"/>
          </a:p>
          <a:p>
            <a:r>
              <a:rPr lang="en-US" altLang="zh-TW" dirty="0"/>
              <a:t>W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750,</a:t>
            </a:r>
            <a:r>
              <a:rPr lang="zh-TW" altLang="en-US" dirty="0"/>
              <a:t> </a:t>
            </a:r>
            <a:r>
              <a:rPr lang="en-US" altLang="zh-TW" dirty="0"/>
              <a:t>1000</a:t>
            </a:r>
            <a:r>
              <a:rPr lang="zh-TW" altLang="en-US" dirty="0"/>
              <a:t> </a:t>
            </a:r>
            <a:r>
              <a:rPr lang="en-US" altLang="zh-TW" dirty="0"/>
              <a:t>W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704790B-B9D1-4029-9190-DDBED8FC5262}"/>
              </a:ext>
            </a:extLst>
          </p:cNvPr>
          <p:cNvSpPr txBox="1"/>
          <p:nvPr/>
        </p:nvSpPr>
        <p:spPr>
          <a:xfrm>
            <a:off x="9511881" y="3926887"/>
            <a:ext cx="2487077" cy="92333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調離</a:t>
            </a:r>
            <a:r>
              <a:rPr lang="en-US" altLang="zh-TW" dirty="0"/>
              <a:t>Manual Control</a:t>
            </a:r>
          </a:p>
          <a:p>
            <a:pPr algn="ctr"/>
            <a:r>
              <a:rPr lang="zh-TW" altLang="en-US" dirty="0"/>
              <a:t>記錄</a:t>
            </a:r>
            <a:r>
              <a:rPr lang="en-US" altLang="zh-TW" dirty="0"/>
              <a:t>T1</a:t>
            </a:r>
            <a:r>
              <a:rPr lang="zh-TW" altLang="en-US" dirty="0"/>
              <a:t>～</a:t>
            </a:r>
            <a:r>
              <a:rPr lang="en-US" altLang="zh-TW" dirty="0"/>
              <a:t>T12</a:t>
            </a:r>
          </a:p>
          <a:p>
            <a:pPr algn="ctr"/>
            <a:r>
              <a:rPr lang="zh-TW" altLang="en-US" dirty="0"/>
              <a:t>再調回</a:t>
            </a:r>
            <a:r>
              <a:rPr lang="en-US" altLang="zh-TW" dirty="0"/>
              <a:t>Manual control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B7A6EEB-FE79-4288-B3E1-9CE666D93BC3}"/>
              </a:ext>
            </a:extLst>
          </p:cNvPr>
          <p:cNvSpPr txBox="1"/>
          <p:nvPr/>
        </p:nvSpPr>
        <p:spPr>
          <a:xfrm>
            <a:off x="410547" y="91226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（二）不同加熱功率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8BED9E-197A-465A-BCB1-A7A147315F08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實驗步驟</a:t>
            </a:r>
            <a:endParaRPr lang="en-US" altLang="zh-TW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EF88AD-C3F8-46C0-9F68-F72D040F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5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A1CBA2E-8025-4809-BB97-DD629E4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33" y="97064"/>
            <a:ext cx="5932196" cy="66638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696582-8C6D-4E59-879C-6132E1C138A1}"/>
              </a:ext>
            </a:extLst>
          </p:cNvPr>
          <p:cNvSpPr/>
          <p:nvPr/>
        </p:nvSpPr>
        <p:spPr>
          <a:xfrm>
            <a:off x="3851358" y="4696848"/>
            <a:ext cx="1427726" cy="100291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9B056E-EC4A-4B41-87D9-7040D494F6B7}"/>
              </a:ext>
            </a:extLst>
          </p:cNvPr>
          <p:cNvSpPr/>
          <p:nvPr/>
        </p:nvSpPr>
        <p:spPr>
          <a:xfrm>
            <a:off x="4339422" y="2416630"/>
            <a:ext cx="939662" cy="2280218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358C6-540A-49CD-BA64-9CEA41F59F68}"/>
              </a:ext>
            </a:extLst>
          </p:cNvPr>
          <p:cNvSpPr/>
          <p:nvPr/>
        </p:nvSpPr>
        <p:spPr>
          <a:xfrm>
            <a:off x="6636668" y="3789623"/>
            <a:ext cx="1527460" cy="128821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2B4FCA-5805-4E81-927B-28ABA0D409DE}"/>
              </a:ext>
            </a:extLst>
          </p:cNvPr>
          <p:cNvSpPr txBox="1"/>
          <p:nvPr/>
        </p:nvSpPr>
        <p:spPr>
          <a:xfrm>
            <a:off x="5774988" y="4676529"/>
            <a:ext cx="699796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C08E1B-AAB5-4630-B344-AF2C66275B43}"/>
              </a:ext>
            </a:extLst>
          </p:cNvPr>
          <p:cNvSpPr txBox="1"/>
          <p:nvPr/>
        </p:nvSpPr>
        <p:spPr>
          <a:xfrm>
            <a:off x="4395448" y="4351921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71A3038-BD83-48BC-AD3A-64E961889B3F}"/>
              </a:ext>
            </a:extLst>
          </p:cNvPr>
          <p:cNvSpPr txBox="1"/>
          <p:nvPr/>
        </p:nvSpPr>
        <p:spPr>
          <a:xfrm>
            <a:off x="4354989" y="250125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1AF8AB-9087-4571-840A-71CEBF42B043}"/>
              </a:ext>
            </a:extLst>
          </p:cNvPr>
          <p:cNvSpPr txBox="1"/>
          <p:nvPr/>
        </p:nvSpPr>
        <p:spPr>
          <a:xfrm>
            <a:off x="7220109" y="263333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F4278A-7084-435A-8242-52797F1D8133}"/>
              </a:ext>
            </a:extLst>
          </p:cNvPr>
          <p:cNvSpPr txBox="1"/>
          <p:nvPr/>
        </p:nvSpPr>
        <p:spPr>
          <a:xfrm>
            <a:off x="6011069" y="3375012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6A49390-A242-43C6-AABD-8E012C619CDF}"/>
              </a:ext>
            </a:extLst>
          </p:cNvPr>
          <p:cNvCxnSpPr>
            <a:cxnSpLocks/>
          </p:cNvCxnSpPr>
          <p:nvPr/>
        </p:nvCxnSpPr>
        <p:spPr>
          <a:xfrm>
            <a:off x="6533752" y="2391592"/>
            <a:ext cx="0" cy="351765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7DE7246-B124-43D4-BC97-BFF7C3606E51}"/>
              </a:ext>
            </a:extLst>
          </p:cNvPr>
          <p:cNvCxnSpPr/>
          <p:nvPr/>
        </p:nvCxnSpPr>
        <p:spPr>
          <a:xfrm>
            <a:off x="5894962" y="2003898"/>
            <a:ext cx="0" cy="41273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02AEDF6-7173-4848-B223-A4B559F32D4E}"/>
              </a:ext>
            </a:extLst>
          </p:cNvPr>
          <p:cNvCxnSpPr>
            <a:cxnSpLocks/>
          </p:cNvCxnSpPr>
          <p:nvPr/>
        </p:nvCxnSpPr>
        <p:spPr>
          <a:xfrm>
            <a:off x="5894962" y="2416629"/>
            <a:ext cx="662559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EB53F1-DC6C-4406-AF6A-A71188AAAC8E}"/>
              </a:ext>
            </a:extLst>
          </p:cNvPr>
          <p:cNvCxnSpPr/>
          <p:nvPr/>
        </p:nvCxnSpPr>
        <p:spPr>
          <a:xfrm>
            <a:off x="5697166" y="2003898"/>
            <a:ext cx="0" cy="412731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EA80286-B6A6-416B-8CA0-0EEBE66D2020}"/>
              </a:ext>
            </a:extLst>
          </p:cNvPr>
          <p:cNvCxnSpPr>
            <a:cxnSpLocks/>
          </p:cNvCxnSpPr>
          <p:nvPr/>
        </p:nvCxnSpPr>
        <p:spPr>
          <a:xfrm flipH="1">
            <a:off x="5324634" y="2416629"/>
            <a:ext cx="372532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4B44C8A-BBDE-4251-A826-B1536ED299CD}"/>
              </a:ext>
            </a:extLst>
          </p:cNvPr>
          <p:cNvCxnSpPr>
            <a:cxnSpLocks/>
          </p:cNvCxnSpPr>
          <p:nvPr/>
        </p:nvCxnSpPr>
        <p:spPr>
          <a:xfrm>
            <a:off x="5347331" y="2410837"/>
            <a:ext cx="0" cy="54934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6956870-55C5-4F0F-9DFA-92ADA155E0AD}"/>
              </a:ext>
            </a:extLst>
          </p:cNvPr>
          <p:cNvCxnSpPr>
            <a:cxnSpLocks/>
          </p:cNvCxnSpPr>
          <p:nvPr/>
        </p:nvCxnSpPr>
        <p:spPr>
          <a:xfrm flipH="1">
            <a:off x="4970833" y="2960750"/>
            <a:ext cx="402805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DF3F9A71-4EFF-4200-A360-513FF46699EB}"/>
              </a:ext>
            </a:extLst>
          </p:cNvPr>
          <p:cNvSpPr/>
          <p:nvPr/>
        </p:nvSpPr>
        <p:spPr>
          <a:xfrm>
            <a:off x="5548463" y="1994263"/>
            <a:ext cx="432000" cy="43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B23169-E18E-4494-942F-2D8E130BC1D3}"/>
              </a:ext>
            </a:extLst>
          </p:cNvPr>
          <p:cNvSpPr txBox="1"/>
          <p:nvPr/>
        </p:nvSpPr>
        <p:spPr>
          <a:xfrm>
            <a:off x="4623213" y="1775042"/>
            <a:ext cx="878407" cy="36933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reflux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CF054F-0D66-4EDB-B671-3BDE4045B3BB}"/>
              </a:ext>
            </a:extLst>
          </p:cNvPr>
          <p:cNvCxnSpPr>
            <a:cxnSpLocks/>
          </p:cNvCxnSpPr>
          <p:nvPr/>
        </p:nvCxnSpPr>
        <p:spPr>
          <a:xfrm>
            <a:off x="6452327" y="3644217"/>
            <a:ext cx="639326" cy="23182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BD213AA-0DD7-4229-9415-89DF4980E211}"/>
              </a:ext>
            </a:extLst>
          </p:cNvPr>
          <p:cNvSpPr/>
          <p:nvPr/>
        </p:nvSpPr>
        <p:spPr>
          <a:xfrm>
            <a:off x="3572827" y="2734624"/>
            <a:ext cx="768554" cy="11180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71B1F1F-7135-4283-AA57-4A1290814154}"/>
              </a:ext>
            </a:extLst>
          </p:cNvPr>
          <p:cNvSpPr txBox="1"/>
          <p:nvPr/>
        </p:nvSpPr>
        <p:spPr>
          <a:xfrm>
            <a:off x="145283" y="1811294"/>
            <a:ext cx="3344060" cy="923330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關閉中央控制器上加熱、電源</a:t>
            </a:r>
            <a:endParaRPr lang="en-US" altLang="zh-TW" dirty="0"/>
          </a:p>
          <a:p>
            <a:pPr algn="ctr"/>
            <a:r>
              <a:rPr lang="zh-TW" altLang="en-US" dirty="0"/>
              <a:t>等待塔中不再有液體存在</a:t>
            </a:r>
            <a:endParaRPr lang="en-US" altLang="zh-TW" dirty="0"/>
          </a:p>
          <a:p>
            <a:pPr algn="ctr"/>
            <a:r>
              <a:rPr lang="en-US" altLang="zh-TW" dirty="0"/>
              <a:t>T</a:t>
            </a:r>
            <a:r>
              <a:rPr lang="zh-TW" altLang="en-US" dirty="0"/>
              <a:t>降至常溫</a:t>
            </a:r>
            <a:endParaRPr lang="en-US" altLang="zh-TW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B420497-41D5-450E-8C07-11CD56C3D61A}"/>
              </a:ext>
            </a:extLst>
          </p:cNvPr>
          <p:cNvSpPr txBox="1"/>
          <p:nvPr/>
        </p:nvSpPr>
        <p:spPr>
          <a:xfrm>
            <a:off x="5584755" y="1917875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C23D306-591E-4E32-AFE0-AF6D8449300F}"/>
              </a:ext>
            </a:extLst>
          </p:cNvPr>
          <p:cNvSpPr txBox="1"/>
          <p:nvPr/>
        </p:nvSpPr>
        <p:spPr>
          <a:xfrm>
            <a:off x="6938537" y="2402057"/>
            <a:ext cx="441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A3C3D24-CBC8-424E-8B43-79A3603A0DA4}"/>
              </a:ext>
            </a:extLst>
          </p:cNvPr>
          <p:cNvSpPr txBox="1"/>
          <p:nvPr/>
        </p:nvSpPr>
        <p:spPr>
          <a:xfrm>
            <a:off x="410547" y="9122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關機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A608690-8FA6-4504-82B3-AD91A0417651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實驗步驟</a:t>
            </a:r>
            <a:endParaRPr lang="en-US" altLang="zh-TW" sz="32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253452-A7BD-4FB6-9EC0-5048D2E7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5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7C684D-D0BA-40FF-82EF-DD973C681832}"/>
              </a:ext>
            </a:extLst>
          </p:cNvPr>
          <p:cNvGrpSpPr/>
          <p:nvPr/>
        </p:nvGrpSpPr>
        <p:grpSpPr>
          <a:xfrm>
            <a:off x="1830157" y="1203303"/>
            <a:ext cx="8531687" cy="4451395"/>
            <a:chOff x="1659658" y="1049597"/>
            <a:chExt cx="8531687" cy="4451395"/>
          </a:xfrm>
        </p:grpSpPr>
        <p:sp>
          <p:nvSpPr>
            <p:cNvPr id="2" name="矩形 1"/>
            <p:cNvSpPr/>
            <p:nvPr/>
          </p:nvSpPr>
          <p:spPr>
            <a:xfrm>
              <a:off x="1659659" y="1049597"/>
              <a:ext cx="4095345" cy="20719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實驗目的</a:t>
              </a:r>
              <a:endParaRPr lang="en-US" altLang="zh-TW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096000" y="1049597"/>
              <a:ext cx="4095345" cy="2071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實驗原理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096000" y="3429000"/>
              <a:ext cx="4095345" cy="20719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數據處理</a:t>
              </a:r>
              <a:endParaRPr lang="en-US" altLang="zh-TW" sz="3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59658" y="3429000"/>
              <a:ext cx="4095345" cy="2071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實驗裝置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實驗步驟</a:t>
              </a:r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00CC4-10E6-4904-AB1C-074B576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195614-33DF-4601-A503-371F6A3C5426}"/>
              </a:ext>
            </a:extLst>
          </p:cNvPr>
          <p:cNvSpPr/>
          <p:nvPr/>
        </p:nvSpPr>
        <p:spPr>
          <a:xfrm>
            <a:off x="609600" y="1102352"/>
            <a:ext cx="8884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DFKaiShu-SB-Estd-BF"/>
              </a:rPr>
              <a:t>配製數組已知濃度之酒精，並測量其折射率，以繪製檢量線並判斷適用範圍。</a:t>
            </a:r>
            <a:r>
              <a:rPr lang="zh-TW" altLang="en-US" sz="2000" dirty="0"/>
              <a:t>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67961F-7139-4E10-AE86-0FFE1ECC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12052"/>
              </p:ext>
            </p:extLst>
          </p:nvPr>
        </p:nvGraphicFramePr>
        <p:xfrm>
          <a:off x="3338310" y="1811024"/>
          <a:ext cx="55153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689">
                  <a:extLst>
                    <a:ext uri="{9D8B030D-6E8A-4147-A177-3AD203B41FA5}">
                      <a16:colId xmlns:a16="http://schemas.microsoft.com/office/drawing/2014/main" val="1954742223"/>
                    </a:ext>
                  </a:extLst>
                </a:gridCol>
                <a:gridCol w="2757689">
                  <a:extLst>
                    <a:ext uri="{9D8B030D-6E8A-4147-A177-3AD203B41FA5}">
                      <a16:colId xmlns:a16="http://schemas.microsoft.com/office/drawing/2014/main" val="16773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酒精濃度 </a:t>
                      </a:r>
                      <a:r>
                        <a:rPr lang="en-US" altLang="zh-TW" dirty="0"/>
                        <a:t>(v/v)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折射率</a:t>
                      </a:r>
                      <a:r>
                        <a:rPr lang="en-US" altLang="zh-TW" dirty="0"/>
                        <a:t>(-)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1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1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6120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3B11DD6-1B55-4C10-8452-1A95F030A136}"/>
              </a:ext>
            </a:extLst>
          </p:cNvPr>
          <p:cNvSpPr/>
          <p:nvPr/>
        </p:nvSpPr>
        <p:spPr>
          <a:xfrm>
            <a:off x="1653538" y="6223518"/>
            <a:ext cx="8884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檢量線：酒精濃度</a:t>
            </a:r>
            <a:r>
              <a:rPr lang="en-US" altLang="zh-TW" sz="2000" dirty="0"/>
              <a:t>(v/v) = 17.377 × </a:t>
            </a:r>
            <a:r>
              <a:rPr lang="zh-TW" altLang="en-US" sz="2000" dirty="0"/>
              <a:t>折射率 </a:t>
            </a:r>
            <a:r>
              <a:rPr lang="en-US" altLang="zh-TW" sz="2000" dirty="0"/>
              <a:t>– 23.138</a:t>
            </a:r>
            <a:r>
              <a:rPr lang="zh-TW" altLang="en-US" sz="2000" dirty="0"/>
              <a:t>（適用範圍 </a:t>
            </a:r>
            <a:r>
              <a:rPr lang="en-US" altLang="zh-TW" sz="2000" dirty="0"/>
              <a:t>0</a:t>
            </a:r>
            <a:r>
              <a:rPr lang="zh-TW" altLang="en-US" sz="2000" dirty="0"/>
              <a:t>～</a:t>
            </a:r>
            <a:r>
              <a:rPr lang="en-US" altLang="zh-TW" sz="2000" dirty="0"/>
              <a:t>0.4 v/v</a:t>
            </a:r>
            <a:r>
              <a:rPr lang="zh-TW" altLang="en-US" sz="2000" dirty="0"/>
              <a:t>）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53E41C-4CC8-4E88-9D72-AB69A95D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469" y="3145155"/>
            <a:ext cx="5415059" cy="293139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A518781-0999-4B59-A616-B99833573B76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  <a:endParaRPr lang="en-US" altLang="zh-TW" sz="32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DF5868-1475-4D0B-BA00-08968C31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2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2771E34-DB67-47AD-B959-15173596D3B1}"/>
              </a:ext>
            </a:extLst>
          </p:cNvPr>
          <p:cNvSpPr txBox="1"/>
          <p:nvPr/>
        </p:nvSpPr>
        <p:spPr>
          <a:xfrm>
            <a:off x="774441" y="976051"/>
            <a:ext cx="45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［</a:t>
            </a:r>
            <a:r>
              <a:rPr lang="zh-TW" altLang="en-US" dirty="0">
                <a:solidFill>
                  <a:srgbClr val="FF0000"/>
                </a:solidFill>
              </a:rPr>
              <a:t>不同回流比</a:t>
            </a:r>
            <a:r>
              <a:rPr lang="zh-TW" altLang="en-US" dirty="0"/>
              <a:t>之蒸餾操作］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F83351F-A419-4073-882F-6B85BCFA23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75836"/>
                  </p:ext>
                </p:extLst>
              </p:nvPr>
            </p:nvGraphicFramePr>
            <p:xfrm>
              <a:off x="2032000" y="1409171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1358462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5780232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881125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5476985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回流比　</a:t>
                          </a:r>
                          <a:r>
                            <a:rPr lang="en-US" altLang="zh-TW" dirty="0"/>
                            <a:t>R</a:t>
                          </a:r>
                          <a:r>
                            <a:rPr lang="en-US" altLang="zh-TW" baseline="-25000" dirty="0"/>
                            <a:t>D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25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sample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t (min)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折射率 </a:t>
                          </a:r>
                          <a:r>
                            <a:rPr lang="en-US" altLang="zh-TW" dirty="0"/>
                            <a:t>(-)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溫度分布 </a:t>
                          </a:r>
                          <a:r>
                            <a:rPr lang="en-US" altLang="zh-TW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zh-TW" dirty="0"/>
                            <a:t>C)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94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baseline="-250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4333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2…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baseline="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4297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平衡時莫耳分率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d</a:t>
                          </a:r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f</a:t>
                          </a:r>
                          <a:endParaRPr lang="zh-TW" alt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b</a:t>
                          </a:r>
                          <a:endParaRPr lang="zh-TW" alt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697336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估算理論板數（</a:t>
                          </a:r>
                          <a:r>
                            <a:rPr lang="en-US" altLang="zh-TW" dirty="0"/>
                            <a:t>McCabe Thiele</a:t>
                          </a:r>
                          <a:r>
                            <a:rPr lang="zh-TW" altLang="en-US" dirty="0"/>
                            <a:t>）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理論板數：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效率：</a:t>
                          </a: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2475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CF83351F-A419-4073-882F-6B85BCFA23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75836"/>
                  </p:ext>
                </p:extLst>
              </p:nvPr>
            </p:nvGraphicFramePr>
            <p:xfrm>
              <a:off x="2032000" y="1409171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1358462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5780232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881125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5476985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回流比　</a:t>
                          </a:r>
                          <a:r>
                            <a:rPr lang="en-US" altLang="zh-TW" dirty="0"/>
                            <a:t>R</a:t>
                          </a:r>
                          <a:r>
                            <a:rPr lang="en-US" altLang="zh-TW" baseline="-25000" dirty="0"/>
                            <a:t>D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00" t="-9836" r="-450" b="-5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25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sample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t (min)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折射率 </a:t>
                          </a:r>
                          <a:r>
                            <a:rPr lang="en-US" altLang="zh-TW" dirty="0"/>
                            <a:t>(-)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201" t="-109836" r="-901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baseline="-250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4333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2…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baseline="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4297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平衡時莫耳分率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d</a:t>
                          </a:r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f</a:t>
                          </a:r>
                          <a:endParaRPr lang="zh-TW" alt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b</a:t>
                          </a:r>
                          <a:endParaRPr lang="zh-TW" alt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697336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估算理論板數（</a:t>
                          </a:r>
                          <a:r>
                            <a:rPr lang="en-US" altLang="zh-TW" dirty="0"/>
                            <a:t>McCabe Thiele</a:t>
                          </a:r>
                          <a:r>
                            <a:rPr lang="zh-TW" altLang="en-US" dirty="0"/>
                            <a:t>）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理論板數：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效率：</a:t>
                          </a: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24753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2453616-E179-41A5-8F1F-65390EF1C1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067527"/>
                  </p:ext>
                </p:extLst>
              </p:nvPr>
            </p:nvGraphicFramePr>
            <p:xfrm>
              <a:off x="2032000" y="4201689"/>
              <a:ext cx="812800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1358462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5780232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881125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5476985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Heat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duty</a:t>
                          </a:r>
                          <a:r>
                            <a:rPr lang="zh-TW" altLang="en-US" dirty="0"/>
                            <a:t>：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25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Sample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t (min)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折射率 </a:t>
                          </a:r>
                          <a:r>
                            <a:rPr lang="en-US" altLang="zh-TW" dirty="0"/>
                            <a:t>(-)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溫度分布 </a:t>
                          </a:r>
                          <a:r>
                            <a:rPr lang="en-US" altLang="zh-TW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zh-TW" dirty="0"/>
                            <a:t>C)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94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baseline="-250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4333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2…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baseline="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4297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平衡時莫耳分率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d</a:t>
                          </a:r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f</a:t>
                          </a:r>
                          <a:endParaRPr lang="zh-TW" alt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b</a:t>
                          </a:r>
                          <a:endParaRPr lang="zh-TW" alt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697336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估算理論板數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zh-TW" altLang="en-US" dirty="0"/>
                            <a:t>（</a:t>
                          </a:r>
                          <a:r>
                            <a:rPr lang="en-US" altLang="zh-TW" dirty="0"/>
                            <a:t>McCabe Thiele, </a:t>
                          </a:r>
                          <a:r>
                            <a:rPr lang="en-US" altLang="zh-TW" dirty="0" err="1"/>
                            <a:t>Fanske</a:t>
                          </a:r>
                          <a:r>
                            <a:rPr lang="en-US" altLang="zh-TW" dirty="0"/>
                            <a:t> equation</a:t>
                          </a:r>
                          <a:r>
                            <a:rPr lang="zh-TW" altLang="en-US" dirty="0"/>
                            <a:t>）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理論板數：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效率：</a:t>
                          </a: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2475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2453616-E179-41A5-8F1F-65390EF1C1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067527"/>
                  </p:ext>
                </p:extLst>
              </p:nvPr>
            </p:nvGraphicFramePr>
            <p:xfrm>
              <a:off x="2032000" y="4201689"/>
              <a:ext cx="812800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1358462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5780232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881125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5476985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Heat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duty</a:t>
                          </a:r>
                          <a:r>
                            <a:rPr lang="zh-TW" altLang="en-US" dirty="0"/>
                            <a:t>：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00" t="-9836" r="-450" b="-5967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25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Sample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t (min)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折射率 </a:t>
                          </a:r>
                          <a:r>
                            <a:rPr lang="en-US" altLang="zh-TW" dirty="0"/>
                            <a:t>(-)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201" t="-109836" r="-901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baseline="-250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4333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2…</a:t>
                          </a:r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baseline="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4297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平衡時莫耳分率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d</a:t>
                          </a:r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f</a:t>
                          </a:r>
                          <a:endParaRPr lang="zh-TW" alt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(X</a:t>
                          </a:r>
                          <a:r>
                            <a:rPr lang="en-US" altLang="zh-TW" baseline="-25000" dirty="0"/>
                            <a:t>A</a:t>
                          </a:r>
                          <a:r>
                            <a:rPr lang="en-US" altLang="zh-TW" baseline="0" dirty="0"/>
                            <a:t>)</a:t>
                          </a:r>
                          <a:r>
                            <a:rPr lang="en-US" altLang="zh-TW" baseline="-25000" dirty="0"/>
                            <a:t>b</a:t>
                          </a:r>
                          <a:endParaRPr lang="zh-TW" alt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6973363"/>
                      </a:ext>
                    </a:extLst>
                  </a:tr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估算理論板數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zh-TW" altLang="en-US" dirty="0"/>
                            <a:t>（</a:t>
                          </a:r>
                          <a:r>
                            <a:rPr lang="en-US" altLang="zh-TW" dirty="0"/>
                            <a:t>McCabe Thiele, </a:t>
                          </a:r>
                          <a:r>
                            <a:rPr lang="en-US" altLang="zh-TW" dirty="0" err="1"/>
                            <a:t>Fanske</a:t>
                          </a:r>
                          <a:r>
                            <a:rPr lang="en-US" altLang="zh-TW" dirty="0"/>
                            <a:t> equation</a:t>
                          </a:r>
                          <a:r>
                            <a:rPr lang="zh-TW" altLang="en-US" dirty="0"/>
                            <a:t>）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理論板數：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效率：</a:t>
                          </a: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24753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075A2BF4-B71A-438E-9B62-C7D04FF79F7A}"/>
              </a:ext>
            </a:extLst>
          </p:cNvPr>
          <p:cNvSpPr txBox="1"/>
          <p:nvPr/>
        </p:nvSpPr>
        <p:spPr>
          <a:xfrm>
            <a:off x="774441" y="3762229"/>
            <a:ext cx="45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［</a:t>
            </a:r>
            <a:r>
              <a:rPr lang="zh-TW" altLang="en-US" dirty="0">
                <a:solidFill>
                  <a:srgbClr val="FF0000"/>
                </a:solidFill>
              </a:rPr>
              <a:t>不同加熱功率</a:t>
            </a:r>
            <a:r>
              <a:rPr lang="zh-TW" altLang="en-US" dirty="0"/>
              <a:t>之蒸餾操作］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F3C2FC-FA5C-4D73-A214-D966949BC052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  <a:endParaRPr lang="en-US" altLang="zh-TW" sz="32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30F988-65A1-4614-9D16-B5E7C340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74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6200616-4D8E-41A3-8984-4BC82578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86" y="971213"/>
            <a:ext cx="5895732" cy="553138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B2F8576-0569-4AF2-A1C5-87EF2A41B50A}"/>
              </a:ext>
            </a:extLst>
          </p:cNvPr>
          <p:cNvSpPr txBox="1"/>
          <p:nvPr/>
        </p:nvSpPr>
        <p:spPr>
          <a:xfrm flipH="1">
            <a:off x="4906813" y="496453"/>
            <a:ext cx="278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McCabe Theory</a:t>
            </a:r>
            <a:endParaRPr lang="zh-TW" altLang="en-US" sz="2400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0B069A1-F4F6-4B03-B48F-B7D245FD2EEC}"/>
              </a:ext>
            </a:extLst>
          </p:cNvPr>
          <p:cNvCxnSpPr>
            <a:cxnSpLocks/>
          </p:cNvCxnSpPr>
          <p:nvPr/>
        </p:nvCxnSpPr>
        <p:spPr>
          <a:xfrm flipH="1">
            <a:off x="3601622" y="2202022"/>
            <a:ext cx="3881533" cy="2808515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AC396F8-02D1-4A0C-B5E1-FC6CB6E451F5}"/>
              </a:ext>
            </a:extLst>
          </p:cNvPr>
          <p:cNvCxnSpPr>
            <a:cxnSpLocks/>
          </p:cNvCxnSpPr>
          <p:nvPr/>
        </p:nvCxnSpPr>
        <p:spPr>
          <a:xfrm flipH="1" flipV="1">
            <a:off x="5686475" y="2167435"/>
            <a:ext cx="5203" cy="1888858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9EC12BF-D6A1-466C-99D4-AB735A685E33}"/>
                  </a:ext>
                </a:extLst>
              </p:cNvPr>
              <p:cNvSpPr txBox="1"/>
              <p:nvPr/>
            </p:nvSpPr>
            <p:spPr>
              <a:xfrm>
                <a:off x="527677" y="2527968"/>
                <a:ext cx="2435290" cy="140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q-line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：</a:t>
                </a:r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(feed: saturated liquid)</a:t>
                </a: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9EC12BF-D6A1-466C-99D4-AB735A685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77" y="2527968"/>
                <a:ext cx="2435290" cy="1407308"/>
              </a:xfrm>
              <a:prstGeom prst="rect">
                <a:avLst/>
              </a:prstGeom>
              <a:blipFill>
                <a:blip r:embed="rId3"/>
                <a:stretch>
                  <a:fillRect l="-4010" t="-3896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FB4BD75-A22A-4E90-A85D-94AE1AF3FE42}"/>
                  </a:ext>
                </a:extLst>
              </p:cNvPr>
              <p:cNvSpPr txBox="1"/>
              <p:nvPr/>
            </p:nvSpPr>
            <p:spPr>
              <a:xfrm>
                <a:off x="7370313" y="2549000"/>
                <a:ext cx="4266127" cy="984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top operating line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：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FB4BD75-A22A-4E90-A85D-94AE1AF3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313" y="2549000"/>
                <a:ext cx="4266127" cy="984821"/>
              </a:xfrm>
              <a:prstGeom prst="rect">
                <a:avLst/>
              </a:prstGeom>
              <a:blipFill>
                <a:blip r:embed="rId4"/>
                <a:stretch>
                  <a:fillRect l="-2143" t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8D44704-3879-4E73-91F2-EE98C5EC927A}"/>
              </a:ext>
            </a:extLst>
          </p:cNvPr>
          <p:cNvCxnSpPr/>
          <p:nvPr/>
        </p:nvCxnSpPr>
        <p:spPr>
          <a:xfrm flipH="1">
            <a:off x="7307189" y="2202022"/>
            <a:ext cx="22344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722BD7B-0AA6-4984-97C8-CF231798005B}"/>
              </a:ext>
            </a:extLst>
          </p:cNvPr>
          <p:cNvCxnSpPr/>
          <p:nvPr/>
        </p:nvCxnSpPr>
        <p:spPr>
          <a:xfrm flipH="1">
            <a:off x="7137879" y="2333266"/>
            <a:ext cx="203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3792B2E-7258-4946-B168-F07034B7C8C8}"/>
              </a:ext>
            </a:extLst>
          </p:cNvPr>
          <p:cNvCxnSpPr>
            <a:cxnSpLocks/>
          </p:cNvCxnSpPr>
          <p:nvPr/>
        </p:nvCxnSpPr>
        <p:spPr>
          <a:xfrm flipH="1">
            <a:off x="7335396" y="2196981"/>
            <a:ext cx="1" cy="1386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58F6884-E84A-4C74-8F0A-ECF15270A7D8}"/>
              </a:ext>
            </a:extLst>
          </p:cNvPr>
          <p:cNvCxnSpPr>
            <a:cxnSpLocks/>
          </p:cNvCxnSpPr>
          <p:nvPr/>
        </p:nvCxnSpPr>
        <p:spPr>
          <a:xfrm flipH="1">
            <a:off x="7154541" y="2314053"/>
            <a:ext cx="1" cy="1386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197BB57-7F87-4470-80AC-7C6CAF281D82}"/>
              </a:ext>
            </a:extLst>
          </p:cNvPr>
          <p:cNvCxnSpPr/>
          <p:nvPr/>
        </p:nvCxnSpPr>
        <p:spPr>
          <a:xfrm flipH="1">
            <a:off x="6973041" y="2457673"/>
            <a:ext cx="203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7CBB230-80B5-4465-8BE1-EEC5DC722CB2}"/>
              </a:ext>
            </a:extLst>
          </p:cNvPr>
          <p:cNvCxnSpPr>
            <a:cxnSpLocks/>
          </p:cNvCxnSpPr>
          <p:nvPr/>
        </p:nvCxnSpPr>
        <p:spPr>
          <a:xfrm flipH="1">
            <a:off x="6955953" y="2433360"/>
            <a:ext cx="1" cy="1386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7A83AC-B755-46ED-A2F8-7D20A56BF663}"/>
              </a:ext>
            </a:extLst>
          </p:cNvPr>
          <p:cNvCxnSpPr/>
          <p:nvPr/>
        </p:nvCxnSpPr>
        <p:spPr>
          <a:xfrm flipH="1">
            <a:off x="6711256" y="2588207"/>
            <a:ext cx="2457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32DBDF8-B945-464E-B4B2-6F83CFF8FC70}"/>
              </a:ext>
            </a:extLst>
          </p:cNvPr>
          <p:cNvCxnSpPr>
            <a:cxnSpLocks/>
          </p:cNvCxnSpPr>
          <p:nvPr/>
        </p:nvCxnSpPr>
        <p:spPr>
          <a:xfrm flipH="1">
            <a:off x="6707138" y="2581470"/>
            <a:ext cx="1" cy="18458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0100891-2C74-4682-80D9-CBEBF454A9D4}"/>
              </a:ext>
            </a:extLst>
          </p:cNvPr>
          <p:cNvCxnSpPr/>
          <p:nvPr/>
        </p:nvCxnSpPr>
        <p:spPr>
          <a:xfrm flipH="1">
            <a:off x="6330333" y="2756726"/>
            <a:ext cx="3958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86F7074-85E5-4EEE-890D-275292732314}"/>
              </a:ext>
            </a:extLst>
          </p:cNvPr>
          <p:cNvCxnSpPr>
            <a:cxnSpLocks/>
          </p:cNvCxnSpPr>
          <p:nvPr/>
        </p:nvCxnSpPr>
        <p:spPr>
          <a:xfrm flipH="1">
            <a:off x="6346355" y="2747024"/>
            <a:ext cx="1" cy="27025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2C26671-067D-48AE-A6F8-006F410DF378}"/>
              </a:ext>
            </a:extLst>
          </p:cNvPr>
          <p:cNvCxnSpPr/>
          <p:nvPr/>
        </p:nvCxnSpPr>
        <p:spPr>
          <a:xfrm flipH="1">
            <a:off x="5667546" y="3000673"/>
            <a:ext cx="70126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B78420D-F024-4BB9-B252-D157C99EFA4E}"/>
              </a:ext>
            </a:extLst>
          </p:cNvPr>
          <p:cNvCxnSpPr>
            <a:cxnSpLocks/>
          </p:cNvCxnSpPr>
          <p:nvPr/>
        </p:nvCxnSpPr>
        <p:spPr>
          <a:xfrm flipH="1">
            <a:off x="5686990" y="2996722"/>
            <a:ext cx="1" cy="5266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A9E1A487-A8F3-4444-A2D3-2441F85833D9}"/>
              </a:ext>
            </a:extLst>
          </p:cNvPr>
          <p:cNvCxnSpPr/>
          <p:nvPr/>
        </p:nvCxnSpPr>
        <p:spPr>
          <a:xfrm flipH="1">
            <a:off x="4557073" y="3513371"/>
            <a:ext cx="112940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DDEFC2C-0836-4840-B02A-C19D66CC4A3A}"/>
              </a:ext>
            </a:extLst>
          </p:cNvPr>
          <p:cNvCxnSpPr>
            <a:cxnSpLocks/>
          </p:cNvCxnSpPr>
          <p:nvPr/>
        </p:nvCxnSpPr>
        <p:spPr>
          <a:xfrm flipH="1">
            <a:off x="4547350" y="3499585"/>
            <a:ext cx="1" cy="1404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DE87D67-9D94-494D-B055-68B1AB663EB0}"/>
              </a:ext>
            </a:extLst>
          </p:cNvPr>
          <p:cNvCxnSpPr>
            <a:cxnSpLocks/>
          </p:cNvCxnSpPr>
          <p:nvPr/>
        </p:nvCxnSpPr>
        <p:spPr>
          <a:xfrm flipH="1">
            <a:off x="3909535" y="1597981"/>
            <a:ext cx="3319057" cy="417766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C0E662C-C14B-4C01-995C-5EBD1F345A13}"/>
              </a:ext>
            </a:extLst>
          </p:cNvPr>
          <p:cNvCxnSpPr/>
          <p:nvPr/>
        </p:nvCxnSpPr>
        <p:spPr>
          <a:xfrm flipH="1">
            <a:off x="3629250" y="4921570"/>
            <a:ext cx="9333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D84A76B-D7F3-4F4B-8EF3-86AEAB3DCC64}"/>
              </a:ext>
            </a:extLst>
          </p:cNvPr>
          <p:cNvCxnSpPr>
            <a:cxnSpLocks/>
          </p:cNvCxnSpPr>
          <p:nvPr/>
        </p:nvCxnSpPr>
        <p:spPr>
          <a:xfrm flipH="1">
            <a:off x="3652311" y="4916537"/>
            <a:ext cx="1" cy="116033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E9CBFD5-D356-4F17-B9E7-E08AA5437B71}"/>
              </a:ext>
            </a:extLst>
          </p:cNvPr>
          <p:cNvSpPr txBox="1"/>
          <p:nvPr/>
        </p:nvSpPr>
        <p:spPr>
          <a:xfrm>
            <a:off x="9031921" y="1758039"/>
            <a:ext cx="90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en-US" altLang="zh-TW" sz="2000" dirty="0" err="1"/>
              <a:t>X</a:t>
            </a:r>
            <a:r>
              <a:rPr lang="en-US" altLang="zh-TW" sz="2000" baseline="-25000" dirty="0" err="1"/>
              <a:t>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X</a:t>
            </a:r>
            <a:r>
              <a:rPr lang="en-US" altLang="zh-TW" sz="2000" baseline="-25000" dirty="0" err="1"/>
              <a:t>d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C610B11-F571-494D-BA19-C1622F9C51D2}"/>
              </a:ext>
            </a:extLst>
          </p:cNvPr>
          <p:cNvSpPr/>
          <p:nvPr/>
        </p:nvSpPr>
        <p:spPr>
          <a:xfrm>
            <a:off x="9091398" y="3953148"/>
            <a:ext cx="76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f</a:t>
            </a:r>
            <a:r>
              <a:rPr lang="en-US" altLang="zh-TW" dirty="0"/>
              <a:t>,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f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D6AD311-7659-4014-8889-4BA003443E66}"/>
              </a:ext>
            </a:extLst>
          </p:cNvPr>
          <p:cNvSpPr/>
          <p:nvPr/>
        </p:nvSpPr>
        <p:spPr>
          <a:xfrm>
            <a:off x="1542864" y="5861569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b</a:t>
            </a:r>
            <a:r>
              <a:rPr lang="en-US" altLang="zh-TW" dirty="0"/>
              <a:t>,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3072A632-BACD-4EB0-BEF2-860D730A0F19}"/>
              </a:ext>
            </a:extLst>
          </p:cNvPr>
          <p:cNvCxnSpPr>
            <a:cxnSpLocks/>
          </p:cNvCxnSpPr>
          <p:nvPr/>
        </p:nvCxnSpPr>
        <p:spPr>
          <a:xfrm flipH="1">
            <a:off x="2416629" y="5810234"/>
            <a:ext cx="1492905" cy="1846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119E214-6F9F-43E4-A979-9E02C75A4965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713881" y="4029868"/>
            <a:ext cx="3377517" cy="1079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6DE65B0-DBD5-47E3-80C5-155FE27E5A8B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7549537" y="1958094"/>
            <a:ext cx="1482384" cy="25816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C95DD7D-8A15-4C35-B552-BD5A3E3A4F91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  <a:endParaRPr lang="en-US" altLang="zh-TW" sz="32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9AE2041-A921-47C8-A374-A5E89AC64FA6}"/>
              </a:ext>
            </a:extLst>
          </p:cNvPr>
          <p:cNvSpPr txBox="1"/>
          <p:nvPr/>
        </p:nvSpPr>
        <p:spPr>
          <a:xfrm>
            <a:off x="2500604" y="244258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不同回流比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不同加熱功率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945392-8A59-4A74-B987-3968854D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CFCADE1-5EAB-4B0F-B662-5BD756295C92}"/>
              </a:ext>
            </a:extLst>
          </p:cNvPr>
          <p:cNvSpPr txBox="1"/>
          <p:nvPr/>
        </p:nvSpPr>
        <p:spPr>
          <a:xfrm>
            <a:off x="4395193" y="1146908"/>
            <a:ext cx="426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</a:rPr>
              <a:t>bottom operating line</a:t>
            </a:r>
          </a:p>
        </p:txBody>
      </p:sp>
    </p:spTree>
    <p:extLst>
      <p:ext uri="{BB962C8B-B14F-4D97-AF65-F5344CB8AC3E}">
        <p14:creationId xmlns:p14="http://schemas.microsoft.com/office/powerpoint/2010/main" val="422339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9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6200616-4D8E-41A3-8984-4BC82578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1" y="1120505"/>
            <a:ext cx="5895732" cy="553138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B2F8576-0569-4AF2-A1C5-87EF2A41B50A}"/>
              </a:ext>
            </a:extLst>
          </p:cNvPr>
          <p:cNvSpPr txBox="1"/>
          <p:nvPr/>
        </p:nvSpPr>
        <p:spPr>
          <a:xfrm flipH="1">
            <a:off x="5154924" y="637355"/>
            <a:ext cx="278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McCabe Theory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BF91A0-AE11-4198-91AA-F81454FDE9F2}"/>
              </a:ext>
            </a:extLst>
          </p:cNvPr>
          <p:cNvSpPr txBox="1"/>
          <p:nvPr/>
        </p:nvSpPr>
        <p:spPr>
          <a:xfrm flipH="1">
            <a:off x="7875693" y="645745"/>
            <a:ext cx="278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Franske</a:t>
            </a:r>
            <a:r>
              <a:rPr lang="en-US" altLang="zh-TW" sz="2400" dirty="0"/>
              <a:t> Equation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891093C-1C1D-493F-8D5C-BFF5E4978DDB}"/>
                  </a:ext>
                </a:extLst>
              </p:cNvPr>
              <p:cNvSpPr txBox="1"/>
              <p:nvPr/>
            </p:nvSpPr>
            <p:spPr>
              <a:xfrm>
                <a:off x="7443787" y="1785937"/>
                <a:ext cx="4186237" cy="136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891093C-1C1D-493F-8D5C-BFF5E4978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787" y="1785937"/>
                <a:ext cx="4186237" cy="1364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92D2603-8BDD-4AE8-AB8A-49669207A250}"/>
                  </a:ext>
                </a:extLst>
              </p:cNvPr>
              <p:cNvSpPr txBox="1"/>
              <p:nvPr/>
            </p:nvSpPr>
            <p:spPr>
              <a:xfrm flipH="1">
                <a:off x="7644450" y="4014469"/>
                <a:ext cx="4027512" cy="134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n</a:t>
                </a:r>
                <a:r>
                  <a:rPr lang="zh-TW" altLang="en-US" sz="2000" dirty="0"/>
                  <a:t>：理論板數</a:t>
                </a:r>
                <a:endParaRPr lang="en-US" altLang="zh-TW" sz="2000" dirty="0"/>
              </a:p>
              <a:p>
                <a:r>
                  <a:rPr lang="en-US" altLang="zh-TW" sz="2000" dirty="0"/>
                  <a:t>X</a:t>
                </a:r>
                <a:r>
                  <a:rPr lang="en-US" altLang="zh-TW" sz="2000" baseline="-25000" dirty="0"/>
                  <a:t>A</a:t>
                </a:r>
                <a:r>
                  <a:rPr lang="zh-TW" altLang="en-US" sz="2000" dirty="0"/>
                  <a:t>：揮發性較高者的液相莫耳分率</a:t>
                </a:r>
                <a:endParaRPr lang="en-US" altLang="zh-TW" sz="2000" dirty="0"/>
              </a:p>
              <a:p>
                <a:r>
                  <a:rPr lang="en-US" altLang="zh-TW" sz="2000" dirty="0"/>
                  <a:t>X</a:t>
                </a:r>
                <a:r>
                  <a:rPr lang="en-US" altLang="zh-TW" sz="2000" baseline="-25000" dirty="0"/>
                  <a:t>B</a:t>
                </a:r>
                <a:r>
                  <a:rPr lang="zh-TW" altLang="en-US" sz="2000" dirty="0"/>
                  <a:t>：揮發性較低者的液相莫耳分率</a:t>
                </a:r>
                <a:endParaRPr lang="en-US" altLang="zh-TW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zh-TW" altLang="en-US" sz="2000" dirty="0"/>
                  <a:t>：平均相對揮發度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92D2603-8BDD-4AE8-AB8A-49669207A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44450" y="4014469"/>
                <a:ext cx="4027512" cy="1348382"/>
              </a:xfrm>
              <a:prstGeom prst="rect">
                <a:avLst/>
              </a:prstGeom>
              <a:blipFill>
                <a:blip r:embed="rId4"/>
                <a:stretch>
                  <a:fillRect l="-1513" t="-3167" r="-605" b="-5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2FB4BD75-A22A-4E90-A85D-94AE1AF3FE42}"/>
              </a:ext>
            </a:extLst>
          </p:cNvPr>
          <p:cNvSpPr txBox="1"/>
          <p:nvPr/>
        </p:nvSpPr>
        <p:spPr>
          <a:xfrm>
            <a:off x="1472610" y="1315285"/>
            <a:ext cx="449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operating line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equilibrium 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8D44704-3879-4E73-91F2-EE98C5EC927A}"/>
              </a:ext>
            </a:extLst>
          </p:cNvPr>
          <p:cNvCxnSpPr/>
          <p:nvPr/>
        </p:nvCxnSpPr>
        <p:spPr>
          <a:xfrm flipH="1">
            <a:off x="5161144" y="2351314"/>
            <a:ext cx="22344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722BD7B-0AA6-4984-97C8-CF231798005B}"/>
              </a:ext>
            </a:extLst>
          </p:cNvPr>
          <p:cNvCxnSpPr/>
          <p:nvPr/>
        </p:nvCxnSpPr>
        <p:spPr>
          <a:xfrm flipH="1">
            <a:off x="4991834" y="2519882"/>
            <a:ext cx="203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3792B2E-7258-4946-B168-F07034B7C8C8}"/>
              </a:ext>
            </a:extLst>
          </p:cNvPr>
          <p:cNvCxnSpPr>
            <a:cxnSpLocks/>
          </p:cNvCxnSpPr>
          <p:nvPr/>
        </p:nvCxnSpPr>
        <p:spPr>
          <a:xfrm flipH="1">
            <a:off x="5198682" y="2359705"/>
            <a:ext cx="1" cy="16780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58F6884-E84A-4C74-8F0A-ECF15270A7D8}"/>
              </a:ext>
            </a:extLst>
          </p:cNvPr>
          <p:cNvCxnSpPr>
            <a:cxnSpLocks/>
          </p:cNvCxnSpPr>
          <p:nvPr/>
        </p:nvCxnSpPr>
        <p:spPr>
          <a:xfrm flipH="1">
            <a:off x="4989834" y="2504990"/>
            <a:ext cx="1" cy="2233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C7A83AC-B755-46ED-A2F8-7D20A56BF663}"/>
              </a:ext>
            </a:extLst>
          </p:cNvPr>
          <p:cNvCxnSpPr/>
          <p:nvPr/>
        </p:nvCxnSpPr>
        <p:spPr>
          <a:xfrm flipH="1">
            <a:off x="4563700" y="2728168"/>
            <a:ext cx="435433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32DBDF8-B945-464E-B4B2-6F83CFF8FC70}"/>
              </a:ext>
            </a:extLst>
          </p:cNvPr>
          <p:cNvCxnSpPr>
            <a:cxnSpLocks/>
          </p:cNvCxnSpPr>
          <p:nvPr/>
        </p:nvCxnSpPr>
        <p:spPr>
          <a:xfrm flipH="1">
            <a:off x="4589086" y="2718522"/>
            <a:ext cx="1" cy="3956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2C26671-067D-48AE-A6F8-006F410DF378}"/>
              </a:ext>
            </a:extLst>
          </p:cNvPr>
          <p:cNvCxnSpPr/>
          <p:nvPr/>
        </p:nvCxnSpPr>
        <p:spPr>
          <a:xfrm flipH="1">
            <a:off x="3571688" y="3125131"/>
            <a:ext cx="102672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B78420D-F024-4BB9-B252-D157C99EFA4E}"/>
              </a:ext>
            </a:extLst>
          </p:cNvPr>
          <p:cNvCxnSpPr>
            <a:cxnSpLocks/>
          </p:cNvCxnSpPr>
          <p:nvPr/>
        </p:nvCxnSpPr>
        <p:spPr>
          <a:xfrm flipH="1">
            <a:off x="3593332" y="3111224"/>
            <a:ext cx="1" cy="1026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A9E1A487-A8F3-4444-A2D3-2441F85833D9}"/>
              </a:ext>
            </a:extLst>
          </p:cNvPr>
          <p:cNvCxnSpPr/>
          <p:nvPr/>
        </p:nvCxnSpPr>
        <p:spPr>
          <a:xfrm flipH="1">
            <a:off x="1866991" y="4128188"/>
            <a:ext cx="172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DDEFC2C-0836-4840-B02A-C19D66CC4A3A}"/>
              </a:ext>
            </a:extLst>
          </p:cNvPr>
          <p:cNvCxnSpPr>
            <a:cxnSpLocks/>
          </p:cNvCxnSpPr>
          <p:nvPr/>
        </p:nvCxnSpPr>
        <p:spPr>
          <a:xfrm flipH="1">
            <a:off x="1865333" y="4128188"/>
            <a:ext cx="1" cy="16988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C0E662C-C14B-4C01-995C-5EBD1F345A13}"/>
              </a:ext>
            </a:extLst>
          </p:cNvPr>
          <p:cNvCxnSpPr/>
          <p:nvPr/>
        </p:nvCxnSpPr>
        <p:spPr>
          <a:xfrm flipH="1">
            <a:off x="1395889" y="5827028"/>
            <a:ext cx="47897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19576E8-975A-4618-8294-FDCE7DCB61AB}"/>
              </a:ext>
            </a:extLst>
          </p:cNvPr>
          <p:cNvSpPr txBox="1"/>
          <p:nvPr/>
        </p:nvSpPr>
        <p:spPr>
          <a:xfrm>
            <a:off x="6827604" y="1879727"/>
            <a:ext cx="90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en-US" altLang="zh-TW" sz="2000" dirty="0" err="1"/>
              <a:t>X</a:t>
            </a:r>
            <a:r>
              <a:rPr lang="en-US" altLang="zh-TW" sz="2000" baseline="-25000" dirty="0" err="1"/>
              <a:t>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X</a:t>
            </a:r>
            <a:r>
              <a:rPr lang="en-US" altLang="zh-TW" sz="2000" baseline="-25000" dirty="0" err="1"/>
              <a:t>d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97EEAA2-E665-4F44-A8B7-2CDF389B812B}"/>
              </a:ext>
            </a:extLst>
          </p:cNvPr>
          <p:cNvSpPr/>
          <p:nvPr/>
        </p:nvSpPr>
        <p:spPr>
          <a:xfrm>
            <a:off x="5590745" y="4069196"/>
            <a:ext cx="762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f</a:t>
            </a:r>
            <a:r>
              <a:rPr lang="en-US" altLang="zh-TW" dirty="0"/>
              <a:t>,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f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4752D6-9B9D-4B9B-94C1-47E263A7AEC5}"/>
              </a:ext>
            </a:extLst>
          </p:cNvPr>
          <p:cNvSpPr/>
          <p:nvPr/>
        </p:nvSpPr>
        <p:spPr>
          <a:xfrm>
            <a:off x="2941878" y="5721789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b</a:t>
            </a:r>
            <a:r>
              <a:rPr lang="en-US" altLang="zh-TW" dirty="0"/>
              <a:t>,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54CFDAF-929A-4E25-A4D2-B9A4D281B577}"/>
              </a:ext>
            </a:extLst>
          </p:cNvPr>
          <p:cNvCxnSpPr>
            <a:cxnSpLocks/>
          </p:cNvCxnSpPr>
          <p:nvPr/>
        </p:nvCxnSpPr>
        <p:spPr>
          <a:xfrm flipV="1">
            <a:off x="1627667" y="5947642"/>
            <a:ext cx="1348062" cy="1434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91B7E35-BDE6-4075-B848-033D0EF3DB1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07883" y="4045095"/>
            <a:ext cx="1882862" cy="20876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F78C7A6-A171-4773-939B-0AE66BF738B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384589" y="2079782"/>
            <a:ext cx="1443015" cy="2746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D25AA804-EE3B-4639-BF4A-BA4801BEFD15}"/>
              </a:ext>
            </a:extLst>
          </p:cNvPr>
          <p:cNvCxnSpPr>
            <a:cxnSpLocks/>
          </p:cNvCxnSpPr>
          <p:nvPr/>
        </p:nvCxnSpPr>
        <p:spPr>
          <a:xfrm flipH="1">
            <a:off x="1444738" y="5829749"/>
            <a:ext cx="1" cy="43524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8A0F37C-1156-40BC-BDAC-F980DDCAF073}"/>
              </a:ext>
            </a:extLst>
          </p:cNvPr>
          <p:cNvSpPr txBox="1"/>
          <p:nvPr/>
        </p:nvSpPr>
        <p:spPr>
          <a:xfrm>
            <a:off x="410547" y="3274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  <a:endParaRPr lang="en-US" altLang="zh-TW" sz="32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B19F828-4AA0-4043-A0E2-21381822BA8B}"/>
              </a:ext>
            </a:extLst>
          </p:cNvPr>
          <p:cNvSpPr txBox="1"/>
          <p:nvPr/>
        </p:nvSpPr>
        <p:spPr>
          <a:xfrm>
            <a:off x="2500604" y="244258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不同回流比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/>
              <a:t>不同加熱功率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4A5C6F-DAC9-49C6-ADE4-49B73CC8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EE2F8B3-7C14-4927-81F8-31D032DEB85E}"/>
              </a:ext>
            </a:extLst>
          </p:cNvPr>
          <p:cNvGrpSpPr/>
          <p:nvPr/>
        </p:nvGrpSpPr>
        <p:grpSpPr>
          <a:xfrm>
            <a:off x="2257384" y="3788229"/>
            <a:ext cx="7677232" cy="0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654D7C9-99A0-4028-B833-C86CFE8B83BC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9CAE8AF-54A4-4000-8A7A-2A10563482A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1A3EBF7-5D49-45E2-B072-A987F644811C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B98CCB-C18F-4085-9A78-A43B0B4EB69A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C19A11-194C-4101-A10A-6F31E6EDF30B}"/>
              </a:ext>
            </a:extLst>
          </p:cNvPr>
          <p:cNvSpPr txBox="1"/>
          <p:nvPr/>
        </p:nvSpPr>
        <p:spPr>
          <a:xfrm>
            <a:off x="3795540" y="3069771"/>
            <a:ext cx="460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Thanks for listening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559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AFFF5-B5F7-4A81-9894-D91CF32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+mj-ea"/>
              </a:rPr>
              <a:t>實驗目的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18F9CF-25DE-48A3-9464-8BD92738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10515600" cy="492826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學習蒸餾操作</a:t>
            </a:r>
            <a:endParaRPr lang="en-US" altLang="zh-TW" sz="2000" dirty="0"/>
          </a:p>
          <a:p>
            <a:r>
              <a:rPr lang="zh-TW" altLang="en-US" sz="2000" dirty="0"/>
              <a:t>學習泡鐘塔</a:t>
            </a:r>
            <a:r>
              <a:rPr lang="en-US" altLang="zh-TW" sz="2000" dirty="0"/>
              <a:t>(Bubble</a:t>
            </a:r>
            <a:r>
              <a:rPr lang="zh-TW" altLang="en-US" sz="2000" dirty="0"/>
              <a:t> </a:t>
            </a:r>
            <a:r>
              <a:rPr lang="en-US" altLang="zh-TW" sz="2000" dirty="0"/>
              <a:t>cap</a:t>
            </a:r>
            <a:r>
              <a:rPr lang="zh-TW" altLang="en-US" sz="2000" dirty="0"/>
              <a:t> </a:t>
            </a:r>
            <a:r>
              <a:rPr lang="en-US" altLang="zh-TW" sz="2000" dirty="0"/>
              <a:t>column)</a:t>
            </a:r>
            <a:r>
              <a:rPr lang="zh-TW" altLang="en-US" sz="2000" dirty="0"/>
              <a:t>之操作特性</a:t>
            </a:r>
            <a:endParaRPr lang="en-US" altLang="zh-TW" sz="2000" dirty="0"/>
          </a:p>
          <a:p>
            <a:r>
              <a:rPr lang="zh-TW" altLang="en-US" sz="2000" dirty="0"/>
              <a:t>由單一泡鐘塔實際觀察研究氣液相接觸操作</a:t>
            </a:r>
            <a:endParaRPr lang="en-US" altLang="zh-TW" sz="2000" dirty="0"/>
          </a:p>
          <a:p>
            <a:r>
              <a:rPr lang="zh-TW" altLang="en-US" sz="2000" dirty="0"/>
              <a:t>在完全迴流</a:t>
            </a:r>
            <a:r>
              <a:rPr lang="en-US" altLang="zh-TW" sz="2000" dirty="0"/>
              <a:t>(Total reflux)</a:t>
            </a:r>
            <a:r>
              <a:rPr lang="zh-TW" altLang="en-US" sz="2000" dirty="0"/>
              <a:t>操作下決定二元混合物蒸餾時之</a:t>
            </a:r>
            <a:r>
              <a:rPr lang="en-US" altLang="zh-TW" sz="2000" dirty="0"/>
              <a:t>Murphree</a:t>
            </a:r>
            <a:r>
              <a:rPr lang="zh-TW" altLang="en-US" sz="2000" dirty="0"/>
              <a:t>板效率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34CDE-4B4B-49A8-9C1F-E2196F71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AFFF5-B5F7-4A81-9894-D91CF32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+mj-ea"/>
              </a:rPr>
              <a:t>實驗原理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18F9CF-25DE-48A3-9464-8BD92738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7755193" cy="4928266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sz="2000" dirty="0"/>
              <a:t>蒸餾是利用混合物</a:t>
            </a:r>
            <a:r>
              <a:rPr lang="zh-TW" altLang="en-US" sz="2000" dirty="0">
                <a:solidFill>
                  <a:srgbClr val="FF0000"/>
                </a:solidFill>
              </a:rPr>
              <a:t>沸點平衡時液相與氣相組成不同</a:t>
            </a:r>
            <a:r>
              <a:rPr lang="zh-TW" altLang="en-US" sz="2000" dirty="0"/>
              <a:t>達成分離操作。</a:t>
            </a:r>
            <a:endParaRPr lang="en-US" altLang="zh-TW" sz="2000" dirty="0"/>
          </a:p>
          <a:p>
            <a:pPr marL="0" indent="0" algn="just">
              <a:buNone/>
            </a:pPr>
            <a:r>
              <a:rPr lang="zh-TW" altLang="en-US" sz="2000" dirty="0"/>
              <a:t>連續蒸餾</a:t>
            </a:r>
            <a:r>
              <a:rPr lang="en-US" altLang="zh-TW" sz="2000" dirty="0"/>
              <a:t>(</a:t>
            </a:r>
            <a:r>
              <a:rPr lang="zh-TW" altLang="en-US" sz="2000" dirty="0"/>
              <a:t>原料在加料段連續供給</a:t>
            </a:r>
            <a:r>
              <a:rPr lang="en-US" altLang="zh-TW" sz="2000" dirty="0"/>
              <a:t>)</a:t>
            </a:r>
            <a:r>
              <a:rPr lang="zh-TW" altLang="en-US" sz="2000" dirty="0"/>
              <a:t>，</a:t>
            </a:r>
            <a:r>
              <a:rPr lang="zh-TW" altLang="en-US" sz="2000" dirty="0">
                <a:solidFill>
                  <a:srgbClr val="FF0000"/>
                </a:solidFill>
              </a:rPr>
              <a:t>沸點低</a:t>
            </a:r>
            <a:r>
              <a:rPr lang="zh-TW" altLang="en-US" sz="2000" dirty="0"/>
              <a:t>混合物在精餾段</a:t>
            </a:r>
            <a:r>
              <a:rPr lang="en-US" altLang="zh-TW" sz="2000" dirty="0"/>
              <a:t>(Rectifying section)</a:t>
            </a:r>
            <a:r>
              <a:rPr lang="zh-TW" altLang="en-US" sz="2000" dirty="0"/>
              <a:t>濃縮成氣相出</a:t>
            </a:r>
            <a:r>
              <a:rPr lang="zh-TW" altLang="en-US" sz="2000" dirty="0">
                <a:solidFill>
                  <a:srgbClr val="FF0000"/>
                </a:solidFill>
              </a:rPr>
              <a:t>塔頂</a:t>
            </a:r>
            <a:r>
              <a:rPr lang="zh-TW" altLang="en-US" sz="2000" dirty="0"/>
              <a:t>。</a:t>
            </a:r>
            <a:r>
              <a:rPr lang="zh-TW" altLang="en-US" sz="2000" dirty="0">
                <a:solidFill>
                  <a:schemeClr val="accent1"/>
                </a:solidFill>
              </a:rPr>
              <a:t>沸點高</a:t>
            </a:r>
            <a:r>
              <a:rPr lang="zh-TW" altLang="en-US" sz="2000" dirty="0"/>
              <a:t>混合物在脫餾段</a:t>
            </a:r>
            <a:r>
              <a:rPr lang="en-US" altLang="zh-TW" sz="2000" dirty="0"/>
              <a:t>(Stripping section)</a:t>
            </a:r>
            <a:r>
              <a:rPr lang="zh-TW" altLang="en-US" sz="2000" dirty="0"/>
              <a:t>呈液相出</a:t>
            </a:r>
            <a:r>
              <a:rPr lang="zh-TW" altLang="en-US" sz="2000" dirty="0">
                <a:solidFill>
                  <a:schemeClr val="accent1"/>
                </a:solidFill>
              </a:rPr>
              <a:t>塔底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 algn="just">
              <a:buNone/>
            </a:pPr>
            <a:r>
              <a:rPr lang="zh-TW" altLang="en-US" sz="2000" dirty="0"/>
              <a:t>出塔頂之氣相混合物經冷凝器</a:t>
            </a:r>
            <a:r>
              <a:rPr lang="en-US" altLang="zh-TW" sz="2000" dirty="0"/>
              <a:t>(Condenser)</a:t>
            </a:r>
            <a:r>
              <a:rPr lang="zh-TW" altLang="en-US" sz="2000" dirty="0"/>
              <a:t>後，部分為產物，其他部分迴流</a:t>
            </a:r>
            <a:r>
              <a:rPr lang="en-US" altLang="zh-TW" sz="2000" dirty="0"/>
              <a:t>(Reflux)</a:t>
            </a:r>
            <a:r>
              <a:rPr lang="zh-TW" altLang="en-US" sz="2000" dirty="0"/>
              <a:t>到塔內。</a:t>
            </a:r>
            <a:endParaRPr lang="en-US" altLang="zh-TW" sz="2000" dirty="0"/>
          </a:p>
          <a:p>
            <a:pPr marL="0" indent="0" algn="just">
              <a:buNone/>
            </a:pPr>
            <a:r>
              <a:rPr lang="zh-TW" altLang="en-US" sz="2000" dirty="0"/>
              <a:t>出塔底之液相混合物進入再沸器</a:t>
            </a:r>
            <a:r>
              <a:rPr lang="en-US" altLang="zh-TW" sz="2000" dirty="0"/>
              <a:t>(Reboiler)</a:t>
            </a:r>
            <a:r>
              <a:rPr lang="zh-TW" altLang="en-US" sz="2000" dirty="0"/>
              <a:t>，部分為產物，其他部分再蒸發回塔內。</a:t>
            </a:r>
            <a:endParaRPr lang="en-US" altLang="zh-TW" sz="2000" dirty="0"/>
          </a:p>
          <a:p>
            <a:pPr marL="0" indent="0" algn="just">
              <a:buNone/>
            </a:pPr>
            <a:r>
              <a:rPr lang="zh-TW" altLang="en-US" sz="2000" dirty="0"/>
              <a:t>本實驗以</a:t>
            </a:r>
            <a:r>
              <a:rPr lang="en-US" altLang="zh-TW" sz="2000" dirty="0">
                <a:solidFill>
                  <a:srgbClr val="FF0000"/>
                </a:solidFill>
              </a:rPr>
              <a:t>McCabe-Thiele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Method</a:t>
            </a:r>
            <a:r>
              <a:rPr lang="zh-TW" altLang="en-US" sz="2000" dirty="0"/>
              <a:t>計算蒸餾塔內理論板數。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8C3321-6A29-4287-8943-6AC294F8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26" y="0"/>
            <a:ext cx="3432474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A8F2FD-B062-4613-BEE2-61C940C5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1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AE12EB-1062-459B-A903-C282B4A49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0271"/>
                <a:ext cx="10515600" cy="56066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對蒸餾塔作質量平衡 ：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TW" dirty="0"/>
                  <a:t> = 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dirty="0"/>
                  <a:t> + 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W		</a:t>
                </a:r>
                <a:r>
                  <a:rPr lang="zh-TW" altLang="en-US" dirty="0"/>
                  <a:t>：塔底之產品量</a:t>
                </a:r>
                <a:r>
                  <a:rPr lang="en-US" altLang="zh-TW" dirty="0"/>
                  <a:t>(kg/s)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F		</a:t>
                </a:r>
                <a:r>
                  <a:rPr lang="zh-TW" altLang="en-US" dirty="0"/>
                  <a:t>：試料進量</a:t>
                </a:r>
                <a:r>
                  <a:rPr lang="en-US" altLang="zh-TW" dirty="0"/>
                  <a:t>(kg/s)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D		</a:t>
                </a:r>
                <a:r>
                  <a:rPr lang="zh-TW" altLang="en-US" dirty="0"/>
                  <a:t>：塔頂之產品量</a:t>
                </a:r>
                <a:r>
                  <a:rPr lang="en-US" altLang="zh-TW" dirty="0"/>
                  <a:t>(kg/s)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zh-TW" dirty="0"/>
                  <a:t>	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進料、塔頂、塔底之混合物濃度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AE12EB-1062-459B-A903-C282B4A49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0271"/>
                <a:ext cx="10515600" cy="5606692"/>
              </a:xfrm>
              <a:blipFill>
                <a:blip r:embed="rId3"/>
                <a:stretch>
                  <a:fillRect l="-1217" t="-2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4FE3EB-ACDE-4749-B7D8-6BB531FC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77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1E5F055-5AAF-4131-A820-6FDCF24BD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0271"/>
                <a:ext cx="10515600" cy="56066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對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層板以上至冷凝器之精餾段取質量平衡：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	</a:t>
                </a:r>
                <a:r>
                  <a:rPr lang="zh-TW" altLang="en-US" dirty="0"/>
                  <a:t>：進入第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層之氣相組成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	</a:t>
                </a:r>
                <a:r>
                  <a:rPr lang="zh-TW" altLang="en-US" dirty="0"/>
                  <a:t>：出第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層之液相組成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O	</a:t>
                </a:r>
                <a:r>
                  <a:rPr lang="zh-TW" altLang="en-US" dirty="0"/>
                  <a:t>：精餾段之液流量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V	</a:t>
                </a:r>
                <a:r>
                  <a:rPr lang="zh-TW" altLang="en-US" dirty="0"/>
                  <a:t>：精餾段之氣流量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V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1E5F055-5AAF-4131-A820-6FDCF24BD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0271"/>
                <a:ext cx="10515600" cy="5606692"/>
              </a:xfrm>
              <a:blipFill>
                <a:blip r:embed="rId2"/>
                <a:stretch>
                  <a:fillRect l="-1217" t="-2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7B43AF5C-1F67-4F92-A201-06DA7ADE0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86" y="0"/>
            <a:ext cx="3229514" cy="6858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509A1B-8081-4A27-B6AA-21F93A7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7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0CD5C18A-92A1-49B3-9558-C23413F5F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0388"/>
                <a:ext cx="10515600" cy="5616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將迴流比</a:t>
                </a:r>
                <a:r>
                  <a:rPr lang="en-US" altLang="zh-TW" dirty="0"/>
                  <a:t>R(Reflux ratio)</a:t>
                </a:r>
                <a:r>
                  <a:rPr lang="zh-TW" altLang="en-US" dirty="0"/>
                  <a:t>定義為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O/D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此為操作線</a:t>
                </a:r>
                <a:r>
                  <a:rPr lang="en-US" altLang="zh-TW" dirty="0"/>
                  <a:t>(operating line)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與</a:t>
                </a:r>
                <a:r>
                  <a:rPr lang="en-US" altLang="zh-TW" dirty="0"/>
                  <a:t>Y-X</a:t>
                </a:r>
                <a:r>
                  <a:rPr lang="zh-TW" altLang="en-US" dirty="0"/>
                  <a:t>圖上</a:t>
                </a:r>
                <a:r>
                  <a:rPr lang="en-US" altLang="zh-TW" dirty="0"/>
                  <a:t>Y=X</a:t>
                </a:r>
                <a:r>
                  <a:rPr lang="zh-TW" altLang="en-US" dirty="0"/>
                  <a:t>線交於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在</a:t>
                </a:r>
                <a:r>
                  <a:rPr lang="en-US" altLang="zh-TW" dirty="0"/>
                  <a:t>X=0</a:t>
                </a:r>
                <a:r>
                  <a:rPr lang="zh-TW" altLang="en-US" dirty="0"/>
                  <a:t>時截距為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0CD5C18A-92A1-49B3-9558-C23413F5F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0388"/>
                <a:ext cx="10515600" cy="5616575"/>
              </a:xfrm>
              <a:blipFill>
                <a:blip r:embed="rId2"/>
                <a:stretch>
                  <a:fillRect l="-1217" t="-2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C02C64D8-31DF-49ED-976C-24B4323E9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23" y="858991"/>
            <a:ext cx="5032177" cy="501936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E76CCF-86B7-4FA1-9244-3710F515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82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19A07DA-201E-46B5-93C6-99C588105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0271"/>
                <a:ext cx="10515600" cy="56066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對</a:t>
                </a:r>
                <a:r>
                  <a:rPr lang="en-US" altLang="zh-TW" dirty="0"/>
                  <a:t>j</a:t>
                </a:r>
                <a:r>
                  <a:rPr lang="zh-TW" altLang="en-US" dirty="0"/>
                  <a:t>層板以下包含再沸器之脫餾段取質量平衡：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	</a:t>
                </a:r>
                <a:r>
                  <a:rPr lang="zh-TW" altLang="en-US" dirty="0"/>
                  <a:t>：脫餾段之氣流量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	</a:t>
                </a:r>
                <a:r>
                  <a:rPr lang="zh-TW" altLang="en-US" dirty="0"/>
                  <a:t>：脫餾段之液流量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若進料</a:t>
                </a:r>
                <a:r>
                  <a:rPr lang="en-US" altLang="zh-TW" dirty="0"/>
                  <a:t>F</a:t>
                </a:r>
                <a:r>
                  <a:rPr lang="zh-TW" altLang="en-US" dirty="0"/>
                  <a:t>中，</a:t>
                </a:r>
                <a:r>
                  <a:rPr lang="en-US" altLang="zh-TW" dirty="0" err="1"/>
                  <a:t>qF</a:t>
                </a:r>
                <a:r>
                  <a:rPr lang="zh-TW" altLang="en-US" dirty="0"/>
                  <a:t>構成液相，</a:t>
                </a:r>
                <a:r>
                  <a:rPr lang="en-US" altLang="zh-TW" dirty="0"/>
                  <a:t>(1-q)F</a:t>
                </a:r>
                <a:r>
                  <a:rPr lang="zh-TW" altLang="en-US" dirty="0"/>
                  <a:t>構成氣相：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qF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 = V + (1-q)F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則可知操作線交於</a:t>
                </a:r>
                <a:r>
                  <a:rPr lang="en-US" altLang="zh-TW" dirty="0"/>
                  <a:t>q</a:t>
                </a:r>
                <a:r>
                  <a:rPr lang="zh-TW" altLang="en-US" dirty="0"/>
                  <a:t>線</a:t>
                </a:r>
                <a:r>
                  <a:rPr lang="en-US" altLang="zh-TW" dirty="0"/>
                  <a:t>(q line)</a:t>
                </a:r>
                <a:r>
                  <a:rPr lang="zh-TW" altLang="en-US" dirty="0"/>
                  <a:t>上：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err="1"/>
                  <a:t>qX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(1-q)Y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19A07DA-201E-46B5-93C6-99C588105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0271"/>
                <a:ext cx="10515600" cy="5606692"/>
              </a:xfrm>
              <a:blipFill>
                <a:blip r:embed="rId2"/>
                <a:stretch>
                  <a:fillRect l="-1217" t="-2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56606C9C-8F84-45FE-B670-902F24394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93" y="1604325"/>
            <a:ext cx="4584307" cy="457263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11127C-081A-4BB6-AF72-D311B650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5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FE472BB-9FB3-479C-BAF9-713D5B5FDD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70271"/>
                <a:ext cx="6859555" cy="5606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zh-TW" altLang="en-US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TW" altLang="en-US" dirty="0"/>
                  <a:t>可知：</a:t>
                </a:r>
                <a:endParaRPr lang="en-US" altLang="zh-TW" dirty="0"/>
              </a:p>
              <a:p>
                <a:pPr marL="0" indent="0" algn="just">
                  <a:buNone/>
                </a:pPr>
                <a:r>
                  <a:rPr lang="zh-TW" altLang="en-US" dirty="0"/>
                  <a:t>操作線隨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改變，</a:t>
                </a:r>
                <a:r>
                  <a:rPr lang="en-US" altLang="zh-TW" dirty="0"/>
                  <a:t>R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，操作線斜率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TW" dirty="0"/>
              </a:p>
              <a:p>
                <a:pPr marL="0" indent="0" algn="just">
                  <a:buNone/>
                </a:pPr>
                <a:r>
                  <a:rPr lang="zh-TW" altLang="en-US" dirty="0"/>
                  <a:t>當</a:t>
                </a:r>
                <a:r>
                  <a:rPr lang="en-US" altLang="zh-TW" dirty="0"/>
                  <a:t>E</a:t>
                </a:r>
                <a:r>
                  <a:rPr lang="zh-TW" altLang="en-US" dirty="0"/>
                  <a:t>點與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點重合，理論板數趨近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無窮多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zh-TW" altLang="en-US" dirty="0"/>
                  <a:t>此時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為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最小迴流比</a:t>
                </a:r>
                <a:r>
                  <a:rPr lang="en-US" altLang="zh-TW" dirty="0"/>
                  <a:t>(Minimum reflux ratio)</a:t>
                </a:r>
              </a:p>
              <a:p>
                <a:pPr marL="0" indent="0" algn="just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zh-TW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趨近於無窮大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時</m:t>
                    </m:r>
                  </m:oMath>
                </a14:m>
                <a:r>
                  <a:rPr lang="en-US" altLang="zh-TW" dirty="0"/>
                  <a:t>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，為完全迴流</a:t>
                </a:r>
                <a:r>
                  <a:rPr lang="en-US" altLang="zh-TW" dirty="0"/>
                  <a:t>(Total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reflux)</a:t>
                </a:r>
                <a:r>
                  <a:rPr lang="zh-TW" altLang="en-US" dirty="0"/>
                  <a:t>操作線與</a:t>
                </a:r>
                <a:r>
                  <a:rPr lang="en-US" altLang="zh-TW" dirty="0"/>
                  <a:t>Y=X</a:t>
                </a:r>
                <a:r>
                  <a:rPr lang="zh-TW" altLang="en-US" dirty="0"/>
                  <a:t>重合，利用</a:t>
                </a:r>
                <a:r>
                  <a:rPr lang="en-US" altLang="zh-TW" dirty="0"/>
                  <a:t>McCabe-Thiele Method</a:t>
                </a:r>
                <a:r>
                  <a:rPr lang="zh-TW" altLang="en-US" dirty="0"/>
                  <a:t> 所得層數最少，為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最小理論板數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0" indent="0" algn="just">
                  <a:buNone/>
                </a:pPr>
                <a:r>
                  <a:rPr lang="zh-TW" altLang="en-US" dirty="0"/>
                  <a:t>完全迴流時：</a:t>
                </a:r>
                <a:endParaRPr lang="en-US" altLang="zh-TW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:pPr marL="0" indent="0" algn="just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FE472BB-9FB3-479C-BAF9-713D5B5F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0271"/>
                <a:ext cx="6859555" cy="5606692"/>
              </a:xfrm>
              <a:prstGeom prst="rect">
                <a:avLst/>
              </a:prstGeom>
              <a:blipFill>
                <a:blip r:embed="rId2"/>
                <a:stretch>
                  <a:fillRect l="-1867" t="-326" r="-1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F35D740-A1B5-46B6-BEF4-DC058281F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93" y="1604325"/>
            <a:ext cx="4584307" cy="457263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7BE3E8-1F1E-4101-A528-E69612F7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F927-3732-421A-8565-B11ADEA3EDF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4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1580</Words>
  <Application>Microsoft Office PowerPoint</Application>
  <PresentationFormat>寬螢幕</PresentationFormat>
  <Paragraphs>300</Paragraphs>
  <Slides>24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DFKaiShu-SB-Estd-BF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實驗二　蒸餾 2020.12.10</vt:lpstr>
      <vt:lpstr>PowerPoint 簡報</vt:lpstr>
      <vt:lpstr>實驗目的</vt:lpstr>
      <vt:lpstr>實驗原理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</dc:creator>
  <cp:lastModifiedBy>yu</cp:lastModifiedBy>
  <cp:revision>60</cp:revision>
  <dcterms:created xsi:type="dcterms:W3CDTF">2020-12-03T08:22:20Z</dcterms:created>
  <dcterms:modified xsi:type="dcterms:W3CDTF">2020-12-10T06:00:54Z</dcterms:modified>
</cp:coreProperties>
</file>