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66" r:id="rId3"/>
    <p:sldId id="264" r:id="rId4"/>
    <p:sldId id="262" r:id="rId5"/>
    <p:sldId id="263" r:id="rId6"/>
    <p:sldId id="268" r:id="rId7"/>
    <p:sldId id="270" r:id="rId8"/>
    <p:sldId id="271" r:id="rId9"/>
    <p:sldId id="269" r:id="rId10"/>
    <p:sldId id="272" r:id="rId11"/>
    <p:sldId id="281" r:id="rId12"/>
    <p:sldId id="273" r:id="rId13"/>
    <p:sldId id="274" r:id="rId14"/>
    <p:sldId id="276" r:id="rId15"/>
    <p:sldId id="277" r:id="rId16"/>
    <p:sldId id="275" r:id="rId17"/>
    <p:sldId id="278" r:id="rId18"/>
    <p:sldId id="259" r:id="rId19"/>
    <p:sldId id="260" r:id="rId20"/>
    <p:sldId id="257" r:id="rId21"/>
    <p:sldId id="258" r:id="rId22"/>
    <p:sldId id="256" r:id="rId23"/>
    <p:sldId id="279" r:id="rId24"/>
    <p:sldId id="28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36229;&#37325;&#21147;&#21560;&#2591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991;&#20214;\&#36229;&#37325;&#21147;&#21560;&#25910;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5976;&#25818;&#34389;&#29702;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5976;&#25818;&#34389;&#29702;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5976;&#25818;&#34389;&#29702;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5991;&#20214;\&#25976;&#25818;&#34389;&#29702;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mmy\Desktop\&#36229;&#37325;&#21147;&#21560;&#2591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immy\Desktop\&#36229;&#37325;&#21147;&#21560;&#25910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25991;&#20214;\&#36229;&#37325;&#21147;&#21560;&#2591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88648293963256"/>
          <c:y val="6.0370384616089075E-2"/>
          <c:w val="0.76374629080118706"/>
          <c:h val="0.71856080795204158"/>
        </c:manualLayout>
      </c:layout>
      <c:scatterChart>
        <c:scatterStyle val="lineMarker"/>
        <c:varyColors val="0"/>
        <c:ser>
          <c:idx val="0"/>
          <c:order val="0"/>
          <c:tx>
            <c:v>0 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工作表1!$A$30:$A$32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工作表1!$B$30:$B$32</c:f>
              <c:numCache>
                <c:formatCode>General</c:formatCode>
                <c:ptCount val="3"/>
                <c:pt idx="0" formatCode="0.0">
                  <c:v>11.3</c:v>
                </c:pt>
                <c:pt idx="1">
                  <c:v>13.2</c:v>
                </c:pt>
                <c:pt idx="2">
                  <c:v>16.3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D5-425F-ABA1-B16D20827CDF}"/>
            </c:ext>
          </c:extLst>
        </c:ser>
        <c:ser>
          <c:idx val="1"/>
          <c:order val="1"/>
          <c:tx>
            <c:v>2GPH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工作表1!$A$30:$A$32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工作表1!$C$30:$C$32</c:f>
              <c:numCache>
                <c:formatCode>0.0</c:formatCode>
                <c:ptCount val="3"/>
                <c:pt idx="0" formatCode="General">
                  <c:v>10.3</c:v>
                </c:pt>
                <c:pt idx="1">
                  <c:v>12.8</c:v>
                </c:pt>
                <c:pt idx="2" formatCode="General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D5-425F-ABA1-B16D20827CDF}"/>
            </c:ext>
          </c:extLst>
        </c:ser>
        <c:ser>
          <c:idx val="2"/>
          <c:order val="2"/>
          <c:tx>
            <c:v>4GPH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工作表1!$A$30:$A$32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工作表1!$D$30:$D$32</c:f>
              <c:numCache>
                <c:formatCode>General</c:formatCode>
                <c:ptCount val="3"/>
                <c:pt idx="0">
                  <c:v>10.5</c:v>
                </c:pt>
                <c:pt idx="1">
                  <c:v>14.2</c:v>
                </c:pt>
                <c:pt idx="2">
                  <c:v>16.899999999999999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BD5-425F-ABA1-B16D20827CDF}"/>
            </c:ext>
          </c:extLst>
        </c:ser>
        <c:ser>
          <c:idx val="3"/>
          <c:order val="3"/>
          <c:tx>
            <c:v>6GPH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工作表1!$C$34:$E$34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工作表1!$C$38:$E$38</c:f>
              <c:numCache>
                <c:formatCode>General</c:formatCode>
                <c:ptCount val="3"/>
                <c:pt idx="0">
                  <c:v>13.6</c:v>
                </c:pt>
                <c:pt idx="1">
                  <c:v>15.7</c:v>
                </c:pt>
                <c:pt idx="2" formatCode="0.0">
                  <c:v>20.9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D5-425F-ABA1-B16D20827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33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3"/>
      </c:valAx>
      <c:spPr>
        <a:solidFill>
          <a:schemeClr val="lt1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3337486045468"/>
          <c:y val="2.6833791208791209E-2"/>
          <c:w val="0.79262030995106036"/>
          <c:h val="0.77529838217338209"/>
        </c:manualLayout>
      </c:layout>
      <c:scatterChart>
        <c:scatterStyle val="lineMarker"/>
        <c:varyColors val="0"/>
        <c:ser>
          <c:idx val="0"/>
          <c:order val="0"/>
          <c:tx>
            <c:v>600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工作表1!$A$35:$A$38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工作表1!$C$35:$C$38</c:f>
              <c:numCache>
                <c:formatCode>General</c:formatCode>
                <c:ptCount val="4"/>
                <c:pt idx="0" formatCode="0.0">
                  <c:v>11.3</c:v>
                </c:pt>
                <c:pt idx="1">
                  <c:v>10.3</c:v>
                </c:pt>
                <c:pt idx="2">
                  <c:v>10.5</c:v>
                </c:pt>
                <c:pt idx="3">
                  <c:v>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66-4D1A-A1C0-241FB2D52CB5}"/>
            </c:ext>
          </c:extLst>
        </c:ser>
        <c:ser>
          <c:idx val="1"/>
          <c:order val="1"/>
          <c:tx>
            <c:v>1200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工作表1!$A$41:$A$44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工作表1!$C$41:$C$44</c:f>
              <c:numCache>
                <c:formatCode>General</c:formatCode>
                <c:ptCount val="4"/>
                <c:pt idx="0">
                  <c:v>13.1</c:v>
                </c:pt>
                <c:pt idx="1">
                  <c:v>12.9</c:v>
                </c:pt>
                <c:pt idx="2">
                  <c:v>12</c:v>
                </c:pt>
                <c:pt idx="3">
                  <c:v>15.6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66-4D1A-A1C0-241FB2D52CB5}"/>
            </c:ext>
          </c:extLst>
        </c:ser>
        <c:ser>
          <c:idx val="2"/>
          <c:order val="2"/>
          <c:tx>
            <c:v>1800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工作表1!$A$47:$A$50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工作表1!$C$47:$C$50</c:f>
              <c:numCache>
                <c:formatCode>General</c:formatCode>
                <c:ptCount val="4"/>
                <c:pt idx="0">
                  <c:v>17.100000000000001</c:v>
                </c:pt>
                <c:pt idx="1">
                  <c:v>16.8</c:v>
                </c:pt>
                <c:pt idx="2" formatCode="0.0">
                  <c:v>16.3</c:v>
                </c:pt>
                <c:pt idx="3">
                  <c:v>18.3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66-4D1A-A1C0-241FB2D52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7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(GPH)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33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zh-TW" altLang="en-US" sz="16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(mmH</a:t>
                </a:r>
                <a:r>
                  <a:rPr lang="en-US" altLang="zh-TW" sz="16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3302292912814937E-2"/>
              <c:y val="0.131055784493284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3337486045468"/>
          <c:y val="5.2873550061050052E-2"/>
          <c:w val="0.7696005528366866"/>
          <c:h val="0.73653159340659335"/>
        </c:manualLayout>
      </c:layout>
      <c:scatterChart>
        <c:scatterStyle val="lineMarker"/>
        <c:varyColors val="0"/>
        <c:ser>
          <c:idx val="0"/>
          <c:order val="0"/>
          <c:tx>
            <c:v>600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工作表1!$A$35:$A$38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工作表1!$D$35:$D$38</c:f>
              <c:numCache>
                <c:formatCode>0.0</c:formatCode>
                <c:ptCount val="4"/>
                <c:pt idx="0" formatCode="General">
                  <c:v>13.2</c:v>
                </c:pt>
                <c:pt idx="1">
                  <c:v>12.8</c:v>
                </c:pt>
                <c:pt idx="2" formatCode="General">
                  <c:v>14.2</c:v>
                </c:pt>
                <c:pt idx="3" formatCode="General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0B-4C75-B946-871819D397C3}"/>
            </c:ext>
          </c:extLst>
        </c:ser>
        <c:ser>
          <c:idx val="1"/>
          <c:order val="1"/>
          <c:tx>
            <c:v>1200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工作表1!$A$41:$A$44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工作表1!$D$41:$D$44</c:f>
              <c:numCache>
                <c:formatCode>General</c:formatCode>
                <c:ptCount val="4"/>
                <c:pt idx="0">
                  <c:v>14.8</c:v>
                </c:pt>
                <c:pt idx="1">
                  <c:v>15.8</c:v>
                </c:pt>
                <c:pt idx="2">
                  <c:v>15.7</c:v>
                </c:pt>
                <c:pt idx="3">
                  <c:v>17.2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0B-4C75-B946-871819D397C3}"/>
            </c:ext>
          </c:extLst>
        </c:ser>
        <c:ser>
          <c:idx val="2"/>
          <c:order val="2"/>
          <c:tx>
            <c:v>1800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工作表1!$A$47:$A$50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工作表1!$D$47:$D$50</c:f>
              <c:numCache>
                <c:formatCode>General</c:formatCode>
                <c:ptCount val="4"/>
                <c:pt idx="0">
                  <c:v>18.8</c:v>
                </c:pt>
                <c:pt idx="1">
                  <c:v>18.8</c:v>
                </c:pt>
                <c:pt idx="2" formatCode="0.0">
                  <c:v>20.3</c:v>
                </c:pt>
                <c:pt idx="3">
                  <c:v>22.5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20B-4C75-B946-871819D39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7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(GPH)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33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zh-TW" altLang="en-US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7547353634221496E-2"/>
              <c:y val="0.1359016330891331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33337486045468"/>
          <c:y val="3.8336004273504261E-2"/>
          <c:w val="0.80125271886895055"/>
          <c:h val="0.7510691391941392"/>
        </c:manualLayout>
      </c:layout>
      <c:scatterChart>
        <c:scatterStyle val="lineMarker"/>
        <c:varyColors val="0"/>
        <c:ser>
          <c:idx val="0"/>
          <c:order val="0"/>
          <c:tx>
            <c:v>600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工作表1!$A$35:$A$38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工作表1!$E$35:$E$38</c:f>
              <c:numCache>
                <c:formatCode>General</c:formatCode>
                <c:ptCount val="4"/>
                <c:pt idx="0">
                  <c:v>16.3</c:v>
                </c:pt>
                <c:pt idx="1">
                  <c:v>16.5</c:v>
                </c:pt>
                <c:pt idx="2">
                  <c:v>16.899999999999999</c:v>
                </c:pt>
                <c:pt idx="3" formatCode="0.0">
                  <c:v>20.9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7A-40C7-9A5E-AC631E050BF8}"/>
            </c:ext>
          </c:extLst>
        </c:ser>
        <c:ser>
          <c:idx val="1"/>
          <c:order val="1"/>
          <c:tx>
            <c:v>1200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工作表1!$A$41:$A$44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工作表1!$E$41:$E$44</c:f>
              <c:numCache>
                <c:formatCode>General</c:formatCode>
                <c:ptCount val="4"/>
                <c:pt idx="0">
                  <c:v>19.2</c:v>
                </c:pt>
                <c:pt idx="1">
                  <c:v>19.8</c:v>
                </c:pt>
                <c:pt idx="2">
                  <c:v>19.399999999999999</c:v>
                </c:pt>
                <c:pt idx="3">
                  <c:v>22.2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7A-40C7-9A5E-AC631E050BF8}"/>
            </c:ext>
          </c:extLst>
        </c:ser>
        <c:ser>
          <c:idx val="2"/>
          <c:order val="2"/>
          <c:tx>
            <c:v>1800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工作表1!$A$47:$A$50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工作表1!$E$47:$E$50</c:f>
              <c:numCache>
                <c:formatCode>General</c:formatCode>
                <c:ptCount val="4"/>
                <c:pt idx="0">
                  <c:v>23.5</c:v>
                </c:pt>
                <c:pt idx="1">
                  <c:v>23.1</c:v>
                </c:pt>
                <c:pt idx="2">
                  <c:v>23.9</c:v>
                </c:pt>
                <c:pt idx="3" formatCode="0.0">
                  <c:v>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7A-40C7-9A5E-AC631E050B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7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(GPH)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zh-TW" altLang="en-US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3302292912814937E-2"/>
              <c:y val="0.155285027472527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32254486434162"/>
          <c:y val="2.6833791208791209E-2"/>
          <c:w val="0.81407785028094992"/>
          <c:h val="0.74562423687423685"/>
        </c:manualLayout>
      </c:layout>
      <c:scatterChart>
        <c:scatterStyle val="lineMarker"/>
        <c:varyColors val="0"/>
        <c:ser>
          <c:idx val="0"/>
          <c:order val="0"/>
          <c:tx>
            <c:v>10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工作表1!$C$53:$C$55</c:f>
              <c:numCache>
                <c:formatCode>General</c:formatCode>
                <c:ptCount val="3"/>
                <c:pt idx="0" formatCode="0.0">
                  <c:v>11.3</c:v>
                </c:pt>
                <c:pt idx="1">
                  <c:v>13.1</c:v>
                </c:pt>
                <c:pt idx="2">
                  <c:v>17.100000000000001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E8-4ACB-A986-D4148A11753F}"/>
            </c:ext>
          </c:extLst>
        </c:ser>
        <c:ser>
          <c:idx val="1"/>
          <c:order val="1"/>
          <c:tx>
            <c:v>20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工作表1!$C$59:$C$61</c:f>
              <c:numCache>
                <c:formatCode>General</c:formatCode>
                <c:ptCount val="3"/>
                <c:pt idx="0">
                  <c:v>13.2</c:v>
                </c:pt>
                <c:pt idx="1">
                  <c:v>14.8</c:v>
                </c:pt>
                <c:pt idx="2">
                  <c:v>18.8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E8-4ACB-A986-D4148A11753F}"/>
            </c:ext>
          </c:extLst>
        </c:ser>
        <c:ser>
          <c:idx val="2"/>
          <c:order val="2"/>
          <c:tx>
            <c:v>30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工作表1!$C$65:$C$67</c:f>
              <c:numCache>
                <c:formatCode>General</c:formatCode>
                <c:ptCount val="3"/>
                <c:pt idx="0">
                  <c:v>16.3</c:v>
                </c:pt>
                <c:pt idx="1">
                  <c:v>19.2</c:v>
                </c:pt>
                <c:pt idx="2">
                  <c:v>23.5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E8-4ACB-A986-D4148A117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(rpm)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30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32254486434162"/>
          <c:y val="3.9556623931623937E-2"/>
          <c:w val="0.8146379372847562"/>
          <c:h val="0.73108669108669111"/>
        </c:manualLayout>
      </c:layout>
      <c:scatterChart>
        <c:scatterStyle val="lineMarker"/>
        <c:varyColors val="0"/>
        <c:ser>
          <c:idx val="0"/>
          <c:order val="0"/>
          <c:tx>
            <c:v>10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工作表1!$D$53:$D$55</c:f>
              <c:numCache>
                <c:formatCode>General</c:formatCode>
                <c:ptCount val="3"/>
                <c:pt idx="0">
                  <c:v>10.3</c:v>
                </c:pt>
                <c:pt idx="1">
                  <c:v>12.9</c:v>
                </c:pt>
                <c:pt idx="2">
                  <c:v>16.8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A7-4407-9B6D-3A3A46B71322}"/>
            </c:ext>
          </c:extLst>
        </c:ser>
        <c:ser>
          <c:idx val="1"/>
          <c:order val="1"/>
          <c:tx>
            <c:v>20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工作表1!$D$59:$D$61</c:f>
              <c:numCache>
                <c:formatCode>General</c:formatCode>
                <c:ptCount val="3"/>
                <c:pt idx="0" formatCode="0.0">
                  <c:v>12.8</c:v>
                </c:pt>
                <c:pt idx="1">
                  <c:v>15.8</c:v>
                </c:pt>
                <c:pt idx="2">
                  <c:v>18.8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A7-4407-9B6D-3A3A46B71322}"/>
            </c:ext>
          </c:extLst>
        </c:ser>
        <c:ser>
          <c:idx val="2"/>
          <c:order val="2"/>
          <c:tx>
            <c:v>30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工作表1!$D$65:$D$67</c:f>
              <c:numCache>
                <c:formatCode>General</c:formatCode>
                <c:ptCount val="3"/>
                <c:pt idx="0">
                  <c:v>16.5</c:v>
                </c:pt>
                <c:pt idx="1">
                  <c:v>19.8</c:v>
                </c:pt>
                <c:pt idx="2">
                  <c:v>23.1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A7-4407-9B6D-3A3A46B71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(rpm)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30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32254486434162"/>
          <c:y val="2.6833791208791209E-2"/>
          <c:w val="0.8146379372847562"/>
          <c:h val="0.74562423687423685"/>
        </c:manualLayout>
      </c:layout>
      <c:scatterChart>
        <c:scatterStyle val="lineMarker"/>
        <c:varyColors val="0"/>
        <c:ser>
          <c:idx val="0"/>
          <c:order val="0"/>
          <c:tx>
            <c:v>10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工作表1!$E$53:$E$55</c:f>
              <c:numCache>
                <c:formatCode>General</c:formatCode>
                <c:ptCount val="3"/>
                <c:pt idx="0">
                  <c:v>10.5</c:v>
                </c:pt>
                <c:pt idx="1">
                  <c:v>12</c:v>
                </c:pt>
                <c:pt idx="2" formatCode="0.0">
                  <c:v>16.3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58-4937-9016-4BFA844583E6}"/>
            </c:ext>
          </c:extLst>
        </c:ser>
        <c:ser>
          <c:idx val="1"/>
          <c:order val="1"/>
          <c:tx>
            <c:v>20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工作表1!$E$59:$E$61</c:f>
              <c:numCache>
                <c:formatCode>General</c:formatCode>
                <c:ptCount val="3"/>
                <c:pt idx="0">
                  <c:v>14.2</c:v>
                </c:pt>
                <c:pt idx="1">
                  <c:v>15.7</c:v>
                </c:pt>
                <c:pt idx="2" formatCode="0.0">
                  <c:v>20.3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58-4937-9016-4BFA844583E6}"/>
            </c:ext>
          </c:extLst>
        </c:ser>
        <c:ser>
          <c:idx val="2"/>
          <c:order val="2"/>
          <c:tx>
            <c:v>30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工作表1!$F$65:$F$67</c:f>
              <c:numCache>
                <c:formatCode>General</c:formatCode>
                <c:ptCount val="3"/>
                <c:pt idx="0" formatCode="0.0">
                  <c:v>20.9</c:v>
                </c:pt>
                <c:pt idx="1">
                  <c:v>22.2</c:v>
                </c:pt>
                <c:pt idx="2" formatCode="0.0">
                  <c:v>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58-4937-9016-4BFA84458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(rpm)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32254486434162"/>
          <c:y val="4.4200300805095981E-2"/>
          <c:w val="0.8146379372847562"/>
          <c:h val="0.72644289126780504"/>
        </c:manualLayout>
      </c:layout>
      <c:scatterChart>
        <c:scatterStyle val="lineMarker"/>
        <c:varyColors val="0"/>
        <c:ser>
          <c:idx val="0"/>
          <c:order val="0"/>
          <c:tx>
            <c:v>10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工作表1!$F$53:$F$55</c:f>
              <c:numCache>
                <c:formatCode>General</c:formatCode>
                <c:ptCount val="3"/>
                <c:pt idx="0">
                  <c:v>13.6</c:v>
                </c:pt>
                <c:pt idx="1">
                  <c:v>15.6</c:v>
                </c:pt>
                <c:pt idx="2">
                  <c:v>18.3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02-4794-8194-50C4E477F9E5}"/>
            </c:ext>
          </c:extLst>
        </c:ser>
        <c:ser>
          <c:idx val="1"/>
          <c:order val="1"/>
          <c:tx>
            <c:v>20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工作表1!$F$59:$F$61</c:f>
              <c:numCache>
                <c:formatCode>General</c:formatCode>
                <c:ptCount val="3"/>
                <c:pt idx="0">
                  <c:v>15.7</c:v>
                </c:pt>
                <c:pt idx="1">
                  <c:v>17.2</c:v>
                </c:pt>
                <c:pt idx="2">
                  <c:v>22.5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02-4794-8194-50C4E477F9E5}"/>
            </c:ext>
          </c:extLst>
        </c:ser>
        <c:ser>
          <c:idx val="2"/>
          <c:order val="2"/>
          <c:tx>
            <c:v>30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工作表1!$F$65:$F$67</c:f>
              <c:numCache>
                <c:formatCode>General</c:formatCode>
                <c:ptCount val="3"/>
                <c:pt idx="0" formatCode="0.0">
                  <c:v>20.9</c:v>
                </c:pt>
                <c:pt idx="1">
                  <c:v>22.2</c:v>
                </c:pt>
                <c:pt idx="2" formatCode="0.0">
                  <c:v>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C02-4794-8194-50C4E477F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(rpm)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96493085423147"/>
          <c:y val="2.6833791208791209E-2"/>
          <c:w val="0.80653321551567869"/>
          <c:h val="0.76551358363858346"/>
        </c:manualLayout>
      </c:layout>
      <c:scatterChart>
        <c:scatterStyle val="lineMarker"/>
        <c:varyColors val="0"/>
        <c:ser>
          <c:idx val="0"/>
          <c:order val="0"/>
          <c:tx>
            <c:v>600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工作表1!$B$6:$B$8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工作表1!$D$6:$D$8</c:f>
              <c:numCache>
                <c:formatCode>General</c:formatCode>
                <c:ptCount val="3"/>
                <c:pt idx="0" formatCode="0.0">
                  <c:v>11.3</c:v>
                </c:pt>
                <c:pt idx="1">
                  <c:v>13.2</c:v>
                </c:pt>
                <c:pt idx="2">
                  <c:v>16.3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27-465A-A741-FB1CE3945C0E}"/>
            </c:ext>
          </c:extLst>
        </c:ser>
        <c:ser>
          <c:idx val="1"/>
          <c:order val="1"/>
          <c:tx>
            <c:v>1200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工作表1!$B$9:$B$11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工作表1!$D$9:$D$11</c:f>
              <c:numCache>
                <c:formatCode>General</c:formatCode>
                <c:ptCount val="3"/>
                <c:pt idx="0">
                  <c:v>13.1</c:v>
                </c:pt>
                <c:pt idx="1">
                  <c:v>14.8</c:v>
                </c:pt>
                <c:pt idx="2">
                  <c:v>19.2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27-465A-A741-FB1CE3945C0E}"/>
            </c:ext>
          </c:extLst>
        </c:ser>
        <c:ser>
          <c:idx val="2"/>
          <c:order val="2"/>
          <c:tx>
            <c:v>1800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工作表1!$B$12:$B$14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工作表1!$D$12:$D$14</c:f>
              <c:numCache>
                <c:formatCode>General</c:formatCode>
                <c:ptCount val="3"/>
                <c:pt idx="0">
                  <c:v>17.100000000000001</c:v>
                </c:pt>
                <c:pt idx="1">
                  <c:v>18.8</c:v>
                </c:pt>
                <c:pt idx="2">
                  <c:v>23.5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27-465A-A741-FB1CE3945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33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864200798429609"/>
              <c:y val="0.875521072651520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30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96488127605582"/>
          <c:y val="3.9527668271449636E-2"/>
          <c:w val="0.77775851912271154"/>
          <c:h val="0.73998979342471605"/>
        </c:manualLayout>
      </c:layout>
      <c:scatterChart>
        <c:scatterStyle val="lineMarker"/>
        <c:varyColors val="0"/>
        <c:ser>
          <c:idx val="0"/>
          <c:order val="0"/>
          <c:tx>
            <c:v>600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工作表1!$F$6:$F$8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工作表1!$H$6:$H$8</c:f>
              <c:numCache>
                <c:formatCode>0.0</c:formatCode>
                <c:ptCount val="3"/>
                <c:pt idx="0" formatCode="General">
                  <c:v>10.3</c:v>
                </c:pt>
                <c:pt idx="1">
                  <c:v>12.8</c:v>
                </c:pt>
                <c:pt idx="2" formatCode="General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19-4C2D-BDD4-95797BD05E2F}"/>
            </c:ext>
          </c:extLst>
        </c:ser>
        <c:ser>
          <c:idx val="1"/>
          <c:order val="1"/>
          <c:tx>
            <c:v>1200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工作表1!$F$9:$F$11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工作表1!$H$9:$H$11</c:f>
              <c:numCache>
                <c:formatCode>General</c:formatCode>
                <c:ptCount val="3"/>
                <c:pt idx="0">
                  <c:v>12.9</c:v>
                </c:pt>
                <c:pt idx="1">
                  <c:v>15.8</c:v>
                </c:pt>
                <c:pt idx="2">
                  <c:v>19.8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19-4C2D-BDD4-95797BD05E2F}"/>
            </c:ext>
          </c:extLst>
        </c:ser>
        <c:ser>
          <c:idx val="2"/>
          <c:order val="2"/>
          <c:tx>
            <c:v>1800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工作表1!$B$12:$B$14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工作表1!$H$12:$H$14</c:f>
              <c:numCache>
                <c:formatCode>General</c:formatCode>
                <c:ptCount val="3"/>
                <c:pt idx="0">
                  <c:v>16.8</c:v>
                </c:pt>
                <c:pt idx="1">
                  <c:v>18.8</c:v>
                </c:pt>
                <c:pt idx="2">
                  <c:v>23.1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19-4C2D-BDD4-95797BD05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33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864200798429609"/>
              <c:y val="0.8755210726515205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96493085423147"/>
          <c:y val="4.7925061050061057E-2"/>
          <c:w val="0.80838295269168026"/>
          <c:h val="0.73159264346764352"/>
        </c:manualLayout>
      </c:layout>
      <c:scatterChart>
        <c:scatterStyle val="lineMarker"/>
        <c:varyColors val="0"/>
        <c:ser>
          <c:idx val="0"/>
          <c:order val="0"/>
          <c:tx>
            <c:v>600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工作表1!$B$6:$B$8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工作表1!$D$6:$D$8</c:f>
              <c:numCache>
                <c:formatCode>General</c:formatCode>
                <c:ptCount val="3"/>
                <c:pt idx="0" formatCode="0.0">
                  <c:v>11.3</c:v>
                </c:pt>
                <c:pt idx="1">
                  <c:v>13.2</c:v>
                </c:pt>
                <c:pt idx="2">
                  <c:v>16.3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45-425A-A572-C378E76E67C5}"/>
            </c:ext>
          </c:extLst>
        </c:ser>
        <c:ser>
          <c:idx val="1"/>
          <c:order val="1"/>
          <c:tx>
            <c:v>1200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工作表1!$B$21:$B$23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工作表1!$D$21:$D$23</c:f>
              <c:numCache>
                <c:formatCode>General</c:formatCode>
                <c:ptCount val="3"/>
                <c:pt idx="0" formatCode="0.0">
                  <c:v>12</c:v>
                </c:pt>
                <c:pt idx="1">
                  <c:v>15.7</c:v>
                </c:pt>
                <c:pt idx="2">
                  <c:v>19.399999999999999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45-425A-A572-C378E76E67C5}"/>
            </c:ext>
          </c:extLst>
        </c:ser>
        <c:ser>
          <c:idx val="2"/>
          <c:order val="2"/>
          <c:tx>
            <c:v>1800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工作表1!$B$12:$B$14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工作表1!$D$24:$D$26</c:f>
              <c:numCache>
                <c:formatCode>0.0</c:formatCode>
                <c:ptCount val="3"/>
                <c:pt idx="0">
                  <c:v>16.3</c:v>
                </c:pt>
                <c:pt idx="1">
                  <c:v>20.3</c:v>
                </c:pt>
                <c:pt idx="2" formatCode="General">
                  <c:v>23.9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45-425A-A572-C378E76E6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33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864200798429609"/>
              <c:y val="0.8755210726515205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88648293963256"/>
          <c:y val="8.0585844366220155E-2"/>
          <c:w val="0.76767843010386139"/>
          <c:h val="0.69834518606076745"/>
        </c:manualLayout>
      </c:layout>
      <c:scatterChart>
        <c:scatterStyle val="lineMarker"/>
        <c:varyColors val="0"/>
        <c:ser>
          <c:idx val="0"/>
          <c:order val="0"/>
          <c:tx>
            <c:v>0 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工作表1!$B$9:$B$11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工作表1!$D$9:$D$11</c:f>
              <c:numCache>
                <c:formatCode>General</c:formatCode>
                <c:ptCount val="3"/>
                <c:pt idx="0">
                  <c:v>13.1</c:v>
                </c:pt>
                <c:pt idx="1">
                  <c:v>14.8</c:v>
                </c:pt>
                <c:pt idx="2">
                  <c:v>19.2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CA-481B-90E7-0A73E4D5A371}"/>
            </c:ext>
          </c:extLst>
        </c:ser>
        <c:ser>
          <c:idx val="1"/>
          <c:order val="1"/>
          <c:tx>
            <c:v>2GPH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工作表1!$F$9:$F$11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工作表1!$H$9:$H$11</c:f>
              <c:numCache>
                <c:formatCode>General</c:formatCode>
                <c:ptCount val="3"/>
                <c:pt idx="0">
                  <c:v>12.9</c:v>
                </c:pt>
                <c:pt idx="1">
                  <c:v>15.8</c:v>
                </c:pt>
                <c:pt idx="2">
                  <c:v>19.8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CA-481B-90E7-0A73E4D5A371}"/>
            </c:ext>
          </c:extLst>
        </c:ser>
        <c:ser>
          <c:idx val="2"/>
          <c:order val="2"/>
          <c:tx>
            <c:v>4GPH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工作表1!$B$21:$B$23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工作表1!$D$21:$D$23</c:f>
              <c:numCache>
                <c:formatCode>General</c:formatCode>
                <c:ptCount val="3"/>
                <c:pt idx="0" formatCode="0.0">
                  <c:v>12</c:v>
                </c:pt>
                <c:pt idx="1">
                  <c:v>15.7</c:v>
                </c:pt>
                <c:pt idx="2">
                  <c:v>19.399999999999999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2CA-481B-90E7-0A73E4D5A371}"/>
            </c:ext>
          </c:extLst>
        </c:ser>
        <c:ser>
          <c:idx val="3"/>
          <c:order val="3"/>
          <c:tx>
            <c:v>6GPH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工作表1!$F$21:$F$23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工作表1!$H$21:$H$23</c:f>
              <c:numCache>
                <c:formatCode>General</c:formatCode>
                <c:ptCount val="3"/>
                <c:pt idx="0">
                  <c:v>15.6</c:v>
                </c:pt>
                <c:pt idx="1">
                  <c:v>17.2</c:v>
                </c:pt>
                <c:pt idx="2">
                  <c:v>22.2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2CA-481B-90E7-0A73E4D5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solidFill>
          <a:schemeClr val="lt1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96493085423147"/>
          <c:y val="4.7925061050061057E-2"/>
          <c:w val="0.80838295269168026"/>
          <c:h val="0.73159264346764352"/>
        </c:manualLayout>
      </c:layout>
      <c:scatterChart>
        <c:scatterStyle val="lineMarker"/>
        <c:varyColors val="0"/>
        <c:ser>
          <c:idx val="0"/>
          <c:order val="0"/>
          <c:tx>
            <c:v>600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工作表1!$B$6:$B$8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工作表1!$H$18:$H$20</c:f>
              <c:numCache>
                <c:formatCode>General</c:formatCode>
                <c:ptCount val="3"/>
                <c:pt idx="0">
                  <c:v>13.6</c:v>
                </c:pt>
                <c:pt idx="1">
                  <c:v>15.7</c:v>
                </c:pt>
                <c:pt idx="2" formatCode="0.0">
                  <c:v>20.9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1E-4806-AFA0-A0B08A12E737}"/>
            </c:ext>
          </c:extLst>
        </c:ser>
        <c:ser>
          <c:idx val="1"/>
          <c:order val="1"/>
          <c:tx>
            <c:v>1200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工作表1!$B$9:$B$11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工作表1!$H$21:$H$23</c:f>
              <c:numCache>
                <c:formatCode>General</c:formatCode>
                <c:ptCount val="3"/>
                <c:pt idx="0">
                  <c:v>15.6</c:v>
                </c:pt>
                <c:pt idx="1">
                  <c:v>17.2</c:v>
                </c:pt>
                <c:pt idx="2">
                  <c:v>22.2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1E-4806-AFA0-A0B08A12E737}"/>
            </c:ext>
          </c:extLst>
        </c:ser>
        <c:ser>
          <c:idx val="2"/>
          <c:order val="2"/>
          <c:tx>
            <c:v>1800 rpm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工作表1!$B$12:$B$14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工作表1!$H$24:$H$26</c:f>
              <c:numCache>
                <c:formatCode>General</c:formatCode>
                <c:ptCount val="3"/>
                <c:pt idx="0">
                  <c:v>18.3</c:v>
                </c:pt>
                <c:pt idx="1">
                  <c:v>22.5</c:v>
                </c:pt>
                <c:pt idx="2" formatCode="0.0">
                  <c:v>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1E-4806-AFA0-A0B08A12E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864200798429609"/>
              <c:y val="0.8755210726515205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28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88648293963256"/>
          <c:y val="8.0585844366220155E-2"/>
          <c:w val="0.76767843010386139"/>
          <c:h val="0.69834518606076745"/>
        </c:manualLayout>
      </c:layout>
      <c:scatterChart>
        <c:scatterStyle val="lineMarker"/>
        <c:varyColors val="0"/>
        <c:ser>
          <c:idx val="0"/>
          <c:order val="0"/>
          <c:tx>
            <c:v>0 GPH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工作表1!$B$9:$B$11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工作表1!$D$9:$D$11</c:f>
              <c:numCache>
                <c:formatCode>General</c:formatCode>
                <c:ptCount val="3"/>
                <c:pt idx="0">
                  <c:v>13.1</c:v>
                </c:pt>
                <c:pt idx="1">
                  <c:v>14.8</c:v>
                </c:pt>
                <c:pt idx="2">
                  <c:v>19.2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BC-43DC-9788-F955FFF84588}"/>
            </c:ext>
          </c:extLst>
        </c:ser>
        <c:ser>
          <c:idx val="1"/>
          <c:order val="1"/>
          <c:tx>
            <c:v>2GPH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工作表1!$F$9:$F$11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工作表1!$H$9:$H$11</c:f>
              <c:numCache>
                <c:formatCode>General</c:formatCode>
                <c:ptCount val="3"/>
                <c:pt idx="0">
                  <c:v>12.9</c:v>
                </c:pt>
                <c:pt idx="1">
                  <c:v>15.8</c:v>
                </c:pt>
                <c:pt idx="2">
                  <c:v>19.8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BC-43DC-9788-F955FFF84588}"/>
            </c:ext>
          </c:extLst>
        </c:ser>
        <c:ser>
          <c:idx val="2"/>
          <c:order val="2"/>
          <c:tx>
            <c:v>4GPH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工作表1!$B$21:$B$23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工作表1!$D$21:$D$23</c:f>
              <c:numCache>
                <c:formatCode>General</c:formatCode>
                <c:ptCount val="3"/>
                <c:pt idx="0" formatCode="0.0">
                  <c:v>12</c:v>
                </c:pt>
                <c:pt idx="1">
                  <c:v>15.7</c:v>
                </c:pt>
                <c:pt idx="2">
                  <c:v>19.399999999999999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BC-43DC-9788-F955FFF84588}"/>
            </c:ext>
          </c:extLst>
        </c:ser>
        <c:ser>
          <c:idx val="3"/>
          <c:order val="3"/>
          <c:tx>
            <c:v>6GPH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工作表1!$F$21:$F$23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工作表1!$H$21:$H$23</c:f>
              <c:numCache>
                <c:formatCode>General</c:formatCode>
                <c:ptCount val="3"/>
                <c:pt idx="0">
                  <c:v>15.6</c:v>
                </c:pt>
                <c:pt idx="1">
                  <c:v>17.2</c:v>
                </c:pt>
                <c:pt idx="2">
                  <c:v>22.2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EBC-43DC-9788-F955FFF84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1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solidFill>
          <a:schemeClr val="lt1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[數據處理2.xlsx]工作表1!$I$16:$I$17</c:f>
                <c:numCache>
                  <c:formatCode>General</c:formatCode>
                  <c:ptCount val="2"/>
                  <c:pt idx="0">
                    <c:v>8.2254420348432958E-2</c:v>
                  </c:pt>
                  <c:pt idx="1">
                    <c:v>2.4005060972355326E-2</c:v>
                  </c:pt>
                </c:numCache>
              </c:numRef>
            </c:plus>
            <c:minus>
              <c:numRef>
                <c:f>[數據處理2.xlsx]工作表1!$I$16:$I$17</c:f>
                <c:numCache>
                  <c:formatCode>General</c:formatCode>
                  <c:ptCount val="2"/>
                  <c:pt idx="0">
                    <c:v>8.2254420348432958E-2</c:v>
                  </c:pt>
                  <c:pt idx="1">
                    <c:v>2.4005060972355326E-2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[數據處理2.xlsx]工作表1!$D$16:$D$17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xVal>
          <c:yVal>
            <c:numRef>
              <c:f>[數據處理2.xlsx]工作表1!$G$16:$G$17</c:f>
              <c:numCache>
                <c:formatCode>General</c:formatCode>
                <c:ptCount val="2"/>
                <c:pt idx="0">
                  <c:v>97.011236871812443</c:v>
                </c:pt>
                <c:pt idx="1">
                  <c:v>97.651920299158178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15-456A-A068-07B6D598B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463039"/>
        <c:axId val="1094101759"/>
      </c:scatterChart>
      <c:valAx>
        <c:axId val="1063463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</a:rPr>
                  <a:t>液體流量</a:t>
                </a:r>
                <a:r>
                  <a:rPr lang="en-US" altLang="zh-TW" sz="1600">
                    <a:solidFill>
                      <a:schemeClr val="tx1"/>
                    </a:solidFill>
                  </a:rPr>
                  <a:t>(GPH)</a:t>
                </a:r>
                <a:endParaRPr lang="zh-TW" alt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4101759"/>
        <c:crosses val="autoZero"/>
        <c:crossBetween val="midCat"/>
      </c:valAx>
      <c:valAx>
        <c:axId val="1094101759"/>
        <c:scaling>
          <c:orientation val="minMax"/>
          <c:max val="98"/>
          <c:min val="9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</a:rPr>
                  <a:t>去除率</a:t>
                </a:r>
                <a:r>
                  <a:rPr lang="en-US" altLang="zh-TW" sz="1600">
                    <a:solidFill>
                      <a:schemeClr val="tx1"/>
                    </a:solidFill>
                  </a:rPr>
                  <a:t>(%)</a:t>
                </a:r>
                <a:endParaRPr lang="zh-TW" alt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alpha val="9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346303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[數據處理2.xlsx]工作表1!$I$19:$I$20</c:f>
                <c:numCache>
                  <c:formatCode>General</c:formatCode>
                  <c:ptCount val="2"/>
                  <c:pt idx="0">
                    <c:v>0.79150479957926156</c:v>
                  </c:pt>
                  <c:pt idx="1">
                    <c:v>0.40420201529712507</c:v>
                  </c:pt>
                </c:numCache>
              </c:numRef>
            </c:plus>
            <c:minus>
              <c:numRef>
                <c:f>[數據處理2.xlsx]工作表1!$I$19:$I$20</c:f>
                <c:numCache>
                  <c:formatCode>General</c:formatCode>
                  <c:ptCount val="2"/>
                  <c:pt idx="0">
                    <c:v>0.79150479957926156</c:v>
                  </c:pt>
                  <c:pt idx="1">
                    <c:v>0.40420201529712507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[數據處理2.xlsx]工作表1!$C$19:$C$20</c:f>
              <c:numCache>
                <c:formatCode>General</c:formatCode>
                <c:ptCount val="2"/>
                <c:pt idx="0">
                  <c:v>600</c:v>
                </c:pt>
                <c:pt idx="1">
                  <c:v>1800</c:v>
                </c:pt>
              </c:numCache>
            </c:numRef>
          </c:xVal>
          <c:yVal>
            <c:numRef>
              <c:f>[數據處理2.xlsx]工作表1!$G$19:$G$20</c:f>
              <c:numCache>
                <c:formatCode>General</c:formatCode>
                <c:ptCount val="2"/>
                <c:pt idx="0">
                  <c:v>96.193423559522699</c:v>
                </c:pt>
                <c:pt idx="1">
                  <c:v>97.223768346886416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3C-4CAF-9D11-EACBEA1EE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5987279"/>
        <c:axId val="1055731871"/>
      </c:scatterChart>
      <c:valAx>
        <c:axId val="1055987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</a:rPr>
                  <a:t>轉速</a:t>
                </a:r>
                <a:r>
                  <a:rPr lang="en-US" altLang="zh-TW" sz="1600">
                    <a:solidFill>
                      <a:schemeClr val="tx1"/>
                    </a:solidFill>
                  </a:rPr>
                  <a:t>(rpm)</a:t>
                </a:r>
                <a:endParaRPr lang="zh-TW" alt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5731871"/>
        <c:crosses val="autoZero"/>
        <c:crossBetween val="midCat"/>
      </c:valAx>
      <c:valAx>
        <c:axId val="10557318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</a:rPr>
                  <a:t>去除率</a:t>
                </a:r>
                <a:r>
                  <a:rPr lang="en-US" altLang="zh-TW" sz="1600">
                    <a:solidFill>
                      <a:schemeClr val="tx1"/>
                    </a:solidFill>
                  </a:rPr>
                  <a:t>(%)</a:t>
                </a:r>
                <a:endParaRPr lang="zh-TW" alt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598727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[數據處理2.xlsx]工作表1!$J$16:$J$17</c:f>
                <c:numCache>
                  <c:formatCode>General</c:formatCode>
                  <c:ptCount val="2"/>
                  <c:pt idx="0">
                    <c:v>4.7075439196975405E-2</c:v>
                  </c:pt>
                  <c:pt idx="1">
                    <c:v>1.7117957710463986E-2</c:v>
                  </c:pt>
                </c:numCache>
              </c:numRef>
            </c:plus>
            <c:minus>
              <c:numRef>
                <c:f>[數據處理2.xlsx]工作表1!$J$16:$J$17</c:f>
                <c:numCache>
                  <c:formatCode>General</c:formatCode>
                  <c:ptCount val="2"/>
                  <c:pt idx="0">
                    <c:v>4.7075439196975405E-2</c:v>
                  </c:pt>
                  <c:pt idx="1">
                    <c:v>1.7117957710463986E-2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[數據處理2.xlsx]工作表1!$D$16:$D$17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xVal>
          <c:yVal>
            <c:numRef>
              <c:f>[數據處理2.xlsx]工作表1!$H$16:$H$17</c:f>
              <c:numCache>
                <c:formatCode>General</c:formatCode>
                <c:ptCount val="2"/>
                <c:pt idx="0">
                  <c:v>5.9598061769382973</c:v>
                </c:pt>
                <c:pt idx="1">
                  <c:v>6.2697777858081025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1E-4925-A59F-579955A31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0567071"/>
        <c:axId val="1001304399"/>
      </c:scatterChart>
      <c:valAx>
        <c:axId val="1060567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</a:rPr>
                  <a:t>液體流量</a:t>
                </a:r>
                <a:r>
                  <a:rPr lang="en-US" altLang="zh-TW" sz="1600">
                    <a:solidFill>
                      <a:schemeClr val="tx1"/>
                    </a:solidFill>
                  </a:rPr>
                  <a:t>(GPH)</a:t>
                </a:r>
              </a:p>
            </c:rich>
          </c:tx>
          <c:layout>
            <c:manualLayout>
              <c:xMode val="edge"/>
              <c:yMode val="edge"/>
              <c:x val="0.45953620434480669"/>
              <c:y val="0.873489461358313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01304399"/>
        <c:crosses val="autoZero"/>
        <c:crossBetween val="midCat"/>
      </c:valAx>
      <c:valAx>
        <c:axId val="10013043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zh-TW" sz="1600" baseline="-25000" dirty="0" err="1">
                    <a:solidFill>
                      <a:schemeClr val="tx1"/>
                    </a:solidFill>
                  </a:rPr>
                  <a:t>G</a:t>
                </a:r>
                <a:r>
                  <a:rPr lang="en-US" altLang="zh-TW" sz="1600" baseline="0" dirty="0" err="1">
                    <a:solidFill>
                      <a:schemeClr val="tx1"/>
                    </a:solidFill>
                  </a:rPr>
                  <a:t>a</a:t>
                </a:r>
                <a:r>
                  <a:rPr lang="en-US" altLang="zh-TW" sz="1600" dirty="0">
                    <a:solidFill>
                      <a:schemeClr val="tx1"/>
                    </a:solidFill>
                  </a:rPr>
                  <a:t>(1/s)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60567071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[數據處理2.xlsx]工作表1!$J$19:$J$20</c:f>
                <c:numCache>
                  <c:formatCode>General</c:formatCode>
                  <c:ptCount val="2"/>
                  <c:pt idx="0">
                    <c:v>0.34994301001334677</c:v>
                  </c:pt>
                  <c:pt idx="1">
                    <c:v>0.24507258925873754</c:v>
                  </c:pt>
                </c:numCache>
              </c:numRef>
            </c:plus>
            <c:minus>
              <c:numRef>
                <c:f>[數據處理2.xlsx]工作表1!$J$19:$J$20</c:f>
                <c:numCache>
                  <c:formatCode>General</c:formatCode>
                  <c:ptCount val="2"/>
                  <c:pt idx="0">
                    <c:v>0.34994301001334677</c:v>
                  </c:pt>
                  <c:pt idx="1">
                    <c:v>0.24507258925873754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[數據處理2.xlsx]工作表1!$C$19:$C$20</c:f>
              <c:numCache>
                <c:formatCode>General</c:formatCode>
                <c:ptCount val="2"/>
                <c:pt idx="0">
                  <c:v>600</c:v>
                </c:pt>
                <c:pt idx="1">
                  <c:v>1800</c:v>
                </c:pt>
              </c:numCache>
            </c:numRef>
          </c:xVal>
          <c:yVal>
            <c:numRef>
              <c:f>[數據處理2.xlsx]工作表1!$H$19:$H$20</c:f>
              <c:numCache>
                <c:formatCode>General</c:formatCode>
                <c:ptCount val="2"/>
                <c:pt idx="0">
                  <c:v>5.4814276147468366</c:v>
                </c:pt>
                <c:pt idx="1">
                  <c:v>6.0130433342205398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2A-48D2-BCA6-540496D26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5990479"/>
        <c:axId val="1092049231"/>
      </c:scatterChart>
      <c:valAx>
        <c:axId val="1055990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</a:rPr>
                  <a:t>轉速</a:t>
                </a:r>
                <a:r>
                  <a:rPr lang="en-US" altLang="zh-TW" sz="1600">
                    <a:solidFill>
                      <a:schemeClr val="tx1"/>
                    </a:solidFill>
                  </a:rPr>
                  <a:t>(rpm)</a:t>
                </a:r>
                <a:endParaRPr lang="zh-TW" alt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92049231"/>
        <c:crosses val="autoZero"/>
        <c:crossBetween val="midCat"/>
      </c:valAx>
      <c:valAx>
        <c:axId val="1092049231"/>
        <c:scaling>
          <c:orientation val="minMax"/>
          <c:max val="6.3"/>
          <c:min val="5.0999999999999996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600">
                    <a:solidFill>
                      <a:schemeClr val="tx1"/>
                    </a:solidFill>
                  </a:rPr>
                  <a:t>K</a:t>
                </a:r>
                <a:r>
                  <a:rPr lang="en-US" altLang="zh-TW" sz="1600" baseline="-25000">
                    <a:solidFill>
                      <a:schemeClr val="tx1"/>
                    </a:solidFill>
                  </a:rPr>
                  <a:t>G</a:t>
                </a:r>
                <a:r>
                  <a:rPr lang="en-US" altLang="zh-TW" sz="1600">
                    <a:solidFill>
                      <a:schemeClr val="tx1"/>
                    </a:solidFill>
                  </a:rPr>
                  <a:t>a(1/s)</a:t>
                </a:r>
                <a:endParaRPr lang="zh-TW" alt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.00_);[Red]\(#,##0.00\)" sourceLinked="0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5990479"/>
        <c:crosses val="autoZero"/>
        <c:crossBetween val="midCat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88648293963256"/>
          <c:y val="3.5326196446518729E-2"/>
          <c:w val="0.79057687495780837"/>
          <c:h val="0.74360491234914383"/>
        </c:manualLayout>
      </c:layout>
      <c:scatterChart>
        <c:scatterStyle val="lineMarker"/>
        <c:varyColors val="0"/>
        <c:ser>
          <c:idx val="0"/>
          <c:order val="0"/>
          <c:tx>
            <c:v>0 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工作表1!$B$12:$B$14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工作表1!$D$12:$D$14</c:f>
              <c:numCache>
                <c:formatCode>General</c:formatCode>
                <c:ptCount val="3"/>
                <c:pt idx="0">
                  <c:v>17.100000000000001</c:v>
                </c:pt>
                <c:pt idx="1">
                  <c:v>18.8</c:v>
                </c:pt>
                <c:pt idx="2">
                  <c:v>23.5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4-4FCA-A6BF-44608FA2BFDC}"/>
            </c:ext>
          </c:extLst>
        </c:ser>
        <c:ser>
          <c:idx val="1"/>
          <c:order val="1"/>
          <c:tx>
            <c:v>2GPH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工作表1!$F$12:$F$14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工作表1!$H$12:$H$14</c:f>
              <c:numCache>
                <c:formatCode>General</c:formatCode>
                <c:ptCount val="3"/>
                <c:pt idx="0">
                  <c:v>16.8</c:v>
                </c:pt>
                <c:pt idx="1">
                  <c:v>18.8</c:v>
                </c:pt>
                <c:pt idx="2">
                  <c:v>23.1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4-4FCA-A6BF-44608FA2BFDC}"/>
            </c:ext>
          </c:extLst>
        </c:ser>
        <c:ser>
          <c:idx val="2"/>
          <c:order val="2"/>
          <c:tx>
            <c:v>4GPH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工作表1!$B$24:$B$26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工作表1!$D$24:$D$26</c:f>
              <c:numCache>
                <c:formatCode>0.0</c:formatCode>
                <c:ptCount val="3"/>
                <c:pt idx="0">
                  <c:v>16.3</c:v>
                </c:pt>
                <c:pt idx="1">
                  <c:v>20.3</c:v>
                </c:pt>
                <c:pt idx="2" formatCode="General">
                  <c:v>23.9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4-4FCA-A6BF-44608FA2BFDC}"/>
            </c:ext>
          </c:extLst>
        </c:ser>
        <c:ser>
          <c:idx val="3"/>
          <c:order val="3"/>
          <c:tx>
            <c:v>6GPH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工作表1!$F$24:$F$26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工作表1!$H$24:$H$26</c:f>
              <c:numCache>
                <c:formatCode>General</c:formatCode>
                <c:ptCount val="3"/>
                <c:pt idx="0">
                  <c:v>18.3</c:v>
                </c:pt>
                <c:pt idx="1">
                  <c:v>22.5</c:v>
                </c:pt>
                <c:pt idx="2" formatCode="0.0">
                  <c:v>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4-4FCA-A6BF-44608FA2B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(L/min)</a:t>
                </a:r>
                <a:endParaRPr lang="zh-TW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9032406847845991"/>
              <c:y val="0.87803557117470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29"/>
          <c:min val="1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3.1157974136450012E-2"/>
              <c:y val="0.20808523276901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3"/>
      </c:valAx>
      <c:spPr>
        <a:solidFill>
          <a:schemeClr val="lt1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110870516185475"/>
          <c:y val="2.6907713498622591E-2"/>
          <c:w val="0.72209128179384197"/>
          <c:h val="0.73831190694827065"/>
        </c:manualLayout>
      </c:layout>
      <c:scatterChart>
        <c:scatterStyle val="lineMarker"/>
        <c:varyColors val="0"/>
        <c:ser>
          <c:idx val="0"/>
          <c:order val="0"/>
          <c:tx>
            <c:v>10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工作表1!$A$47:$A$50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工作表1!$C$47:$C$50</c:f>
              <c:numCache>
                <c:formatCode>General</c:formatCode>
                <c:ptCount val="4"/>
                <c:pt idx="0">
                  <c:v>17.100000000000001</c:v>
                </c:pt>
                <c:pt idx="1">
                  <c:v>16.8</c:v>
                </c:pt>
                <c:pt idx="2" formatCode="0.0">
                  <c:v>16.3</c:v>
                </c:pt>
                <c:pt idx="3">
                  <c:v>18.3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E-4E3A-BAFC-F80BC32399D8}"/>
            </c:ext>
          </c:extLst>
        </c:ser>
        <c:ser>
          <c:idx val="1"/>
          <c:order val="1"/>
          <c:tx>
            <c:v>20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工作表1!$A$47:$A$50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工作表1!$D$47:$D$50</c:f>
              <c:numCache>
                <c:formatCode>General</c:formatCode>
                <c:ptCount val="4"/>
                <c:pt idx="0">
                  <c:v>18.8</c:v>
                </c:pt>
                <c:pt idx="1">
                  <c:v>18.8</c:v>
                </c:pt>
                <c:pt idx="2" formatCode="0.0">
                  <c:v>20.3</c:v>
                </c:pt>
                <c:pt idx="3">
                  <c:v>22.5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EE-4E3A-BAFC-F80BC32399D8}"/>
            </c:ext>
          </c:extLst>
        </c:ser>
        <c:ser>
          <c:idx val="2"/>
          <c:order val="2"/>
          <c:tx>
            <c:v>30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工作表1!$A$47:$A$50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工作表1!$E$47:$E$50</c:f>
              <c:numCache>
                <c:formatCode>General</c:formatCode>
                <c:ptCount val="4"/>
                <c:pt idx="0">
                  <c:v>23.5</c:v>
                </c:pt>
                <c:pt idx="1">
                  <c:v>23.1</c:v>
                </c:pt>
                <c:pt idx="2">
                  <c:v>23.9</c:v>
                </c:pt>
                <c:pt idx="3" formatCode="0.0">
                  <c:v>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0EE-4E3A-BAFC-F80BC3239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7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(GPH)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228062117235344"/>
              <c:y val="0.87294370002268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30"/>
          <c:min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7.1692185408299872E-2"/>
              <c:y val="0.175084557698194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</c:valAx>
      <c:spPr>
        <a:solidFill>
          <a:schemeClr val="lt1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01004016064256"/>
          <c:y val="5.5832950719314364E-2"/>
          <c:w val="0.77522046519410981"/>
          <c:h val="0.73345270890725434"/>
        </c:manualLayout>
      </c:layout>
      <c:scatterChart>
        <c:scatterStyle val="lineMarker"/>
        <c:varyColors val="0"/>
        <c:ser>
          <c:idx val="0"/>
          <c:order val="0"/>
          <c:tx>
            <c:v>10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工作表1!$A$41:$A$44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工作表1!$C$41:$C$44</c:f>
              <c:numCache>
                <c:formatCode>General</c:formatCode>
                <c:ptCount val="4"/>
                <c:pt idx="0">
                  <c:v>13.1</c:v>
                </c:pt>
                <c:pt idx="1">
                  <c:v>12.9</c:v>
                </c:pt>
                <c:pt idx="2">
                  <c:v>12</c:v>
                </c:pt>
                <c:pt idx="3">
                  <c:v>15.6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56-44A4-9F0C-23515A94C5F7}"/>
            </c:ext>
          </c:extLst>
        </c:ser>
        <c:ser>
          <c:idx val="1"/>
          <c:order val="1"/>
          <c:tx>
            <c:v>20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工作表1!$A$41:$A$44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工作表1!$D$41:$D$44</c:f>
              <c:numCache>
                <c:formatCode>General</c:formatCode>
                <c:ptCount val="4"/>
                <c:pt idx="0">
                  <c:v>14.8</c:v>
                </c:pt>
                <c:pt idx="1">
                  <c:v>15.8</c:v>
                </c:pt>
                <c:pt idx="2">
                  <c:v>15.7</c:v>
                </c:pt>
                <c:pt idx="3">
                  <c:v>17.2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56-44A4-9F0C-23515A94C5F7}"/>
            </c:ext>
          </c:extLst>
        </c:ser>
        <c:ser>
          <c:idx val="2"/>
          <c:order val="2"/>
          <c:tx>
            <c:v>30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工作表1!$A$41:$A$44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工作表1!$E$41:$E$44</c:f>
              <c:numCache>
                <c:formatCode>General</c:formatCode>
                <c:ptCount val="4"/>
                <c:pt idx="0">
                  <c:v>19.2</c:v>
                </c:pt>
                <c:pt idx="1">
                  <c:v>19.8</c:v>
                </c:pt>
                <c:pt idx="2">
                  <c:v>19.399999999999999</c:v>
                </c:pt>
                <c:pt idx="3">
                  <c:v>22.2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56-44A4-9F0C-23515A94C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7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(GPH)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228062117235344"/>
              <c:y val="0.87294370002268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29"/>
          <c:min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7.9371653279785761E-3"/>
              <c:y val="0.233394934190388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solidFill>
          <a:schemeClr val="lt1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7941767068276"/>
          <c:y val="4.611455463728191E-2"/>
          <c:w val="0.77522046519410981"/>
          <c:h val="0.73831190694827065"/>
        </c:manualLayout>
      </c:layout>
      <c:scatterChart>
        <c:scatterStyle val="lineMarker"/>
        <c:varyColors val="0"/>
        <c:ser>
          <c:idx val="0"/>
          <c:order val="0"/>
          <c:tx>
            <c:v>10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工作表1!$A$35:$A$38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工作表1!$C$35:$C$38</c:f>
              <c:numCache>
                <c:formatCode>General</c:formatCode>
                <c:ptCount val="4"/>
                <c:pt idx="0" formatCode="0.0">
                  <c:v>11.3</c:v>
                </c:pt>
                <c:pt idx="1">
                  <c:v>10.3</c:v>
                </c:pt>
                <c:pt idx="2">
                  <c:v>10.5</c:v>
                </c:pt>
                <c:pt idx="3">
                  <c:v>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78-409C-BCF1-198143DB32BC}"/>
            </c:ext>
          </c:extLst>
        </c:ser>
        <c:ser>
          <c:idx val="1"/>
          <c:order val="1"/>
          <c:tx>
            <c:v>20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工作表1!$A$35:$A$38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工作表1!$D$35:$D$38</c:f>
              <c:numCache>
                <c:formatCode>0.0</c:formatCode>
                <c:ptCount val="4"/>
                <c:pt idx="0" formatCode="General">
                  <c:v>13.2</c:v>
                </c:pt>
                <c:pt idx="1">
                  <c:v>12.8</c:v>
                </c:pt>
                <c:pt idx="2" formatCode="General">
                  <c:v>14.2</c:v>
                </c:pt>
                <c:pt idx="3" formatCode="General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78-409C-BCF1-198143DB32BC}"/>
            </c:ext>
          </c:extLst>
        </c:ser>
        <c:ser>
          <c:idx val="2"/>
          <c:order val="2"/>
          <c:tx>
            <c:v>30 L/min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工作表1!$A$35:$A$38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工作表1!$E$35:$E$38</c:f>
              <c:numCache>
                <c:formatCode>General</c:formatCode>
                <c:ptCount val="4"/>
                <c:pt idx="0">
                  <c:v>16.3</c:v>
                </c:pt>
                <c:pt idx="1">
                  <c:v>16.5</c:v>
                </c:pt>
                <c:pt idx="2">
                  <c:v>16.899999999999999</c:v>
                </c:pt>
                <c:pt idx="3" formatCode="0.0">
                  <c:v>20.9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78-409C-BCF1-198143DB3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ax val="7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液體流量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(GPH)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37228062117235344"/>
              <c:y val="0.87294370002268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29"/>
          <c:min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zh-TW" altLang="en-US" sz="16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mmH</a:t>
                </a:r>
                <a:r>
                  <a:rPr lang="en-US" altLang="zh-TW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6532379518072288E-2"/>
              <c:y val="0.218817340067340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solidFill>
          <a:schemeClr val="lt1"/>
        </a:solidFill>
        <a:ln w="12700" cap="flat" cmpd="sng" algn="ctr">
          <a:solidFill>
            <a:sysClr val="windowText" lastClr="000000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72136124705455"/>
          <c:y val="5.3304334554334552E-2"/>
          <c:w val="0.79623912452419798"/>
          <c:h val="0.78816353785103788"/>
        </c:manualLayout>
      </c:layout>
      <c:scatterChart>
        <c:scatterStyle val="lineMarker"/>
        <c:varyColors val="0"/>
        <c:ser>
          <c:idx val="0"/>
          <c:order val="0"/>
          <c:tx>
            <c:v>0GPH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工作表1!$C$59:$C$61</c:f>
              <c:numCache>
                <c:formatCode>General</c:formatCode>
                <c:ptCount val="3"/>
                <c:pt idx="0">
                  <c:v>13.2</c:v>
                </c:pt>
                <c:pt idx="1">
                  <c:v>14.8</c:v>
                </c:pt>
                <c:pt idx="2">
                  <c:v>18.8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6D-4412-A38C-1B2934A31171}"/>
            </c:ext>
          </c:extLst>
        </c:ser>
        <c:ser>
          <c:idx val="1"/>
          <c:order val="1"/>
          <c:tx>
            <c:v>2GPH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工作表1!$D$59:$D$61</c:f>
              <c:numCache>
                <c:formatCode>General</c:formatCode>
                <c:ptCount val="3"/>
                <c:pt idx="0" formatCode="0.0">
                  <c:v>12.8</c:v>
                </c:pt>
                <c:pt idx="1">
                  <c:v>15.8</c:v>
                </c:pt>
                <c:pt idx="2">
                  <c:v>18.8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6D-4412-A38C-1B2934A31171}"/>
            </c:ext>
          </c:extLst>
        </c:ser>
        <c:ser>
          <c:idx val="2"/>
          <c:order val="2"/>
          <c:tx>
            <c:v>4GPH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工作表1!$E$59:$E$61</c:f>
              <c:numCache>
                <c:formatCode>General</c:formatCode>
                <c:ptCount val="3"/>
                <c:pt idx="0">
                  <c:v>14.2</c:v>
                </c:pt>
                <c:pt idx="1">
                  <c:v>15.7</c:v>
                </c:pt>
                <c:pt idx="2" formatCode="0.0">
                  <c:v>20.3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66D-4412-A38C-1B2934A31171}"/>
            </c:ext>
          </c:extLst>
        </c:ser>
        <c:ser>
          <c:idx val="3"/>
          <c:order val="3"/>
          <c:tx>
            <c:v>6GPH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工作表1!$A$59:$A$61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工作表1!$F$59:$F$61</c:f>
              <c:numCache>
                <c:formatCode>General</c:formatCode>
                <c:ptCount val="3"/>
                <c:pt idx="0">
                  <c:v>15.7</c:v>
                </c:pt>
                <c:pt idx="1">
                  <c:v>17.2</c:v>
                </c:pt>
                <c:pt idx="2">
                  <c:v>22.5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66D-4412-A38C-1B2934A31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4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 </a:t>
                </a:r>
                <a:r>
                  <a:rPr lang="en-US" altLang="zh-TW"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(rpm)</a:t>
                </a:r>
                <a:endParaRPr lang="zh-TW" altLang="en-US" sz="1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29"/>
          <c:min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919721107063645E-2"/>
              <c:y val="0.2954657045954874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08895232916441"/>
          <c:y val="2.6833791208791209E-2"/>
          <c:w val="0.80487153344208795"/>
          <c:h val="0.78038576007326022"/>
        </c:manualLayout>
      </c:layout>
      <c:scatterChart>
        <c:scatterStyle val="lineMarker"/>
        <c:varyColors val="0"/>
        <c:ser>
          <c:idx val="0"/>
          <c:order val="0"/>
          <c:tx>
            <c:v>0GPH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工作表1!$C$65:$C$67</c:f>
              <c:numCache>
                <c:formatCode>General</c:formatCode>
                <c:ptCount val="3"/>
                <c:pt idx="0">
                  <c:v>16.3</c:v>
                </c:pt>
                <c:pt idx="1">
                  <c:v>19.2</c:v>
                </c:pt>
                <c:pt idx="2">
                  <c:v>23.5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53-4CB7-B53F-E8300F2982D9}"/>
            </c:ext>
          </c:extLst>
        </c:ser>
        <c:ser>
          <c:idx val="1"/>
          <c:order val="1"/>
          <c:tx>
            <c:v>2GPH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工作表1!$D$65:$D$67</c:f>
              <c:numCache>
                <c:formatCode>General</c:formatCode>
                <c:ptCount val="3"/>
                <c:pt idx="0">
                  <c:v>16.5</c:v>
                </c:pt>
                <c:pt idx="1">
                  <c:v>19.8</c:v>
                </c:pt>
                <c:pt idx="2">
                  <c:v>23.1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53-4CB7-B53F-E8300F2982D9}"/>
            </c:ext>
          </c:extLst>
        </c:ser>
        <c:ser>
          <c:idx val="2"/>
          <c:order val="2"/>
          <c:tx>
            <c:v>4GPH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工作表1!$E$65:$E$67</c:f>
              <c:numCache>
                <c:formatCode>General</c:formatCode>
                <c:ptCount val="3"/>
                <c:pt idx="0">
                  <c:v>16.899999999999999</c:v>
                </c:pt>
                <c:pt idx="1">
                  <c:v>19.399999999999999</c:v>
                </c:pt>
                <c:pt idx="2">
                  <c:v>23.9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53-4CB7-B53F-E8300F2982D9}"/>
            </c:ext>
          </c:extLst>
        </c:ser>
        <c:ser>
          <c:idx val="3"/>
          <c:order val="3"/>
          <c:tx>
            <c:v>6GPH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工作表1!$A$65:$A$67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工作表1!$F$65:$F$67</c:f>
              <c:numCache>
                <c:formatCode>General</c:formatCode>
                <c:ptCount val="3"/>
                <c:pt idx="0" formatCode="0.0">
                  <c:v>20.9</c:v>
                </c:pt>
                <c:pt idx="1">
                  <c:v>22.2</c:v>
                </c:pt>
                <c:pt idx="2" formatCode="0.0">
                  <c:v>27.8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A53-4CB7-B53F-E8300F298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 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(rpm)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in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9197253942359979E-2"/>
              <c:y val="0.1840113705738705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工作表1!$C$53:$C$55</c:f>
              <c:numCache>
                <c:formatCode>General</c:formatCode>
                <c:ptCount val="3"/>
                <c:pt idx="0" formatCode="0.0">
                  <c:v>11.3</c:v>
                </c:pt>
                <c:pt idx="1">
                  <c:v>13.1</c:v>
                </c:pt>
                <c:pt idx="2">
                  <c:v>17.100000000000001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46-4794-9105-222AF23BB4AB}"/>
            </c:ext>
          </c:extLst>
        </c:ser>
        <c:ser>
          <c:idx val="1"/>
          <c:order val="1"/>
          <c:tx>
            <c:v>2GPH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工作表1!$D$53:$D$55</c:f>
              <c:numCache>
                <c:formatCode>General</c:formatCode>
                <c:ptCount val="3"/>
                <c:pt idx="0">
                  <c:v>10.3</c:v>
                </c:pt>
                <c:pt idx="1">
                  <c:v>12.9</c:v>
                </c:pt>
                <c:pt idx="2">
                  <c:v>16.8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546-4794-9105-222AF23BB4AB}"/>
            </c:ext>
          </c:extLst>
        </c:ser>
        <c:ser>
          <c:idx val="2"/>
          <c:order val="2"/>
          <c:tx>
            <c:v>4GPH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工作表1!$E$53:$E$55</c:f>
              <c:numCache>
                <c:formatCode>General</c:formatCode>
                <c:ptCount val="3"/>
                <c:pt idx="0">
                  <c:v>10.5</c:v>
                </c:pt>
                <c:pt idx="1">
                  <c:v>12</c:v>
                </c:pt>
                <c:pt idx="2" formatCode="0.0">
                  <c:v>16.3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546-4794-9105-222AF23BB4AB}"/>
            </c:ext>
          </c:extLst>
        </c:ser>
        <c:ser>
          <c:idx val="3"/>
          <c:order val="3"/>
          <c:tx>
            <c:v>6GPH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工作表1!$A$53:$A$55</c:f>
              <c:numCache>
                <c:formatCode>General</c:formatCode>
                <c:ptCount val="3"/>
                <c:pt idx="0">
                  <c:v>600</c:v>
                </c:pt>
                <c:pt idx="1">
                  <c:v>1200</c:v>
                </c:pt>
                <c:pt idx="2">
                  <c:v>1800</c:v>
                </c:pt>
              </c:numCache>
            </c:numRef>
          </c:xVal>
          <c:yVal>
            <c:numRef>
              <c:f>工作表1!$F$53:$F$55</c:f>
              <c:numCache>
                <c:formatCode>General</c:formatCode>
                <c:ptCount val="3"/>
                <c:pt idx="0">
                  <c:v>13.6</c:v>
                </c:pt>
                <c:pt idx="1">
                  <c:v>15.6</c:v>
                </c:pt>
                <c:pt idx="2">
                  <c:v>18.3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546-4794-9105-222AF23BB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444272"/>
        <c:axId val="2134446768"/>
      </c:scatterChart>
      <c:valAx>
        <c:axId val="2134444272"/>
        <c:scaling>
          <c:orientation val="minMax"/>
          <c:min val="5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16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</a:t>
                </a:r>
                <a:r>
                  <a:rPr lang="en-US" altLang="zh-TW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(rpm)</a:t>
                </a:r>
                <a:endParaRPr lang="zh-TW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6768"/>
        <c:crosses val="autoZero"/>
        <c:crossBetween val="midCat"/>
      </c:valAx>
      <c:valAx>
        <c:axId val="2134446768"/>
        <c:scaling>
          <c:orientation val="minMax"/>
          <c:max val="29"/>
          <c:min val="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壓降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(mmH</a:t>
                </a:r>
                <a:r>
                  <a:rPr lang="en-US" altLang="zh-TW" sz="1600" b="0" i="0" baseline="-2500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en-US" altLang="zh-TW" sz="1600" b="0" i="0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O)</a:t>
                </a:r>
                <a:endParaRPr lang="zh-TW" altLang="zh-TW" sz="160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919721107063645E-2"/>
              <c:y val="0.2954657045954874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2134444272"/>
        <c:crosses val="autoZero"/>
        <c:crossBetween val="midCat"/>
        <c:majorUnit val="5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CE99B-A5B5-4FCA-AD23-3151335B1BF7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2EDCF-8971-48A2-B66B-193A7C3EC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2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2EDCF-8971-48A2-B66B-193A7C3EC22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82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BA57-0553-4543-9134-6AF366BBA7C1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4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DA79-2974-479B-BB2D-6F44F31680F3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38A9-77C8-411F-99E2-5EC18F55A400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1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A0D8-9D3C-442D-89BF-A72DD1545CAD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3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00EB-76B2-464E-8B44-94C8B4B989C3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92A9-6512-4D78-AC2D-C419808EC16D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58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1D66-934B-408B-B88C-0B8ADA319BFE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8CE6-0BCC-40CA-8BCB-26F8D9887051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8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0E7-BAAD-443F-8F3A-DEA83AF785F1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800B799E-41DE-49AA-A934-8BB5E7B14B4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20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CE38-BEB1-497E-8D47-15C77B122171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3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3FBF-B3C9-4382-8E87-8BF91B16AAD2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891C-E0A1-4371-AD46-5B3F19CFDC25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799E-41DE-49AA-A934-8BB5E7B14B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50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68102"/>
            <a:ext cx="9144000" cy="1714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4800" dirty="0"/>
              <a:t>實驗四　超重力吸收</a:t>
            </a:r>
            <a:br>
              <a:rPr lang="en-US" altLang="zh-TW" sz="4800" dirty="0"/>
            </a:br>
            <a:r>
              <a:rPr lang="en-US" altLang="zh-TW" sz="3200" dirty="0"/>
              <a:t>2020.10.15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405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B06504004</a:t>
            </a:r>
            <a:r>
              <a:rPr lang="zh-TW" altLang="en-US" dirty="0"/>
              <a:t>　盧彥均</a:t>
            </a:r>
            <a:endParaRPr lang="en-US" altLang="zh-TW" dirty="0"/>
          </a:p>
          <a:p>
            <a:r>
              <a:rPr lang="en-US" altLang="zh-TW" dirty="0"/>
              <a:t>B06504069</a:t>
            </a:r>
            <a:r>
              <a:rPr lang="zh-TW" altLang="en-US" dirty="0"/>
              <a:t>　蘇峰玉</a:t>
            </a:r>
            <a:endParaRPr lang="en-US" altLang="zh-TW" dirty="0"/>
          </a:p>
          <a:p>
            <a:r>
              <a:rPr lang="en-US" altLang="zh-TW" dirty="0"/>
              <a:t>B05504076</a:t>
            </a:r>
            <a:r>
              <a:rPr lang="zh-TW" altLang="en-US" dirty="0"/>
              <a:t>　蔡孟儒</a:t>
            </a:r>
            <a:endParaRPr lang="en-US" altLang="zh-TW" dirty="0"/>
          </a:p>
          <a:p>
            <a:r>
              <a:rPr lang="en-US" altLang="zh-TW" dirty="0"/>
              <a:t>B06504124</a:t>
            </a:r>
            <a:r>
              <a:rPr lang="zh-TW" altLang="en-US" dirty="0"/>
              <a:t>　趙奕翔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6E9347-9864-4B5B-A6DC-78C1C6126D2D}"/>
              </a:ext>
            </a:extLst>
          </p:cNvPr>
          <p:cNvGrpSpPr/>
          <p:nvPr/>
        </p:nvGrpSpPr>
        <p:grpSpPr>
          <a:xfrm>
            <a:off x="2257384" y="2855167"/>
            <a:ext cx="7677232" cy="0"/>
            <a:chOff x="2220220" y="3788229"/>
            <a:chExt cx="7677232" cy="0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D7440EA-D4AF-44C2-B008-6C4F63754D29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EB5D5F2-E772-41E1-97E3-8205B900353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D0D7100-276C-43D7-A609-D7B8AB4505E4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201F7158-81A6-40F6-89D3-44E29BB272D8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50EB9432-B9DC-4103-9130-2E9C8E41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96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結果討論－壓降實驗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6000" y="1345157"/>
            <a:ext cx="10952400" cy="235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</a:t>
            </a:r>
            <a:r>
              <a:rPr lang="zh-TW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，增加對填充床內部的</a:t>
            </a:r>
            <a:r>
              <a:rPr lang="zh-TW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氣體離心速度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，氣體進出需要克服更大</a:t>
            </a:r>
            <a:r>
              <a:rPr lang="zh-TW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阻力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，造成壓降上升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zh-TW" sz="20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</a:t>
            </a:r>
            <a:r>
              <a:rPr lang="zh-TW" altLang="zh-TW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，摩擦填充物，造成</a:t>
            </a:r>
            <a:r>
              <a:rPr lang="zh-TW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阻力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增加，導致壓降增加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zh-TW" sz="2000" kern="1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液體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流量，也會造成摩擦損耗，但影響程度較小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在離心力的作用下，液體比較少累積在填充塔中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影響壓降的主要因素為</a:t>
            </a:r>
            <a:r>
              <a:rPr lang="zh-TW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氣體流量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000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endParaRPr lang="en-US" altLang="zh-TW" sz="2000" kern="1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4153" y="388918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誤差來源－壓降實驗</a:t>
            </a:r>
          </a:p>
        </p:txBody>
      </p:sp>
      <p:cxnSp>
        <p:nvCxnSpPr>
          <p:cNvPr id="6" name="直線接點 5"/>
          <p:cNvCxnSpPr/>
          <p:nvPr/>
        </p:nvCxnSpPr>
        <p:spPr>
          <a:xfrm flipV="1">
            <a:off x="848400" y="4462104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96000" y="4692030"/>
                <a:ext cx="10800000" cy="1889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壓力計上的數值變動幅度大，讀取看到的平均值記錄</a:t>
                </a:r>
                <a:endParaRPr lang="en-US" altLang="zh-TW" sz="2000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轉速</a:t>
                </a:r>
                <a:r>
                  <a:rPr lang="zh-TW" altLang="en-US" sz="2000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隨實驗過程中變動，有</a:t>
                </a:r>
                <a14:m>
                  <m:oMath xmlns:m="http://schemas.openxmlformats.org/officeDocument/2006/math">
                    <m:r>
                      <a:rPr lang="en-US" altLang="zh-TW" sz="200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</m:oMath>
                </a14:m>
                <a:r>
                  <a:rPr lang="zh-TW" altLang="en-US" sz="2000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kern="100" dirty="0">
                    <a:solidFill>
                      <a:srgbClr val="000000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5</a:t>
                </a:r>
                <a:r>
                  <a:rPr lang="zh-TW" altLang="en-US" sz="2000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的差異</a:t>
                </a:r>
                <a:endParaRPr lang="en-US" altLang="zh-TW" sz="2000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溫度</a:t>
                </a:r>
                <a:r>
                  <a:rPr lang="zh-TW" altLang="en-US" sz="2000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於實驗過程中有些微降低，亦可能造成造成誤差</a:t>
                </a:r>
                <a:endParaRPr lang="en-US" altLang="zh-TW" sz="2000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在水位過低時，儀器自動進行補水，若此過程中恆溫水槽有溫度變化，可能產生誤差</a:t>
                </a:r>
                <a:endParaRPr lang="en-US" altLang="zh-TW" sz="2000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692030"/>
                <a:ext cx="10800000" cy="1889876"/>
              </a:xfrm>
              <a:prstGeom prst="rect">
                <a:avLst/>
              </a:prstGeom>
              <a:blipFill>
                <a:blip r:embed="rId2"/>
                <a:stretch>
                  <a:fillRect l="-508" b="-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7DDEC0C-3590-4DB4-8DE6-C7E50BE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1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結果討論－壓降實驗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7DDEC0C-3590-4DB4-8DE6-C7E50BE1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9F35D70-082E-433A-99AF-A99064170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1"/>
          <a:stretch/>
        </p:blipFill>
        <p:spPr>
          <a:xfrm>
            <a:off x="538364" y="1367790"/>
            <a:ext cx="7140421" cy="4612341"/>
          </a:xfrm>
          <a:prstGeom prst="rect">
            <a:avLst/>
          </a:prstGeom>
        </p:spPr>
      </p:pic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6737E84B-EBE9-455A-80BA-A6646097E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479585"/>
              </p:ext>
            </p:extLst>
          </p:nvPr>
        </p:nvGraphicFramePr>
        <p:xfrm>
          <a:off x="7319235" y="2556852"/>
          <a:ext cx="4854103" cy="27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92BCE1-A104-4580-B808-201D01991B13}"/>
              </a:ext>
            </a:extLst>
          </p:cNvPr>
          <p:cNvSpPr txBox="1"/>
          <p:nvPr/>
        </p:nvSpPr>
        <p:spPr>
          <a:xfrm>
            <a:off x="10909305" y="1317576"/>
            <a:ext cx="1035861" cy="1077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2"/>
                </a:solidFill>
              </a:rPr>
              <a:t>2</a:t>
            </a:r>
            <a:r>
              <a:rPr lang="zh-TW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EEB500"/>
                </a:solidFill>
              </a:rPr>
              <a:t>6</a:t>
            </a:r>
            <a:r>
              <a:rPr lang="zh-TW" altLang="en-US" sz="1600" dirty="0">
                <a:solidFill>
                  <a:srgbClr val="EEB500"/>
                </a:solidFill>
              </a:rPr>
              <a:t> </a:t>
            </a:r>
            <a:r>
              <a:rPr lang="en-US" altLang="zh-TW" sz="1600" dirty="0">
                <a:solidFill>
                  <a:srgbClr val="EEB500"/>
                </a:solidFill>
              </a:rPr>
              <a:t>GPH</a:t>
            </a:r>
            <a:endParaRPr lang="zh-TW" altLang="en-US" sz="1600" dirty="0">
              <a:solidFill>
                <a:srgbClr val="EEB5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ABD097-8E48-4BCB-85FA-6942A5A05C84}"/>
              </a:ext>
            </a:extLst>
          </p:cNvPr>
          <p:cNvSpPr txBox="1"/>
          <p:nvPr/>
        </p:nvSpPr>
        <p:spPr>
          <a:xfrm>
            <a:off x="8134123" y="2763264"/>
            <a:ext cx="160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 = 1200 rpm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33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液體流量對去除率的影響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68353" y="140526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 = 21.6 L/min</a:t>
            </a:r>
          </a:p>
          <a:p>
            <a:r>
              <a:rPr lang="en-US" altLang="zh-TW" dirty="0"/>
              <a:t>W = 1200 rpm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000" y="5013158"/>
            <a:ext cx="7398179" cy="879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提升液體流量，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去除率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也會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</a:t>
            </a:r>
            <a:endParaRPr lang="en-US" altLang="zh-TW" kern="1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液體流量增加，相對能夠吸收氣體的量也上升，然而沒有增加很多。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DB21D56F-DA40-42E7-B926-CCF3F61F4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099948"/>
              </p:ext>
            </p:extLst>
          </p:nvPr>
        </p:nvGraphicFramePr>
        <p:xfrm>
          <a:off x="3528536" y="1932826"/>
          <a:ext cx="5134928" cy="299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923645-BBB7-439B-BB79-9072288F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5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Graphic spid="1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轉速對去除率的影響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68353" y="140526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 = 21.6 L/min</a:t>
            </a:r>
          </a:p>
          <a:p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GPH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001" y="4878248"/>
            <a:ext cx="10800000" cy="1710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提升轉速，去除率也會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上升</a:t>
            </a:r>
            <a:endParaRPr lang="en-US" altLang="zh-TW" kern="1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dirty="0"/>
              <a:t>當轉速增加，</a:t>
            </a:r>
            <a:r>
              <a:rPr lang="zh-TW" altLang="zh-TW" dirty="0">
                <a:solidFill>
                  <a:srgbClr val="FF0000"/>
                </a:solidFill>
              </a:rPr>
              <a:t>液膜厚度薄</a:t>
            </a:r>
            <a:r>
              <a:rPr lang="zh-TW" altLang="zh-TW" dirty="0"/>
              <a:t>，</a:t>
            </a:r>
            <a:r>
              <a:rPr lang="zh-TW" altLang="zh-TW" dirty="0">
                <a:solidFill>
                  <a:srgbClr val="FF0000"/>
                </a:solidFill>
              </a:rPr>
              <a:t>減少</a:t>
            </a:r>
            <a:r>
              <a:rPr lang="zh-TW" altLang="zh-TW" dirty="0"/>
              <a:t>氣液間的質傳</a:t>
            </a:r>
            <a:r>
              <a:rPr lang="zh-TW" altLang="zh-TW" dirty="0">
                <a:solidFill>
                  <a:srgbClr val="FF0000"/>
                </a:solidFill>
              </a:rPr>
              <a:t>阻力</a:t>
            </a:r>
            <a:r>
              <a:rPr lang="zh-TW" altLang="zh-TW" dirty="0"/>
              <a:t>，質傳效率好，</a:t>
            </a:r>
            <a:r>
              <a:rPr lang="zh-TW" altLang="zh-TW" dirty="0">
                <a:solidFill>
                  <a:srgbClr val="FF0000"/>
                </a:solidFill>
              </a:rPr>
              <a:t>去除率較高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且</a:t>
            </a:r>
            <a:r>
              <a:rPr lang="zh-TW" altLang="zh-TW" dirty="0"/>
              <a:t>轉速增加時，液體在填充塔內移動較快，形成像</a:t>
            </a:r>
            <a:r>
              <a:rPr lang="zh-TW" altLang="zh-TW" dirty="0">
                <a:solidFill>
                  <a:srgbClr val="FF0000"/>
                </a:solidFill>
              </a:rPr>
              <a:t>紊流</a:t>
            </a:r>
            <a:r>
              <a:rPr lang="zh-TW" altLang="zh-TW" dirty="0"/>
              <a:t>般的形式</a:t>
            </a:r>
            <a:r>
              <a:rPr lang="zh-TW" altLang="zh-TW" dirty="0">
                <a:solidFill>
                  <a:srgbClr val="FF0000"/>
                </a:solidFill>
              </a:rPr>
              <a:t>提升粒子碰撞</a:t>
            </a:r>
            <a:r>
              <a:rPr lang="zh-TW" altLang="zh-TW" dirty="0"/>
              <a:t>，</a:t>
            </a:r>
            <a:r>
              <a:rPr lang="zh-TW" altLang="zh-TW" dirty="0">
                <a:solidFill>
                  <a:srgbClr val="FF0000"/>
                </a:solidFill>
              </a:rPr>
              <a:t>增加氣液間的接觸</a:t>
            </a:r>
            <a:r>
              <a:rPr lang="zh-TW" altLang="zh-TW" dirty="0"/>
              <a:t>，去除率上升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113773DC-7622-4357-AA2D-55797B708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85881"/>
              </p:ext>
            </p:extLst>
          </p:nvPr>
        </p:nvGraphicFramePr>
        <p:xfrm>
          <a:off x="3529200" y="1933200"/>
          <a:ext cx="5133600" cy="299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24F82E-B848-44F1-994A-3CA93224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94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液體流量對</a:t>
            </a:r>
            <a:r>
              <a:rPr lang="en-US" altLang="zh-TW" sz="3200" dirty="0" err="1"/>
              <a:t>K</a:t>
            </a:r>
            <a:r>
              <a:rPr lang="en-US" altLang="zh-TW" sz="3200" baseline="-25000" dirty="0" err="1"/>
              <a:t>G</a:t>
            </a:r>
            <a:r>
              <a:rPr lang="en-US" altLang="zh-TW" sz="3200" dirty="0" err="1"/>
              <a:t>a</a:t>
            </a:r>
            <a:r>
              <a:rPr lang="zh-TW" altLang="en-US" sz="3200" dirty="0"/>
              <a:t>的影響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68353" y="1405266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 = 21.6 L/min</a:t>
            </a:r>
          </a:p>
          <a:p>
            <a:r>
              <a:rPr lang="en-US" altLang="zh-TW" dirty="0"/>
              <a:t>W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1200</a:t>
            </a:r>
            <a:r>
              <a:rPr lang="zh-TW" altLang="en-US" dirty="0"/>
              <a:t> </a:t>
            </a:r>
            <a:r>
              <a:rPr lang="en-US" altLang="zh-TW" dirty="0"/>
              <a:t>rpm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001" y="4878248"/>
            <a:ext cx="10800000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提升液體流量，</a:t>
            </a:r>
            <a:r>
              <a:rPr lang="en-US" altLang="zh-TW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TW" kern="100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G</a:t>
            </a:r>
            <a:r>
              <a:rPr lang="en-US" altLang="zh-TW" kern="1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zh-TW" altLang="en-US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上升</a:t>
            </a:r>
            <a:endParaRPr lang="en-US" altLang="zh-TW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dirty="0"/>
              <a:t>液體流量增加</a:t>
            </a:r>
            <a:r>
              <a:rPr lang="zh-TW" altLang="en-US" dirty="0"/>
              <a:t>，液體</a:t>
            </a:r>
            <a:r>
              <a:rPr lang="zh-TW" altLang="zh-TW" dirty="0"/>
              <a:t>更</a:t>
            </a:r>
            <a:r>
              <a:rPr lang="zh-TW" altLang="zh-TW" dirty="0">
                <a:solidFill>
                  <a:srgbClr val="FF0000"/>
                </a:solidFill>
              </a:rPr>
              <a:t>均勻</a:t>
            </a:r>
            <a:r>
              <a:rPr lang="zh-TW" altLang="zh-TW" dirty="0"/>
              <a:t>的</a:t>
            </a:r>
            <a:r>
              <a:rPr lang="zh-TW" altLang="zh-TW" dirty="0">
                <a:solidFill>
                  <a:srgbClr val="FF0000"/>
                </a:solidFill>
              </a:rPr>
              <a:t>分佈</a:t>
            </a:r>
            <a:r>
              <a:rPr lang="zh-TW" altLang="zh-TW" dirty="0"/>
              <a:t>在填充床，</a:t>
            </a:r>
            <a:r>
              <a:rPr lang="zh-TW" altLang="zh-TW" dirty="0">
                <a:solidFill>
                  <a:srgbClr val="FF0000"/>
                </a:solidFill>
              </a:rPr>
              <a:t>增加氣液之間的接觸</a:t>
            </a:r>
            <a:r>
              <a:rPr lang="zh-TW" altLang="zh-TW" dirty="0"/>
              <a:t>，</a:t>
            </a:r>
            <a:r>
              <a:rPr lang="zh-TW" altLang="en-US" dirty="0"/>
              <a:t>使</a:t>
            </a:r>
            <a:r>
              <a:rPr lang="en-US" altLang="zh-TW" dirty="0" err="1"/>
              <a:t>K</a:t>
            </a:r>
            <a:r>
              <a:rPr lang="en-US" altLang="zh-TW" baseline="-25000" dirty="0" err="1"/>
              <a:t>G</a:t>
            </a:r>
            <a:r>
              <a:rPr lang="en-US" altLang="zh-TW" dirty="0" err="1"/>
              <a:t>a</a:t>
            </a:r>
            <a:r>
              <a:rPr lang="zh-TW" altLang="zh-TW" dirty="0"/>
              <a:t>略微上升。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99AF654-2A4C-40F4-B8DC-533E2FD5F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658551"/>
              </p:ext>
            </p:extLst>
          </p:nvPr>
        </p:nvGraphicFramePr>
        <p:xfrm>
          <a:off x="3529200" y="1933200"/>
          <a:ext cx="5133600" cy="299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2F560F-D2CE-4855-96EB-AA7827F6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Graphic spid="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轉速對</a:t>
            </a:r>
            <a:r>
              <a:rPr lang="en-US" altLang="zh-TW" sz="3200" dirty="0" err="1"/>
              <a:t>K</a:t>
            </a:r>
            <a:r>
              <a:rPr lang="en-US" altLang="zh-TW" sz="3200" baseline="-25000" dirty="0" err="1"/>
              <a:t>G</a:t>
            </a:r>
            <a:r>
              <a:rPr lang="en-US" altLang="zh-TW" sz="3200" dirty="0" err="1"/>
              <a:t>a</a:t>
            </a:r>
            <a:r>
              <a:rPr lang="zh-TW" altLang="en-US" sz="3200" dirty="0"/>
              <a:t>的影響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68353" y="140526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 = 21.6 L/min</a:t>
            </a:r>
          </a:p>
          <a:p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GPH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6001" y="4878248"/>
            <a:ext cx="10800000" cy="129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增加轉速，</a:t>
            </a:r>
            <a:r>
              <a:rPr lang="en-US" altLang="zh-TW" kern="100" dirty="0" err="1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kern="1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kern="100" dirty="0" err="1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會上升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dirty="0"/>
              <a:t>提升轉速會造成氣液之間</a:t>
            </a:r>
            <a:r>
              <a:rPr lang="zh-TW" altLang="en-US" dirty="0"/>
              <a:t>的接觸，</a:t>
            </a:r>
            <a:r>
              <a:rPr lang="zh-TW" altLang="zh-TW" dirty="0">
                <a:solidFill>
                  <a:srgbClr val="FF0000"/>
                </a:solidFill>
              </a:rPr>
              <a:t>上升的幅度高於液體流量</a:t>
            </a:r>
            <a:r>
              <a:rPr lang="zh-TW" altLang="en-US" dirty="0"/>
              <a:t>。</a:t>
            </a:r>
            <a:r>
              <a:rPr lang="zh-TW" altLang="zh-TW" dirty="0"/>
              <a:t>因為轉速增加，造成液膜變薄，讓它更符合雙膜定律，增加質傳。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5C453C6-4DA7-4699-BF09-A867466DA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913608"/>
              </p:ext>
            </p:extLst>
          </p:nvPr>
        </p:nvGraphicFramePr>
        <p:xfrm>
          <a:off x="3529200" y="1933200"/>
          <a:ext cx="5133600" cy="299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54F004-E3F8-4635-846A-B1731006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7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5976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氣體流量對去除率、</a:t>
            </a:r>
            <a:r>
              <a:rPr lang="en-US" altLang="zh-TW" sz="3200" dirty="0" err="1"/>
              <a:t>K</a:t>
            </a:r>
            <a:r>
              <a:rPr lang="en-US" altLang="zh-TW" sz="3200" baseline="-25000" dirty="0" err="1"/>
              <a:t>G</a:t>
            </a:r>
            <a:r>
              <a:rPr lang="en-US" altLang="zh-TW" sz="3200" dirty="0" err="1"/>
              <a:t>a</a:t>
            </a:r>
            <a:r>
              <a:rPr lang="zh-TW" altLang="en-US" sz="3200" dirty="0"/>
              <a:t>的影響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6000" y="1519072"/>
            <a:ext cx="10800000" cy="3735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由於儀器問題，上週的實驗沒能做出氣體流量與去除率的關係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從液體流率結果推敲，當</a:t>
            </a:r>
            <a:r>
              <a:rPr lang="zh-TW" altLang="zh-TW" sz="2000" dirty="0"/>
              <a:t>氣體流率變大，</a:t>
            </a:r>
            <a:r>
              <a:rPr lang="zh-TW" altLang="en-US" sz="2000" dirty="0"/>
              <a:t>可能會擠壓液體空間</a:t>
            </a:r>
            <a:r>
              <a:rPr lang="zh-TW" altLang="zh-TW" sz="2000" dirty="0"/>
              <a:t>，造成</a:t>
            </a:r>
            <a:r>
              <a:rPr lang="zh-TW" altLang="zh-TW" sz="2000" dirty="0">
                <a:solidFill>
                  <a:srgbClr val="FF0000"/>
                </a:solidFill>
              </a:rPr>
              <a:t>液體液膜變薄</a:t>
            </a:r>
            <a:r>
              <a:rPr lang="zh-TW" altLang="zh-TW" sz="2000" dirty="0"/>
              <a:t>，</a:t>
            </a:r>
            <a:r>
              <a:rPr lang="zh-TW" altLang="zh-TW" sz="2000" dirty="0">
                <a:solidFill>
                  <a:srgbClr val="FF0000"/>
                </a:solidFill>
              </a:rPr>
              <a:t>提升質傳</a:t>
            </a:r>
            <a:r>
              <a:rPr lang="zh-TW" altLang="zh-TW" sz="2000" dirty="0"/>
              <a:t>的效果，</a:t>
            </a:r>
            <a:r>
              <a:rPr lang="zh-TW" altLang="zh-TW" sz="2000" dirty="0">
                <a:solidFill>
                  <a:srgbClr val="0070C0"/>
                </a:solidFill>
              </a:rPr>
              <a:t>去除率</a:t>
            </a:r>
            <a:r>
              <a:rPr lang="zh-TW" altLang="zh-TW" sz="2000" dirty="0"/>
              <a:t>會</a:t>
            </a:r>
            <a:r>
              <a:rPr lang="zh-TW" altLang="zh-TW" sz="2000" dirty="0">
                <a:solidFill>
                  <a:srgbClr val="0070C0"/>
                </a:solidFill>
              </a:rPr>
              <a:t>上升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但</a:t>
            </a:r>
            <a:r>
              <a:rPr lang="zh-TW" altLang="zh-TW" sz="2000" dirty="0"/>
              <a:t>當氣體流量繼續上升，氣體於填充塔內的</a:t>
            </a:r>
            <a:r>
              <a:rPr lang="zh-TW" altLang="en-US" sz="2000" dirty="0">
                <a:solidFill>
                  <a:srgbClr val="FF0000"/>
                </a:solidFill>
              </a:rPr>
              <a:t>滯留</a:t>
            </a:r>
            <a:r>
              <a:rPr lang="zh-TW" altLang="zh-TW" sz="2000" dirty="0">
                <a:solidFill>
                  <a:srgbClr val="FF0000"/>
                </a:solidFill>
              </a:rPr>
              <a:t>時間</a:t>
            </a:r>
            <a:r>
              <a:rPr lang="zh-TW" altLang="zh-TW" sz="2000" dirty="0"/>
              <a:t>會</a:t>
            </a:r>
            <a:r>
              <a:rPr lang="zh-TW" altLang="zh-TW" sz="2000" dirty="0">
                <a:solidFill>
                  <a:srgbClr val="FF0000"/>
                </a:solidFill>
              </a:rPr>
              <a:t>下降</a:t>
            </a:r>
            <a:r>
              <a:rPr lang="zh-TW" altLang="zh-TW" sz="2000" dirty="0"/>
              <a:t>，氣體</a:t>
            </a:r>
            <a:r>
              <a:rPr lang="zh-TW" altLang="zh-TW" sz="2000" dirty="0">
                <a:solidFill>
                  <a:srgbClr val="FF0000"/>
                </a:solidFill>
              </a:rPr>
              <a:t>未達平衡就離開</a:t>
            </a:r>
            <a:r>
              <a:rPr lang="zh-TW" altLang="zh-TW" sz="2000" dirty="0"/>
              <a:t>，</a:t>
            </a:r>
            <a:r>
              <a:rPr lang="zh-TW" altLang="en-US" sz="2000" dirty="0"/>
              <a:t>也可能</a:t>
            </a:r>
            <a:r>
              <a:rPr lang="zh-TW" altLang="zh-TW" sz="2000" dirty="0"/>
              <a:t>造成</a:t>
            </a:r>
            <a:r>
              <a:rPr lang="zh-TW" altLang="zh-TW" sz="2000" dirty="0">
                <a:solidFill>
                  <a:srgbClr val="0070C0"/>
                </a:solidFill>
              </a:rPr>
              <a:t>去除率下降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2000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sz="2000" dirty="0"/>
              <a:t>增加氣體流量可以</a:t>
            </a:r>
            <a:r>
              <a:rPr lang="zh-TW" altLang="zh-TW" sz="2000" dirty="0">
                <a:solidFill>
                  <a:srgbClr val="0070C0"/>
                </a:solidFill>
              </a:rPr>
              <a:t>增加氣液接觸</a:t>
            </a:r>
            <a:r>
              <a:rPr lang="zh-TW" altLang="zh-TW" sz="2000" dirty="0"/>
              <a:t>，造成</a:t>
            </a:r>
            <a:r>
              <a:rPr lang="zh-TW" altLang="zh-TW" sz="2000" dirty="0">
                <a:solidFill>
                  <a:srgbClr val="FF0000"/>
                </a:solidFill>
              </a:rPr>
              <a:t>分子碰撞增加</a:t>
            </a:r>
            <a:r>
              <a:rPr lang="zh-TW" altLang="zh-TW" sz="2000" dirty="0"/>
              <a:t>，提升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G</a:t>
            </a:r>
            <a:r>
              <a:rPr lang="en-US" altLang="zh-TW" sz="2000" dirty="0" err="1"/>
              <a:t>a</a:t>
            </a:r>
            <a:r>
              <a:rPr lang="zh-TW" altLang="zh-TW" sz="2000" dirty="0"/>
              <a:t>值。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0E347D-B2EC-4616-A724-DE388079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2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4C3DFA5-78CA-497D-B776-02A51020B960}"/>
              </a:ext>
            </a:extLst>
          </p:cNvPr>
          <p:cNvSpPr txBox="1"/>
          <p:nvPr/>
        </p:nvSpPr>
        <p:spPr>
          <a:xfrm>
            <a:off x="651753" y="563147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結果討論－揮發性有機物實驗</a:t>
            </a:r>
            <a:endParaRPr lang="en-US" altLang="zh-TW" sz="3200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0CCFC92-77B5-4CE9-89C3-1FD66F2F0212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C62864B-5F66-4D95-86D6-6E7EB98BABFD}"/>
              </a:ext>
            </a:extLst>
          </p:cNvPr>
          <p:cNvSpPr/>
          <p:nvPr/>
        </p:nvSpPr>
        <p:spPr>
          <a:xfrm>
            <a:off x="696000" y="1354488"/>
            <a:ext cx="10952400" cy="142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去除率及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G</a:t>
            </a:r>
            <a:r>
              <a:rPr lang="en-US" altLang="zh-TW" sz="2000" dirty="0" err="1"/>
              <a:t>a</a:t>
            </a:r>
            <a:r>
              <a:rPr lang="zh-TW" altLang="en-US" sz="2000" dirty="0"/>
              <a:t>皆隨 </a:t>
            </a:r>
            <a:r>
              <a:rPr lang="zh-TW" altLang="en-US" sz="2000" dirty="0">
                <a:solidFill>
                  <a:srgbClr val="FF0000"/>
                </a:solidFill>
              </a:rPr>
              <a:t>液體流量</a:t>
            </a:r>
            <a:r>
              <a:rPr lang="zh-TW" altLang="en-US" sz="2000" dirty="0"/>
              <a:t> 上升而上升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去除率及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G</a:t>
            </a:r>
            <a:r>
              <a:rPr lang="en-US" altLang="zh-TW" sz="2000" dirty="0" err="1"/>
              <a:t>a</a:t>
            </a:r>
            <a:r>
              <a:rPr lang="zh-TW" altLang="en-US" sz="2000" dirty="0"/>
              <a:t>皆隨 </a:t>
            </a:r>
            <a:r>
              <a:rPr lang="zh-TW" altLang="en-US" sz="2000" dirty="0">
                <a:solidFill>
                  <a:srgbClr val="FF0000"/>
                </a:solidFill>
              </a:rPr>
              <a:t>氣體流量</a:t>
            </a:r>
            <a:r>
              <a:rPr lang="zh-TW" altLang="en-US" sz="2000" dirty="0"/>
              <a:t> 上升而上升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/>
              <a:t>去除率及</a:t>
            </a:r>
            <a:r>
              <a:rPr lang="en-US" altLang="zh-TW" sz="2000" dirty="0" err="1"/>
              <a:t>K</a:t>
            </a:r>
            <a:r>
              <a:rPr lang="en-US" altLang="zh-TW" sz="2000" baseline="-25000" dirty="0" err="1"/>
              <a:t>G</a:t>
            </a:r>
            <a:r>
              <a:rPr lang="en-US" altLang="zh-TW" sz="2000" dirty="0" err="1"/>
              <a:t>a</a:t>
            </a:r>
            <a:r>
              <a:rPr lang="zh-TW" altLang="en-US" sz="2000" dirty="0"/>
              <a:t>皆隨 </a:t>
            </a:r>
            <a:r>
              <a:rPr lang="zh-TW" altLang="en-US" sz="2000" dirty="0">
                <a:solidFill>
                  <a:srgbClr val="FF0000"/>
                </a:solidFill>
              </a:rPr>
              <a:t>轉速</a:t>
            </a:r>
            <a:r>
              <a:rPr lang="zh-TW" altLang="en-US" sz="2000" dirty="0"/>
              <a:t> 上升而上升</a:t>
            </a:r>
            <a:endParaRPr lang="en-US" altLang="zh-TW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A5E74C-970A-46D6-BCAC-A38E2AD5CA55}"/>
              </a:ext>
            </a:extLst>
          </p:cNvPr>
          <p:cNvSpPr txBox="1"/>
          <p:nvPr/>
        </p:nvSpPr>
        <p:spPr>
          <a:xfrm>
            <a:off x="804153" y="370257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誤差來源－揮發性有機物實驗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5147BF9-F406-44ED-A6B1-7B9BEE50F5FC}"/>
              </a:ext>
            </a:extLst>
          </p:cNvPr>
          <p:cNvCxnSpPr/>
          <p:nvPr/>
        </p:nvCxnSpPr>
        <p:spPr>
          <a:xfrm flipV="1">
            <a:off x="848400" y="4275490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F50725F-7EE1-43E2-A2AB-2554C0EF3069}"/>
              </a:ext>
            </a:extLst>
          </p:cNvPr>
          <p:cNvSpPr/>
          <p:nvPr/>
        </p:nvSpPr>
        <p:spPr>
          <a:xfrm>
            <a:off x="696000" y="4505416"/>
            <a:ext cx="10800000" cy="142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第一次測入口濃度時，儀器是正常運作的；後續數據則是困難排解後所測得，可能造成誤差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酒精蒸氣的吸收需等待</a:t>
            </a:r>
            <a:r>
              <a:rPr lang="en-US" altLang="zh-TW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～</a:t>
            </a:r>
            <a:r>
              <a:rPr lang="en-US" altLang="zh-TW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分鐘才達平衡，有些數據可能尚未等待至吸收平衡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可能在吸取藥物時碰到管壁而產生雜質或水分，造成誤差，此點已盡量避免</a:t>
            </a:r>
            <a:endParaRPr lang="en-US" altLang="zh-TW" sz="2000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AAE7B51-C501-457C-A0B9-771677E2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實驗觀察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51752" y="1444136"/>
            <a:ext cx="102237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dirty="0"/>
              <a:t>壓降實驗：大多時候氣體入口皆固定在同一溫度（開始實驗時，入口溫度為</a:t>
            </a:r>
            <a:r>
              <a:rPr lang="en-US" altLang="zh-TW" sz="2000" dirty="0"/>
              <a:t>25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altLang="zh-TW" sz="2000" dirty="0">
                <a:cs typeface="Calibri" panose="020F0502020204030204" pitchFamily="34" charset="0"/>
              </a:rPr>
              <a:t>C</a:t>
            </a:r>
            <a:r>
              <a:rPr lang="zh-TW" altLang="en-US" sz="2000" dirty="0"/>
              <a:t>），在逐漸調升液體流量時，溫度由</a:t>
            </a:r>
            <a:r>
              <a:rPr lang="en-US" altLang="zh-TW" sz="2000" dirty="0"/>
              <a:t>25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altLang="zh-TW" sz="2000" dirty="0">
                <a:cs typeface="Calibri" panose="020F0502020204030204" pitchFamily="34" charset="0"/>
              </a:rPr>
              <a:t>C</a:t>
            </a:r>
            <a:r>
              <a:rPr lang="zh-TW" altLang="en-US" sz="2000" dirty="0">
                <a:cs typeface="Calibri" panose="020F0502020204030204" pitchFamily="34" charset="0"/>
              </a:rPr>
              <a:t>下降至</a:t>
            </a:r>
            <a:r>
              <a:rPr lang="en-US" altLang="zh-TW" sz="2000" dirty="0">
                <a:cs typeface="Calibri" panose="020F0502020204030204" pitchFamily="34" charset="0"/>
              </a:rPr>
              <a:t>23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°</a:t>
            </a:r>
            <a:r>
              <a:rPr lang="en-US" altLang="zh-TW" sz="2000" dirty="0">
                <a:cs typeface="Calibri" panose="020F0502020204030204" pitchFamily="34" charset="0"/>
              </a:rPr>
              <a:t>C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TW" altLang="en-US" sz="2000" dirty="0">
                <a:cs typeface="Calibri" panose="020F0502020204030204" pitchFamily="34" charset="0"/>
              </a:rPr>
              <a:t>在水位未達到一定高度時，溫度顯示器會跳掉，進行補水。補水至一定水位時，溫度顯示器再度亮起。</a:t>
            </a:r>
            <a:endParaRPr lang="en-US" altLang="zh-TW" sz="2000" dirty="0"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altLang="zh-TW" sz="2000" dirty="0">
                <a:cs typeface="Calibri" panose="020F0502020204030204" pitchFamily="34" charset="0"/>
              </a:rPr>
              <a:t>GC</a:t>
            </a:r>
            <a:r>
              <a:rPr lang="zh-TW" altLang="en-US" sz="2000" dirty="0">
                <a:cs typeface="Calibri" panose="020F0502020204030204" pitchFamily="34" charset="0"/>
              </a:rPr>
              <a:t>測量結果，若取</a:t>
            </a:r>
            <a:r>
              <a:rPr lang="zh-TW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入口</a:t>
            </a:r>
            <a:r>
              <a:rPr lang="zh-TW" altLang="en-US" sz="2000" dirty="0">
                <a:cs typeface="Calibri" panose="020F0502020204030204" pitchFamily="34" charset="0"/>
              </a:rPr>
              <a:t>濃度進行測量，所得到的數據會是高濃度酒精蒸氣，面積較大，且只會有</a:t>
            </a:r>
            <a:r>
              <a:rPr lang="zh-TW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一個波峰</a:t>
            </a:r>
            <a:r>
              <a:rPr lang="zh-TW" altLang="en-US" sz="2000" dirty="0">
                <a:cs typeface="Calibri" panose="020F0502020204030204" pitchFamily="34" charset="0"/>
              </a:rPr>
              <a:t>；若取</a:t>
            </a:r>
            <a:r>
              <a:rPr lang="zh-TW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出口</a:t>
            </a:r>
            <a:r>
              <a:rPr lang="zh-TW" altLang="en-US" sz="2000" dirty="0">
                <a:cs typeface="Calibri" panose="020F0502020204030204" pitchFamily="34" charset="0"/>
              </a:rPr>
              <a:t>濃度進行測量，出口氣體會包含一些</a:t>
            </a:r>
            <a:r>
              <a:rPr lang="zh-TW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空氣</a:t>
            </a:r>
            <a:r>
              <a:rPr lang="zh-TW" altLang="en-US" sz="2000" dirty="0">
                <a:cs typeface="Calibri" panose="020F0502020204030204" pitchFamily="34" charset="0"/>
              </a:rPr>
              <a:t>及被吸收後的</a:t>
            </a:r>
            <a:r>
              <a:rPr lang="zh-TW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酒精蒸氣</a:t>
            </a:r>
            <a:r>
              <a:rPr lang="zh-TW" altLang="en-US" sz="2000" dirty="0">
                <a:cs typeface="Calibri" panose="020F0502020204030204" pitchFamily="34" charset="0"/>
              </a:rPr>
              <a:t>，因此會有</a:t>
            </a:r>
            <a:r>
              <a:rPr lang="zh-TW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兩個波峰</a:t>
            </a:r>
            <a:r>
              <a:rPr lang="zh-TW" altLang="en-US" sz="2000" dirty="0">
                <a:cs typeface="Calibri" panose="020F0502020204030204" pitchFamily="34" charset="0"/>
              </a:rPr>
              <a:t>。</a:t>
            </a:r>
            <a:endParaRPr lang="en-US" altLang="zh-TW" sz="2000" dirty="0"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TW" altLang="en-US" sz="2000" dirty="0">
                <a:cs typeface="Calibri" panose="020F0502020204030204" pitchFamily="34" charset="0"/>
              </a:rPr>
              <a:t>由於酒精的吸收需要</a:t>
            </a:r>
            <a:r>
              <a:rPr lang="en-US" altLang="zh-TW" sz="2000" dirty="0">
                <a:cs typeface="Calibri" panose="020F0502020204030204" pitchFamily="34" charset="0"/>
              </a:rPr>
              <a:t>10</a:t>
            </a:r>
            <a:r>
              <a:rPr lang="zh-TW" altLang="en-US" sz="2000" dirty="0">
                <a:cs typeface="Calibri" panose="020F0502020204030204" pitchFamily="34" charset="0"/>
              </a:rPr>
              <a:t>～</a:t>
            </a:r>
            <a:r>
              <a:rPr lang="en-US" altLang="zh-TW" sz="2000" dirty="0">
                <a:cs typeface="Calibri" panose="020F0502020204030204" pitchFamily="34" charset="0"/>
              </a:rPr>
              <a:t>15</a:t>
            </a:r>
            <a:r>
              <a:rPr lang="zh-TW" altLang="en-US" sz="2000" dirty="0">
                <a:cs typeface="Calibri" panose="020F0502020204030204" pitchFamily="34" charset="0"/>
              </a:rPr>
              <a:t>分鐘的平衡時間，第一針所得到的面積會與第三針有</a:t>
            </a:r>
            <a:r>
              <a:rPr lang="en-US" altLang="zh-TW" sz="2000" dirty="0">
                <a:cs typeface="Calibri" panose="020F0502020204030204" pitchFamily="34" charset="0"/>
              </a:rPr>
              <a:t>2</a:t>
            </a:r>
            <a:r>
              <a:rPr lang="zh-TW" altLang="en-US" sz="2000" dirty="0">
                <a:cs typeface="Calibri" panose="020F0502020204030204" pitchFamily="34" charset="0"/>
              </a:rPr>
              <a:t>～</a:t>
            </a:r>
            <a:r>
              <a:rPr lang="en-US" altLang="zh-TW" sz="2000" dirty="0">
                <a:cs typeface="Calibri" panose="020F0502020204030204" pitchFamily="34" charset="0"/>
              </a:rPr>
              <a:t>3</a:t>
            </a:r>
            <a:r>
              <a:rPr lang="zh-TW" altLang="en-US" sz="2000" dirty="0">
                <a:cs typeface="Calibri" panose="020F0502020204030204" pitchFamily="34" charset="0"/>
              </a:rPr>
              <a:t>倍的差異。</a:t>
            </a:r>
            <a:endParaRPr lang="en-US" altLang="zh-TW" sz="2000" dirty="0"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zh-TW" altLang="en-US" sz="2000" dirty="0">
                <a:cs typeface="Calibri" panose="020F0502020204030204" pitchFamily="34" charset="0"/>
              </a:rPr>
              <a:t>在操作上，都是以先調整轉速，後調整氣體流量，最後調整液體流量的順序進行，造成交叉比對一些數據時有非正相關的結果出現，推測可能為操作順序所影響。</a:t>
            </a:r>
            <a:endParaRPr lang="en-US" altLang="zh-TW" sz="20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3C30A-72ED-49F6-8268-986C901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4781" t="22306" r="18320" b="15089"/>
          <a:stretch/>
        </p:blipFill>
        <p:spPr bwMode="auto">
          <a:xfrm>
            <a:off x="500543" y="2150332"/>
            <a:ext cx="5235613" cy="3238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5456" t="22074" r="12953" b="15203"/>
          <a:stretch/>
        </p:blipFill>
        <p:spPr bwMode="auto">
          <a:xfrm>
            <a:off x="6194334" y="2150332"/>
            <a:ext cx="5655841" cy="3238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753505" y="5719868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inlet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9022254" y="5719867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outlet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64655" y="158875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alcohol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33494" y="1588759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alcohol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32119" y="1588759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air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實驗觀察</a:t>
            </a:r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D8737-2122-4700-A3E4-31FA1525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7C684D-D0BA-40FF-82EF-DD973C681832}"/>
              </a:ext>
            </a:extLst>
          </p:cNvPr>
          <p:cNvGrpSpPr/>
          <p:nvPr/>
        </p:nvGrpSpPr>
        <p:grpSpPr>
          <a:xfrm>
            <a:off x="1830157" y="1203303"/>
            <a:ext cx="8531687" cy="4451395"/>
            <a:chOff x="1659658" y="1049597"/>
            <a:chExt cx="8531687" cy="4451395"/>
          </a:xfrm>
        </p:grpSpPr>
        <p:sp>
          <p:nvSpPr>
            <p:cNvPr id="2" name="矩形 1"/>
            <p:cNvSpPr/>
            <p:nvPr/>
          </p:nvSpPr>
          <p:spPr>
            <a:xfrm>
              <a:off x="1659659" y="1049597"/>
              <a:ext cx="4095345" cy="20719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數據處理</a:t>
              </a:r>
              <a:endParaRPr lang="en-US" altLang="zh-TW" sz="3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6096000" y="1049597"/>
              <a:ext cx="4095345" cy="20719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結果討論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429000"/>
              <a:ext cx="4095345" cy="20719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困難排除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建議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659658" y="3429000"/>
              <a:ext cx="4095345" cy="2071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實驗觀察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誤差討論</a:t>
              </a:r>
            </a:p>
          </p:txBody>
        </p:sp>
      </p:grp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FFCE5F4-A93B-4C1F-87D0-ED1D6E0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51752" y="1330948"/>
            <a:ext cx="10223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氮氣洩漏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現象：</a:t>
            </a:r>
            <a:r>
              <a:rPr lang="en-US" altLang="zh-TW" sz="2400" dirty="0"/>
              <a:t>GC</a:t>
            </a:r>
            <a:r>
              <a:rPr lang="zh-TW" altLang="en-US" sz="2400" dirty="0"/>
              <a:t>測量圖形不正常、儀器側邊氮氣指針顯示濃度不穩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對</a:t>
            </a:r>
            <a:r>
              <a:rPr lang="en-US" altLang="zh-TW" sz="2400" dirty="0"/>
              <a:t>GC</a:t>
            </a:r>
            <a:r>
              <a:rPr lang="zh-TW" altLang="en-US" sz="2400" dirty="0"/>
              <a:t>結果造成的影響：氮氣作為載流氣體，濃度忽高忽低會影響待測物濃度，造成結果不準確。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25456" t="17666" r="854" b="15203"/>
          <a:stretch/>
        </p:blipFill>
        <p:spPr bwMode="auto">
          <a:xfrm>
            <a:off x="2551939" y="3064212"/>
            <a:ext cx="7088122" cy="3630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4" name="群組 23"/>
          <p:cNvGrpSpPr/>
          <p:nvPr/>
        </p:nvGrpSpPr>
        <p:grpSpPr>
          <a:xfrm>
            <a:off x="3007657" y="3662577"/>
            <a:ext cx="5975047" cy="2465848"/>
            <a:chOff x="2762656" y="3394953"/>
            <a:chExt cx="5204297" cy="2509737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2762656" y="5680954"/>
              <a:ext cx="1332689" cy="22373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flipV="1">
              <a:off x="4095345" y="5136204"/>
              <a:ext cx="369651" cy="54475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4464996" y="5029200"/>
              <a:ext cx="359923" cy="116732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4824919" y="4367719"/>
              <a:ext cx="661481" cy="66148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V="1">
              <a:off x="5486400" y="4076645"/>
              <a:ext cx="729643" cy="29721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6216043" y="3618689"/>
              <a:ext cx="427948" cy="4579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6643991" y="3394953"/>
              <a:ext cx="1322962" cy="22373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遭遇到的困難</a:t>
            </a: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C1460D-8D07-4AB5-8064-BD46284C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5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51753" y="1439694"/>
            <a:ext cx="77300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sz="2400" dirty="0"/>
              <a:t>針內氣體未進入</a:t>
            </a:r>
            <a:r>
              <a:rPr lang="en-US" altLang="zh-TW" sz="2400" dirty="0"/>
              <a:t>GC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現象：</a:t>
            </a:r>
            <a:r>
              <a:rPr lang="en-US" altLang="zh-TW" sz="2400" dirty="0"/>
              <a:t>GC</a:t>
            </a:r>
            <a:r>
              <a:rPr lang="zh-TW" altLang="en-US" sz="2400" dirty="0"/>
              <a:t>測量圖形不正常，結果顯示測不到任何物質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3477" t="21842" r="1576" b="5567"/>
          <a:stretch/>
        </p:blipFill>
        <p:spPr bwMode="auto">
          <a:xfrm>
            <a:off x="2994880" y="2888076"/>
            <a:ext cx="6202241" cy="3377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529554" y="4873558"/>
            <a:ext cx="5603132" cy="1945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遭遇到的困難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6E0D34-9E40-4BBC-8A1C-081A913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651753" y="1770011"/>
            <a:ext cx="859562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氮氣洩漏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現象：</a:t>
            </a:r>
            <a:r>
              <a:rPr lang="en-US" altLang="zh-TW" sz="2400" dirty="0"/>
              <a:t>GC</a:t>
            </a:r>
            <a:r>
              <a:rPr lang="zh-TW" altLang="en-US" sz="2400" dirty="0"/>
              <a:t>測量圖形不正常、儀器側邊氮氣指針顯示濃度不穩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推測可能原因：打針入口通道未鎖緊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將通道鎖緊後，氮氣濃度顯示正常</a:t>
            </a:r>
            <a:endParaRPr lang="en-US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 startAt="2"/>
            </a:pPr>
            <a:r>
              <a:rPr lang="zh-TW" altLang="en-US" sz="2400" dirty="0"/>
              <a:t>針內氣體未進入</a:t>
            </a:r>
            <a:r>
              <a:rPr lang="en-US" altLang="zh-TW" sz="2400" dirty="0"/>
              <a:t>GC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現象：</a:t>
            </a:r>
            <a:r>
              <a:rPr lang="en-US" altLang="zh-TW" sz="2400" dirty="0"/>
              <a:t>GC</a:t>
            </a:r>
            <a:r>
              <a:rPr lang="zh-TW" altLang="en-US" sz="2400" dirty="0"/>
              <a:t>測量圖形不正常，結果顯示測不到任何物質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推測可能原因：</a:t>
            </a:r>
            <a:r>
              <a:rPr lang="en-US" altLang="zh-TW" sz="2400" dirty="0"/>
              <a:t>GC</a:t>
            </a:r>
            <a:r>
              <a:rPr lang="zh-TW" altLang="en-US" sz="2400" dirty="0"/>
              <a:t>老舊、管線損壞、針內氣體洩漏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將</a:t>
            </a:r>
            <a:r>
              <a:rPr lang="en-US" altLang="zh-TW" sz="2400" dirty="0"/>
              <a:t>GC</a:t>
            </a:r>
            <a:r>
              <a:rPr lang="zh-TW" altLang="en-US" sz="2400" dirty="0"/>
              <a:t>內部打開確認管線良好相接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經過清洗幾次針頭、換針後，順利測得結果</a:t>
            </a:r>
            <a:endParaRPr lang="en-US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1753" y="5631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困難排解過程</a:t>
            </a:r>
          </a:p>
        </p:txBody>
      </p:sp>
      <p:cxnSp>
        <p:nvCxnSpPr>
          <p:cNvPr id="7" name="直線接點 6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9407E4-DA81-48C5-BC9E-F757AD63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97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C57CD154-9D27-4380-B022-F8855452A049}"/>
                  </a:ext>
                </a:extLst>
              </p:cNvPr>
              <p:cNvSpPr txBox="1"/>
              <p:nvPr/>
            </p:nvSpPr>
            <p:spPr>
              <a:xfrm>
                <a:off x="696000" y="1728433"/>
                <a:ext cx="10071988" cy="16886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sz="2400" dirty="0"/>
                  <a:t>壓力計數值跳動幅度過大（</a:t>
                </a:r>
                <a:r>
                  <a:rPr lang="en-US" altLang="zh-TW" sz="2400" kern="100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 </m:t>
                    </m:r>
                  </m:oMath>
                </a14:m>
                <a:r>
                  <a:rPr lang="en-US" altLang="zh-TW" sz="2400" dirty="0"/>
                  <a:t>0.1~3</a:t>
                </a:r>
                <a:r>
                  <a:rPr lang="zh-TW" altLang="en-US" sz="2400" dirty="0"/>
                  <a:t>）</a:t>
                </a:r>
                <a:endParaRPr lang="en-US" altLang="zh-TW" sz="24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TW" altLang="en-US" sz="2400" dirty="0"/>
                  <a:t>氣體入口的溫度仍有小浮動，可以提供不同溫度下，對壓降的修正式</a:t>
                </a:r>
                <a:endParaRPr lang="en-US" altLang="zh-TW" sz="24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zh-TW" sz="2400" dirty="0"/>
                  <a:t>GC</a:t>
                </a:r>
                <a:r>
                  <a:rPr lang="zh-TW" altLang="en-US" sz="2400" dirty="0"/>
                  <a:t>、針頭老舊，需要檢查是否漏氣或參與雜質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C57CD154-9D27-4380-B022-F8855452A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728433"/>
                <a:ext cx="10071988" cy="1688667"/>
              </a:xfrm>
              <a:prstGeom prst="rect">
                <a:avLst/>
              </a:prstGeom>
              <a:blipFill>
                <a:blip r:embed="rId2"/>
                <a:stretch>
                  <a:fillRect l="-787" b="-7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F01A8F1D-45DE-4752-9048-7004F5C4BB16}"/>
              </a:ext>
            </a:extLst>
          </p:cNvPr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實驗建議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D866C61-0C2B-4AB0-B60D-B3E1B2008028}"/>
              </a:ext>
            </a:extLst>
          </p:cNvPr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381C29-1535-4897-A431-48A12C85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39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EE2F8B3-7C14-4927-81F8-31D032DEB85E}"/>
              </a:ext>
            </a:extLst>
          </p:cNvPr>
          <p:cNvGrpSpPr/>
          <p:nvPr/>
        </p:nvGrpSpPr>
        <p:grpSpPr>
          <a:xfrm>
            <a:off x="2257384" y="3788229"/>
            <a:ext cx="7677232" cy="0"/>
            <a:chOff x="2220220" y="3788229"/>
            <a:chExt cx="7677232" cy="0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654D7C9-99A0-4028-B833-C86CFE8B83BC}"/>
                </a:ext>
              </a:extLst>
            </p:cNvPr>
            <p:cNvCxnSpPr/>
            <p:nvPr/>
          </p:nvCxnSpPr>
          <p:spPr>
            <a:xfrm>
              <a:off x="2220220" y="3788229"/>
              <a:ext cx="1919308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9CAE8AF-54A4-4000-8A7A-2A10563482A7}"/>
                </a:ext>
              </a:extLst>
            </p:cNvPr>
            <p:cNvCxnSpPr/>
            <p:nvPr/>
          </p:nvCxnSpPr>
          <p:spPr>
            <a:xfrm>
              <a:off x="4139528" y="3788229"/>
              <a:ext cx="191930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71A3EBF7-5D49-45E2-B072-A987F644811C}"/>
                </a:ext>
              </a:extLst>
            </p:cNvPr>
            <p:cNvCxnSpPr/>
            <p:nvPr/>
          </p:nvCxnSpPr>
          <p:spPr>
            <a:xfrm>
              <a:off x="6058836" y="3788229"/>
              <a:ext cx="1919308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69B98CCB-C18F-4085-9A78-A43B0B4EB69A}"/>
                </a:ext>
              </a:extLst>
            </p:cNvPr>
            <p:cNvCxnSpPr/>
            <p:nvPr/>
          </p:nvCxnSpPr>
          <p:spPr>
            <a:xfrm>
              <a:off x="7978144" y="3788229"/>
              <a:ext cx="1919308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C19A11-194C-4101-A10A-6F31E6EDF30B}"/>
              </a:ext>
            </a:extLst>
          </p:cNvPr>
          <p:cNvSpPr txBox="1"/>
          <p:nvPr/>
        </p:nvSpPr>
        <p:spPr>
          <a:xfrm>
            <a:off x="3795540" y="3069771"/>
            <a:ext cx="460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Thanks for listening</a:t>
            </a:r>
            <a:endParaRPr lang="zh-TW" altLang="en-US" sz="4000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D08A3C-1353-4227-9ED3-6923E54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0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4127" y="1799614"/>
            <a:ext cx="1974715" cy="700391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壓降實驗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351447" y="2691051"/>
            <a:ext cx="330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壓降對液體流量作圖</a:t>
            </a:r>
            <a:endParaRPr lang="en-US" altLang="zh-TW" sz="2400" dirty="0"/>
          </a:p>
          <a:p>
            <a:pPr marL="342900" indent="-342900">
              <a:buFontTx/>
              <a:buAutoNum type="arabicPeriod"/>
            </a:pPr>
            <a:r>
              <a:rPr lang="zh-TW" altLang="en-US" sz="2400" dirty="0"/>
              <a:t>壓降對氣體流量作圖</a:t>
            </a:r>
            <a:endParaRPr lang="en-US" altLang="zh-TW" sz="2400" dirty="0"/>
          </a:p>
          <a:p>
            <a:pPr marL="342900" indent="-342900">
              <a:buFontTx/>
              <a:buAutoNum type="arabicPeriod"/>
            </a:pPr>
            <a:r>
              <a:rPr lang="zh-TW" altLang="en-US" sz="2400" dirty="0"/>
              <a:t>壓降對轉速作圖</a:t>
            </a:r>
            <a:endParaRPr lang="en-US" altLang="zh-TW" sz="2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47886"/>
              </p:ext>
            </p:extLst>
          </p:nvPr>
        </p:nvGraphicFramePr>
        <p:xfrm>
          <a:off x="638078" y="4587943"/>
          <a:ext cx="472764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3821">
                  <a:extLst>
                    <a:ext uri="{9D8B030D-6E8A-4147-A177-3AD203B41FA5}">
                      <a16:colId xmlns:a16="http://schemas.microsoft.com/office/drawing/2014/main" val="2743094115"/>
                    </a:ext>
                  </a:extLst>
                </a:gridCol>
                <a:gridCol w="2363821">
                  <a:extLst>
                    <a:ext uri="{9D8B030D-6E8A-4147-A177-3AD203B41FA5}">
                      <a16:colId xmlns:a16="http://schemas.microsoft.com/office/drawing/2014/main" val="87663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  <a:endParaRPr lang="en-US" altLang="zh-TW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6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轉速</a:t>
                      </a:r>
                      <a:r>
                        <a:rPr lang="en-US" altLang="zh-TW" dirty="0"/>
                        <a:t>w (rpm)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600,</a:t>
                      </a:r>
                      <a:r>
                        <a:rPr lang="en-US" altLang="zh-TW" baseline="0" dirty="0"/>
                        <a:t> 1200, 1800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0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液體流量</a:t>
                      </a:r>
                      <a:r>
                        <a:rPr lang="en-US" altLang="zh-TW" dirty="0"/>
                        <a:t>L (GPH)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0, 2,</a:t>
                      </a:r>
                      <a:r>
                        <a:rPr lang="en-US" altLang="zh-TW" baseline="0" dirty="0"/>
                        <a:t> 4, 6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99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氣體流量</a:t>
                      </a:r>
                      <a:r>
                        <a:rPr lang="en-US" altLang="zh-TW" dirty="0"/>
                        <a:t>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(L/min)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10, 20, 30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39797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407284" y="1799614"/>
            <a:ext cx="3991584" cy="7003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揮發性有機物吸收實驗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6834604" y="2691051"/>
            <a:ext cx="46522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去除率、</a:t>
            </a:r>
            <a:r>
              <a:rPr lang="en-US" altLang="zh-TW" sz="2400" dirty="0" err="1"/>
              <a:t>K</a:t>
            </a:r>
            <a:r>
              <a:rPr lang="en-US" altLang="zh-TW" sz="2400" baseline="-25000" dirty="0" err="1"/>
              <a:t>G</a:t>
            </a:r>
            <a:r>
              <a:rPr lang="en-US" altLang="zh-TW" sz="2400" dirty="0" err="1"/>
              <a:t>a</a:t>
            </a:r>
            <a:r>
              <a:rPr lang="en-US" altLang="zh-TW" sz="2400" dirty="0"/>
              <a:t> </a:t>
            </a:r>
            <a:r>
              <a:rPr lang="zh-TW" altLang="en-US" sz="2400" dirty="0"/>
              <a:t>對液體流量作圖</a:t>
            </a:r>
            <a:endParaRPr lang="en-US" altLang="zh-TW" sz="2400" dirty="0"/>
          </a:p>
          <a:p>
            <a:pPr marL="342900" indent="-342900">
              <a:buFontTx/>
              <a:buAutoNum type="arabicPeriod"/>
            </a:pPr>
            <a:r>
              <a:rPr lang="zh-TW" altLang="en-US" sz="2400" dirty="0"/>
              <a:t>去除率、</a:t>
            </a:r>
            <a:r>
              <a:rPr lang="en-US" altLang="zh-TW" sz="2400" dirty="0" err="1"/>
              <a:t>K</a:t>
            </a:r>
            <a:r>
              <a:rPr lang="en-US" altLang="zh-TW" sz="2400" baseline="-25000" dirty="0" err="1"/>
              <a:t>G</a:t>
            </a:r>
            <a:r>
              <a:rPr lang="en-US" altLang="zh-TW" sz="2400" dirty="0" err="1"/>
              <a:t>a</a:t>
            </a:r>
            <a:r>
              <a:rPr lang="en-US" altLang="zh-TW" sz="2400" dirty="0"/>
              <a:t> </a:t>
            </a:r>
            <a:r>
              <a:rPr lang="zh-TW" altLang="en-US" sz="2400" dirty="0"/>
              <a:t>對氣體流量作圖</a:t>
            </a:r>
            <a:endParaRPr lang="en-US" altLang="zh-TW" sz="2400" dirty="0"/>
          </a:p>
          <a:p>
            <a:pPr marL="342900" indent="-342900">
              <a:buFontTx/>
              <a:buAutoNum type="arabicPeriod"/>
            </a:pPr>
            <a:r>
              <a:rPr lang="zh-TW" altLang="en-US" sz="2400" dirty="0"/>
              <a:t>去除率、</a:t>
            </a:r>
            <a:r>
              <a:rPr lang="en-US" altLang="zh-TW" sz="2400" dirty="0" err="1"/>
              <a:t>K</a:t>
            </a:r>
            <a:r>
              <a:rPr lang="en-US" altLang="zh-TW" sz="2400" baseline="-25000" dirty="0" err="1"/>
              <a:t>G</a:t>
            </a:r>
            <a:r>
              <a:rPr lang="en-US" altLang="zh-TW" sz="2400" dirty="0" err="1"/>
              <a:t>a</a:t>
            </a:r>
            <a:r>
              <a:rPr lang="en-US" altLang="zh-TW" sz="2400" dirty="0"/>
              <a:t> </a:t>
            </a:r>
            <a:r>
              <a:rPr lang="zh-TW" altLang="en-US" sz="2400" dirty="0"/>
              <a:t>對轉速作圖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36825"/>
              </p:ext>
            </p:extLst>
          </p:nvPr>
        </p:nvGraphicFramePr>
        <p:xfrm>
          <a:off x="6253474" y="4587943"/>
          <a:ext cx="5273803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614">
                  <a:extLst>
                    <a:ext uri="{9D8B030D-6E8A-4147-A177-3AD203B41FA5}">
                      <a16:colId xmlns:a16="http://schemas.microsoft.com/office/drawing/2014/main" val="2743094115"/>
                    </a:ext>
                  </a:extLst>
                </a:gridCol>
                <a:gridCol w="974257">
                  <a:extLst>
                    <a:ext uri="{9D8B030D-6E8A-4147-A177-3AD203B41FA5}">
                      <a16:colId xmlns:a16="http://schemas.microsoft.com/office/drawing/2014/main" val="87663976"/>
                    </a:ext>
                  </a:extLst>
                </a:gridCol>
                <a:gridCol w="974257">
                  <a:extLst>
                    <a:ext uri="{9D8B030D-6E8A-4147-A177-3AD203B41FA5}">
                      <a16:colId xmlns:a16="http://schemas.microsoft.com/office/drawing/2014/main" val="3837713346"/>
                    </a:ext>
                  </a:extLst>
                </a:gridCol>
                <a:gridCol w="1003675">
                  <a:extLst>
                    <a:ext uri="{9D8B030D-6E8A-4147-A177-3AD203B41FA5}">
                      <a16:colId xmlns:a16="http://schemas.microsoft.com/office/drawing/2014/main" val="337635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</a:t>
                      </a:r>
                      <a:endParaRPr lang="en-US" altLang="zh-TW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3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液體流量</a:t>
                      </a:r>
                      <a:r>
                        <a:rPr lang="en-US" altLang="zh-TW" dirty="0"/>
                        <a:t>L (GPH)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2, 6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轉速</a:t>
                      </a:r>
                      <a:r>
                        <a:rPr lang="en-US" altLang="zh-TW" dirty="0"/>
                        <a:t>w (rpm)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600</a:t>
                      </a:r>
                    </a:p>
                    <a:p>
                      <a:pPr algn="ctr"/>
                      <a:r>
                        <a:rPr lang="en-US" altLang="zh-TW" baseline="0" dirty="0"/>
                        <a:t>1800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1200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1200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80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氣體流量</a:t>
                      </a:r>
                      <a:r>
                        <a:rPr lang="en-US" altLang="zh-TW" dirty="0"/>
                        <a:t>G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(L/min)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20+1.6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20+1.6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30+2.4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397974"/>
                  </a:ext>
                </a:extLst>
              </a:tr>
            </a:tbl>
          </a:graphicData>
        </a:graphic>
      </p:graphicFrame>
      <p:cxnSp>
        <p:nvCxnSpPr>
          <p:cNvPr id="20" name="直線接點 19"/>
          <p:cNvCxnSpPr/>
          <p:nvPr/>
        </p:nvCxnSpPr>
        <p:spPr>
          <a:xfrm>
            <a:off x="1167319" y="2500005"/>
            <a:ext cx="0" cy="150778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679659" y="2500005"/>
            <a:ext cx="0" cy="15077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51753" y="5631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數據處理</a:t>
            </a: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CB834-60A9-439D-8706-9170F47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9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壓降 </a:t>
            </a:r>
            <a:r>
              <a:rPr lang="en-US" altLang="zh-TW" sz="3200" dirty="0"/>
              <a:t>vs. </a:t>
            </a:r>
            <a:r>
              <a:rPr lang="zh-TW" altLang="en-US" sz="3200" dirty="0"/>
              <a:t>氣體流量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6259F796-2B6F-4846-84FE-D34D29519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526313"/>
              </p:ext>
            </p:extLst>
          </p:nvPr>
        </p:nvGraphicFramePr>
        <p:xfrm>
          <a:off x="964340" y="1217894"/>
          <a:ext cx="4852800" cy="2728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2636993565"/>
              </p:ext>
            </p:extLst>
          </p:nvPr>
        </p:nvGraphicFramePr>
        <p:xfrm>
          <a:off x="963037" y="3846709"/>
          <a:ext cx="4854103" cy="27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631130515"/>
              </p:ext>
            </p:extLst>
          </p:nvPr>
        </p:nvGraphicFramePr>
        <p:xfrm>
          <a:off x="6095044" y="1225686"/>
          <a:ext cx="4973869" cy="2728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909305" y="1317576"/>
            <a:ext cx="1035861" cy="1077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2"/>
                </a:solidFill>
              </a:rPr>
              <a:t>2</a:t>
            </a:r>
            <a:r>
              <a:rPr lang="zh-TW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EEB500"/>
                </a:solidFill>
              </a:rPr>
              <a:t>6</a:t>
            </a:r>
            <a:r>
              <a:rPr lang="zh-TW" altLang="en-US" sz="1600" dirty="0">
                <a:solidFill>
                  <a:srgbClr val="EEB500"/>
                </a:solidFill>
              </a:rPr>
              <a:t> </a:t>
            </a:r>
            <a:r>
              <a:rPr lang="en-US" altLang="zh-TW" sz="1600" dirty="0">
                <a:solidFill>
                  <a:srgbClr val="EEB500"/>
                </a:solidFill>
              </a:rPr>
              <a:t>GPH</a:t>
            </a:r>
            <a:endParaRPr lang="zh-TW" altLang="en-US" sz="1600" dirty="0">
              <a:solidFill>
                <a:srgbClr val="EEB5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59263" y="136975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 = 600 rpm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759263" y="4053121"/>
            <a:ext cx="160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 = 1200 rpm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51514" y="132807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 = 1800 rpm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096957" y="3775474"/>
                <a:ext cx="6096000" cy="27238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相同轉速下</a:t>
                </a:r>
                <a:endParaRPr lang="en-US" altLang="zh-TW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提高</a:t>
                </a:r>
                <a:r>
                  <a:rPr lang="zh-TW" altLang="zh-TW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流量可以得到更大的壓降</a:t>
                </a:r>
                <a:endParaRPr lang="en-US" altLang="zh-TW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提高</a:t>
                </a:r>
                <a:r>
                  <a:rPr lang="zh-TW" altLang="zh-TW" kern="1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流量亦可得到更大的壓降</a:t>
                </a:r>
                <a:endParaRPr lang="en-US" altLang="zh-TW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TW" altLang="zh-TW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</a:t>
                </a:r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流量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對壓降</a:t>
                </a:r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影響較</a:t>
                </a:r>
                <a:r>
                  <a:rPr lang="zh-TW" altLang="en-US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大</a:t>
                </a:r>
                <a:endParaRPr lang="en-US" altLang="zh-TW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TW" altLang="en-US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推論影響壓降</a:t>
                </a:r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</a:t>
                </a:r>
                <a:r>
                  <a:rPr lang="zh-TW" altLang="zh-TW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主要因素</a:t>
                </a:r>
                <a:r>
                  <a:rPr lang="zh-TW" altLang="zh-TW" kern="100" dirty="0"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</a:t>
                </a:r>
                <a:r>
                  <a:rPr lang="zh-TW" altLang="zh-TW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氣體流量</a:t>
                </a:r>
                <a:endParaRPr lang="en-US" altLang="zh-TW" kern="100" dirty="0">
                  <a:solidFill>
                    <a:srgbClr val="000000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TW" altLang="en-US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流體通過填充床時</a:t>
                </a:r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zh-TW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碰撞填充床內的填充物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氣體</a:t>
                </a:r>
                <a:r>
                  <a:rPr lang="zh-TW" altLang="en-US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比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液體造成的</a:t>
                </a:r>
                <a:r>
                  <a:rPr lang="zh-TW" altLang="zh-TW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摩擦損耗</a:t>
                </a:r>
                <a:r>
                  <a:rPr lang="zh-TW" altLang="zh-TW" kern="100" dirty="0">
                    <a:solidFill>
                      <a:srgbClr val="00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相對大</a:t>
                </a:r>
                <a:endParaRPr lang="zh-TW" altLang="zh-TW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57" y="3775474"/>
                <a:ext cx="6096000" cy="2723823"/>
              </a:xfrm>
              <a:prstGeom prst="rect">
                <a:avLst/>
              </a:prstGeom>
              <a:blipFill>
                <a:blip r:embed="rId5"/>
                <a:stretch>
                  <a:fillRect l="-800" b="-26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BC0EAC-9E18-4DCA-91DA-30FE5B82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8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8" grpId="0" animBg="1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3059004380"/>
              </p:ext>
            </p:extLst>
          </p:nvPr>
        </p:nvGraphicFramePr>
        <p:xfrm>
          <a:off x="5954496" y="1253230"/>
          <a:ext cx="4780800" cy="26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2999092150"/>
              </p:ext>
            </p:extLst>
          </p:nvPr>
        </p:nvGraphicFramePr>
        <p:xfrm>
          <a:off x="999688" y="3866830"/>
          <a:ext cx="4780800" cy="26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圖表 13"/>
          <p:cNvGraphicFramePr/>
          <p:nvPr>
            <p:extLst>
              <p:ext uri="{D42A27DB-BD31-4B8C-83A1-F6EECF244321}">
                <p14:modId xmlns:p14="http://schemas.microsoft.com/office/powerpoint/2010/main" val="1742551112"/>
              </p:ext>
            </p:extLst>
          </p:nvPr>
        </p:nvGraphicFramePr>
        <p:xfrm>
          <a:off x="999688" y="1197492"/>
          <a:ext cx="4780800" cy="261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51753" y="563147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壓降 </a:t>
            </a:r>
            <a:r>
              <a:rPr lang="en-US" altLang="zh-TW" sz="3200" dirty="0"/>
              <a:t>vs. </a:t>
            </a:r>
            <a:r>
              <a:rPr lang="zh-TW" altLang="en-US" sz="3200" dirty="0"/>
              <a:t>液體流量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697466" y="1312934"/>
            <a:ext cx="1233030" cy="8309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L/min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2"/>
                </a:solidFill>
              </a:rPr>
              <a:t>20</a:t>
            </a:r>
            <a:r>
              <a:rPr lang="zh-TW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</a:rPr>
              <a:t>L/min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L/min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692338" y="1308477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 = 600 rpm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2338" y="4002814"/>
            <a:ext cx="164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 = 1200 rpm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914696" y="130081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 = 1800 rpm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96951" y="3901938"/>
            <a:ext cx="45548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相同轉速下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zh-TW" kern="1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液體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得到的壓降皆差不多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得到的壓降相對</a:t>
            </a:r>
            <a:r>
              <a:rPr lang="zh-TW" altLang="zh-TW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大上許多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影響壓降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主要因素</a:t>
            </a:r>
            <a:r>
              <a:rPr lang="zh-TW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zh-TW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氣體流量</a:t>
            </a:r>
            <a:endParaRPr lang="en-US" altLang="zh-TW" kern="100" dirty="0">
              <a:solidFill>
                <a:srgbClr val="FF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與上頁結果推論相同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16A40-1091-42C6-A52B-47585EC1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5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15" grpId="0">
        <p:bldAsOne/>
      </p:bldGraphic>
      <p:bldGraphic spid="14" grpId="0">
        <p:bldAsOne/>
      </p:bldGraphic>
      <p:bldP spid="8" grpId="0" animBg="1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51753" y="563147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壓降 </a:t>
            </a:r>
            <a:r>
              <a:rPr lang="en-US" altLang="zh-TW" sz="3200" dirty="0"/>
              <a:t>vs. </a:t>
            </a:r>
            <a:r>
              <a:rPr lang="zh-TW" altLang="en-US" sz="3200" dirty="0"/>
              <a:t>轉速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867639" y="135150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 = 10</a:t>
            </a:r>
            <a:r>
              <a:rPr lang="zh-TW" altLang="en-US" dirty="0"/>
              <a:t> </a:t>
            </a:r>
            <a:r>
              <a:rPr lang="en-US" altLang="zh-TW" dirty="0"/>
              <a:t>L/min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96960" y="4137910"/>
            <a:ext cx="57017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相同轉速下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zh-TW" kern="1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液體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得到的壓降皆差不多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同氣液流量下，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r>
              <a:rPr lang="zh-TW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得到的壓降相對</a:t>
            </a:r>
            <a:r>
              <a:rPr lang="zh-TW" altLang="zh-TW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大上許多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影響壓降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的原因中，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</a:t>
            </a:r>
            <a:r>
              <a:rPr lang="zh-TW" altLang="en-US" kern="1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液體流量</a:t>
            </a:r>
            <a:endParaRPr lang="en-US" altLang="zh-TW" kern="1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909305" y="1317576"/>
            <a:ext cx="1035861" cy="1077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2"/>
                </a:solidFill>
              </a:rPr>
              <a:t>2</a:t>
            </a:r>
            <a:r>
              <a:rPr lang="zh-TW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GPH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EEB500"/>
                </a:solidFill>
              </a:rPr>
              <a:t>6</a:t>
            </a:r>
            <a:r>
              <a:rPr lang="zh-TW" altLang="en-US" sz="1600" dirty="0">
                <a:solidFill>
                  <a:srgbClr val="EEB500"/>
                </a:solidFill>
              </a:rPr>
              <a:t> </a:t>
            </a:r>
            <a:r>
              <a:rPr lang="en-US" altLang="zh-TW" sz="1600" dirty="0">
                <a:solidFill>
                  <a:srgbClr val="EEB500"/>
                </a:solidFill>
              </a:rPr>
              <a:t>GPH</a:t>
            </a:r>
            <a:endParaRPr lang="zh-TW" altLang="en-US" sz="1600" dirty="0">
              <a:solidFill>
                <a:srgbClr val="EEB500"/>
              </a:solidFill>
            </a:endParaRPr>
          </a:p>
        </p:txBody>
      </p:sp>
      <p:graphicFrame>
        <p:nvGraphicFramePr>
          <p:cNvPr id="19" name="圖表 18"/>
          <p:cNvGraphicFramePr/>
          <p:nvPr>
            <p:extLst>
              <p:ext uri="{D42A27DB-BD31-4B8C-83A1-F6EECF244321}">
                <p14:modId xmlns:p14="http://schemas.microsoft.com/office/powerpoint/2010/main" val="3043000202"/>
              </p:ext>
            </p:extLst>
          </p:nvPr>
        </p:nvGraphicFramePr>
        <p:xfrm>
          <a:off x="1053596" y="3866830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810960" y="405265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 = 20</a:t>
            </a:r>
            <a:r>
              <a:rPr lang="zh-TW" altLang="en-US" dirty="0"/>
              <a:t> </a:t>
            </a:r>
            <a:r>
              <a:rPr lang="en-US" altLang="zh-TW" dirty="0"/>
              <a:t>L/min</a:t>
            </a:r>
            <a:endParaRPr lang="zh-TW" altLang="en-US" dirty="0"/>
          </a:p>
        </p:txBody>
      </p:sp>
      <p:graphicFrame>
        <p:nvGraphicFramePr>
          <p:cNvPr id="21" name="圖表 20"/>
          <p:cNvGraphicFramePr/>
          <p:nvPr>
            <p:extLst>
              <p:ext uri="{D42A27DB-BD31-4B8C-83A1-F6EECF244321}">
                <p14:modId xmlns:p14="http://schemas.microsoft.com/office/powerpoint/2010/main" val="2651874081"/>
              </p:ext>
            </p:extLst>
          </p:nvPr>
        </p:nvGraphicFramePr>
        <p:xfrm>
          <a:off x="6231760" y="1255032"/>
          <a:ext cx="4413600" cy="264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6895283" y="13452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 = 30</a:t>
            </a:r>
            <a:r>
              <a:rPr lang="zh-TW" altLang="en-US" dirty="0"/>
              <a:t> </a:t>
            </a:r>
            <a:r>
              <a:rPr lang="en-US" altLang="zh-TW" dirty="0"/>
              <a:t>L/min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27986-0A63-4927-A727-F003C347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14" name="圖表 13">
            <a:extLst>
              <a:ext uri="{FF2B5EF4-FFF2-40B4-BE49-F238E27FC236}">
                <a16:creationId xmlns:a16="http://schemas.microsoft.com/office/drawing/2014/main" id="{AAC38C8B-F0F3-4DD6-8DF9-AD5F747C6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342322"/>
              </p:ext>
            </p:extLst>
          </p:nvPr>
        </p:nvGraphicFramePr>
        <p:xfrm>
          <a:off x="1108512" y="1172073"/>
          <a:ext cx="4616450" cy="272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35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Graphic spid="19" grpId="0">
        <p:bldAsOne/>
      </p:bldGraphic>
      <p:bldP spid="20" grpId="0"/>
      <p:bldGraphic spid="21" grpId="0">
        <p:bldAsOne/>
      </p:bldGraphic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圖表 17"/>
          <p:cNvGraphicFramePr/>
          <p:nvPr>
            <p:extLst>
              <p:ext uri="{D42A27DB-BD31-4B8C-83A1-F6EECF244321}">
                <p14:modId xmlns:p14="http://schemas.microsoft.com/office/powerpoint/2010/main" val="3415057876"/>
              </p:ext>
            </p:extLst>
          </p:nvPr>
        </p:nvGraphicFramePr>
        <p:xfrm>
          <a:off x="999688" y="1253230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51753" y="563147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壓降 </a:t>
            </a:r>
            <a:r>
              <a:rPr lang="en-US" altLang="zh-TW" sz="3200" dirty="0"/>
              <a:t>vs. </a:t>
            </a:r>
            <a:r>
              <a:rPr lang="zh-TW" altLang="en-US" sz="3200" dirty="0"/>
              <a:t>液體流量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721891" y="130081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L/min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37032" y="39019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相同轉速下</a:t>
            </a:r>
            <a:endParaRPr lang="en-US" altLang="zh-TW" kern="100" dirty="0">
              <a:solidFill>
                <a:srgbClr val="000000"/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zh-TW" kern="1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液體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得到的壓降皆差不多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提高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得到的壓降相對</a:t>
            </a:r>
            <a:r>
              <a:rPr lang="zh-TW" altLang="zh-TW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大上許多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影響壓降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的原因中，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</a:t>
            </a:r>
            <a:r>
              <a:rPr lang="zh-TW" altLang="en-US" kern="1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液體流量</a:t>
            </a:r>
            <a:endParaRPr lang="en-US" altLang="zh-TW" kern="1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697466" y="1312934"/>
            <a:ext cx="1266693" cy="8309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600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2"/>
                </a:solidFill>
              </a:rPr>
              <a:t>1200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1800 rpm</a:t>
            </a:r>
          </a:p>
        </p:txBody>
      </p:sp>
      <p:graphicFrame>
        <p:nvGraphicFramePr>
          <p:cNvPr id="19" name="圖表 18"/>
          <p:cNvGraphicFramePr/>
          <p:nvPr>
            <p:extLst>
              <p:ext uri="{D42A27DB-BD31-4B8C-83A1-F6EECF244321}">
                <p14:modId xmlns:p14="http://schemas.microsoft.com/office/powerpoint/2010/main" val="3305132975"/>
              </p:ext>
            </p:extLst>
          </p:nvPr>
        </p:nvGraphicFramePr>
        <p:xfrm>
          <a:off x="999688" y="3971742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圖表 19"/>
          <p:cNvGraphicFramePr/>
          <p:nvPr>
            <p:extLst>
              <p:ext uri="{D42A27DB-BD31-4B8C-83A1-F6EECF244321}">
                <p14:modId xmlns:p14="http://schemas.microsoft.com/office/powerpoint/2010/main" val="3394870053"/>
              </p:ext>
            </p:extLst>
          </p:nvPr>
        </p:nvGraphicFramePr>
        <p:xfrm>
          <a:off x="5848577" y="1218328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721891" y="417674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L/min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05941" y="130081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 </a:t>
            </a:r>
            <a:r>
              <a:rPr lang="en-US" altLang="zh-TW" dirty="0"/>
              <a:t>L/min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B1DB88-A90D-4C5B-8D22-4DCF509C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6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9" grpId="0"/>
      <p:bldP spid="17" grpId="0" animBg="1"/>
      <p:bldGraphic spid="19" grpId="0">
        <p:bldAsOne/>
      </p:bldGraphic>
      <p:bldGraphic spid="20" grpId="0">
        <p:bldAsOne/>
      </p:bldGraphic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圖表 13"/>
          <p:cNvGraphicFramePr/>
          <p:nvPr>
            <p:extLst>
              <p:ext uri="{D42A27DB-BD31-4B8C-83A1-F6EECF244321}">
                <p14:modId xmlns:p14="http://schemas.microsoft.com/office/powerpoint/2010/main" val="4059157820"/>
              </p:ext>
            </p:extLst>
          </p:nvPr>
        </p:nvGraphicFramePr>
        <p:xfrm>
          <a:off x="999688" y="1254296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51753" y="563147"/>
            <a:ext cx="2499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壓降 </a:t>
            </a:r>
            <a:r>
              <a:rPr lang="en-US" altLang="zh-TW" sz="3200" dirty="0"/>
              <a:t>vs. </a:t>
            </a:r>
            <a:r>
              <a:rPr lang="zh-TW" altLang="en-US" sz="3200" dirty="0"/>
              <a:t>轉速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721891" y="1322546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GPH</a:t>
            </a:r>
            <a:endParaRPr lang="zh-TW" altLang="en-US" dirty="0"/>
          </a:p>
        </p:txBody>
      </p:sp>
      <p:graphicFrame>
        <p:nvGraphicFramePr>
          <p:cNvPr id="15" name="圖表 14"/>
          <p:cNvGraphicFramePr/>
          <p:nvPr>
            <p:extLst>
              <p:ext uri="{D42A27DB-BD31-4B8C-83A1-F6EECF244321}">
                <p14:modId xmlns:p14="http://schemas.microsoft.com/office/powerpoint/2010/main" val="2632741357"/>
              </p:ext>
            </p:extLst>
          </p:nvPr>
        </p:nvGraphicFramePr>
        <p:xfrm>
          <a:off x="999688" y="3839128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3386101433"/>
              </p:ext>
            </p:extLst>
          </p:nvPr>
        </p:nvGraphicFramePr>
        <p:xfrm>
          <a:off x="5954496" y="1254296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1721891" y="3973874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GPH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605177" y="1322546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GPH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605177" y="3973874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GPH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874304" y="600249"/>
            <a:ext cx="5089855" cy="463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影響壓降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的原因中，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zh-TW" altLang="en-US" kern="1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氣體流量</a:t>
            </a: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都很重要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21B7A1-66CF-4182-BDBB-C0E98CB5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6C23E8-9E61-43D1-9FBF-8F009A8DD934}"/>
              </a:ext>
            </a:extLst>
          </p:cNvPr>
          <p:cNvSpPr txBox="1"/>
          <p:nvPr/>
        </p:nvSpPr>
        <p:spPr>
          <a:xfrm>
            <a:off x="10697466" y="1312934"/>
            <a:ext cx="1260281" cy="8309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L/min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2"/>
                </a:solidFill>
              </a:rPr>
              <a:t>20</a:t>
            </a:r>
            <a:r>
              <a:rPr lang="zh-TW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TW" sz="1600" dirty="0">
                <a:solidFill>
                  <a:schemeClr val="accent2"/>
                </a:solidFill>
              </a:rPr>
              <a:t>L/min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L/min</a:t>
            </a:r>
          </a:p>
        </p:txBody>
      </p:sp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D3413468-F187-47F4-B6EB-459D9404F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01603"/>
              </p:ext>
            </p:extLst>
          </p:nvPr>
        </p:nvGraphicFramePr>
        <p:xfrm>
          <a:off x="5954496" y="3839128"/>
          <a:ext cx="4413600" cy="268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81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9" grpId="0"/>
      <p:bldGraphic spid="15" grpId="0">
        <p:bldAsOne/>
      </p:bldGraphic>
      <p:bldGraphic spid="16" grpId="0">
        <p:bldAsOne/>
      </p:bldGraphic>
      <p:bldP spid="24" grpId="0"/>
      <p:bldP spid="25" grpId="0"/>
      <p:bldP spid="26" grpId="0"/>
      <p:bldP spid="27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圖表 16"/>
          <p:cNvGraphicFramePr/>
          <p:nvPr>
            <p:extLst>
              <p:ext uri="{D42A27DB-BD31-4B8C-83A1-F6EECF244321}">
                <p14:modId xmlns:p14="http://schemas.microsoft.com/office/powerpoint/2010/main" val="2743936231"/>
              </p:ext>
            </p:extLst>
          </p:nvPr>
        </p:nvGraphicFramePr>
        <p:xfrm>
          <a:off x="1002643" y="1281138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51753" y="563147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壓降 </a:t>
            </a:r>
            <a:r>
              <a:rPr lang="en-US" altLang="zh-TW" sz="3200" dirty="0"/>
              <a:t>vs. </a:t>
            </a:r>
            <a:r>
              <a:rPr lang="zh-TW" altLang="en-US" sz="3200" dirty="0"/>
              <a:t>氣體流量</a:t>
            </a:r>
          </a:p>
        </p:txBody>
      </p:sp>
      <p:cxnSp>
        <p:nvCxnSpPr>
          <p:cNvPr id="3" name="直線接點 2"/>
          <p:cNvCxnSpPr/>
          <p:nvPr/>
        </p:nvCxnSpPr>
        <p:spPr>
          <a:xfrm flipV="1">
            <a:off x="696000" y="1136062"/>
            <a:ext cx="10800000" cy="19456"/>
          </a:xfrm>
          <a:prstGeom prst="line">
            <a:avLst/>
          </a:prstGeom>
          <a:ln w="50800" cmpd="sng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697466" y="1312934"/>
            <a:ext cx="1266693" cy="8309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600</a:t>
            </a:r>
            <a:r>
              <a:rPr lang="zh-TW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</a:rPr>
              <a:t>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accent2"/>
                </a:solidFill>
              </a:rPr>
              <a:t>1200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1800 rpm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35871" y="1389214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 = 0 GPH</a:t>
            </a:r>
            <a:endParaRPr lang="zh-TW" altLang="en-US" dirty="0"/>
          </a:p>
        </p:txBody>
      </p:sp>
      <p:graphicFrame>
        <p:nvGraphicFramePr>
          <p:cNvPr id="18" name="圖表 17"/>
          <p:cNvGraphicFramePr/>
          <p:nvPr>
            <p:extLst>
              <p:ext uri="{D42A27DB-BD31-4B8C-83A1-F6EECF244321}">
                <p14:modId xmlns:p14="http://schemas.microsoft.com/office/powerpoint/2010/main" val="783219839"/>
              </p:ext>
            </p:extLst>
          </p:nvPr>
        </p:nvGraphicFramePr>
        <p:xfrm>
          <a:off x="1002643" y="3901938"/>
          <a:ext cx="4413600" cy="2827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圖表 18"/>
          <p:cNvGraphicFramePr/>
          <p:nvPr>
            <p:extLst>
              <p:ext uri="{D42A27DB-BD31-4B8C-83A1-F6EECF244321}">
                <p14:modId xmlns:p14="http://schemas.microsoft.com/office/powerpoint/2010/main" val="103052658"/>
              </p:ext>
            </p:extLst>
          </p:nvPr>
        </p:nvGraphicFramePr>
        <p:xfrm>
          <a:off x="5850054" y="1262295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圖表 19"/>
          <p:cNvGraphicFramePr/>
          <p:nvPr>
            <p:extLst>
              <p:ext uri="{D42A27DB-BD31-4B8C-83A1-F6EECF244321}">
                <p14:modId xmlns:p14="http://schemas.microsoft.com/office/powerpoint/2010/main" val="541219036"/>
              </p:ext>
            </p:extLst>
          </p:nvPr>
        </p:nvGraphicFramePr>
        <p:xfrm>
          <a:off x="5850054" y="3883238"/>
          <a:ext cx="4413600" cy="262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735871" y="4027558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 = 2 GPH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99701" y="1389214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 = 4 GPH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599701" y="4027558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 = 6 GPH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74304" y="600249"/>
            <a:ext cx="5089855" cy="463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zh-TW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影響壓降</a:t>
            </a:r>
            <a:r>
              <a:rPr lang="zh-TW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的原因中，</a:t>
            </a:r>
            <a:r>
              <a:rPr lang="zh-TW" altLang="en-US" kern="1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轉速</a:t>
            </a: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zh-TW" altLang="en-US" kern="1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氣體流量</a:t>
            </a:r>
            <a:r>
              <a:rPr lang="zh-TW" altLang="en-US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都很重要</a:t>
            </a:r>
            <a:endParaRPr lang="en-US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0AD919-3779-45F2-95FC-9F5054D3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799E-41DE-49AA-A934-8BB5E7B14B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8" grpId="0" animBg="1"/>
      <p:bldP spid="9" grpId="0"/>
      <p:bldGraphic spid="18" grpId="0">
        <p:bldAsOne/>
      </p:bldGraphic>
      <p:bldGraphic spid="19" grpId="0">
        <p:bldAsOne/>
      </p:bldGraphic>
      <p:bldGraphic spid="20" grpId="0">
        <p:bldAsOne/>
      </p:bldGraphic>
      <p:bldP spid="21" grpId="0"/>
      <p:bldP spid="22" grpId="0"/>
      <p:bldP spid="23" grpId="0"/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1906</Words>
  <Application>Microsoft Office PowerPoint</Application>
  <PresentationFormat>寬螢幕</PresentationFormat>
  <Paragraphs>275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實驗四　超重力吸收 2020.10.15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yabe01125@gmail.com</dc:creator>
  <cp:lastModifiedBy>yu</cp:lastModifiedBy>
  <cp:revision>54</cp:revision>
  <dcterms:created xsi:type="dcterms:W3CDTF">2020-10-16T08:32:57Z</dcterms:created>
  <dcterms:modified xsi:type="dcterms:W3CDTF">2020-10-22T07:56:31Z</dcterms:modified>
</cp:coreProperties>
</file>