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56" r:id="rId2"/>
    <p:sldId id="263" r:id="rId3"/>
    <p:sldId id="275" r:id="rId4"/>
    <p:sldId id="264" r:id="rId5"/>
    <p:sldId id="267" r:id="rId6"/>
    <p:sldId id="276" r:id="rId7"/>
    <p:sldId id="274" r:id="rId8"/>
    <p:sldId id="278" r:id="rId9"/>
    <p:sldId id="279" r:id="rId10"/>
    <p:sldId id="280" r:id="rId11"/>
    <p:sldId id="281" r:id="rId12"/>
    <p:sldId id="283" r:id="rId13"/>
    <p:sldId id="284" r:id="rId14"/>
    <p:sldId id="297" r:id="rId15"/>
    <p:sldId id="286" r:id="rId16"/>
    <p:sldId id="287" r:id="rId17"/>
    <p:sldId id="288" r:id="rId18"/>
    <p:sldId id="289" r:id="rId19"/>
    <p:sldId id="290" r:id="rId20"/>
    <p:sldId id="291" r:id="rId21"/>
    <p:sldId id="292" r:id="rId22"/>
    <p:sldId id="293" r:id="rId23"/>
    <p:sldId id="295" r:id="rId24"/>
    <p:sldId id="296" r:id="rId25"/>
    <p:sldId id="298" r:id="rId26"/>
    <p:sldId id="268" r:id="rId2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  <a:srgbClr val="324376"/>
    <a:srgbClr val="586BA4"/>
    <a:srgbClr val="F5DD90"/>
    <a:srgbClr val="E6E6E6"/>
    <a:srgbClr val="1E2019"/>
    <a:srgbClr val="587B7F"/>
    <a:srgbClr val="E2C044"/>
    <a:srgbClr val="E7CFBC"/>
    <a:srgbClr val="FFF4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淺色樣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FD0F851-EC5A-4D38-B0AD-8093EC10F338}" styleName="淺色樣式 1 - 輔色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51" autoAdjust="0"/>
    <p:restoredTop sz="94660"/>
  </p:normalViewPr>
  <p:slideViewPr>
    <p:cSldViewPr snapToGrid="0">
      <p:cViewPr varScale="1">
        <p:scale>
          <a:sx n="84" d="100"/>
          <a:sy n="84" d="100"/>
        </p:scale>
        <p:origin x="51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2" d="100"/>
          <a:sy n="52" d="100"/>
        </p:scale>
        <p:origin x="2680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BDC2A8-CB63-4390-A099-45DE47AA700A}" type="datetimeFigureOut">
              <a:rPr lang="zh-TW" altLang="en-US" smtClean="0"/>
              <a:t>2020/10/16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E30604-EA69-4D90-A484-25A6B0F34D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39930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2179B3-62DC-4130-BDA6-4B18B8956FC5}" type="datetimeFigureOut">
              <a:rPr lang="zh-TW" altLang="en-US" smtClean="0"/>
              <a:t>2020/10/16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D5444D-D973-4E9B-A350-218F078F26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5874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轉速太低水無法順利流出旋轉床，轉速太高可能造成儀器損壞</a:t>
            </a:r>
            <a:r>
              <a:rPr lang="zh-TW" altLang="en-US" dirty="0" smtClean="0"/>
              <a:t> </a:t>
            </a:r>
            <a:br>
              <a:rPr lang="zh-TW" altLang="en-US" dirty="0" smtClean="0"/>
            </a:b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FC6A2D-D68E-4323-8251-8C756333A6FC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60751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轉速太低水無法順利流出旋轉床，轉速太高可能造成儀器損壞</a:t>
            </a:r>
            <a:r>
              <a:rPr lang="zh-TW" altLang="en-US" dirty="0" smtClean="0"/>
              <a:t> </a:t>
            </a:r>
            <a:br>
              <a:rPr lang="zh-TW" altLang="en-US" dirty="0" smtClean="0"/>
            </a:b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FC6A2D-D68E-4323-8251-8C756333A6FC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39050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07236-EEED-4F98-A74D-D4E01CACE675}" type="datetime1">
              <a:rPr lang="zh-TW" altLang="en-US" smtClean="0"/>
              <a:t>2020/10/16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06C70-2BA4-4F7E-94BD-C75DAB95625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75481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E6F61-6B82-488C-84A6-D43E1AD1EE54}" type="datetime1">
              <a:rPr lang="zh-TW" altLang="en-US" smtClean="0"/>
              <a:t>2020/10/16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06C70-2BA4-4F7E-94BD-C75DAB95625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4681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7C528-0684-4E0D-9C51-FE8078EA553C}" type="datetime1">
              <a:rPr lang="zh-TW" altLang="en-US" smtClean="0"/>
              <a:t>2020/10/16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06C70-2BA4-4F7E-94BD-C75DAB95625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3366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C1939-1FD4-4E95-8BC2-543715DAB578}" type="datetime1">
              <a:rPr lang="zh-TW" altLang="en-US" smtClean="0"/>
              <a:t>2020/10/16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06C70-2BA4-4F7E-94BD-C75DAB956253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標題 1"/>
          <p:cNvSpPr txBox="1">
            <a:spLocks/>
          </p:cNvSpPr>
          <p:nvPr userDrawn="1"/>
        </p:nvSpPr>
        <p:spPr>
          <a:xfrm>
            <a:off x="838200" y="365126"/>
            <a:ext cx="10515600" cy="11297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內容版面配置區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52000" r="213" b="21035"/>
          <a:stretch/>
        </p:blipFill>
        <p:spPr>
          <a:xfrm>
            <a:off x="838200" y="1454643"/>
            <a:ext cx="10515599" cy="12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8086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8A264-DE3D-44D0-872E-15B1DCFE158F}" type="datetime1">
              <a:rPr lang="zh-TW" altLang="en-US" smtClean="0"/>
              <a:t>2020/10/16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06C70-2BA4-4F7E-94BD-C75DAB95625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554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12A80-D3BE-4C7B-9D65-00B7FD76F1FC}" type="datetime1">
              <a:rPr lang="zh-TW" altLang="en-US" smtClean="0"/>
              <a:t>2020/10/16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06C70-2BA4-4F7E-94BD-C75DAB95625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7665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33856-8841-4657-8306-25180989B6DB}" type="datetime1">
              <a:rPr lang="zh-TW" altLang="en-US" smtClean="0"/>
              <a:t>2020/10/16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06C70-2BA4-4F7E-94BD-C75DAB95625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8285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F23D7-1D48-4023-B471-7881D329BA44}" type="datetime1">
              <a:rPr lang="zh-TW" altLang="en-US" smtClean="0"/>
              <a:t>2020/10/16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06C70-2BA4-4F7E-94BD-C75DAB95625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4712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149D7-53CD-467E-8416-A313CC3C7BDF}" type="datetime1">
              <a:rPr lang="zh-TW" altLang="en-US" smtClean="0"/>
              <a:t>2020/10/16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06C70-2BA4-4F7E-94BD-C75DAB95625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84995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9E644-6A5E-4B43-90E2-78A1C0EFE2F0}" type="datetime1">
              <a:rPr lang="zh-TW" altLang="en-US" smtClean="0"/>
              <a:t>2020/10/16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06C70-2BA4-4F7E-94BD-C75DAB95625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15587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164F1-70E0-4F1B-A4BA-0958D422CF58}" type="datetime1">
              <a:rPr lang="zh-TW" altLang="en-US" smtClean="0"/>
              <a:t>2020/10/16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06C70-2BA4-4F7E-94BD-C75DAB95625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2506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131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F721B3-DFE6-410E-92D1-AB42BCBCE621}" type="datetime1">
              <a:rPr lang="zh-TW" altLang="en-US" smtClean="0"/>
              <a:t>2020/10/16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706C70-2BA4-4F7E-94BD-C75DAB956253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標題 1"/>
          <p:cNvSpPr txBox="1">
            <a:spLocks/>
          </p:cNvSpPr>
          <p:nvPr userDrawn="1"/>
        </p:nvSpPr>
        <p:spPr>
          <a:xfrm>
            <a:off x="838200" y="365126"/>
            <a:ext cx="10515600" cy="121314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6013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0000"/>
            <a:lum/>
          </a:blip>
          <a:srcRect/>
          <a:stretch>
            <a:fillRect t="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1"/>
            <a:ext cx="12192000" cy="11223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5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國立臺灣大學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958" y="1"/>
            <a:ext cx="4664301" cy="1232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1391475" y="1773032"/>
            <a:ext cx="9409050" cy="1887042"/>
          </a:xfrm>
          <a:solidFill>
            <a:schemeClr val="tx2">
              <a:lumMod val="20000"/>
              <a:lumOff val="80000"/>
              <a:alpha val="75000"/>
            </a:schemeClr>
          </a:solidFill>
        </p:spPr>
        <p:txBody>
          <a:bodyPr>
            <a:noAutofit/>
          </a:bodyPr>
          <a:lstStyle/>
          <a:p>
            <a:r>
              <a:rPr lang="zh-TW" altLang="en-US" sz="55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實驗四 </a:t>
            </a:r>
            <a:r>
              <a:rPr lang="en-US" altLang="zh-TW" sz="55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55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55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超重力系統吸收揮發性有機物</a:t>
            </a:r>
            <a:endParaRPr lang="en-US" sz="55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8" name="Rectangle 19"/>
          <p:cNvSpPr>
            <a:spLocks noGrp="1"/>
          </p:cNvSpPr>
          <p:nvPr>
            <p:ph type="subTitle" idx="1"/>
          </p:nvPr>
        </p:nvSpPr>
        <p:spPr>
          <a:xfrm>
            <a:off x="3970177" y="4310743"/>
            <a:ext cx="4488023" cy="2267287"/>
          </a:xfrm>
          <a:prstGeom prst="rect">
            <a:avLst/>
          </a:prstGeom>
          <a:solidFill>
            <a:schemeClr val="tx2">
              <a:lumMod val="20000"/>
              <a:lumOff val="80000"/>
              <a:alpha val="75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組別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：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第八組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日期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：</a:t>
            </a:r>
            <a:r>
              <a:rPr 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2020.10.15</a:t>
            </a:r>
            <a:endParaRPr lang="en-US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組長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：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盧彥均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報告者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：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盧彥均、蘇峰玉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組員：蔡孟儒、蘇峰玉、趙奕翔</a:t>
            </a:r>
            <a:endParaRPr lang="en-US" sz="24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06C70-2BA4-4F7E-94BD-C75DAB956253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6842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46652"/>
            <a:ext cx="10515600" cy="1213143"/>
          </a:xfrm>
        </p:spPr>
        <p:txBody>
          <a:bodyPr/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實驗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原理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16606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zh-TW" altLang="en-US" sz="2600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填充床中內</a:t>
                </a:r>
                <a:r>
                  <a:rPr lang="zh-TW" altLang="en-US" sz="2600" b="1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徑</a:t>
                </a:r>
                <a:r>
                  <a:rPr lang="zh-TW" altLang="en-US" sz="2600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至</a:t>
                </a:r>
                <a:r>
                  <a:rPr lang="en-US" altLang="zh-TW" sz="2600" b="1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r</a:t>
                </a:r>
                <a:r>
                  <a:rPr lang="zh-TW" altLang="en-US" sz="2600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的質量平衡如下</a:t>
                </a:r>
                <a:endParaRPr lang="en-US" altLang="zh-TW" sz="2600" b="1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2400" i="1"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 sz="2400" i="1">
                            <a:latin typeface="Cambria Math" panose="02040503050406030204" pitchFamily="18" charset="0"/>
                          </a:rPr>
                          <m:t>L</m:t>
                        </m:r>
                      </m:sub>
                    </m:sSub>
                    <m:r>
                      <a:rPr lang="en-US" altLang="zh-TW" sz="24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2400" i="1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 sz="2400" i="1">
                            <a:latin typeface="Cambria Math" panose="02040503050406030204" pitchFamily="18" charset="0"/>
                          </a:rPr>
                          <m:t>L</m:t>
                        </m:r>
                      </m:sub>
                    </m:sSub>
                    <m:r>
                      <a:rPr lang="en-US" altLang="zh-TW" sz="24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2400" i="1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 sz="2400" i="1">
                            <a:latin typeface="Cambria Math" panose="02040503050406030204" pitchFamily="18" charset="0"/>
                          </a:rPr>
                          <m:t>L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TW" sz="2400" i="1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lang="en-US" altLang="zh-TW" sz="2400" i="1">
                        <a:latin typeface="Cambria Math" panose="02040503050406030204" pitchFamily="18" charset="0"/>
                      </a:rPr>
                      <m:t>)=</m:t>
                    </m:r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2400" i="1"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 sz="2400" i="1">
                            <a:latin typeface="Cambria Math" panose="02040503050406030204" pitchFamily="18" charset="0"/>
                          </a:rPr>
                          <m:t>G</m:t>
                        </m:r>
                      </m:sub>
                    </m:sSub>
                    <m:r>
                      <a:rPr lang="en-US" altLang="zh-TW" sz="24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2400" i="1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 sz="2400" i="1">
                            <a:latin typeface="Cambria Math" panose="02040503050406030204" pitchFamily="18" charset="0"/>
                          </a:rPr>
                          <m:t>G</m:t>
                        </m:r>
                      </m:sub>
                    </m:sSub>
                    <m:r>
                      <a:rPr lang="en-US" altLang="zh-TW" sz="24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2400" i="1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 sz="2400" i="1">
                            <a:latin typeface="Cambria Math" panose="02040503050406030204" pitchFamily="18" charset="0"/>
                          </a:rPr>
                          <m:t>G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TW" sz="2400" i="1">
                            <a:latin typeface="Cambria Math" panose="02040503050406030204" pitchFamily="18" charset="0"/>
                          </a:rPr>
                          <m:t>o</m:t>
                        </m:r>
                      </m:sub>
                    </m:sSub>
                    <m:r>
                      <a:rPr lang="en-US" altLang="zh-TW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TW" sz="24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r>
                  <a:rPr lang="zh-TW" altLang="en-US" sz="24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本</a:t>
                </a:r>
                <a:r>
                  <a:rPr lang="zh-TW" altLang="en-US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實驗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smtClean="0">
                            <a:solidFill>
                              <a:srgbClr val="ED7D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2400" i="1">
                            <a:solidFill>
                              <a:srgbClr val="ED7D31"/>
                            </a:solidFill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 sz="2400" i="1">
                            <a:solidFill>
                              <a:srgbClr val="ED7D31"/>
                            </a:solidFill>
                            <a:latin typeface="Cambria Math" panose="02040503050406030204" pitchFamily="18" charset="0"/>
                          </a:rPr>
                          <m:t>L</m:t>
                        </m:r>
                        <m:r>
                          <a:rPr lang="en-US" altLang="zh-TW" sz="2400" i="1">
                            <a:solidFill>
                              <a:srgbClr val="ED7D3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TW" sz="2400" i="1">
                            <a:solidFill>
                              <a:srgbClr val="ED7D31"/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r>
                  <a:rPr lang="en-US" altLang="zh-TW" sz="2400" dirty="0">
                    <a:solidFill>
                      <a:srgbClr val="ED7D3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=</a:t>
                </a:r>
                <a:r>
                  <a:rPr lang="en-US" altLang="zh-TW" sz="2400" dirty="0" smtClean="0">
                    <a:solidFill>
                      <a:srgbClr val="ED7D3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0</a:t>
                </a:r>
                <a:r>
                  <a:rPr lang="zh-TW" altLang="en-US" sz="24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，待入上式</a:t>
                </a:r>
                <a:endParaRPr lang="en-US" altLang="zh-TW" sz="24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r>
                  <a:rPr lang="zh-TW" altLang="en-US" sz="24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亨利定律</a:t>
                </a:r>
                <a:r>
                  <a:rPr lang="en-US" altLang="zh-TW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:</a:t>
                </a:r>
                <a14:m>
                  <m:oMath xmlns:m="http://schemas.openxmlformats.org/officeDocument/2006/math">
                    <m:r>
                      <a:rPr lang="zh-TW" altLang="en-US" sz="24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sz="2400" i="1" dirty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TW" sz="2400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sz="24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TW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TW" sz="2400" i="1" dirty="0">
                                <a:latin typeface="Cambria Math" panose="02040503050406030204" pitchFamily="18" charset="0"/>
                              </a:rPr>
                              <m:t>C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TW" sz="2400" i="1" dirty="0">
                                <a:latin typeface="Cambria Math" panose="02040503050406030204" pitchFamily="18" charset="0"/>
                              </a:rPr>
                              <m:t>G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TW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TW" sz="2400" i="1" dirty="0">
                                <a:latin typeface="Cambria Math" panose="02040503050406030204" pitchFamily="18" charset="0"/>
                              </a:rPr>
                              <m:t>C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TW" sz="2400" i="1" dirty="0">
                                <a:latin typeface="Cambria Math" panose="02040503050406030204" pitchFamily="18" charset="0"/>
                              </a:rPr>
                              <m:t>L</m:t>
                            </m:r>
                          </m:sub>
                        </m:sSub>
                      </m:den>
                    </m:f>
                    <m:r>
                      <a:rPr lang="zh-TW" altLang="en-US" sz="2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en-US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 dirty="0" smtClean="0">
                            <a:solidFill>
                              <a:srgbClr val="ED7D3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zh-TW" sz="2400" i="1" dirty="0">
                                <a:solidFill>
                                  <a:srgbClr val="ED7D3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TW" sz="2400" i="1" dirty="0">
                                <a:solidFill>
                                  <a:srgbClr val="ED7D31"/>
                                </a:solidFill>
                                <a:latin typeface="Cambria Math" panose="02040503050406030204" pitchFamily="18" charset="0"/>
                              </a:rPr>
                              <m:t>C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TW" sz="2400" i="1" dirty="0">
                                <a:solidFill>
                                  <a:srgbClr val="ED7D31"/>
                                </a:solidFill>
                                <a:latin typeface="Cambria Math" panose="02040503050406030204" pitchFamily="18" charset="0"/>
                              </a:rPr>
                              <m:t>G</m:t>
                            </m:r>
                          </m:sub>
                        </m:sSub>
                      </m:e>
                      <m:sup>
                        <m:r>
                          <a:rPr lang="zh-TW" altLang="en-US" sz="2400" i="1" dirty="0">
                            <a:solidFill>
                              <a:srgbClr val="ED7D3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TW" sz="2400" i="1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C</m:t>
                        </m:r>
                      </m:sub>
                    </m:sSub>
                    <m:sSub>
                      <m:sSubPr>
                        <m:ctrlPr>
                          <a:rPr lang="en-US" altLang="zh-TW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L</m:t>
                        </m:r>
                      </m:sub>
                    </m:sSub>
                    <m:r>
                      <a:rPr lang="zh-TW" altLang="en-US" sz="24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400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sz="2400" i="1" dirty="0" smtClean="0">
                            <a:solidFill>
                              <a:srgbClr val="ED7D3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TW" sz="2400" i="1" dirty="0">
                                <a:solidFill>
                                  <a:srgbClr val="ED7D3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TW" sz="2400" i="1" dirty="0">
                                <a:solidFill>
                                  <a:srgbClr val="ED7D3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TW" sz="2400" i="1" dirty="0">
                                <a:solidFill>
                                  <a:srgbClr val="ED7D31"/>
                                </a:solidFill>
                                <a:latin typeface="Cambria Math" panose="02040503050406030204" pitchFamily="18" charset="0"/>
                              </a:rPr>
                              <m:t>C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TW" sz="2400" i="1" dirty="0">
                                <a:solidFill>
                                  <a:srgbClr val="ED7D3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TW" sz="2400" i="1" dirty="0">
                                <a:solidFill>
                                  <a:srgbClr val="ED7D31"/>
                                </a:solidFill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TW" sz="2400" i="1" dirty="0">
                                <a:solidFill>
                                  <a:srgbClr val="ED7D31"/>
                                </a:solidFill>
                                <a:latin typeface="Cambria Math" panose="02040503050406030204" pitchFamily="18" charset="0"/>
                              </a:rPr>
                              <m:t>G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TW" sz="2400" i="1" dirty="0">
                                <a:solidFill>
                                  <a:srgbClr val="ED7D3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TW" sz="2400" i="1" dirty="0">
                                <a:solidFill>
                                  <a:srgbClr val="ED7D31"/>
                                </a:solidFill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TW" sz="2400" i="1" dirty="0">
                                <a:solidFill>
                                  <a:srgbClr val="ED7D31"/>
                                </a:solidFill>
                                <a:latin typeface="Cambria Math" panose="02040503050406030204" pitchFamily="18" charset="0"/>
                              </a:rPr>
                              <m:t>L</m:t>
                            </m:r>
                          </m:sub>
                        </m:sSub>
                      </m:den>
                    </m:f>
                    <m:r>
                      <a:rPr lang="en-US" altLang="zh-TW" sz="2400" i="1" dirty="0">
                        <a:solidFill>
                          <a:srgbClr val="ED7D3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TW" sz="2400" i="1">
                            <a:solidFill>
                              <a:srgbClr val="ED7D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2400" i="1">
                            <a:solidFill>
                              <a:srgbClr val="ED7D31"/>
                            </a:solidFill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 sz="2400" i="1">
                            <a:solidFill>
                              <a:srgbClr val="ED7D31"/>
                            </a:solidFill>
                            <a:latin typeface="Cambria Math" panose="02040503050406030204" pitchFamily="18" charset="0"/>
                          </a:rPr>
                          <m:t>G</m:t>
                        </m:r>
                      </m:sub>
                    </m:sSub>
                    <m:r>
                      <a:rPr lang="en-US" altLang="zh-TW" sz="2400" i="1">
                        <a:solidFill>
                          <a:srgbClr val="ED7D3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TW" sz="2400" i="1">
                            <a:solidFill>
                              <a:srgbClr val="ED7D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2400" i="1">
                            <a:solidFill>
                              <a:srgbClr val="ED7D31"/>
                            </a:solidFill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 sz="2400" i="1">
                            <a:solidFill>
                              <a:srgbClr val="ED7D31"/>
                            </a:solidFill>
                            <a:latin typeface="Cambria Math" panose="02040503050406030204" pitchFamily="18" charset="0"/>
                          </a:rPr>
                          <m:t>G</m:t>
                        </m:r>
                        <m:r>
                          <a:rPr lang="en-US" altLang="zh-TW" sz="2400" i="1">
                            <a:solidFill>
                              <a:srgbClr val="ED7D3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TW" sz="2400" i="1">
                            <a:solidFill>
                              <a:srgbClr val="ED7D31"/>
                            </a:solidFill>
                            <a:latin typeface="Cambria Math" panose="02040503050406030204" pitchFamily="18" charset="0"/>
                          </a:rPr>
                          <m:t>o</m:t>
                        </m:r>
                      </m:sub>
                    </m:sSub>
                    <m:r>
                      <a:rPr lang="en-US" altLang="zh-TW" sz="2400" i="1" dirty="0">
                        <a:solidFill>
                          <a:srgbClr val="ED7D3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TW" sz="2400" dirty="0">
                  <a:solidFill>
                    <a:srgbClr val="ED7D3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r>
                  <a:rPr lang="zh-TW" altLang="en-US" sz="24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代入前面積分式可得</a:t>
                </a:r>
                <a:r>
                  <a:rPr lang="zh-TW" altLang="en-US" sz="2400" b="1" dirty="0">
                    <a:solidFill>
                      <a:srgbClr val="C0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所求</a:t>
                </a:r>
                <a:endParaRPr lang="en-US" altLang="zh-TW" sz="2400" b="1" dirty="0">
                  <a:solidFill>
                    <a:srgbClr val="C0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K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G</m:t>
                        </m:r>
                      </m:sub>
                    </m:sSub>
                    <m:r>
                      <a:rPr lang="en-US" altLang="zh-TW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TW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TW" i="1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TW" i="1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TW" i="1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G</m:t>
                            </m:r>
                          </m:sub>
                        </m:sSub>
                      </m:num>
                      <m:den>
                        <m:r>
                          <m:rPr>
                            <m:nor/>
                          </m:rPr>
                          <a:rPr lang="el-GR" altLang="zh-TW" dirty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  <a:cs typeface="Times New Roman" panose="02020603050405020304" pitchFamily="18" charset="0"/>
                          </a:rPr>
                          <m:t>π</m:t>
                        </m:r>
                        <m:r>
                          <a:rPr lang="en-US" altLang="zh-TW" i="1" dirty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altLang="zh-TW" i="1" dirty="0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zh-TW" i="1" dirty="0">
                                    <a:solidFill>
                                      <a:schemeClr val="tx1">
                                        <a:lumMod val="9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 i="1" dirty="0">
                                    <a:solidFill>
                                      <a:schemeClr val="tx1">
                                        <a:lumMod val="9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r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zh-TW" i="1" dirty="0">
                                    <a:solidFill>
                                      <a:schemeClr val="tx1">
                                        <a:lumMod val="9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o</m:t>
                                </m:r>
                              </m:sub>
                            </m:sSub>
                          </m:e>
                          <m:sup>
                            <m:r>
                              <a:rPr lang="en-US" altLang="zh-TW" i="1" dirty="0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TW" i="1" dirty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TW" i="1" dirty="0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zh-TW" i="1" dirty="0">
                                    <a:solidFill>
                                      <a:schemeClr val="tx1">
                                        <a:lumMod val="9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 i="1" dirty="0">
                                    <a:solidFill>
                                      <a:schemeClr val="tx1">
                                        <a:lumMod val="9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r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zh-TW" i="1" dirty="0">
                                    <a:solidFill>
                                      <a:schemeClr val="tx1">
                                        <a:lumMod val="9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i</m:t>
                                </m:r>
                              </m:sub>
                            </m:sSub>
                          </m:e>
                          <m:sup>
                            <m:r>
                              <a:rPr lang="en-US" altLang="zh-TW" i="1" dirty="0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TW" i="1" dirty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altLang="zh-TW" dirty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  <a:cs typeface="Times New Roman" panose="02020603050405020304" pitchFamily="18" charset="0"/>
                          </a:rPr>
                          <m:t>z</m:t>
                        </m:r>
                      </m:den>
                    </m:f>
                    <m:f>
                      <m:fPr>
                        <m:ctrlPr>
                          <a:rPr lang="en-US" altLang="zh-TW" i="1" dirty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TW" i="1" dirty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ln</m:t>
                        </m:r>
                        <m:r>
                          <a:rPr lang="en-US" altLang="zh-TW" i="1" dirty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[(1−</m:t>
                        </m:r>
                        <m:f>
                          <m:fPr>
                            <m:ctrlPr>
                              <a:rPr lang="en-US" altLang="zh-TW" i="1" dirty="0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i="1" dirty="0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altLang="zh-TW" i="1" dirty="0">
                                <a:solidFill>
                                  <a:schemeClr val="accent5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A</m:t>
                            </m:r>
                          </m:den>
                        </m:f>
                        <m:r>
                          <a:rPr lang="en-US" altLang="zh-TW" i="1" dirty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)(</m:t>
                        </m:r>
                        <m:f>
                          <m:fPr>
                            <m:ctrlPr>
                              <a:rPr lang="en-US" altLang="zh-TW" i="1" dirty="0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G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G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o</m:t>
                                </m:r>
                              </m:sub>
                            </m:sSub>
                          </m:den>
                        </m:f>
                        <m:r>
                          <a:rPr lang="en-US" altLang="zh-TW" i="1" dirty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)+</m:t>
                        </m:r>
                        <m:f>
                          <m:fPr>
                            <m:ctrlPr>
                              <a:rPr lang="en-US" altLang="zh-TW" i="1" dirty="0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i="1" dirty="0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altLang="zh-TW" i="1" dirty="0">
                                <a:solidFill>
                                  <a:schemeClr val="accent5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A</m:t>
                            </m:r>
                          </m:den>
                        </m:f>
                        <m:r>
                          <a:rPr lang="en-US" altLang="zh-TW" i="1" dirty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]</m:t>
                        </m:r>
                      </m:num>
                      <m:den>
                        <m:r>
                          <a:rPr lang="en-US" altLang="zh-TW" i="1" dirty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1−</m:t>
                        </m:r>
                        <m:f>
                          <m:fPr>
                            <m:ctrlPr>
                              <a:rPr lang="en-US" altLang="zh-TW" i="1" dirty="0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i="1" dirty="0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altLang="zh-TW" i="1" dirty="0">
                                <a:solidFill>
                                  <a:schemeClr val="accent5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A</m:t>
                            </m:r>
                          </m:den>
                        </m:f>
                      </m:den>
                    </m:f>
                  </m:oMath>
                </a14:m>
                <a:endParaRPr lang="en-US" altLang="zh-TW" sz="24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endParaRPr>
              </a:p>
              <a:p>
                <a:r>
                  <a:rPr lang="en-US" altLang="zh-TW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A</a:t>
                </a:r>
                <a:r>
                  <a:rPr lang="en-US" altLang="zh-TW" sz="2400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:</a:t>
                </a:r>
                <a:r>
                  <a:rPr lang="zh-TW" altLang="en-US" sz="2400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吸收因子</a:t>
                </a:r>
                <a:r>
                  <a:rPr lang="en-US" altLang="zh-TW" sz="2400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(</a:t>
                </a:r>
                <a:r>
                  <a:rPr lang="zh-TW" altLang="en-US" sz="2400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定義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400" i="1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A</m:t>
                    </m:r>
                    <m:r>
                      <a:rPr lang="zh-TW" altLang="en-US" sz="2400" i="1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≝</m:t>
                    </m:r>
                    <m:f>
                      <m:fPr>
                        <m:ctrlPr>
                          <a:rPr lang="en-US" altLang="zh-TW" sz="2400" i="1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TW" sz="2400" i="1">
                                <a:solidFill>
                                  <a:schemeClr val="accent5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TW" sz="2400" i="1">
                                <a:solidFill>
                                  <a:schemeClr val="accent5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Q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TW" sz="2400" i="1">
                                <a:solidFill>
                                  <a:schemeClr val="accent5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L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TW" sz="2400" i="1">
                                <a:solidFill>
                                  <a:schemeClr val="accent5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TW" sz="2400" i="1">
                                <a:solidFill>
                                  <a:schemeClr val="accent5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TW" sz="2400" i="1">
                                <a:solidFill>
                                  <a:schemeClr val="accent5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C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TW" sz="2400" i="1">
                                <a:solidFill>
                                  <a:schemeClr val="accent5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TW" sz="2400" i="1">
                                <a:solidFill>
                                  <a:schemeClr val="accent5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Q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TW" sz="2400" i="1">
                                <a:solidFill>
                                  <a:schemeClr val="accent5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G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zh-TW" sz="2400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)</a:t>
                </a:r>
                <a:endParaRPr lang="en-US" altLang="zh-TW" sz="2400" dirty="0">
                  <a:solidFill>
                    <a:srgbClr val="DED8D4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mc:Choice>
        <mc:Fallback xmlns="">
          <p:sp>
            <p:nvSpPr>
              <p:cNvPr id="6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16606"/>
                <a:ext cx="10515600" cy="4351338"/>
              </a:xfrm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06C70-2BA4-4F7E-94BD-C75DAB956253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5352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實驗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儀器</a:t>
            </a:r>
          </a:p>
        </p:txBody>
      </p:sp>
      <p:pic>
        <p:nvPicPr>
          <p:cNvPr id="4" name="內容版面配置區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3327" t="20629" r="29873" b="12919"/>
          <a:stretch/>
        </p:blipFill>
        <p:spPr>
          <a:xfrm>
            <a:off x="2789941" y="1825625"/>
            <a:ext cx="6612117" cy="4351338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2878880" y="3515072"/>
            <a:ext cx="774571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Liquid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5823328" y="5051101"/>
            <a:ext cx="545342" cy="369332"/>
          </a:xfrm>
          <a:prstGeom prst="rect">
            <a:avLst/>
          </a:prstGeom>
          <a:solidFill>
            <a:srgbClr val="FF7C80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Gas</a:t>
            </a:r>
            <a:endParaRPr lang="zh-TW" altLang="en-US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06C70-2BA4-4F7E-94BD-C75DAB956253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9739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實驗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儀器</a:t>
            </a: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 rotWithShape="1">
          <a:blip r:embed="rId2"/>
          <a:srcRect l="9719" t="19524" r="28912" b="15312"/>
          <a:stretch/>
        </p:blipFill>
        <p:spPr>
          <a:xfrm>
            <a:off x="2037869" y="1719618"/>
            <a:ext cx="8482019" cy="5066194"/>
          </a:xfrm>
          <a:prstGeom prst="rect">
            <a:avLst/>
          </a:prstGeom>
        </p:spPr>
      </p:pic>
      <p:sp>
        <p:nvSpPr>
          <p:cNvPr id="9" name="文字方塊 8"/>
          <p:cNvSpPr txBox="1"/>
          <p:nvPr/>
        </p:nvSpPr>
        <p:spPr>
          <a:xfrm>
            <a:off x="9024510" y="6289184"/>
            <a:ext cx="1338828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外殼正面圖</a:t>
            </a:r>
            <a:endParaRPr lang="zh-TW" altLang="en-US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06C70-2BA4-4F7E-94BD-C75DAB956253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3819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實驗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儀器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/>
          <a:srcRect l="16195" t="16380" r="29042" b="18658"/>
          <a:stretch/>
        </p:blipFill>
        <p:spPr>
          <a:xfrm>
            <a:off x="2170421" y="1578268"/>
            <a:ext cx="8974596" cy="5115712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9765655" y="6324648"/>
            <a:ext cx="1379362" cy="369332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zh-TW" altLang="en-US" b="1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外殼側面圖</a:t>
            </a:r>
            <a:endParaRPr lang="zh-TW" altLang="en-US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06C70-2BA4-4F7E-94BD-C75DAB956253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7542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75475" y="2240458"/>
            <a:ext cx="3260436" cy="3263900"/>
          </a:xfrm>
          <a:prstGeom prst="rect">
            <a:avLst/>
          </a:prstGeom>
          <a:solidFill>
            <a:srgbClr val="E2C0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667" b="1" dirty="0" smtClean="0">
                <a:solidFill>
                  <a:schemeClr val="bg1"/>
                </a:solidFill>
                <a:ea typeface="微軟正黑體" panose="020B0604030504040204" pitchFamily="34" charset="-120"/>
                <a:cs typeface="Times New Roman" panose="02020603050405020304" pitchFamily="18" charset="0"/>
              </a:rPr>
              <a:t>04</a:t>
            </a:r>
          </a:p>
          <a:p>
            <a:pPr algn="ctr"/>
            <a:endParaRPr lang="en-US" altLang="zh-TW" sz="2667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/>
            <a:r>
              <a:rPr lang="zh-TW" altLang="en-US" sz="3333" b="1" dirty="0" smtClean="0">
                <a:solidFill>
                  <a:schemeClr val="bg1"/>
                </a:solidFill>
                <a:ea typeface="微軟正黑體" panose="020B0604030504040204" pitchFamily="34" charset="-120"/>
                <a:cs typeface="Times New Roman" panose="02020603050405020304" pitchFamily="18" charset="0"/>
              </a:rPr>
              <a:t>實驗</a:t>
            </a:r>
            <a:r>
              <a:rPr lang="zh-TW" altLang="en-US" sz="3333" b="1" dirty="0">
                <a:solidFill>
                  <a:schemeClr val="bg1"/>
                </a:solidFill>
                <a:ea typeface="微軟正黑體" panose="020B0604030504040204" pitchFamily="34" charset="-120"/>
                <a:cs typeface="Times New Roman" panose="02020603050405020304" pitchFamily="18" charset="0"/>
              </a:rPr>
              <a:t>步驟</a:t>
            </a:r>
          </a:p>
        </p:txBody>
      </p:sp>
      <p:sp>
        <p:nvSpPr>
          <p:cNvPr id="7" name="矩形 6"/>
          <p:cNvSpPr/>
          <p:nvPr/>
        </p:nvSpPr>
        <p:spPr>
          <a:xfrm>
            <a:off x="4491306" y="2240458"/>
            <a:ext cx="3283939" cy="3263900"/>
          </a:xfrm>
          <a:prstGeom prst="rect">
            <a:avLst/>
          </a:prstGeom>
          <a:solidFill>
            <a:srgbClr val="587B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667" b="1" dirty="0" smtClean="0">
                <a:solidFill>
                  <a:schemeClr val="bg1"/>
                </a:solidFill>
              </a:rPr>
              <a:t>05</a:t>
            </a:r>
            <a:endParaRPr lang="en-US" altLang="zh-TW" sz="6667" b="1" dirty="0">
              <a:solidFill>
                <a:schemeClr val="bg1"/>
              </a:solidFill>
            </a:endParaRPr>
          </a:p>
          <a:p>
            <a:pPr algn="ctr"/>
            <a:endParaRPr lang="en-US" altLang="zh-TW" sz="2667" b="1" dirty="0">
              <a:solidFill>
                <a:schemeClr val="bg1"/>
              </a:solidFill>
            </a:endParaRPr>
          </a:p>
          <a:p>
            <a:pPr algn="ctr"/>
            <a:r>
              <a:rPr lang="zh-TW" altLang="en-US" sz="3333" b="1" dirty="0" smtClean="0">
                <a:solidFill>
                  <a:schemeClr val="bg1"/>
                </a:solidFill>
                <a:ea typeface="微軟正黑體" panose="020B0604030504040204" pitchFamily="34" charset="-120"/>
              </a:rPr>
              <a:t>實驗數據</a:t>
            </a:r>
            <a:endParaRPr lang="zh-TW" altLang="en-US" sz="3333" b="1" dirty="0">
              <a:solidFill>
                <a:schemeClr val="bg1"/>
              </a:solidFill>
              <a:ea typeface="微軟正黑體" panose="020B0604030504040204" pitchFamily="34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205188" y="2240458"/>
            <a:ext cx="3185886" cy="3263900"/>
          </a:xfrm>
          <a:prstGeom prst="rect">
            <a:avLst/>
          </a:prstGeom>
          <a:solidFill>
            <a:srgbClr val="1E20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670" b="1" dirty="0" smtClean="0">
                <a:solidFill>
                  <a:schemeClr val="bg1"/>
                </a:solidFill>
                <a:ea typeface="微軟正黑體" panose="020B0604030504040204" pitchFamily="34" charset="-120"/>
                <a:cs typeface="Times New Roman" panose="02020603050405020304" pitchFamily="18" charset="0"/>
              </a:rPr>
              <a:t>06</a:t>
            </a:r>
            <a:endParaRPr lang="en-US" altLang="zh-TW" sz="40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/>
            <a:endParaRPr lang="en-US" altLang="zh-TW" sz="3333" b="1" dirty="0" smtClean="0">
              <a:solidFill>
                <a:schemeClr val="bg1"/>
              </a:solidFill>
              <a:ea typeface="微軟正黑體" panose="020B0604030504040204" pitchFamily="34" charset="-120"/>
            </a:endParaRPr>
          </a:p>
          <a:p>
            <a:pPr algn="ctr"/>
            <a:r>
              <a:rPr lang="zh-TW" altLang="en-US" sz="3333" b="1" dirty="0" smtClean="0">
                <a:solidFill>
                  <a:schemeClr val="bg1"/>
                </a:solidFill>
                <a:ea typeface="微軟正黑體" panose="020B0604030504040204" pitchFamily="34" charset="-120"/>
              </a:rPr>
              <a:t>參考文</a:t>
            </a:r>
            <a:r>
              <a:rPr lang="zh-TW" altLang="en-US" sz="3333" b="1" dirty="0">
                <a:solidFill>
                  <a:schemeClr val="bg1"/>
                </a:solidFill>
                <a:ea typeface="微軟正黑體" panose="020B0604030504040204" pitchFamily="34" charset="-120"/>
              </a:rPr>
              <a:t>獻</a:t>
            </a:r>
          </a:p>
        </p:txBody>
      </p:sp>
      <p:pic>
        <p:nvPicPr>
          <p:cNvPr id="11" name="內容版面配置區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52000" r="213" b="21035"/>
          <a:stretch/>
        </p:blipFill>
        <p:spPr>
          <a:xfrm>
            <a:off x="875475" y="1426934"/>
            <a:ext cx="10515599" cy="123625"/>
          </a:xfrm>
          <a:prstGeom prst="rect">
            <a:avLst/>
          </a:prstGeom>
        </p:spPr>
      </p:pic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06C70-2BA4-4F7E-94BD-C75DAB956253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7292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/>
          <p:cNvGrpSpPr/>
          <p:nvPr/>
        </p:nvGrpSpPr>
        <p:grpSpPr>
          <a:xfrm>
            <a:off x="318547" y="1238864"/>
            <a:ext cx="7284094" cy="4536872"/>
            <a:chOff x="1712422" y="448887"/>
            <a:chExt cx="9027622" cy="5902037"/>
          </a:xfrm>
        </p:grpSpPr>
        <p:sp>
          <p:nvSpPr>
            <p:cNvPr id="3" name="矩形 2"/>
            <p:cNvSpPr/>
            <p:nvPr/>
          </p:nvSpPr>
          <p:spPr>
            <a:xfrm>
              <a:off x="1712422" y="448887"/>
              <a:ext cx="9027622" cy="5902037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" name="橢圓 3"/>
            <p:cNvSpPr/>
            <p:nvPr/>
          </p:nvSpPr>
          <p:spPr>
            <a:xfrm>
              <a:off x="5863241" y="1479665"/>
              <a:ext cx="1413165" cy="1413164"/>
            </a:xfrm>
            <a:prstGeom prst="ellipse">
              <a:avLst/>
            </a:prstGeom>
            <a:noFill/>
            <a:ln w="76200"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2460567" y="1280160"/>
              <a:ext cx="548640" cy="1812175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3568930" y="1280160"/>
              <a:ext cx="548640" cy="1812175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4677294" y="1280160"/>
              <a:ext cx="548640" cy="1812175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橢圓 7"/>
            <p:cNvSpPr/>
            <p:nvPr/>
          </p:nvSpPr>
          <p:spPr>
            <a:xfrm>
              <a:off x="8060573" y="1479665"/>
              <a:ext cx="235529" cy="232757"/>
            </a:xfrm>
            <a:prstGeom prst="ellipse">
              <a:avLst/>
            </a:prstGeom>
            <a:noFill/>
            <a:ln w="571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橢圓 8"/>
            <p:cNvSpPr/>
            <p:nvPr/>
          </p:nvSpPr>
          <p:spPr>
            <a:xfrm>
              <a:off x="9400308" y="1479664"/>
              <a:ext cx="235529" cy="232757"/>
            </a:xfrm>
            <a:prstGeom prst="ellipse">
              <a:avLst/>
            </a:prstGeom>
            <a:noFill/>
            <a:ln w="571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2327560" y="4222866"/>
              <a:ext cx="781397" cy="394855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4560915" y="4222866"/>
              <a:ext cx="781397" cy="394855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3452551" y="4222866"/>
              <a:ext cx="781397" cy="394855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5735781" y="3495501"/>
              <a:ext cx="947651" cy="561110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6151416" y="4403668"/>
              <a:ext cx="781397" cy="1064029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7276406" y="3495501"/>
              <a:ext cx="3014750" cy="2473037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7603374" y="3825933"/>
              <a:ext cx="457199" cy="791787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8617526" y="3825934"/>
              <a:ext cx="177340" cy="230678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9119056" y="3825933"/>
              <a:ext cx="182885" cy="230678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8623068" y="4373535"/>
              <a:ext cx="177340" cy="230678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9119056" y="4398473"/>
              <a:ext cx="182885" cy="219247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矩形 20"/>
            <p:cNvSpPr/>
            <p:nvPr/>
          </p:nvSpPr>
          <p:spPr>
            <a:xfrm>
              <a:off x="9591498" y="3825933"/>
              <a:ext cx="177340" cy="230678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橢圓 21"/>
            <p:cNvSpPr/>
            <p:nvPr/>
          </p:nvSpPr>
          <p:spPr>
            <a:xfrm>
              <a:off x="8420791" y="5206884"/>
              <a:ext cx="235529" cy="232757"/>
            </a:xfrm>
            <a:prstGeom prst="ellipse">
              <a:avLst/>
            </a:prstGeom>
            <a:noFill/>
            <a:ln w="571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橢圓 22"/>
            <p:cNvSpPr/>
            <p:nvPr/>
          </p:nvSpPr>
          <p:spPr>
            <a:xfrm>
              <a:off x="9818709" y="5201689"/>
              <a:ext cx="235529" cy="232757"/>
            </a:xfrm>
            <a:prstGeom prst="ellipse">
              <a:avLst/>
            </a:prstGeom>
            <a:noFill/>
            <a:ln w="571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橢圓 23"/>
            <p:cNvSpPr/>
            <p:nvPr/>
          </p:nvSpPr>
          <p:spPr>
            <a:xfrm>
              <a:off x="9346263" y="5207230"/>
              <a:ext cx="235529" cy="232757"/>
            </a:xfrm>
            <a:prstGeom prst="ellipse">
              <a:avLst/>
            </a:prstGeom>
            <a:noFill/>
            <a:ln w="571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橢圓 24"/>
            <p:cNvSpPr/>
            <p:nvPr/>
          </p:nvSpPr>
          <p:spPr>
            <a:xfrm>
              <a:off x="8883527" y="5195801"/>
              <a:ext cx="235529" cy="232757"/>
            </a:xfrm>
            <a:prstGeom prst="ellipse">
              <a:avLst/>
            </a:prstGeom>
            <a:noFill/>
            <a:ln w="571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6" name="文字方塊 25"/>
          <p:cNvSpPr txBox="1"/>
          <p:nvPr/>
        </p:nvSpPr>
        <p:spPr>
          <a:xfrm>
            <a:off x="5091633" y="303486"/>
            <a:ext cx="69493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0. </a:t>
            </a:r>
            <a:r>
              <a:rPr lang="zh-TW" altLang="en-US" sz="2400" dirty="0" smtClean="0"/>
              <a:t>開啟電源、注水閥、恆溫水槽入水口，關排水口</a:t>
            </a:r>
            <a:endParaRPr lang="en-US" altLang="zh-TW" sz="2400" dirty="0" smtClean="0"/>
          </a:p>
        </p:txBody>
      </p:sp>
      <p:cxnSp>
        <p:nvCxnSpPr>
          <p:cNvPr id="28" name="直線接點 27"/>
          <p:cNvCxnSpPr>
            <a:stCxn id="16" idx="0"/>
          </p:cNvCxnSpPr>
          <p:nvPr/>
        </p:nvCxnSpPr>
        <p:spPr>
          <a:xfrm flipV="1">
            <a:off x="5256214" y="1795972"/>
            <a:ext cx="3098367" cy="2038814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7645620" y="1296788"/>
            <a:ext cx="41857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開儀器總電源、水位控制開關</a:t>
            </a:r>
            <a:endParaRPr lang="zh-TW" altLang="en-US" sz="2400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39" name="直線接點 38"/>
          <p:cNvCxnSpPr>
            <a:endCxn id="17" idx="0"/>
          </p:cNvCxnSpPr>
          <p:nvPr/>
        </p:nvCxnSpPr>
        <p:spPr>
          <a:xfrm flipH="1">
            <a:off x="5961595" y="1795972"/>
            <a:ext cx="2392986" cy="2038814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/>
          <p:cNvCxnSpPr>
            <a:stCxn id="18" idx="0"/>
          </p:cNvCxnSpPr>
          <p:nvPr/>
        </p:nvCxnSpPr>
        <p:spPr>
          <a:xfrm flipV="1">
            <a:off x="6368501" y="2979174"/>
            <a:ext cx="1735585" cy="855612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/>
          <p:cNvCxnSpPr/>
          <p:nvPr/>
        </p:nvCxnSpPr>
        <p:spPr>
          <a:xfrm flipV="1">
            <a:off x="8091153" y="2979173"/>
            <a:ext cx="3170903" cy="1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/>
          <p:cNvSpPr/>
          <p:nvPr/>
        </p:nvSpPr>
        <p:spPr>
          <a:xfrm>
            <a:off x="8268284" y="2458268"/>
            <a:ext cx="29546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dirty="0" smtClean="0">
                <a:solidFill>
                  <a:schemeClr val="accent5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開恆溫水槽加熱開關</a:t>
            </a:r>
            <a:endParaRPr lang="en-US" altLang="zh-TW" sz="2400" dirty="0" smtClean="0">
              <a:solidFill>
                <a:schemeClr val="accent5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0" name="矩形 49"/>
          <p:cNvSpPr/>
          <p:nvPr/>
        </p:nvSpPr>
        <p:spPr>
          <a:xfrm rot="10800000" flipV="1">
            <a:off x="813551" y="4193479"/>
            <a:ext cx="630484" cy="18743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文字方塊 50"/>
          <p:cNvSpPr txBox="1"/>
          <p:nvPr/>
        </p:nvSpPr>
        <p:spPr>
          <a:xfrm>
            <a:off x="-245943" y="5900243"/>
            <a:ext cx="27494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400" dirty="0" smtClean="0"/>
              <a:t>恆溫水槽</a:t>
            </a:r>
            <a:endParaRPr lang="en-US" altLang="zh-TW" sz="2400" dirty="0"/>
          </a:p>
          <a:p>
            <a:pPr algn="ctr"/>
            <a:r>
              <a:rPr lang="zh-TW" altLang="en-US" sz="2400" dirty="0" smtClean="0"/>
              <a:t>  溫度控制器</a:t>
            </a:r>
            <a:r>
              <a:rPr lang="en-US" altLang="zh-TW" sz="2400" dirty="0" smtClean="0"/>
              <a:t>(30</a:t>
            </a:r>
            <a:r>
              <a:rPr lang="en-US" altLang="zh-TW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°</a:t>
            </a:r>
            <a:r>
              <a:rPr lang="en-US" altLang="zh-TW" sz="2400" dirty="0" smtClean="0">
                <a:cs typeface="Calibri" panose="020F0502020204030204" pitchFamily="34" charset="0"/>
              </a:rPr>
              <a:t>C</a:t>
            </a:r>
            <a:r>
              <a:rPr lang="en-US" altLang="zh-TW" sz="2400" dirty="0" smtClean="0"/>
              <a:t>)</a:t>
            </a:r>
            <a:endParaRPr lang="zh-TW" altLang="en-US" sz="2400" dirty="0"/>
          </a:p>
        </p:txBody>
      </p:sp>
      <p:cxnSp>
        <p:nvCxnSpPr>
          <p:cNvPr id="53" name="直線接點 52"/>
          <p:cNvCxnSpPr>
            <a:stCxn id="10" idx="2"/>
            <a:endCxn id="51" idx="0"/>
          </p:cNvCxnSpPr>
          <p:nvPr/>
        </p:nvCxnSpPr>
        <p:spPr>
          <a:xfrm flipH="1">
            <a:off x="1128793" y="4443429"/>
            <a:ext cx="1331" cy="145681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矩形 53"/>
          <p:cNvSpPr/>
          <p:nvPr/>
        </p:nvSpPr>
        <p:spPr>
          <a:xfrm rot="10800000" flipV="1">
            <a:off x="2616903" y="4197948"/>
            <a:ext cx="630484" cy="18743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5" name="矩形 54"/>
          <p:cNvSpPr/>
          <p:nvPr/>
        </p:nvSpPr>
        <p:spPr>
          <a:xfrm rot="10800000" flipV="1">
            <a:off x="1740179" y="4187811"/>
            <a:ext cx="630484" cy="18743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文字方塊 55"/>
          <p:cNvSpPr txBox="1"/>
          <p:nvPr/>
        </p:nvSpPr>
        <p:spPr>
          <a:xfrm>
            <a:off x="1291484" y="5249353"/>
            <a:ext cx="1492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 smtClean="0"/>
              <a:t>溫度計 </a:t>
            </a:r>
            <a:r>
              <a:rPr lang="en-US" altLang="zh-TW" sz="2400" dirty="0" smtClean="0"/>
              <a:t>(L)</a:t>
            </a:r>
            <a:endParaRPr lang="zh-TW" altLang="en-US" sz="2400" dirty="0"/>
          </a:p>
        </p:txBody>
      </p:sp>
      <p:cxnSp>
        <p:nvCxnSpPr>
          <p:cNvPr id="57" name="直線接點 56"/>
          <p:cNvCxnSpPr>
            <a:stCxn id="12" idx="2"/>
            <a:endCxn id="56" idx="0"/>
          </p:cNvCxnSpPr>
          <p:nvPr/>
        </p:nvCxnSpPr>
        <p:spPr>
          <a:xfrm>
            <a:off x="2037842" y="4443429"/>
            <a:ext cx="0" cy="8059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字方塊 57"/>
          <p:cNvSpPr txBox="1"/>
          <p:nvPr/>
        </p:nvSpPr>
        <p:spPr>
          <a:xfrm>
            <a:off x="2153726" y="5926185"/>
            <a:ext cx="15568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 smtClean="0"/>
              <a:t>溫度計 </a:t>
            </a:r>
            <a:r>
              <a:rPr lang="en-US" altLang="zh-TW" sz="2400" dirty="0" smtClean="0"/>
              <a:t>(G)</a:t>
            </a:r>
            <a:endParaRPr lang="zh-TW" altLang="en-US" sz="2400" dirty="0"/>
          </a:p>
        </p:txBody>
      </p:sp>
      <p:cxnSp>
        <p:nvCxnSpPr>
          <p:cNvPr id="59" name="直線接點 58"/>
          <p:cNvCxnSpPr>
            <a:stCxn id="11" idx="2"/>
            <a:endCxn id="58" idx="0"/>
          </p:cNvCxnSpPr>
          <p:nvPr/>
        </p:nvCxnSpPr>
        <p:spPr>
          <a:xfrm flipH="1">
            <a:off x="2932144" y="4443429"/>
            <a:ext cx="1" cy="1482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接點 76"/>
          <p:cNvCxnSpPr/>
          <p:nvPr/>
        </p:nvCxnSpPr>
        <p:spPr>
          <a:xfrm flipV="1">
            <a:off x="7729854" y="1788072"/>
            <a:ext cx="3960000" cy="1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文字方塊 78"/>
          <p:cNvSpPr txBox="1"/>
          <p:nvPr/>
        </p:nvSpPr>
        <p:spPr>
          <a:xfrm>
            <a:off x="1522851" y="281055"/>
            <a:ext cx="22172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400" dirty="0" smtClean="0">
                <a:solidFill>
                  <a:srgbClr val="FF0000"/>
                </a:solidFill>
              </a:rPr>
              <a:t>確認關閉</a:t>
            </a:r>
            <a:endParaRPr lang="en-US" altLang="zh-TW" sz="2400" dirty="0" smtClean="0">
              <a:solidFill>
                <a:srgbClr val="FF0000"/>
              </a:solidFill>
            </a:endParaRPr>
          </a:p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(</a:t>
            </a:r>
            <a:r>
              <a:rPr lang="zh-TW" altLang="en-US" sz="2400" dirty="0" smtClean="0">
                <a:solidFill>
                  <a:srgbClr val="7030A0"/>
                </a:solidFill>
              </a:rPr>
              <a:t>順</a:t>
            </a:r>
            <a:r>
              <a:rPr lang="zh-TW" altLang="en-US" sz="2400" dirty="0" smtClean="0">
                <a:solidFill>
                  <a:srgbClr val="FF0000"/>
                </a:solidFill>
              </a:rPr>
              <a:t>時針轉到底</a:t>
            </a:r>
            <a:r>
              <a:rPr lang="en-US" altLang="zh-TW" sz="2400" dirty="0" smtClean="0">
                <a:solidFill>
                  <a:srgbClr val="FF0000"/>
                </a:solidFill>
              </a:rPr>
              <a:t>)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1234455" y="1327948"/>
            <a:ext cx="15683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 smtClean="0">
                <a:solidFill>
                  <a:srgbClr val="FF0000"/>
                </a:solidFill>
              </a:rPr>
              <a:t>rotameters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81" name="文字方塊 80"/>
          <p:cNvSpPr txBox="1"/>
          <p:nvPr/>
        </p:nvSpPr>
        <p:spPr>
          <a:xfrm>
            <a:off x="985691" y="2651662"/>
            <a:ext cx="3145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L</a:t>
            </a:r>
            <a:endParaRPr lang="zh-TW" altLang="en-US" dirty="0"/>
          </a:p>
        </p:txBody>
      </p:sp>
      <p:sp>
        <p:nvSpPr>
          <p:cNvPr id="82" name="文字方塊 81"/>
          <p:cNvSpPr txBox="1"/>
          <p:nvPr/>
        </p:nvSpPr>
        <p:spPr>
          <a:xfrm>
            <a:off x="1855848" y="2640628"/>
            <a:ext cx="3786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G</a:t>
            </a:r>
            <a:endParaRPr lang="zh-TW" altLang="en-US" dirty="0"/>
          </a:p>
        </p:txBody>
      </p:sp>
      <p:sp>
        <p:nvSpPr>
          <p:cNvPr id="83" name="文字方塊 82"/>
          <p:cNvSpPr txBox="1"/>
          <p:nvPr/>
        </p:nvSpPr>
        <p:spPr>
          <a:xfrm>
            <a:off x="2747695" y="2649956"/>
            <a:ext cx="3786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G</a:t>
            </a:r>
            <a:endParaRPr lang="zh-TW" altLang="en-US" dirty="0"/>
          </a:p>
        </p:txBody>
      </p:sp>
      <p:cxnSp>
        <p:nvCxnSpPr>
          <p:cNvPr id="78" name="直線單箭頭接點 77"/>
          <p:cNvCxnSpPr/>
          <p:nvPr/>
        </p:nvCxnSpPr>
        <p:spPr>
          <a:xfrm flipH="1" flipV="1">
            <a:off x="657652" y="1992313"/>
            <a:ext cx="2760380" cy="112101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線單箭頭接點 83"/>
          <p:cNvCxnSpPr/>
          <p:nvPr/>
        </p:nvCxnSpPr>
        <p:spPr>
          <a:xfrm flipH="1" flipV="1">
            <a:off x="3380414" y="3384293"/>
            <a:ext cx="1299720" cy="1612937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矩形 90"/>
          <p:cNvSpPr/>
          <p:nvPr/>
        </p:nvSpPr>
        <p:spPr>
          <a:xfrm>
            <a:off x="3947178" y="5883618"/>
            <a:ext cx="325811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zh-TW" altLang="en-US" sz="2400" dirty="0" smtClean="0">
                <a:solidFill>
                  <a:srgbClr val="00B050"/>
                </a:solidFill>
              </a:rPr>
              <a:t>確認旋轉床轉速關閉</a:t>
            </a:r>
            <a:endParaRPr lang="en-US" altLang="zh-TW" sz="2400" dirty="0">
              <a:solidFill>
                <a:srgbClr val="00B050"/>
              </a:solidFill>
            </a:endParaRPr>
          </a:p>
          <a:p>
            <a:pPr lvl="0" algn="ctr"/>
            <a:r>
              <a:rPr lang="en-US" altLang="zh-TW" sz="2400" dirty="0" smtClean="0">
                <a:solidFill>
                  <a:srgbClr val="00B050"/>
                </a:solidFill>
              </a:rPr>
              <a:t>(</a:t>
            </a:r>
            <a:r>
              <a:rPr lang="zh-TW" altLang="en-US" sz="2400" dirty="0" smtClean="0">
                <a:solidFill>
                  <a:srgbClr val="7030A0"/>
                </a:solidFill>
              </a:rPr>
              <a:t>逆</a:t>
            </a:r>
            <a:r>
              <a:rPr lang="zh-TW" altLang="en-US" sz="2400" dirty="0" smtClean="0">
                <a:solidFill>
                  <a:srgbClr val="00B050"/>
                </a:solidFill>
              </a:rPr>
              <a:t>時針</a:t>
            </a:r>
            <a:r>
              <a:rPr lang="zh-TW" altLang="en-US" sz="2400" dirty="0">
                <a:solidFill>
                  <a:srgbClr val="00B050"/>
                </a:solidFill>
              </a:rPr>
              <a:t>轉到底</a:t>
            </a:r>
            <a:r>
              <a:rPr lang="en-US" altLang="zh-TW" sz="2400" dirty="0">
                <a:solidFill>
                  <a:srgbClr val="00B050"/>
                </a:solidFill>
              </a:rPr>
              <a:t>)</a:t>
            </a:r>
            <a:endParaRPr lang="zh-TW" altLang="en-US" sz="2400" dirty="0">
              <a:solidFill>
                <a:srgbClr val="00B050"/>
              </a:solidFill>
            </a:endParaRPr>
          </a:p>
        </p:txBody>
      </p:sp>
      <p:sp>
        <p:nvSpPr>
          <p:cNvPr id="92" name="文字方塊 91"/>
          <p:cNvSpPr txBox="1"/>
          <p:nvPr/>
        </p:nvSpPr>
        <p:spPr>
          <a:xfrm>
            <a:off x="8068126" y="5669410"/>
            <a:ext cx="3866561" cy="64633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3600" dirty="0" smtClean="0"/>
              <a:t>壓</a:t>
            </a:r>
            <a:r>
              <a:rPr lang="zh-TW" altLang="en-US" sz="3600" dirty="0"/>
              <a:t>降</a:t>
            </a:r>
            <a:r>
              <a:rPr lang="zh-TW" altLang="en-US" sz="3600" dirty="0" smtClean="0"/>
              <a:t>實驗－－準備</a:t>
            </a:r>
            <a:endParaRPr lang="en-US" altLang="zh-TW" sz="3600" dirty="0" smtClean="0"/>
          </a:p>
        </p:txBody>
      </p:sp>
      <p:sp>
        <p:nvSpPr>
          <p:cNvPr id="27" name="投影片編號版面配置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06C70-2BA4-4F7E-94BD-C75DAB956253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0855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49" grpId="0"/>
      <p:bldP spid="50" grpId="0" animBg="1"/>
      <p:bldP spid="54" grpId="0" animBg="1"/>
      <p:bldP spid="55" grpId="0" animBg="1"/>
      <p:bldP spid="79" grpId="0"/>
      <p:bldP spid="80" grpId="0"/>
      <p:bldP spid="9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/>
          <p:cNvGrpSpPr/>
          <p:nvPr/>
        </p:nvGrpSpPr>
        <p:grpSpPr>
          <a:xfrm>
            <a:off x="2287609" y="1814052"/>
            <a:ext cx="6944881" cy="4536872"/>
            <a:chOff x="1712422" y="448887"/>
            <a:chExt cx="9027622" cy="5902037"/>
          </a:xfrm>
        </p:grpSpPr>
        <p:sp>
          <p:nvSpPr>
            <p:cNvPr id="3" name="矩形 2"/>
            <p:cNvSpPr/>
            <p:nvPr/>
          </p:nvSpPr>
          <p:spPr>
            <a:xfrm>
              <a:off x="1712422" y="448887"/>
              <a:ext cx="9027622" cy="5902037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" name="橢圓 3"/>
            <p:cNvSpPr/>
            <p:nvPr/>
          </p:nvSpPr>
          <p:spPr>
            <a:xfrm>
              <a:off x="5863241" y="1479665"/>
              <a:ext cx="1413165" cy="1413164"/>
            </a:xfrm>
            <a:prstGeom prst="ellipse">
              <a:avLst/>
            </a:prstGeom>
            <a:noFill/>
            <a:ln w="76200"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2460567" y="1280160"/>
              <a:ext cx="548640" cy="1812175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3568930" y="1280160"/>
              <a:ext cx="548640" cy="1812175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4677294" y="1280160"/>
              <a:ext cx="548640" cy="1812175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橢圓 7"/>
            <p:cNvSpPr/>
            <p:nvPr/>
          </p:nvSpPr>
          <p:spPr>
            <a:xfrm>
              <a:off x="8060573" y="1479665"/>
              <a:ext cx="235529" cy="232757"/>
            </a:xfrm>
            <a:prstGeom prst="ellipse">
              <a:avLst/>
            </a:prstGeom>
            <a:noFill/>
            <a:ln w="571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橢圓 8"/>
            <p:cNvSpPr/>
            <p:nvPr/>
          </p:nvSpPr>
          <p:spPr>
            <a:xfrm>
              <a:off x="9400308" y="1479664"/>
              <a:ext cx="235529" cy="232757"/>
            </a:xfrm>
            <a:prstGeom prst="ellipse">
              <a:avLst/>
            </a:prstGeom>
            <a:noFill/>
            <a:ln w="571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2327560" y="4222866"/>
              <a:ext cx="781397" cy="394855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4560915" y="4222866"/>
              <a:ext cx="781397" cy="394855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3452551" y="4222866"/>
              <a:ext cx="781397" cy="394855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5735781" y="3495501"/>
              <a:ext cx="947651" cy="561110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6151416" y="4403668"/>
              <a:ext cx="781397" cy="1064029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7276406" y="3495501"/>
              <a:ext cx="3014750" cy="2473037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7603374" y="3825933"/>
              <a:ext cx="457199" cy="791787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8617526" y="3825934"/>
              <a:ext cx="177340" cy="230678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9119056" y="3825933"/>
              <a:ext cx="182885" cy="230678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8623068" y="4373535"/>
              <a:ext cx="177340" cy="230678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9119056" y="4398473"/>
              <a:ext cx="182885" cy="219247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矩形 20"/>
            <p:cNvSpPr/>
            <p:nvPr/>
          </p:nvSpPr>
          <p:spPr>
            <a:xfrm>
              <a:off x="9591498" y="3825933"/>
              <a:ext cx="177340" cy="230678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橢圓 21"/>
            <p:cNvSpPr/>
            <p:nvPr/>
          </p:nvSpPr>
          <p:spPr>
            <a:xfrm>
              <a:off x="8420791" y="5206884"/>
              <a:ext cx="235529" cy="232757"/>
            </a:xfrm>
            <a:prstGeom prst="ellipse">
              <a:avLst/>
            </a:prstGeom>
            <a:noFill/>
            <a:ln w="571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橢圓 22"/>
            <p:cNvSpPr/>
            <p:nvPr/>
          </p:nvSpPr>
          <p:spPr>
            <a:xfrm>
              <a:off x="9818709" y="5201689"/>
              <a:ext cx="235529" cy="232757"/>
            </a:xfrm>
            <a:prstGeom prst="ellipse">
              <a:avLst/>
            </a:prstGeom>
            <a:noFill/>
            <a:ln w="571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橢圓 23"/>
            <p:cNvSpPr/>
            <p:nvPr/>
          </p:nvSpPr>
          <p:spPr>
            <a:xfrm>
              <a:off x="9346263" y="5207230"/>
              <a:ext cx="235529" cy="232757"/>
            </a:xfrm>
            <a:prstGeom prst="ellipse">
              <a:avLst/>
            </a:prstGeom>
            <a:noFill/>
            <a:ln w="571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橢圓 24"/>
            <p:cNvSpPr/>
            <p:nvPr/>
          </p:nvSpPr>
          <p:spPr>
            <a:xfrm>
              <a:off x="8883527" y="5195801"/>
              <a:ext cx="235529" cy="232757"/>
            </a:xfrm>
            <a:prstGeom prst="ellipse">
              <a:avLst/>
            </a:prstGeom>
            <a:noFill/>
            <a:ln w="571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6" name="文字方塊 25"/>
          <p:cNvSpPr txBox="1"/>
          <p:nvPr/>
        </p:nvSpPr>
        <p:spPr>
          <a:xfrm>
            <a:off x="1585760" y="481745"/>
            <a:ext cx="18380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dirty="0" smtClean="0"/>
              <a:t>rotameter (L)</a:t>
            </a:r>
            <a:endParaRPr lang="zh-TW" altLang="en-US" sz="2400" dirty="0"/>
          </a:p>
        </p:txBody>
      </p:sp>
      <p:cxnSp>
        <p:nvCxnSpPr>
          <p:cNvPr id="27" name="直線接點 26"/>
          <p:cNvCxnSpPr/>
          <p:nvPr/>
        </p:nvCxnSpPr>
        <p:spPr>
          <a:xfrm flipH="1">
            <a:off x="3074183" y="972897"/>
            <a:ext cx="1331" cy="145681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字方塊 27"/>
          <p:cNvSpPr txBox="1"/>
          <p:nvPr/>
        </p:nvSpPr>
        <p:spPr>
          <a:xfrm>
            <a:off x="3617368" y="481745"/>
            <a:ext cx="19021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rotameter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(G)</a:t>
            </a:r>
            <a:endParaRPr lang="zh-TW" altLang="en-US" sz="2400" dirty="0"/>
          </a:p>
        </p:txBody>
      </p:sp>
      <p:cxnSp>
        <p:nvCxnSpPr>
          <p:cNvPr id="29" name="直線接點 28"/>
          <p:cNvCxnSpPr/>
          <p:nvPr/>
        </p:nvCxnSpPr>
        <p:spPr>
          <a:xfrm>
            <a:off x="3926838" y="972897"/>
            <a:ext cx="0" cy="145681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/>
          <p:cNvCxnSpPr/>
          <p:nvPr/>
        </p:nvCxnSpPr>
        <p:spPr>
          <a:xfrm flipH="1">
            <a:off x="4778163" y="945018"/>
            <a:ext cx="1" cy="1482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/>
          <p:cNvCxnSpPr>
            <a:stCxn id="50" idx="2"/>
          </p:cNvCxnSpPr>
          <p:nvPr/>
        </p:nvCxnSpPr>
        <p:spPr>
          <a:xfrm flipH="1">
            <a:off x="4748667" y="5261042"/>
            <a:ext cx="727775" cy="60881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字方塊 42"/>
          <p:cNvSpPr txBox="1"/>
          <p:nvPr/>
        </p:nvSpPr>
        <p:spPr>
          <a:xfrm>
            <a:off x="574129" y="5457819"/>
            <a:ext cx="412980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800" dirty="0" smtClean="0">
                <a:solidFill>
                  <a:srgbClr val="FF0000"/>
                </a:solidFill>
              </a:rPr>
              <a:t>600, 1200, 1800 rpm</a:t>
            </a:r>
          </a:p>
          <a:p>
            <a:pPr algn="r"/>
            <a:r>
              <a:rPr lang="en-US" altLang="zh-TW" sz="2800" dirty="0" smtClean="0">
                <a:solidFill>
                  <a:srgbClr val="FF0000"/>
                </a:solidFill>
              </a:rPr>
              <a:t>(</a:t>
            </a:r>
            <a:r>
              <a:rPr lang="zh-TW" altLang="en-US" sz="2800" dirty="0" smtClean="0">
                <a:solidFill>
                  <a:srgbClr val="FF0000"/>
                </a:solidFill>
              </a:rPr>
              <a:t>操作區間</a:t>
            </a:r>
            <a:r>
              <a:rPr lang="en-US" altLang="zh-TW" sz="2800" dirty="0" smtClean="0">
                <a:solidFill>
                  <a:srgbClr val="FF0000"/>
                </a:solidFill>
              </a:rPr>
              <a:t>:</a:t>
            </a:r>
            <a:r>
              <a:rPr lang="zh-TW" altLang="en-US" sz="2800" dirty="0" smtClean="0">
                <a:solidFill>
                  <a:srgbClr val="FF0000"/>
                </a:solidFill>
              </a:rPr>
              <a:t> </a:t>
            </a:r>
            <a:r>
              <a:rPr lang="en-US" altLang="zh-TW" sz="2800" dirty="0" smtClean="0">
                <a:solidFill>
                  <a:srgbClr val="FF0000"/>
                </a:solidFill>
              </a:rPr>
              <a:t>500~3000</a:t>
            </a:r>
            <a:r>
              <a:rPr lang="zh-TW" altLang="en-US" sz="2800" dirty="0" smtClean="0">
                <a:solidFill>
                  <a:srgbClr val="FF0000"/>
                </a:solidFill>
              </a:rPr>
              <a:t> </a:t>
            </a:r>
            <a:r>
              <a:rPr lang="en-US" altLang="zh-TW" sz="2800" dirty="0" smtClean="0">
                <a:solidFill>
                  <a:srgbClr val="FF0000"/>
                </a:solidFill>
              </a:rPr>
              <a:t>rpm)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cxnSp>
        <p:nvCxnSpPr>
          <p:cNvPr id="44" name="直線接點 43"/>
          <p:cNvCxnSpPr/>
          <p:nvPr/>
        </p:nvCxnSpPr>
        <p:spPr>
          <a:xfrm flipV="1">
            <a:off x="8140723" y="4103852"/>
            <a:ext cx="1735585" cy="855612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接點 44"/>
          <p:cNvCxnSpPr/>
          <p:nvPr/>
        </p:nvCxnSpPr>
        <p:spPr>
          <a:xfrm flipV="1">
            <a:off x="9312000" y="4082488"/>
            <a:ext cx="2700000" cy="1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/>
          <p:cNvSpPr/>
          <p:nvPr/>
        </p:nvSpPr>
        <p:spPr>
          <a:xfrm>
            <a:off x="9237345" y="3542004"/>
            <a:ext cx="29546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dirty="0" smtClean="0">
                <a:solidFill>
                  <a:schemeClr val="accent5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開</a:t>
            </a:r>
            <a:r>
              <a:rPr lang="zh-TW" altLang="en-US" sz="2400" dirty="0">
                <a:solidFill>
                  <a:schemeClr val="accent5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電</a:t>
            </a:r>
            <a:r>
              <a:rPr lang="zh-TW" altLang="en-US" sz="2400" dirty="0" smtClean="0">
                <a:solidFill>
                  <a:schemeClr val="accent5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子式差壓計開關</a:t>
            </a:r>
            <a:endParaRPr lang="en-US" altLang="zh-TW" sz="2400" dirty="0" smtClean="0">
              <a:solidFill>
                <a:schemeClr val="accent5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48" name="直線單箭頭接點 47"/>
          <p:cNvCxnSpPr/>
          <p:nvPr/>
        </p:nvCxnSpPr>
        <p:spPr>
          <a:xfrm flipV="1">
            <a:off x="5080056" y="1465337"/>
            <a:ext cx="622437" cy="95723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 51"/>
          <p:cNvSpPr/>
          <p:nvPr/>
        </p:nvSpPr>
        <p:spPr>
          <a:xfrm>
            <a:off x="5638333" y="824743"/>
            <a:ext cx="255390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</a:rPr>
              <a:t>10, 20,</a:t>
            </a:r>
            <a:r>
              <a:rPr lang="zh-TW" altLang="en-US" sz="2800" dirty="0">
                <a:solidFill>
                  <a:srgbClr val="FF0000"/>
                </a:solidFill>
              </a:rPr>
              <a:t> </a:t>
            </a:r>
            <a:r>
              <a:rPr lang="en-US" altLang="zh-TW" sz="2800" dirty="0">
                <a:solidFill>
                  <a:srgbClr val="FF0000"/>
                </a:solidFill>
              </a:rPr>
              <a:t>30</a:t>
            </a:r>
            <a:r>
              <a:rPr lang="zh-TW" altLang="en-US" sz="2800" dirty="0">
                <a:solidFill>
                  <a:srgbClr val="FF0000"/>
                </a:solidFill>
              </a:rPr>
              <a:t> </a:t>
            </a:r>
            <a:r>
              <a:rPr lang="en-US" altLang="zh-TW" sz="2800" dirty="0">
                <a:solidFill>
                  <a:srgbClr val="FF0000"/>
                </a:solidFill>
              </a:rPr>
              <a:t>L/min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33" name="橢圓 32"/>
          <p:cNvSpPr/>
          <p:nvPr/>
        </p:nvSpPr>
        <p:spPr>
          <a:xfrm>
            <a:off x="3499625" y="4352920"/>
            <a:ext cx="1718103" cy="1091353"/>
          </a:xfrm>
          <a:prstGeom prst="ellipse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矩形 48"/>
          <p:cNvSpPr/>
          <p:nvPr/>
        </p:nvSpPr>
        <p:spPr>
          <a:xfrm>
            <a:off x="176944" y="3939703"/>
            <a:ext cx="200183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dirty="0" smtClean="0">
                <a:solidFill>
                  <a:srgbClr val="00B0F0"/>
                </a:solidFill>
                <a:ea typeface="標楷體" panose="03000509000000000000" pitchFamily="65" charset="-120"/>
              </a:rPr>
              <a:t>Record T, P</a:t>
            </a:r>
          </a:p>
        </p:txBody>
      </p:sp>
      <p:sp>
        <p:nvSpPr>
          <p:cNvPr id="36" name="橢圓 35"/>
          <p:cNvSpPr/>
          <p:nvPr/>
        </p:nvSpPr>
        <p:spPr>
          <a:xfrm>
            <a:off x="4227400" y="2277902"/>
            <a:ext cx="1155349" cy="1804316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橢圓 49"/>
          <p:cNvSpPr/>
          <p:nvPr/>
        </p:nvSpPr>
        <p:spPr>
          <a:xfrm>
            <a:off x="5476442" y="4691532"/>
            <a:ext cx="1021504" cy="113902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文字方塊 50"/>
          <p:cNvSpPr txBox="1"/>
          <p:nvPr/>
        </p:nvSpPr>
        <p:spPr>
          <a:xfrm>
            <a:off x="8615154" y="501577"/>
            <a:ext cx="3247200" cy="64633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3600" dirty="0" smtClean="0"/>
              <a:t>壓</a:t>
            </a:r>
            <a:r>
              <a:rPr lang="zh-TW" altLang="en-US" sz="3600" dirty="0"/>
              <a:t>降</a:t>
            </a:r>
            <a:r>
              <a:rPr lang="zh-TW" altLang="en-US" sz="3600" dirty="0" smtClean="0"/>
              <a:t>實驗－</a:t>
            </a:r>
            <a:r>
              <a:rPr lang="en-US" altLang="zh-TW" sz="3600" dirty="0" smtClean="0"/>
              <a:t>L=0</a:t>
            </a:r>
          </a:p>
        </p:txBody>
      </p:sp>
      <p:sp>
        <p:nvSpPr>
          <p:cNvPr id="42" name="橢圓 41"/>
          <p:cNvSpPr/>
          <p:nvPr/>
        </p:nvSpPr>
        <p:spPr>
          <a:xfrm>
            <a:off x="5762849" y="2916493"/>
            <a:ext cx="525600" cy="527133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rgbClr val="00B0F0"/>
                </a:solidFill>
              </a:rPr>
              <a:t>P</a:t>
            </a:r>
            <a:endParaRPr lang="zh-TW" altLang="en-US" dirty="0">
              <a:solidFill>
                <a:srgbClr val="00B0F0"/>
              </a:solidFill>
            </a:endParaRPr>
          </a:p>
        </p:txBody>
      </p:sp>
      <p:sp>
        <p:nvSpPr>
          <p:cNvPr id="40" name="文字方塊 39"/>
          <p:cNvSpPr txBox="1"/>
          <p:nvPr/>
        </p:nvSpPr>
        <p:spPr>
          <a:xfrm>
            <a:off x="5447352" y="2107865"/>
            <a:ext cx="16592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>
                <a:solidFill>
                  <a:srgbClr val="00B0F0"/>
                </a:solidFill>
              </a:rPr>
              <a:t>manometer</a:t>
            </a:r>
            <a:endParaRPr lang="zh-TW" altLang="en-US" sz="2400" dirty="0">
              <a:solidFill>
                <a:srgbClr val="00B0F0"/>
              </a:solidFill>
            </a:endParaRPr>
          </a:p>
        </p:txBody>
      </p:sp>
      <p:sp>
        <p:nvSpPr>
          <p:cNvPr id="30" name="投影片編號版面配置區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06C70-2BA4-4F7E-94BD-C75DAB956253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3610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6" grpId="0"/>
      <p:bldP spid="52" grpId="0"/>
      <p:bldP spid="33" grpId="0" animBg="1"/>
      <p:bldP spid="49" grpId="0"/>
      <p:bldP spid="36" grpId="0" animBg="1"/>
      <p:bldP spid="50" grpId="0" animBg="1"/>
      <p:bldP spid="42" grpId="0" animBg="1"/>
      <p:bldP spid="4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/>
          <p:cNvGrpSpPr/>
          <p:nvPr/>
        </p:nvGrpSpPr>
        <p:grpSpPr>
          <a:xfrm>
            <a:off x="2287609" y="1814052"/>
            <a:ext cx="6944881" cy="4536872"/>
            <a:chOff x="1712422" y="448887"/>
            <a:chExt cx="9027622" cy="5902037"/>
          </a:xfrm>
        </p:grpSpPr>
        <p:sp>
          <p:nvSpPr>
            <p:cNvPr id="3" name="矩形 2"/>
            <p:cNvSpPr/>
            <p:nvPr/>
          </p:nvSpPr>
          <p:spPr>
            <a:xfrm>
              <a:off x="1712422" y="448887"/>
              <a:ext cx="9027622" cy="5902037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" name="橢圓 3"/>
            <p:cNvSpPr/>
            <p:nvPr/>
          </p:nvSpPr>
          <p:spPr>
            <a:xfrm>
              <a:off x="5863241" y="1479665"/>
              <a:ext cx="1413165" cy="1413164"/>
            </a:xfrm>
            <a:prstGeom prst="ellipse">
              <a:avLst/>
            </a:prstGeom>
            <a:noFill/>
            <a:ln w="76200"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2460567" y="1280160"/>
              <a:ext cx="548640" cy="1812175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3568930" y="1280160"/>
              <a:ext cx="548640" cy="1812175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4677294" y="1280160"/>
              <a:ext cx="548640" cy="1812175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橢圓 7"/>
            <p:cNvSpPr/>
            <p:nvPr/>
          </p:nvSpPr>
          <p:spPr>
            <a:xfrm>
              <a:off x="8060573" y="1479665"/>
              <a:ext cx="235529" cy="232757"/>
            </a:xfrm>
            <a:prstGeom prst="ellipse">
              <a:avLst/>
            </a:prstGeom>
            <a:noFill/>
            <a:ln w="571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橢圓 8"/>
            <p:cNvSpPr/>
            <p:nvPr/>
          </p:nvSpPr>
          <p:spPr>
            <a:xfrm>
              <a:off x="9400308" y="1479664"/>
              <a:ext cx="235529" cy="232757"/>
            </a:xfrm>
            <a:prstGeom prst="ellipse">
              <a:avLst/>
            </a:prstGeom>
            <a:noFill/>
            <a:ln w="571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2327560" y="4222866"/>
              <a:ext cx="781397" cy="394855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4560915" y="4222866"/>
              <a:ext cx="781397" cy="394855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3452551" y="4222866"/>
              <a:ext cx="781397" cy="394855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5735781" y="3495501"/>
              <a:ext cx="947651" cy="561110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6151416" y="4403668"/>
              <a:ext cx="781397" cy="1064029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7276406" y="3495501"/>
              <a:ext cx="3014750" cy="2473037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7603374" y="3825933"/>
              <a:ext cx="457199" cy="791787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8617526" y="3825934"/>
              <a:ext cx="177340" cy="230678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9119056" y="3825933"/>
              <a:ext cx="182885" cy="230678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8623068" y="4373535"/>
              <a:ext cx="177340" cy="230678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9119056" y="4398473"/>
              <a:ext cx="182885" cy="219247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矩形 20"/>
            <p:cNvSpPr/>
            <p:nvPr/>
          </p:nvSpPr>
          <p:spPr>
            <a:xfrm>
              <a:off x="9591498" y="3825933"/>
              <a:ext cx="177340" cy="230678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橢圓 21"/>
            <p:cNvSpPr/>
            <p:nvPr/>
          </p:nvSpPr>
          <p:spPr>
            <a:xfrm>
              <a:off x="8420791" y="5206884"/>
              <a:ext cx="235529" cy="232757"/>
            </a:xfrm>
            <a:prstGeom prst="ellipse">
              <a:avLst/>
            </a:prstGeom>
            <a:noFill/>
            <a:ln w="571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橢圓 22"/>
            <p:cNvSpPr/>
            <p:nvPr/>
          </p:nvSpPr>
          <p:spPr>
            <a:xfrm>
              <a:off x="9818709" y="5201689"/>
              <a:ext cx="235529" cy="232757"/>
            </a:xfrm>
            <a:prstGeom prst="ellipse">
              <a:avLst/>
            </a:prstGeom>
            <a:noFill/>
            <a:ln w="571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橢圓 23"/>
            <p:cNvSpPr/>
            <p:nvPr/>
          </p:nvSpPr>
          <p:spPr>
            <a:xfrm>
              <a:off x="9346263" y="5207230"/>
              <a:ext cx="235529" cy="232757"/>
            </a:xfrm>
            <a:prstGeom prst="ellipse">
              <a:avLst/>
            </a:prstGeom>
            <a:noFill/>
            <a:ln w="571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橢圓 24"/>
            <p:cNvSpPr/>
            <p:nvPr/>
          </p:nvSpPr>
          <p:spPr>
            <a:xfrm>
              <a:off x="8883527" y="5195801"/>
              <a:ext cx="235529" cy="232757"/>
            </a:xfrm>
            <a:prstGeom prst="ellipse">
              <a:avLst/>
            </a:prstGeom>
            <a:noFill/>
            <a:ln w="571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6" name="文字方塊 25"/>
          <p:cNvSpPr txBox="1"/>
          <p:nvPr/>
        </p:nvSpPr>
        <p:spPr>
          <a:xfrm>
            <a:off x="1585760" y="481745"/>
            <a:ext cx="18380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dirty="0" smtClean="0"/>
              <a:t>rotameter (L)</a:t>
            </a:r>
            <a:endParaRPr lang="zh-TW" altLang="en-US" sz="2400" dirty="0"/>
          </a:p>
        </p:txBody>
      </p:sp>
      <p:cxnSp>
        <p:nvCxnSpPr>
          <p:cNvPr id="27" name="直線接點 26"/>
          <p:cNvCxnSpPr/>
          <p:nvPr/>
        </p:nvCxnSpPr>
        <p:spPr>
          <a:xfrm flipH="1">
            <a:off x="3074183" y="972897"/>
            <a:ext cx="1331" cy="145681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字方塊 27"/>
          <p:cNvSpPr txBox="1"/>
          <p:nvPr/>
        </p:nvSpPr>
        <p:spPr>
          <a:xfrm>
            <a:off x="3617368" y="481745"/>
            <a:ext cx="19021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rotameter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(G)</a:t>
            </a:r>
            <a:endParaRPr lang="zh-TW" altLang="en-US" sz="2400" dirty="0"/>
          </a:p>
        </p:txBody>
      </p:sp>
      <p:cxnSp>
        <p:nvCxnSpPr>
          <p:cNvPr id="29" name="直線接點 28"/>
          <p:cNvCxnSpPr/>
          <p:nvPr/>
        </p:nvCxnSpPr>
        <p:spPr>
          <a:xfrm>
            <a:off x="3926838" y="972897"/>
            <a:ext cx="0" cy="145681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/>
          <p:cNvCxnSpPr/>
          <p:nvPr/>
        </p:nvCxnSpPr>
        <p:spPr>
          <a:xfrm flipH="1">
            <a:off x="4778163" y="945018"/>
            <a:ext cx="1" cy="1482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/>
          <p:cNvCxnSpPr/>
          <p:nvPr/>
        </p:nvCxnSpPr>
        <p:spPr>
          <a:xfrm flipH="1">
            <a:off x="4763415" y="5290538"/>
            <a:ext cx="727775" cy="60881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字方塊 42"/>
          <p:cNvSpPr txBox="1"/>
          <p:nvPr/>
        </p:nvSpPr>
        <p:spPr>
          <a:xfrm>
            <a:off x="1389748" y="5844857"/>
            <a:ext cx="41298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800" dirty="0" smtClean="0">
                <a:solidFill>
                  <a:srgbClr val="FF0000"/>
                </a:solidFill>
              </a:rPr>
              <a:t>600, 1200, 1800 rpm</a:t>
            </a:r>
          </a:p>
        </p:txBody>
      </p:sp>
      <p:cxnSp>
        <p:nvCxnSpPr>
          <p:cNvPr id="44" name="直線接點 43"/>
          <p:cNvCxnSpPr/>
          <p:nvPr/>
        </p:nvCxnSpPr>
        <p:spPr>
          <a:xfrm flipV="1">
            <a:off x="8462751" y="3554362"/>
            <a:ext cx="1735585" cy="855612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接點 44"/>
          <p:cNvCxnSpPr/>
          <p:nvPr/>
        </p:nvCxnSpPr>
        <p:spPr>
          <a:xfrm flipV="1">
            <a:off x="9383436" y="3554361"/>
            <a:ext cx="2700000" cy="1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/>
          <p:cNvSpPr/>
          <p:nvPr/>
        </p:nvSpPr>
        <p:spPr>
          <a:xfrm>
            <a:off x="717184" y="1163176"/>
            <a:ext cx="220605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 smtClean="0">
                <a:solidFill>
                  <a:schemeClr val="accent5"/>
                </a:solidFill>
                <a:ea typeface="標楷體" panose="03000509000000000000" pitchFamily="65" charset="-120"/>
              </a:rPr>
              <a:t>L= 2, 4, 6 GPH</a:t>
            </a:r>
          </a:p>
        </p:txBody>
      </p:sp>
      <p:cxnSp>
        <p:nvCxnSpPr>
          <p:cNvPr id="48" name="直線單箭頭接點 47"/>
          <p:cNvCxnSpPr/>
          <p:nvPr/>
        </p:nvCxnSpPr>
        <p:spPr>
          <a:xfrm flipV="1">
            <a:off x="5080056" y="1465337"/>
            <a:ext cx="622437" cy="95723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 51"/>
          <p:cNvSpPr/>
          <p:nvPr/>
        </p:nvSpPr>
        <p:spPr>
          <a:xfrm>
            <a:off x="5638333" y="824743"/>
            <a:ext cx="255390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</a:rPr>
              <a:t>10, 20,</a:t>
            </a:r>
            <a:r>
              <a:rPr lang="zh-TW" altLang="en-US" sz="2800" dirty="0">
                <a:solidFill>
                  <a:srgbClr val="FF0000"/>
                </a:solidFill>
              </a:rPr>
              <a:t> </a:t>
            </a:r>
            <a:r>
              <a:rPr lang="en-US" altLang="zh-TW" sz="2800" dirty="0">
                <a:solidFill>
                  <a:srgbClr val="FF0000"/>
                </a:solidFill>
              </a:rPr>
              <a:t>30</a:t>
            </a:r>
            <a:r>
              <a:rPr lang="zh-TW" altLang="en-US" sz="2800" dirty="0">
                <a:solidFill>
                  <a:srgbClr val="FF0000"/>
                </a:solidFill>
              </a:rPr>
              <a:t> </a:t>
            </a:r>
            <a:r>
              <a:rPr lang="en-US" altLang="zh-TW" sz="2800" dirty="0">
                <a:solidFill>
                  <a:srgbClr val="FF0000"/>
                </a:solidFill>
              </a:rPr>
              <a:t>L/min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33" name="橢圓 32"/>
          <p:cNvSpPr/>
          <p:nvPr/>
        </p:nvSpPr>
        <p:spPr>
          <a:xfrm>
            <a:off x="3499625" y="4352920"/>
            <a:ext cx="1718103" cy="1091353"/>
          </a:xfrm>
          <a:prstGeom prst="ellipse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矩形 48"/>
          <p:cNvSpPr/>
          <p:nvPr/>
        </p:nvSpPr>
        <p:spPr>
          <a:xfrm>
            <a:off x="176944" y="3939703"/>
            <a:ext cx="200183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dirty="0" smtClean="0">
                <a:solidFill>
                  <a:srgbClr val="00B0F0"/>
                </a:solidFill>
                <a:ea typeface="標楷體" panose="03000509000000000000" pitchFamily="65" charset="-120"/>
              </a:rPr>
              <a:t>Record T, P</a:t>
            </a:r>
          </a:p>
        </p:txBody>
      </p:sp>
      <p:sp>
        <p:nvSpPr>
          <p:cNvPr id="36" name="橢圓 35"/>
          <p:cNvSpPr/>
          <p:nvPr/>
        </p:nvSpPr>
        <p:spPr>
          <a:xfrm>
            <a:off x="4227400" y="2277902"/>
            <a:ext cx="1155349" cy="1804316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橢圓 49"/>
          <p:cNvSpPr/>
          <p:nvPr/>
        </p:nvSpPr>
        <p:spPr>
          <a:xfrm>
            <a:off x="5476442" y="4691532"/>
            <a:ext cx="1021504" cy="113902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文字方塊 50"/>
          <p:cNvSpPr txBox="1"/>
          <p:nvPr/>
        </p:nvSpPr>
        <p:spPr>
          <a:xfrm>
            <a:off x="8613648" y="501577"/>
            <a:ext cx="3246221" cy="64633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3600" dirty="0" smtClean="0"/>
              <a:t>壓</a:t>
            </a:r>
            <a:r>
              <a:rPr lang="zh-TW" altLang="en-US" sz="3600" dirty="0"/>
              <a:t>降</a:t>
            </a:r>
            <a:r>
              <a:rPr lang="zh-TW" altLang="en-US" sz="3600" dirty="0" smtClean="0"/>
              <a:t>實驗－</a:t>
            </a:r>
            <a:r>
              <a:rPr lang="en-US" altLang="zh-TW" sz="3600" dirty="0" smtClean="0"/>
              <a:t>L</a:t>
            </a:r>
            <a:r>
              <a:rPr lang="en-US" altLang="zh-TW" sz="3600" dirty="0" smtClean="0">
                <a:latin typeface="Calibri" panose="020F0502020204030204" pitchFamily="34" charset="0"/>
                <a:cs typeface="Calibri" panose="020F0502020204030204" pitchFamily="34" charset="0"/>
              </a:rPr>
              <a:t>≠</a:t>
            </a:r>
            <a:r>
              <a:rPr lang="en-US" altLang="zh-TW" sz="3600" dirty="0" smtClean="0"/>
              <a:t>0</a:t>
            </a:r>
          </a:p>
        </p:txBody>
      </p:sp>
      <p:sp>
        <p:nvSpPr>
          <p:cNvPr id="47" name="矩形 46"/>
          <p:cNvSpPr/>
          <p:nvPr/>
        </p:nvSpPr>
        <p:spPr>
          <a:xfrm>
            <a:off x="9385261" y="2918450"/>
            <a:ext cx="26981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800" dirty="0" smtClean="0">
                <a:solidFill>
                  <a:schemeClr val="accent5"/>
                </a:solidFill>
                <a:ea typeface="標楷體" panose="03000509000000000000" pitchFamily="65" charset="-120"/>
              </a:rPr>
              <a:t>開液體幫浦開關</a:t>
            </a:r>
            <a:endParaRPr lang="en-US" altLang="zh-TW" sz="2800" dirty="0" smtClean="0">
              <a:solidFill>
                <a:schemeClr val="accent5"/>
              </a:solidFill>
              <a:ea typeface="標楷體" panose="03000509000000000000" pitchFamily="65" charset="-120"/>
            </a:endParaRPr>
          </a:p>
        </p:txBody>
      </p:sp>
      <p:sp>
        <p:nvSpPr>
          <p:cNvPr id="53" name="橢圓 52"/>
          <p:cNvSpPr/>
          <p:nvPr/>
        </p:nvSpPr>
        <p:spPr>
          <a:xfrm>
            <a:off x="2535274" y="2247395"/>
            <a:ext cx="1058241" cy="1804316"/>
          </a:xfrm>
          <a:prstGeom prst="ellipse">
            <a:avLst/>
          </a:prstGeom>
          <a:noFill/>
          <a:ln w="571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4" name="直線單箭頭接點 53"/>
          <p:cNvCxnSpPr>
            <a:stCxn id="53" idx="1"/>
            <a:endCxn id="46" idx="2"/>
          </p:cNvCxnSpPr>
          <p:nvPr/>
        </p:nvCxnSpPr>
        <p:spPr>
          <a:xfrm flipH="1" flipV="1">
            <a:off x="1820211" y="1686396"/>
            <a:ext cx="870039" cy="825235"/>
          </a:xfrm>
          <a:prstGeom prst="straightConnector1">
            <a:avLst/>
          </a:prstGeom>
          <a:ln w="5715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橢圓 54"/>
          <p:cNvSpPr/>
          <p:nvPr/>
        </p:nvSpPr>
        <p:spPr>
          <a:xfrm>
            <a:off x="5762849" y="2916493"/>
            <a:ext cx="525600" cy="527133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rgbClr val="00B0F0"/>
                </a:solidFill>
              </a:rPr>
              <a:t>P</a:t>
            </a:r>
            <a:endParaRPr lang="zh-TW" altLang="en-US" dirty="0">
              <a:solidFill>
                <a:srgbClr val="00B0F0"/>
              </a:solidFill>
            </a:endParaRPr>
          </a:p>
        </p:txBody>
      </p:sp>
      <p:sp>
        <p:nvSpPr>
          <p:cNvPr id="56" name="文字方塊 55"/>
          <p:cNvSpPr txBox="1"/>
          <p:nvPr/>
        </p:nvSpPr>
        <p:spPr>
          <a:xfrm>
            <a:off x="5447352" y="2107865"/>
            <a:ext cx="16592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>
                <a:solidFill>
                  <a:srgbClr val="00B0F0"/>
                </a:solidFill>
              </a:rPr>
              <a:t>manometer</a:t>
            </a:r>
            <a:endParaRPr lang="zh-TW" altLang="en-US" sz="2400" dirty="0">
              <a:solidFill>
                <a:srgbClr val="00B0F0"/>
              </a:solidFill>
            </a:endParaRPr>
          </a:p>
        </p:txBody>
      </p:sp>
      <p:sp>
        <p:nvSpPr>
          <p:cNvPr id="30" name="投影片編號版面配置區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06C70-2BA4-4F7E-94BD-C75DAB956253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1964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6" grpId="0"/>
      <p:bldP spid="52" grpId="0"/>
      <p:bldP spid="33" grpId="0" animBg="1"/>
      <p:bldP spid="49" grpId="0"/>
      <p:bldP spid="36" grpId="0" animBg="1"/>
      <p:bldP spid="50" grpId="0" animBg="1"/>
      <p:bldP spid="47" grpId="0"/>
      <p:bldP spid="53" grpId="0" animBg="1"/>
      <p:bldP spid="55" grpId="0" animBg="1"/>
      <p:bldP spid="5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285938" y="237080"/>
            <a:ext cx="5032442" cy="64633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3600" dirty="0" smtClean="0"/>
              <a:t>揮發性有機物吸收實驗</a:t>
            </a:r>
            <a:endParaRPr lang="en-US" altLang="zh-TW" sz="3600" dirty="0" smtClean="0"/>
          </a:p>
        </p:txBody>
      </p:sp>
      <p:sp>
        <p:nvSpPr>
          <p:cNvPr id="27" name="文字方塊 26"/>
          <p:cNvSpPr txBox="1"/>
          <p:nvPr/>
        </p:nvSpPr>
        <p:spPr>
          <a:xfrm>
            <a:off x="5069282" y="1683469"/>
            <a:ext cx="14798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>
                <a:solidFill>
                  <a:srgbClr val="7030A0"/>
                </a:solidFill>
              </a:rPr>
              <a:t>20</a:t>
            </a:r>
            <a:r>
              <a:rPr lang="zh-TW" altLang="en-US" sz="2800" dirty="0" smtClean="0">
                <a:solidFill>
                  <a:srgbClr val="7030A0"/>
                </a:solidFill>
              </a:rPr>
              <a:t> </a:t>
            </a:r>
            <a:r>
              <a:rPr lang="en-US" altLang="zh-TW" sz="2800" dirty="0" smtClean="0">
                <a:solidFill>
                  <a:srgbClr val="7030A0"/>
                </a:solidFill>
              </a:rPr>
              <a:t>L/min</a:t>
            </a:r>
            <a:endParaRPr lang="zh-TW" altLang="en-US" sz="2800" dirty="0">
              <a:solidFill>
                <a:srgbClr val="7030A0"/>
              </a:solidFill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2705453" y="1721145"/>
            <a:ext cx="10855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>
                <a:solidFill>
                  <a:srgbClr val="7030A0"/>
                </a:solidFill>
              </a:rPr>
              <a:t>4 GPH</a:t>
            </a:r>
            <a:endParaRPr lang="zh-TW" altLang="en-US" sz="2800" dirty="0">
              <a:solidFill>
                <a:srgbClr val="7030A0"/>
              </a:solidFill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3382423" y="1012450"/>
            <a:ext cx="22365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>
                <a:solidFill>
                  <a:srgbClr val="7030A0"/>
                </a:solidFill>
              </a:rPr>
              <a:t>16 (0.1 L/min)</a:t>
            </a:r>
            <a:endParaRPr lang="zh-TW" altLang="en-US" sz="2800" dirty="0">
              <a:solidFill>
                <a:srgbClr val="7030A0"/>
              </a:solidFill>
            </a:endParaRPr>
          </a:p>
        </p:txBody>
      </p:sp>
      <p:grpSp>
        <p:nvGrpSpPr>
          <p:cNvPr id="43" name="群組 42"/>
          <p:cNvGrpSpPr/>
          <p:nvPr/>
        </p:nvGrpSpPr>
        <p:grpSpPr>
          <a:xfrm>
            <a:off x="2645937" y="1632098"/>
            <a:ext cx="7402081" cy="4979324"/>
            <a:chOff x="2783301" y="1386347"/>
            <a:chExt cx="7402081" cy="4979324"/>
          </a:xfrm>
        </p:grpSpPr>
        <p:grpSp>
          <p:nvGrpSpPr>
            <p:cNvPr id="31" name="群組 30"/>
            <p:cNvGrpSpPr/>
            <p:nvPr/>
          </p:nvGrpSpPr>
          <p:grpSpPr>
            <a:xfrm>
              <a:off x="2783301" y="1386347"/>
              <a:ext cx="7402081" cy="4979324"/>
              <a:chOff x="2783301" y="1386347"/>
              <a:chExt cx="7402081" cy="4979324"/>
            </a:xfrm>
          </p:grpSpPr>
          <p:grpSp>
            <p:nvGrpSpPr>
              <p:cNvPr id="3" name="群組 2"/>
              <p:cNvGrpSpPr/>
              <p:nvPr/>
            </p:nvGrpSpPr>
            <p:grpSpPr>
              <a:xfrm>
                <a:off x="2783301" y="1386347"/>
                <a:ext cx="7402081" cy="4979324"/>
                <a:chOff x="1712422" y="448887"/>
                <a:chExt cx="9027622" cy="5902037"/>
              </a:xfrm>
            </p:grpSpPr>
            <p:sp>
              <p:nvSpPr>
                <p:cNvPr id="4" name="矩形 3"/>
                <p:cNvSpPr/>
                <p:nvPr/>
              </p:nvSpPr>
              <p:spPr>
                <a:xfrm>
                  <a:off x="1712422" y="448887"/>
                  <a:ext cx="9027622" cy="5902037"/>
                </a:xfrm>
                <a:prstGeom prst="rect">
                  <a:avLst/>
                </a:prstGeom>
                <a:noFill/>
                <a:ln w="762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5" name="橢圓 4"/>
                <p:cNvSpPr/>
                <p:nvPr/>
              </p:nvSpPr>
              <p:spPr>
                <a:xfrm>
                  <a:off x="5863241" y="1479665"/>
                  <a:ext cx="1413165" cy="1413164"/>
                </a:xfrm>
                <a:prstGeom prst="ellipse">
                  <a:avLst/>
                </a:prstGeom>
                <a:noFill/>
                <a:ln w="76200" cmpd="dbl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6" name="矩形 5"/>
                <p:cNvSpPr/>
                <p:nvPr/>
              </p:nvSpPr>
              <p:spPr>
                <a:xfrm>
                  <a:off x="2460567" y="1280160"/>
                  <a:ext cx="548640" cy="1812175"/>
                </a:xfrm>
                <a:prstGeom prst="rect">
                  <a:avLst/>
                </a:prstGeom>
                <a:no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7" name="矩形 6"/>
                <p:cNvSpPr/>
                <p:nvPr/>
              </p:nvSpPr>
              <p:spPr>
                <a:xfrm>
                  <a:off x="3568930" y="1280160"/>
                  <a:ext cx="548640" cy="1812175"/>
                </a:xfrm>
                <a:prstGeom prst="rect">
                  <a:avLst/>
                </a:prstGeom>
                <a:no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8" name="矩形 7"/>
                <p:cNvSpPr/>
                <p:nvPr/>
              </p:nvSpPr>
              <p:spPr>
                <a:xfrm>
                  <a:off x="4677294" y="1280160"/>
                  <a:ext cx="548640" cy="1812175"/>
                </a:xfrm>
                <a:prstGeom prst="rect">
                  <a:avLst/>
                </a:prstGeom>
                <a:no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9" name="橢圓 8"/>
                <p:cNvSpPr/>
                <p:nvPr/>
              </p:nvSpPr>
              <p:spPr>
                <a:xfrm>
                  <a:off x="8060573" y="1479665"/>
                  <a:ext cx="235529" cy="232757"/>
                </a:xfrm>
                <a:prstGeom prst="ellipse">
                  <a:avLst/>
                </a:prstGeom>
                <a:noFill/>
                <a:ln w="57150" cmpd="sng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0" name="橢圓 9"/>
                <p:cNvSpPr/>
                <p:nvPr/>
              </p:nvSpPr>
              <p:spPr>
                <a:xfrm>
                  <a:off x="9400308" y="1479664"/>
                  <a:ext cx="235529" cy="232757"/>
                </a:xfrm>
                <a:prstGeom prst="ellipse">
                  <a:avLst/>
                </a:prstGeom>
                <a:noFill/>
                <a:ln w="57150" cmpd="sng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1" name="矩形 10"/>
                <p:cNvSpPr/>
                <p:nvPr/>
              </p:nvSpPr>
              <p:spPr>
                <a:xfrm>
                  <a:off x="2327560" y="4222866"/>
                  <a:ext cx="781397" cy="394855"/>
                </a:xfrm>
                <a:prstGeom prst="rect">
                  <a:avLst/>
                </a:prstGeom>
                <a:no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2" name="矩形 11"/>
                <p:cNvSpPr/>
                <p:nvPr/>
              </p:nvSpPr>
              <p:spPr>
                <a:xfrm>
                  <a:off x="4560915" y="4222866"/>
                  <a:ext cx="781397" cy="394855"/>
                </a:xfrm>
                <a:prstGeom prst="rect">
                  <a:avLst/>
                </a:prstGeom>
                <a:no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3" name="矩形 12"/>
                <p:cNvSpPr/>
                <p:nvPr/>
              </p:nvSpPr>
              <p:spPr>
                <a:xfrm>
                  <a:off x="3452551" y="4222866"/>
                  <a:ext cx="781397" cy="394855"/>
                </a:xfrm>
                <a:prstGeom prst="rect">
                  <a:avLst/>
                </a:prstGeom>
                <a:no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4" name="矩形 13"/>
                <p:cNvSpPr/>
                <p:nvPr/>
              </p:nvSpPr>
              <p:spPr>
                <a:xfrm>
                  <a:off x="5735781" y="3495501"/>
                  <a:ext cx="947651" cy="561110"/>
                </a:xfrm>
                <a:prstGeom prst="rect">
                  <a:avLst/>
                </a:prstGeom>
                <a:no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5" name="矩形 14"/>
                <p:cNvSpPr/>
                <p:nvPr/>
              </p:nvSpPr>
              <p:spPr>
                <a:xfrm>
                  <a:off x="6151416" y="4403668"/>
                  <a:ext cx="781397" cy="1064029"/>
                </a:xfrm>
                <a:prstGeom prst="rect">
                  <a:avLst/>
                </a:prstGeom>
                <a:no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6" name="矩形 15"/>
                <p:cNvSpPr/>
                <p:nvPr/>
              </p:nvSpPr>
              <p:spPr>
                <a:xfrm>
                  <a:off x="7276406" y="3495501"/>
                  <a:ext cx="3014750" cy="2473037"/>
                </a:xfrm>
                <a:prstGeom prst="rect">
                  <a:avLst/>
                </a:prstGeom>
                <a:no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7" name="矩形 16"/>
                <p:cNvSpPr/>
                <p:nvPr/>
              </p:nvSpPr>
              <p:spPr>
                <a:xfrm>
                  <a:off x="7603374" y="3825933"/>
                  <a:ext cx="457199" cy="791787"/>
                </a:xfrm>
                <a:prstGeom prst="rect">
                  <a:avLst/>
                </a:prstGeom>
                <a:no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8" name="矩形 17"/>
                <p:cNvSpPr/>
                <p:nvPr/>
              </p:nvSpPr>
              <p:spPr>
                <a:xfrm>
                  <a:off x="8617526" y="3825934"/>
                  <a:ext cx="177340" cy="230678"/>
                </a:xfrm>
                <a:prstGeom prst="rect">
                  <a:avLst/>
                </a:prstGeom>
                <a:no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9" name="矩形 18"/>
                <p:cNvSpPr/>
                <p:nvPr/>
              </p:nvSpPr>
              <p:spPr>
                <a:xfrm>
                  <a:off x="9119056" y="3825933"/>
                  <a:ext cx="182885" cy="230678"/>
                </a:xfrm>
                <a:prstGeom prst="rect">
                  <a:avLst/>
                </a:prstGeom>
                <a:no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0" name="矩形 19"/>
                <p:cNvSpPr/>
                <p:nvPr/>
              </p:nvSpPr>
              <p:spPr>
                <a:xfrm>
                  <a:off x="8623068" y="4373535"/>
                  <a:ext cx="177340" cy="230678"/>
                </a:xfrm>
                <a:prstGeom prst="rect">
                  <a:avLst/>
                </a:prstGeom>
                <a:no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1" name="矩形 20"/>
                <p:cNvSpPr/>
                <p:nvPr/>
              </p:nvSpPr>
              <p:spPr>
                <a:xfrm>
                  <a:off x="9119056" y="4398473"/>
                  <a:ext cx="182885" cy="219247"/>
                </a:xfrm>
                <a:prstGeom prst="rect">
                  <a:avLst/>
                </a:prstGeom>
                <a:no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2" name="矩形 21"/>
                <p:cNvSpPr/>
                <p:nvPr/>
              </p:nvSpPr>
              <p:spPr>
                <a:xfrm>
                  <a:off x="9591498" y="3825933"/>
                  <a:ext cx="177340" cy="230678"/>
                </a:xfrm>
                <a:prstGeom prst="rect">
                  <a:avLst/>
                </a:prstGeom>
                <a:no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3" name="橢圓 22"/>
                <p:cNvSpPr/>
                <p:nvPr/>
              </p:nvSpPr>
              <p:spPr>
                <a:xfrm>
                  <a:off x="8420791" y="5206884"/>
                  <a:ext cx="235529" cy="232757"/>
                </a:xfrm>
                <a:prstGeom prst="ellipse">
                  <a:avLst/>
                </a:prstGeom>
                <a:noFill/>
                <a:ln w="57150" cmpd="sng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4" name="橢圓 23"/>
                <p:cNvSpPr/>
                <p:nvPr/>
              </p:nvSpPr>
              <p:spPr>
                <a:xfrm>
                  <a:off x="9818709" y="5201689"/>
                  <a:ext cx="235529" cy="232757"/>
                </a:xfrm>
                <a:prstGeom prst="ellipse">
                  <a:avLst/>
                </a:prstGeom>
                <a:noFill/>
                <a:ln w="57150" cmpd="sng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5" name="橢圓 24"/>
                <p:cNvSpPr/>
                <p:nvPr/>
              </p:nvSpPr>
              <p:spPr>
                <a:xfrm>
                  <a:off x="9346263" y="5207230"/>
                  <a:ext cx="235529" cy="232757"/>
                </a:xfrm>
                <a:prstGeom prst="ellipse">
                  <a:avLst/>
                </a:prstGeom>
                <a:noFill/>
                <a:ln w="57150" cmpd="sng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6" name="橢圓 25"/>
                <p:cNvSpPr/>
                <p:nvPr/>
              </p:nvSpPr>
              <p:spPr>
                <a:xfrm>
                  <a:off x="8883527" y="5195801"/>
                  <a:ext cx="235529" cy="232757"/>
                </a:xfrm>
                <a:prstGeom prst="ellipse">
                  <a:avLst/>
                </a:prstGeom>
                <a:noFill/>
                <a:ln w="57150" cmpd="sng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sp>
            <p:nvSpPr>
              <p:cNvPr id="28" name="文字方塊 27"/>
              <p:cNvSpPr txBox="1"/>
              <p:nvPr/>
            </p:nvSpPr>
            <p:spPr>
              <a:xfrm>
                <a:off x="3472843" y="3109777"/>
                <a:ext cx="31451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400" dirty="0" smtClean="0"/>
                  <a:t>L</a:t>
                </a:r>
                <a:endParaRPr lang="zh-TW" altLang="en-US" dirty="0"/>
              </a:p>
            </p:txBody>
          </p:sp>
          <p:sp>
            <p:nvSpPr>
              <p:cNvPr id="29" name="文字方塊 28"/>
              <p:cNvSpPr txBox="1"/>
              <p:nvPr/>
            </p:nvSpPr>
            <p:spPr>
              <a:xfrm>
                <a:off x="4343000" y="3098743"/>
                <a:ext cx="37863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400" dirty="0"/>
                  <a:t>G</a:t>
                </a:r>
                <a:endParaRPr lang="zh-TW" altLang="en-US" dirty="0"/>
              </a:p>
            </p:txBody>
          </p:sp>
          <p:sp>
            <p:nvSpPr>
              <p:cNvPr id="30" name="文字方塊 29"/>
              <p:cNvSpPr txBox="1"/>
              <p:nvPr/>
            </p:nvSpPr>
            <p:spPr>
              <a:xfrm>
                <a:off x="5234847" y="3108071"/>
                <a:ext cx="37863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400" dirty="0"/>
                  <a:t>G</a:t>
                </a:r>
                <a:endParaRPr lang="zh-TW" altLang="en-US" dirty="0"/>
              </a:p>
            </p:txBody>
          </p:sp>
        </p:grpSp>
        <p:sp>
          <p:nvSpPr>
            <p:cNvPr id="34" name="文字方塊 33"/>
            <p:cNvSpPr txBox="1"/>
            <p:nvPr/>
          </p:nvSpPr>
          <p:spPr>
            <a:xfrm>
              <a:off x="8931251" y="2566354"/>
              <a:ext cx="492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 dirty="0"/>
                <a:t>出</a:t>
              </a:r>
              <a:endParaRPr lang="zh-TW" altLang="en-US" dirty="0"/>
            </a:p>
          </p:txBody>
        </p:sp>
        <p:sp>
          <p:nvSpPr>
            <p:cNvPr id="35" name="文字方塊 34"/>
            <p:cNvSpPr txBox="1"/>
            <p:nvPr/>
          </p:nvSpPr>
          <p:spPr>
            <a:xfrm>
              <a:off x="7879097" y="2560494"/>
              <a:ext cx="492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 dirty="0" smtClean="0"/>
                <a:t>入</a:t>
              </a:r>
              <a:endParaRPr lang="zh-TW" altLang="en-US" dirty="0"/>
            </a:p>
          </p:txBody>
        </p:sp>
      </p:grpSp>
      <p:cxnSp>
        <p:nvCxnSpPr>
          <p:cNvPr id="37" name="直線單箭頭接點 36"/>
          <p:cNvCxnSpPr/>
          <p:nvPr/>
        </p:nvCxnSpPr>
        <p:spPr>
          <a:xfrm flipV="1">
            <a:off x="9028626" y="1332540"/>
            <a:ext cx="651332" cy="124660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字方塊 39"/>
          <p:cNvSpPr txBox="1"/>
          <p:nvPr/>
        </p:nvSpPr>
        <p:spPr>
          <a:xfrm>
            <a:off x="9485700" y="445645"/>
            <a:ext cx="240828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 smtClean="0">
                <a:solidFill>
                  <a:srgbClr val="FF0000"/>
                </a:solidFill>
              </a:rPr>
              <a:t>取</a:t>
            </a:r>
            <a:r>
              <a:rPr lang="en-US" altLang="zh-TW" sz="2800" dirty="0" smtClean="0">
                <a:solidFill>
                  <a:srgbClr val="FF0000"/>
                </a:solidFill>
              </a:rPr>
              <a:t>1mL</a:t>
            </a:r>
            <a:r>
              <a:rPr lang="zh-TW" altLang="en-US" sz="2800" dirty="0" smtClean="0">
                <a:solidFill>
                  <a:srgbClr val="FF0000"/>
                </a:solidFill>
              </a:rPr>
              <a:t>，</a:t>
            </a:r>
            <a:r>
              <a:rPr lang="en-US" altLang="zh-TW" sz="2800" dirty="0" smtClean="0">
                <a:solidFill>
                  <a:srgbClr val="FF0000"/>
                </a:solidFill>
              </a:rPr>
              <a:t>GC</a:t>
            </a:r>
          </a:p>
          <a:p>
            <a:r>
              <a:rPr lang="en-US" altLang="zh-TW" sz="2800" dirty="0" smtClean="0">
                <a:solidFill>
                  <a:srgbClr val="FF0000"/>
                </a:solidFill>
              </a:rPr>
              <a:t>Range: 10</a:t>
            </a:r>
            <a:r>
              <a:rPr lang="en-US" altLang="zh-TW" sz="2800" baseline="30000" dirty="0" smtClean="0">
                <a:solidFill>
                  <a:srgbClr val="FF0000"/>
                </a:solidFill>
              </a:rPr>
              <a:t>3</a:t>
            </a:r>
            <a:r>
              <a:rPr lang="en-US" altLang="zh-TW" sz="2800" dirty="0" smtClean="0">
                <a:solidFill>
                  <a:srgbClr val="FF0000"/>
                </a:solidFill>
              </a:rPr>
              <a:t>, 10</a:t>
            </a:r>
            <a:r>
              <a:rPr lang="en-US" altLang="zh-TW" sz="2800" baseline="30000" dirty="0" smtClean="0">
                <a:solidFill>
                  <a:srgbClr val="FF0000"/>
                </a:solidFill>
              </a:rPr>
              <a:t>4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41" name="直線單箭頭接點 40"/>
          <p:cNvCxnSpPr/>
          <p:nvPr/>
        </p:nvCxnSpPr>
        <p:spPr>
          <a:xfrm flipV="1">
            <a:off x="7947580" y="1325109"/>
            <a:ext cx="651332" cy="1246607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字方塊 41"/>
          <p:cNvSpPr txBox="1"/>
          <p:nvPr/>
        </p:nvSpPr>
        <p:spPr>
          <a:xfrm>
            <a:off x="7626190" y="796123"/>
            <a:ext cx="14721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>
                <a:solidFill>
                  <a:srgbClr val="00B0F0"/>
                </a:solidFill>
              </a:rPr>
              <a:t>Record C</a:t>
            </a:r>
            <a:endParaRPr lang="zh-TW" altLang="en-US" sz="2800" dirty="0">
              <a:solidFill>
                <a:srgbClr val="00B0F0"/>
              </a:solidFill>
            </a:endParaRPr>
          </a:p>
        </p:txBody>
      </p:sp>
      <p:sp>
        <p:nvSpPr>
          <p:cNvPr id="36" name="投影片編號版面配置區 3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06C70-2BA4-4F7E-94BD-C75DAB956253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3404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32" grpId="0"/>
      <p:bldP spid="33" grpId="0"/>
      <p:bldP spid="40" grpId="0"/>
      <p:bldP spid="4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285938" y="237080"/>
            <a:ext cx="5032442" cy="64633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3600" dirty="0" smtClean="0"/>
              <a:t>揮發性有機物吸收實驗</a:t>
            </a:r>
            <a:endParaRPr lang="en-US" altLang="zh-TW" sz="3600" dirty="0" smtClean="0"/>
          </a:p>
        </p:txBody>
      </p:sp>
      <p:sp>
        <p:nvSpPr>
          <p:cNvPr id="27" name="文字方塊 26"/>
          <p:cNvSpPr txBox="1"/>
          <p:nvPr/>
        </p:nvSpPr>
        <p:spPr>
          <a:xfrm>
            <a:off x="5069282" y="1683469"/>
            <a:ext cx="14798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>
                <a:solidFill>
                  <a:srgbClr val="7030A0"/>
                </a:solidFill>
              </a:rPr>
              <a:t>20</a:t>
            </a:r>
            <a:r>
              <a:rPr lang="zh-TW" altLang="en-US" sz="2800" dirty="0" smtClean="0">
                <a:solidFill>
                  <a:srgbClr val="7030A0"/>
                </a:solidFill>
              </a:rPr>
              <a:t> </a:t>
            </a:r>
            <a:r>
              <a:rPr lang="en-US" altLang="zh-TW" sz="2800" dirty="0" smtClean="0">
                <a:solidFill>
                  <a:srgbClr val="7030A0"/>
                </a:solidFill>
              </a:rPr>
              <a:t>L/min</a:t>
            </a:r>
            <a:endParaRPr lang="zh-TW" altLang="en-US" sz="2800" dirty="0">
              <a:solidFill>
                <a:srgbClr val="7030A0"/>
              </a:solidFill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2705453" y="1721145"/>
            <a:ext cx="10855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>
                <a:solidFill>
                  <a:srgbClr val="7030A0"/>
                </a:solidFill>
              </a:rPr>
              <a:t>4 GPH</a:t>
            </a:r>
            <a:endParaRPr lang="zh-TW" altLang="en-US" sz="2800" dirty="0">
              <a:solidFill>
                <a:srgbClr val="7030A0"/>
              </a:solidFill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3382423" y="1012450"/>
            <a:ext cx="22365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>
                <a:solidFill>
                  <a:srgbClr val="7030A0"/>
                </a:solidFill>
              </a:rPr>
              <a:t>16 (0.1 L/min)</a:t>
            </a:r>
            <a:endParaRPr lang="zh-TW" altLang="en-US" sz="2800" dirty="0">
              <a:solidFill>
                <a:srgbClr val="7030A0"/>
              </a:solidFill>
            </a:endParaRPr>
          </a:p>
        </p:txBody>
      </p:sp>
      <p:grpSp>
        <p:nvGrpSpPr>
          <p:cNvPr id="43" name="群組 42"/>
          <p:cNvGrpSpPr/>
          <p:nvPr/>
        </p:nvGrpSpPr>
        <p:grpSpPr>
          <a:xfrm>
            <a:off x="2645937" y="1632098"/>
            <a:ext cx="7402081" cy="4979324"/>
            <a:chOff x="2783301" y="1386347"/>
            <a:chExt cx="7402081" cy="4979324"/>
          </a:xfrm>
        </p:grpSpPr>
        <p:grpSp>
          <p:nvGrpSpPr>
            <p:cNvPr id="31" name="群組 30"/>
            <p:cNvGrpSpPr/>
            <p:nvPr/>
          </p:nvGrpSpPr>
          <p:grpSpPr>
            <a:xfrm>
              <a:off x="2783301" y="1386347"/>
              <a:ext cx="7402081" cy="4979324"/>
              <a:chOff x="2783301" y="1386347"/>
              <a:chExt cx="7402081" cy="4979324"/>
            </a:xfrm>
          </p:grpSpPr>
          <p:grpSp>
            <p:nvGrpSpPr>
              <p:cNvPr id="3" name="群組 2"/>
              <p:cNvGrpSpPr/>
              <p:nvPr/>
            </p:nvGrpSpPr>
            <p:grpSpPr>
              <a:xfrm>
                <a:off x="2783301" y="1386347"/>
                <a:ext cx="7402081" cy="4979324"/>
                <a:chOff x="1712422" y="448887"/>
                <a:chExt cx="9027622" cy="5902037"/>
              </a:xfrm>
            </p:grpSpPr>
            <p:sp>
              <p:nvSpPr>
                <p:cNvPr id="4" name="矩形 3"/>
                <p:cNvSpPr/>
                <p:nvPr/>
              </p:nvSpPr>
              <p:spPr>
                <a:xfrm>
                  <a:off x="1712422" y="448887"/>
                  <a:ext cx="9027622" cy="5902037"/>
                </a:xfrm>
                <a:prstGeom prst="rect">
                  <a:avLst/>
                </a:prstGeom>
                <a:noFill/>
                <a:ln w="762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5" name="橢圓 4"/>
                <p:cNvSpPr/>
                <p:nvPr/>
              </p:nvSpPr>
              <p:spPr>
                <a:xfrm>
                  <a:off x="5863241" y="1479665"/>
                  <a:ext cx="1413165" cy="1413164"/>
                </a:xfrm>
                <a:prstGeom prst="ellipse">
                  <a:avLst/>
                </a:prstGeom>
                <a:noFill/>
                <a:ln w="76200" cmpd="dbl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6" name="矩形 5"/>
                <p:cNvSpPr/>
                <p:nvPr/>
              </p:nvSpPr>
              <p:spPr>
                <a:xfrm>
                  <a:off x="2460567" y="1280160"/>
                  <a:ext cx="548640" cy="1812175"/>
                </a:xfrm>
                <a:prstGeom prst="rect">
                  <a:avLst/>
                </a:prstGeom>
                <a:no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7" name="矩形 6"/>
                <p:cNvSpPr/>
                <p:nvPr/>
              </p:nvSpPr>
              <p:spPr>
                <a:xfrm>
                  <a:off x="3568930" y="1280160"/>
                  <a:ext cx="548640" cy="1812175"/>
                </a:xfrm>
                <a:prstGeom prst="rect">
                  <a:avLst/>
                </a:prstGeom>
                <a:no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8" name="矩形 7"/>
                <p:cNvSpPr/>
                <p:nvPr/>
              </p:nvSpPr>
              <p:spPr>
                <a:xfrm>
                  <a:off x="4677294" y="1280160"/>
                  <a:ext cx="548640" cy="1812175"/>
                </a:xfrm>
                <a:prstGeom prst="rect">
                  <a:avLst/>
                </a:prstGeom>
                <a:no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9" name="橢圓 8"/>
                <p:cNvSpPr/>
                <p:nvPr/>
              </p:nvSpPr>
              <p:spPr>
                <a:xfrm>
                  <a:off x="8060573" y="1479665"/>
                  <a:ext cx="235529" cy="232757"/>
                </a:xfrm>
                <a:prstGeom prst="ellipse">
                  <a:avLst/>
                </a:prstGeom>
                <a:noFill/>
                <a:ln w="57150" cmpd="sng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0" name="橢圓 9"/>
                <p:cNvSpPr/>
                <p:nvPr/>
              </p:nvSpPr>
              <p:spPr>
                <a:xfrm>
                  <a:off x="9400308" y="1479664"/>
                  <a:ext cx="235529" cy="232757"/>
                </a:xfrm>
                <a:prstGeom prst="ellipse">
                  <a:avLst/>
                </a:prstGeom>
                <a:noFill/>
                <a:ln w="57150" cmpd="sng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1" name="矩形 10"/>
                <p:cNvSpPr/>
                <p:nvPr/>
              </p:nvSpPr>
              <p:spPr>
                <a:xfrm>
                  <a:off x="2327560" y="4222866"/>
                  <a:ext cx="781397" cy="394855"/>
                </a:xfrm>
                <a:prstGeom prst="rect">
                  <a:avLst/>
                </a:prstGeom>
                <a:no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2" name="矩形 11"/>
                <p:cNvSpPr/>
                <p:nvPr/>
              </p:nvSpPr>
              <p:spPr>
                <a:xfrm>
                  <a:off x="4560915" y="4222866"/>
                  <a:ext cx="781397" cy="394855"/>
                </a:xfrm>
                <a:prstGeom prst="rect">
                  <a:avLst/>
                </a:prstGeom>
                <a:no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3" name="矩形 12"/>
                <p:cNvSpPr/>
                <p:nvPr/>
              </p:nvSpPr>
              <p:spPr>
                <a:xfrm>
                  <a:off x="3452551" y="4222866"/>
                  <a:ext cx="781397" cy="394855"/>
                </a:xfrm>
                <a:prstGeom prst="rect">
                  <a:avLst/>
                </a:prstGeom>
                <a:no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4" name="矩形 13"/>
                <p:cNvSpPr/>
                <p:nvPr/>
              </p:nvSpPr>
              <p:spPr>
                <a:xfrm>
                  <a:off x="5735781" y="3495501"/>
                  <a:ext cx="947651" cy="561110"/>
                </a:xfrm>
                <a:prstGeom prst="rect">
                  <a:avLst/>
                </a:prstGeom>
                <a:no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5" name="矩形 14"/>
                <p:cNvSpPr/>
                <p:nvPr/>
              </p:nvSpPr>
              <p:spPr>
                <a:xfrm>
                  <a:off x="6151416" y="4403668"/>
                  <a:ext cx="781397" cy="1064029"/>
                </a:xfrm>
                <a:prstGeom prst="rect">
                  <a:avLst/>
                </a:prstGeom>
                <a:no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6" name="矩形 15"/>
                <p:cNvSpPr/>
                <p:nvPr/>
              </p:nvSpPr>
              <p:spPr>
                <a:xfrm>
                  <a:off x="7276406" y="3495501"/>
                  <a:ext cx="3014750" cy="2473037"/>
                </a:xfrm>
                <a:prstGeom prst="rect">
                  <a:avLst/>
                </a:prstGeom>
                <a:no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7" name="矩形 16"/>
                <p:cNvSpPr/>
                <p:nvPr/>
              </p:nvSpPr>
              <p:spPr>
                <a:xfrm>
                  <a:off x="7603374" y="3825933"/>
                  <a:ext cx="457199" cy="791787"/>
                </a:xfrm>
                <a:prstGeom prst="rect">
                  <a:avLst/>
                </a:prstGeom>
                <a:no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8" name="矩形 17"/>
                <p:cNvSpPr/>
                <p:nvPr/>
              </p:nvSpPr>
              <p:spPr>
                <a:xfrm>
                  <a:off x="8617526" y="3825934"/>
                  <a:ext cx="177340" cy="230678"/>
                </a:xfrm>
                <a:prstGeom prst="rect">
                  <a:avLst/>
                </a:prstGeom>
                <a:no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9" name="矩形 18"/>
                <p:cNvSpPr/>
                <p:nvPr/>
              </p:nvSpPr>
              <p:spPr>
                <a:xfrm>
                  <a:off x="9119056" y="3825933"/>
                  <a:ext cx="182885" cy="230678"/>
                </a:xfrm>
                <a:prstGeom prst="rect">
                  <a:avLst/>
                </a:prstGeom>
                <a:no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0" name="矩形 19"/>
                <p:cNvSpPr/>
                <p:nvPr/>
              </p:nvSpPr>
              <p:spPr>
                <a:xfrm>
                  <a:off x="8623068" y="4373535"/>
                  <a:ext cx="177340" cy="230678"/>
                </a:xfrm>
                <a:prstGeom prst="rect">
                  <a:avLst/>
                </a:prstGeom>
                <a:no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1" name="矩形 20"/>
                <p:cNvSpPr/>
                <p:nvPr/>
              </p:nvSpPr>
              <p:spPr>
                <a:xfrm>
                  <a:off x="9119056" y="4398473"/>
                  <a:ext cx="182885" cy="219247"/>
                </a:xfrm>
                <a:prstGeom prst="rect">
                  <a:avLst/>
                </a:prstGeom>
                <a:no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2" name="矩形 21"/>
                <p:cNvSpPr/>
                <p:nvPr/>
              </p:nvSpPr>
              <p:spPr>
                <a:xfrm>
                  <a:off x="9591498" y="3825933"/>
                  <a:ext cx="177340" cy="230678"/>
                </a:xfrm>
                <a:prstGeom prst="rect">
                  <a:avLst/>
                </a:prstGeom>
                <a:no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3" name="橢圓 22"/>
                <p:cNvSpPr/>
                <p:nvPr/>
              </p:nvSpPr>
              <p:spPr>
                <a:xfrm>
                  <a:off x="8420791" y="5206884"/>
                  <a:ext cx="235529" cy="232757"/>
                </a:xfrm>
                <a:prstGeom prst="ellipse">
                  <a:avLst/>
                </a:prstGeom>
                <a:noFill/>
                <a:ln w="57150" cmpd="sng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4" name="橢圓 23"/>
                <p:cNvSpPr/>
                <p:nvPr/>
              </p:nvSpPr>
              <p:spPr>
                <a:xfrm>
                  <a:off x="9818709" y="5201689"/>
                  <a:ext cx="235529" cy="232757"/>
                </a:xfrm>
                <a:prstGeom prst="ellipse">
                  <a:avLst/>
                </a:prstGeom>
                <a:noFill/>
                <a:ln w="57150" cmpd="sng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5" name="橢圓 24"/>
                <p:cNvSpPr/>
                <p:nvPr/>
              </p:nvSpPr>
              <p:spPr>
                <a:xfrm>
                  <a:off x="9346263" y="5207230"/>
                  <a:ext cx="235529" cy="232757"/>
                </a:xfrm>
                <a:prstGeom prst="ellipse">
                  <a:avLst/>
                </a:prstGeom>
                <a:noFill/>
                <a:ln w="57150" cmpd="sng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6" name="橢圓 25"/>
                <p:cNvSpPr/>
                <p:nvPr/>
              </p:nvSpPr>
              <p:spPr>
                <a:xfrm>
                  <a:off x="8883527" y="5195801"/>
                  <a:ext cx="235529" cy="232757"/>
                </a:xfrm>
                <a:prstGeom prst="ellipse">
                  <a:avLst/>
                </a:prstGeom>
                <a:noFill/>
                <a:ln w="57150" cmpd="sng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sp>
            <p:nvSpPr>
              <p:cNvPr id="28" name="文字方塊 27"/>
              <p:cNvSpPr txBox="1"/>
              <p:nvPr/>
            </p:nvSpPr>
            <p:spPr>
              <a:xfrm>
                <a:off x="3472843" y="3109777"/>
                <a:ext cx="31451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400" dirty="0" smtClean="0"/>
                  <a:t>L</a:t>
                </a:r>
                <a:endParaRPr lang="zh-TW" altLang="en-US" dirty="0"/>
              </a:p>
            </p:txBody>
          </p:sp>
          <p:sp>
            <p:nvSpPr>
              <p:cNvPr id="29" name="文字方塊 28"/>
              <p:cNvSpPr txBox="1"/>
              <p:nvPr/>
            </p:nvSpPr>
            <p:spPr>
              <a:xfrm>
                <a:off x="4343000" y="3098743"/>
                <a:ext cx="37863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400" dirty="0"/>
                  <a:t>G</a:t>
                </a:r>
                <a:endParaRPr lang="zh-TW" altLang="en-US" dirty="0"/>
              </a:p>
            </p:txBody>
          </p:sp>
          <p:sp>
            <p:nvSpPr>
              <p:cNvPr id="30" name="文字方塊 29"/>
              <p:cNvSpPr txBox="1"/>
              <p:nvPr/>
            </p:nvSpPr>
            <p:spPr>
              <a:xfrm>
                <a:off x="5234847" y="3108071"/>
                <a:ext cx="37863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400" dirty="0"/>
                  <a:t>G</a:t>
                </a:r>
                <a:endParaRPr lang="zh-TW" altLang="en-US" dirty="0"/>
              </a:p>
            </p:txBody>
          </p:sp>
        </p:grpSp>
        <p:sp>
          <p:nvSpPr>
            <p:cNvPr id="34" name="文字方塊 33"/>
            <p:cNvSpPr txBox="1"/>
            <p:nvPr/>
          </p:nvSpPr>
          <p:spPr>
            <a:xfrm>
              <a:off x="8931251" y="2566354"/>
              <a:ext cx="492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 dirty="0"/>
                <a:t>出</a:t>
              </a:r>
              <a:endParaRPr lang="zh-TW" altLang="en-US" dirty="0"/>
            </a:p>
          </p:txBody>
        </p:sp>
        <p:sp>
          <p:nvSpPr>
            <p:cNvPr id="35" name="文字方塊 34"/>
            <p:cNvSpPr txBox="1"/>
            <p:nvPr/>
          </p:nvSpPr>
          <p:spPr>
            <a:xfrm>
              <a:off x="7879097" y="2560494"/>
              <a:ext cx="492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 dirty="0" smtClean="0"/>
                <a:t>入</a:t>
              </a:r>
              <a:endParaRPr lang="zh-TW" altLang="en-US" dirty="0"/>
            </a:p>
          </p:txBody>
        </p:sp>
      </p:grpSp>
      <p:cxnSp>
        <p:nvCxnSpPr>
          <p:cNvPr id="37" name="直線單箭頭接點 36"/>
          <p:cNvCxnSpPr/>
          <p:nvPr/>
        </p:nvCxnSpPr>
        <p:spPr>
          <a:xfrm flipV="1">
            <a:off x="9028626" y="1332540"/>
            <a:ext cx="651332" cy="124660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字方塊 39"/>
          <p:cNvSpPr txBox="1"/>
          <p:nvPr/>
        </p:nvSpPr>
        <p:spPr>
          <a:xfrm>
            <a:off x="9485700" y="445645"/>
            <a:ext cx="193995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 smtClean="0">
                <a:solidFill>
                  <a:srgbClr val="FF0000"/>
                </a:solidFill>
              </a:rPr>
              <a:t>取</a:t>
            </a:r>
            <a:r>
              <a:rPr lang="en-US" altLang="zh-TW" sz="2800" dirty="0" smtClean="0">
                <a:solidFill>
                  <a:srgbClr val="FF0000"/>
                </a:solidFill>
              </a:rPr>
              <a:t>1mL</a:t>
            </a:r>
            <a:r>
              <a:rPr lang="zh-TW" altLang="en-US" sz="2800" dirty="0" smtClean="0">
                <a:solidFill>
                  <a:srgbClr val="FF0000"/>
                </a:solidFill>
              </a:rPr>
              <a:t>，</a:t>
            </a:r>
            <a:r>
              <a:rPr lang="en-US" altLang="zh-TW" sz="2800" dirty="0" smtClean="0">
                <a:solidFill>
                  <a:srgbClr val="FF0000"/>
                </a:solidFill>
              </a:rPr>
              <a:t>GC</a:t>
            </a:r>
          </a:p>
          <a:p>
            <a:r>
              <a:rPr lang="en-US" altLang="zh-TW" sz="2800" dirty="0" smtClean="0">
                <a:solidFill>
                  <a:srgbClr val="FF0000"/>
                </a:solidFill>
              </a:rPr>
              <a:t>Range: 10</a:t>
            </a:r>
            <a:r>
              <a:rPr lang="en-US" altLang="zh-TW" sz="2800" baseline="30000" dirty="0" smtClean="0">
                <a:solidFill>
                  <a:srgbClr val="FF0000"/>
                </a:solidFill>
              </a:rPr>
              <a:t>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2" name="文字方塊 41"/>
          <p:cNvSpPr txBox="1"/>
          <p:nvPr/>
        </p:nvSpPr>
        <p:spPr>
          <a:xfrm>
            <a:off x="10184799" y="1332540"/>
            <a:ext cx="14721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>
                <a:solidFill>
                  <a:srgbClr val="00B0F0"/>
                </a:solidFill>
              </a:rPr>
              <a:t>Record C</a:t>
            </a:r>
            <a:endParaRPr lang="zh-TW" altLang="en-US" sz="2800" dirty="0">
              <a:solidFill>
                <a:srgbClr val="00B0F0"/>
              </a:solidFill>
            </a:endParaRPr>
          </a:p>
        </p:txBody>
      </p:sp>
      <p:sp>
        <p:nvSpPr>
          <p:cNvPr id="44" name="文字方塊 43"/>
          <p:cNvSpPr txBox="1"/>
          <p:nvPr/>
        </p:nvSpPr>
        <p:spPr>
          <a:xfrm>
            <a:off x="2705453" y="5781449"/>
            <a:ext cx="33938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800" dirty="0" smtClean="0">
                <a:solidFill>
                  <a:srgbClr val="FF0000"/>
                </a:solidFill>
              </a:rPr>
              <a:t>600, 1200, 1800 rpm</a:t>
            </a:r>
          </a:p>
        </p:txBody>
      </p:sp>
      <p:sp>
        <p:nvSpPr>
          <p:cNvPr id="45" name="橢圓 44"/>
          <p:cNvSpPr/>
          <p:nvPr/>
        </p:nvSpPr>
        <p:spPr>
          <a:xfrm>
            <a:off x="6101523" y="4858897"/>
            <a:ext cx="1021504" cy="113902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文字方塊 37"/>
          <p:cNvSpPr txBox="1"/>
          <p:nvPr/>
        </p:nvSpPr>
        <p:spPr>
          <a:xfrm>
            <a:off x="632327" y="3037077"/>
            <a:ext cx="1598515" cy="954107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dirty="0" smtClean="0">
                <a:solidFill>
                  <a:srgbClr val="7030A0"/>
                </a:solidFill>
              </a:rPr>
              <a:t>2, 6 GPH</a:t>
            </a:r>
          </a:p>
          <a:p>
            <a:pPr algn="ctr"/>
            <a:r>
              <a:rPr lang="en-US" altLang="zh-TW" sz="2800" dirty="0" smtClean="0">
                <a:solidFill>
                  <a:srgbClr val="FF0000"/>
                </a:solidFill>
              </a:rPr>
              <a:t>1200 rpm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39" name="橢圓 38"/>
          <p:cNvSpPr/>
          <p:nvPr/>
        </p:nvSpPr>
        <p:spPr>
          <a:xfrm>
            <a:off x="2873810" y="2206690"/>
            <a:ext cx="1171660" cy="1787380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投影片編號版面配置區 3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06C70-2BA4-4F7E-94BD-C75DAB956253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5887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2" grpId="0"/>
      <p:bldP spid="44" grpId="0"/>
      <p:bldP spid="45" grpId="0" animBg="1"/>
      <p:bldP spid="38" grpId="0" animBg="1"/>
      <p:bldP spid="3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1052946" y="276326"/>
            <a:ext cx="10007600" cy="1274233"/>
          </a:xfrm>
        </p:spPr>
        <p:txBody>
          <a:bodyPr/>
          <a:lstStyle/>
          <a:p>
            <a:pPr algn="ctr"/>
            <a:r>
              <a:rPr lang="en-US" altLang="zh-TW" sz="4667" b="1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Outline</a:t>
            </a:r>
            <a:endParaRPr lang="zh-TW" altLang="en-US" sz="4667" b="1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75475" y="2240458"/>
            <a:ext cx="3260436" cy="32639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667" b="1" dirty="0">
                <a:ea typeface="微軟正黑體" panose="020B0604030504040204" pitchFamily="34" charset="-120"/>
                <a:cs typeface="Times New Roman" panose="02020603050405020304" pitchFamily="18" charset="0"/>
              </a:rPr>
              <a:t>01</a:t>
            </a:r>
          </a:p>
          <a:p>
            <a:pPr algn="ctr"/>
            <a:endParaRPr lang="en-US" altLang="zh-TW" sz="2667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/>
            <a:r>
              <a:rPr lang="zh-TW" altLang="en-US" sz="3333" b="1" dirty="0" smtClean="0">
                <a:ea typeface="微軟正黑體" panose="020B0604030504040204" pitchFamily="34" charset="-120"/>
                <a:cs typeface="Times New Roman" panose="02020603050405020304" pitchFamily="18" charset="0"/>
              </a:rPr>
              <a:t>目的</a:t>
            </a:r>
            <a:endParaRPr lang="zh-TW" altLang="en-US" sz="3333" b="1" dirty="0"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491306" y="2240458"/>
            <a:ext cx="3283939" cy="3263900"/>
          </a:xfrm>
          <a:prstGeom prst="rect">
            <a:avLst/>
          </a:prstGeom>
          <a:solidFill>
            <a:srgbClr val="994B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667" b="1" dirty="0"/>
              <a:t>02</a:t>
            </a:r>
          </a:p>
          <a:p>
            <a:pPr algn="ctr"/>
            <a:endParaRPr lang="en-US" altLang="zh-TW" sz="2667" b="1" dirty="0"/>
          </a:p>
          <a:p>
            <a:pPr algn="ctr"/>
            <a:r>
              <a:rPr lang="zh-TW" altLang="en-US" sz="3333" b="1" dirty="0" smtClean="0">
                <a:ea typeface="微軟正黑體" panose="020B0604030504040204" pitchFamily="34" charset="-120"/>
              </a:rPr>
              <a:t>實驗原理</a:t>
            </a:r>
            <a:endParaRPr lang="zh-TW" altLang="en-US" sz="3333" b="1" dirty="0">
              <a:ea typeface="微軟正黑體" panose="020B0604030504040204" pitchFamily="34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205188" y="2240458"/>
            <a:ext cx="3185886" cy="3263900"/>
          </a:xfrm>
          <a:prstGeom prst="rect">
            <a:avLst/>
          </a:prstGeom>
          <a:solidFill>
            <a:srgbClr val="DA75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670" b="1" dirty="0">
                <a:ea typeface="微軟正黑體" panose="020B0604030504040204" pitchFamily="34" charset="-120"/>
                <a:cs typeface="Times New Roman" panose="02020603050405020304" pitchFamily="18" charset="0"/>
              </a:rPr>
              <a:t>03</a:t>
            </a:r>
          </a:p>
          <a:p>
            <a:pPr algn="ctr"/>
            <a:endParaRPr lang="en-US" altLang="zh-TW" sz="40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/>
            <a:r>
              <a:rPr lang="zh-TW" altLang="en-US" sz="3333" b="1" dirty="0" smtClean="0">
                <a:ea typeface="微軟正黑體" panose="020B0604030504040204" pitchFamily="34" charset="-120"/>
              </a:rPr>
              <a:t>實驗儀器</a:t>
            </a:r>
            <a:endParaRPr lang="zh-TW" altLang="en-US" sz="3333" b="1" dirty="0">
              <a:ea typeface="微軟正黑體" panose="020B0604030504040204" pitchFamily="34" charset="-120"/>
            </a:endParaRPr>
          </a:p>
        </p:txBody>
      </p:sp>
      <p:pic>
        <p:nvPicPr>
          <p:cNvPr id="11" name="內容版面配置區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52000" r="213" b="21035"/>
          <a:stretch/>
        </p:blipFill>
        <p:spPr>
          <a:xfrm>
            <a:off x="875475" y="1426934"/>
            <a:ext cx="10515599" cy="123625"/>
          </a:xfrm>
          <a:prstGeom prst="rect">
            <a:avLst/>
          </a:prstGeom>
        </p:spPr>
      </p:pic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06C70-2BA4-4F7E-94BD-C75DAB956253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9901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7" grpId="0" animBg="1"/>
      <p:bldP spid="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285938" y="237080"/>
            <a:ext cx="5032442" cy="64633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3600" dirty="0" smtClean="0"/>
              <a:t>揮發性有機物吸收實驗</a:t>
            </a:r>
            <a:endParaRPr lang="en-US" altLang="zh-TW" sz="3600" dirty="0" smtClean="0"/>
          </a:p>
        </p:txBody>
      </p:sp>
      <p:sp>
        <p:nvSpPr>
          <p:cNvPr id="27" name="文字方塊 26"/>
          <p:cNvSpPr txBox="1"/>
          <p:nvPr/>
        </p:nvSpPr>
        <p:spPr>
          <a:xfrm>
            <a:off x="5069282" y="1683469"/>
            <a:ext cx="14798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solidFill>
                  <a:srgbClr val="0070C0"/>
                </a:solidFill>
              </a:rPr>
              <a:t>1</a:t>
            </a:r>
            <a:r>
              <a:rPr lang="en-US" altLang="zh-TW" sz="2800" dirty="0" smtClean="0">
                <a:solidFill>
                  <a:srgbClr val="0070C0"/>
                </a:solidFill>
              </a:rPr>
              <a:t>0</a:t>
            </a:r>
            <a:r>
              <a:rPr lang="zh-TW" altLang="en-US" sz="2800" dirty="0" smtClean="0">
                <a:solidFill>
                  <a:srgbClr val="0070C0"/>
                </a:solidFill>
              </a:rPr>
              <a:t> </a:t>
            </a:r>
            <a:r>
              <a:rPr lang="en-US" altLang="zh-TW" sz="2800" dirty="0" smtClean="0">
                <a:solidFill>
                  <a:srgbClr val="0070C0"/>
                </a:solidFill>
              </a:rPr>
              <a:t>L/min</a:t>
            </a:r>
            <a:endParaRPr lang="zh-TW" altLang="en-US" sz="2800" dirty="0">
              <a:solidFill>
                <a:srgbClr val="0070C0"/>
              </a:solidFill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2705453" y="1721145"/>
            <a:ext cx="10855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>
                <a:solidFill>
                  <a:srgbClr val="7030A0"/>
                </a:solidFill>
              </a:rPr>
              <a:t>4 GPH</a:t>
            </a:r>
            <a:endParaRPr lang="zh-TW" altLang="en-US" sz="2800" dirty="0">
              <a:solidFill>
                <a:srgbClr val="7030A0"/>
              </a:solidFill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3382423" y="1012450"/>
            <a:ext cx="20537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solidFill>
                  <a:srgbClr val="00B050"/>
                </a:solidFill>
              </a:rPr>
              <a:t>8</a:t>
            </a:r>
            <a:r>
              <a:rPr lang="en-US" altLang="zh-TW" sz="2800" dirty="0" smtClean="0">
                <a:solidFill>
                  <a:srgbClr val="00B050"/>
                </a:solidFill>
              </a:rPr>
              <a:t> (0.1 L/min)</a:t>
            </a:r>
            <a:endParaRPr lang="zh-TW" altLang="en-US" sz="2800" dirty="0">
              <a:solidFill>
                <a:srgbClr val="00B050"/>
              </a:solidFill>
            </a:endParaRPr>
          </a:p>
        </p:txBody>
      </p:sp>
      <p:grpSp>
        <p:nvGrpSpPr>
          <p:cNvPr id="43" name="群組 42"/>
          <p:cNvGrpSpPr/>
          <p:nvPr/>
        </p:nvGrpSpPr>
        <p:grpSpPr>
          <a:xfrm>
            <a:off x="2645937" y="1632098"/>
            <a:ext cx="7402081" cy="4979324"/>
            <a:chOff x="2783301" y="1386347"/>
            <a:chExt cx="7402081" cy="4979324"/>
          </a:xfrm>
        </p:grpSpPr>
        <p:grpSp>
          <p:nvGrpSpPr>
            <p:cNvPr id="31" name="群組 30"/>
            <p:cNvGrpSpPr/>
            <p:nvPr/>
          </p:nvGrpSpPr>
          <p:grpSpPr>
            <a:xfrm>
              <a:off x="2783301" y="1386347"/>
              <a:ext cx="7402081" cy="4979324"/>
              <a:chOff x="2783301" y="1386347"/>
              <a:chExt cx="7402081" cy="4979324"/>
            </a:xfrm>
          </p:grpSpPr>
          <p:grpSp>
            <p:nvGrpSpPr>
              <p:cNvPr id="3" name="群組 2"/>
              <p:cNvGrpSpPr/>
              <p:nvPr/>
            </p:nvGrpSpPr>
            <p:grpSpPr>
              <a:xfrm>
                <a:off x="2783301" y="1386347"/>
                <a:ext cx="7402081" cy="4979324"/>
                <a:chOff x="1712422" y="448887"/>
                <a:chExt cx="9027622" cy="5902037"/>
              </a:xfrm>
            </p:grpSpPr>
            <p:sp>
              <p:nvSpPr>
                <p:cNvPr id="4" name="矩形 3"/>
                <p:cNvSpPr/>
                <p:nvPr/>
              </p:nvSpPr>
              <p:spPr>
                <a:xfrm>
                  <a:off x="1712422" y="448887"/>
                  <a:ext cx="9027622" cy="5902037"/>
                </a:xfrm>
                <a:prstGeom prst="rect">
                  <a:avLst/>
                </a:prstGeom>
                <a:noFill/>
                <a:ln w="762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5" name="橢圓 4"/>
                <p:cNvSpPr/>
                <p:nvPr/>
              </p:nvSpPr>
              <p:spPr>
                <a:xfrm>
                  <a:off x="5863241" y="1479665"/>
                  <a:ext cx="1413165" cy="1413164"/>
                </a:xfrm>
                <a:prstGeom prst="ellipse">
                  <a:avLst/>
                </a:prstGeom>
                <a:noFill/>
                <a:ln w="76200" cmpd="dbl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6" name="矩形 5"/>
                <p:cNvSpPr/>
                <p:nvPr/>
              </p:nvSpPr>
              <p:spPr>
                <a:xfrm>
                  <a:off x="2460567" y="1280160"/>
                  <a:ext cx="548640" cy="1812175"/>
                </a:xfrm>
                <a:prstGeom prst="rect">
                  <a:avLst/>
                </a:prstGeom>
                <a:no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7" name="矩形 6"/>
                <p:cNvSpPr/>
                <p:nvPr/>
              </p:nvSpPr>
              <p:spPr>
                <a:xfrm>
                  <a:off x="3568930" y="1280160"/>
                  <a:ext cx="548640" cy="1812175"/>
                </a:xfrm>
                <a:prstGeom prst="rect">
                  <a:avLst/>
                </a:prstGeom>
                <a:no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8" name="矩形 7"/>
                <p:cNvSpPr/>
                <p:nvPr/>
              </p:nvSpPr>
              <p:spPr>
                <a:xfrm>
                  <a:off x="4677294" y="1280160"/>
                  <a:ext cx="548640" cy="1812175"/>
                </a:xfrm>
                <a:prstGeom prst="rect">
                  <a:avLst/>
                </a:prstGeom>
                <a:no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9" name="橢圓 8"/>
                <p:cNvSpPr/>
                <p:nvPr/>
              </p:nvSpPr>
              <p:spPr>
                <a:xfrm>
                  <a:off x="8060573" y="1479665"/>
                  <a:ext cx="235529" cy="232757"/>
                </a:xfrm>
                <a:prstGeom prst="ellipse">
                  <a:avLst/>
                </a:prstGeom>
                <a:noFill/>
                <a:ln w="57150" cmpd="sng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0" name="橢圓 9"/>
                <p:cNvSpPr/>
                <p:nvPr/>
              </p:nvSpPr>
              <p:spPr>
                <a:xfrm>
                  <a:off x="9400308" y="1479664"/>
                  <a:ext cx="235529" cy="232757"/>
                </a:xfrm>
                <a:prstGeom prst="ellipse">
                  <a:avLst/>
                </a:prstGeom>
                <a:noFill/>
                <a:ln w="57150" cmpd="sng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1" name="矩形 10"/>
                <p:cNvSpPr/>
                <p:nvPr/>
              </p:nvSpPr>
              <p:spPr>
                <a:xfrm>
                  <a:off x="2327560" y="4222866"/>
                  <a:ext cx="781397" cy="394855"/>
                </a:xfrm>
                <a:prstGeom prst="rect">
                  <a:avLst/>
                </a:prstGeom>
                <a:no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2" name="矩形 11"/>
                <p:cNvSpPr/>
                <p:nvPr/>
              </p:nvSpPr>
              <p:spPr>
                <a:xfrm>
                  <a:off x="4560915" y="4222866"/>
                  <a:ext cx="781397" cy="394855"/>
                </a:xfrm>
                <a:prstGeom prst="rect">
                  <a:avLst/>
                </a:prstGeom>
                <a:no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3" name="矩形 12"/>
                <p:cNvSpPr/>
                <p:nvPr/>
              </p:nvSpPr>
              <p:spPr>
                <a:xfrm>
                  <a:off x="3452551" y="4222866"/>
                  <a:ext cx="781397" cy="394855"/>
                </a:xfrm>
                <a:prstGeom prst="rect">
                  <a:avLst/>
                </a:prstGeom>
                <a:no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4" name="矩形 13"/>
                <p:cNvSpPr/>
                <p:nvPr/>
              </p:nvSpPr>
              <p:spPr>
                <a:xfrm>
                  <a:off x="5735781" y="3495501"/>
                  <a:ext cx="947651" cy="561110"/>
                </a:xfrm>
                <a:prstGeom prst="rect">
                  <a:avLst/>
                </a:prstGeom>
                <a:no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5" name="矩形 14"/>
                <p:cNvSpPr/>
                <p:nvPr/>
              </p:nvSpPr>
              <p:spPr>
                <a:xfrm>
                  <a:off x="6151416" y="4403668"/>
                  <a:ext cx="781397" cy="1064029"/>
                </a:xfrm>
                <a:prstGeom prst="rect">
                  <a:avLst/>
                </a:prstGeom>
                <a:no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6" name="矩形 15"/>
                <p:cNvSpPr/>
                <p:nvPr/>
              </p:nvSpPr>
              <p:spPr>
                <a:xfrm>
                  <a:off x="7276406" y="3495501"/>
                  <a:ext cx="3014750" cy="2473037"/>
                </a:xfrm>
                <a:prstGeom prst="rect">
                  <a:avLst/>
                </a:prstGeom>
                <a:no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7" name="矩形 16"/>
                <p:cNvSpPr/>
                <p:nvPr/>
              </p:nvSpPr>
              <p:spPr>
                <a:xfrm>
                  <a:off x="7603374" y="3825933"/>
                  <a:ext cx="457199" cy="791787"/>
                </a:xfrm>
                <a:prstGeom prst="rect">
                  <a:avLst/>
                </a:prstGeom>
                <a:no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8" name="矩形 17"/>
                <p:cNvSpPr/>
                <p:nvPr/>
              </p:nvSpPr>
              <p:spPr>
                <a:xfrm>
                  <a:off x="8617526" y="3825934"/>
                  <a:ext cx="177340" cy="230678"/>
                </a:xfrm>
                <a:prstGeom prst="rect">
                  <a:avLst/>
                </a:prstGeom>
                <a:no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9" name="矩形 18"/>
                <p:cNvSpPr/>
                <p:nvPr/>
              </p:nvSpPr>
              <p:spPr>
                <a:xfrm>
                  <a:off x="9119056" y="3825933"/>
                  <a:ext cx="182885" cy="230678"/>
                </a:xfrm>
                <a:prstGeom prst="rect">
                  <a:avLst/>
                </a:prstGeom>
                <a:no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0" name="矩形 19"/>
                <p:cNvSpPr/>
                <p:nvPr/>
              </p:nvSpPr>
              <p:spPr>
                <a:xfrm>
                  <a:off x="8623068" y="4373535"/>
                  <a:ext cx="177340" cy="230678"/>
                </a:xfrm>
                <a:prstGeom prst="rect">
                  <a:avLst/>
                </a:prstGeom>
                <a:no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1" name="矩形 20"/>
                <p:cNvSpPr/>
                <p:nvPr/>
              </p:nvSpPr>
              <p:spPr>
                <a:xfrm>
                  <a:off x="9119056" y="4398473"/>
                  <a:ext cx="182885" cy="219247"/>
                </a:xfrm>
                <a:prstGeom prst="rect">
                  <a:avLst/>
                </a:prstGeom>
                <a:no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2" name="矩形 21"/>
                <p:cNvSpPr/>
                <p:nvPr/>
              </p:nvSpPr>
              <p:spPr>
                <a:xfrm>
                  <a:off x="9591498" y="3825933"/>
                  <a:ext cx="177340" cy="230678"/>
                </a:xfrm>
                <a:prstGeom prst="rect">
                  <a:avLst/>
                </a:prstGeom>
                <a:no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3" name="橢圓 22"/>
                <p:cNvSpPr/>
                <p:nvPr/>
              </p:nvSpPr>
              <p:spPr>
                <a:xfrm>
                  <a:off x="8420791" y="5206884"/>
                  <a:ext cx="235529" cy="232757"/>
                </a:xfrm>
                <a:prstGeom prst="ellipse">
                  <a:avLst/>
                </a:prstGeom>
                <a:noFill/>
                <a:ln w="57150" cmpd="sng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4" name="橢圓 23"/>
                <p:cNvSpPr/>
                <p:nvPr/>
              </p:nvSpPr>
              <p:spPr>
                <a:xfrm>
                  <a:off x="9818709" y="5201689"/>
                  <a:ext cx="235529" cy="232757"/>
                </a:xfrm>
                <a:prstGeom prst="ellipse">
                  <a:avLst/>
                </a:prstGeom>
                <a:noFill/>
                <a:ln w="57150" cmpd="sng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5" name="橢圓 24"/>
                <p:cNvSpPr/>
                <p:nvPr/>
              </p:nvSpPr>
              <p:spPr>
                <a:xfrm>
                  <a:off x="9346263" y="5207230"/>
                  <a:ext cx="235529" cy="232757"/>
                </a:xfrm>
                <a:prstGeom prst="ellipse">
                  <a:avLst/>
                </a:prstGeom>
                <a:noFill/>
                <a:ln w="57150" cmpd="sng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6" name="橢圓 25"/>
                <p:cNvSpPr/>
                <p:nvPr/>
              </p:nvSpPr>
              <p:spPr>
                <a:xfrm>
                  <a:off x="8883527" y="5195801"/>
                  <a:ext cx="235529" cy="232757"/>
                </a:xfrm>
                <a:prstGeom prst="ellipse">
                  <a:avLst/>
                </a:prstGeom>
                <a:noFill/>
                <a:ln w="57150" cmpd="sng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sp>
            <p:nvSpPr>
              <p:cNvPr id="28" name="文字方塊 27"/>
              <p:cNvSpPr txBox="1"/>
              <p:nvPr/>
            </p:nvSpPr>
            <p:spPr>
              <a:xfrm>
                <a:off x="3472843" y="3109777"/>
                <a:ext cx="31451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400" dirty="0" smtClean="0"/>
                  <a:t>L</a:t>
                </a:r>
                <a:endParaRPr lang="zh-TW" altLang="en-US" dirty="0"/>
              </a:p>
            </p:txBody>
          </p:sp>
          <p:sp>
            <p:nvSpPr>
              <p:cNvPr id="29" name="文字方塊 28"/>
              <p:cNvSpPr txBox="1"/>
              <p:nvPr/>
            </p:nvSpPr>
            <p:spPr>
              <a:xfrm>
                <a:off x="4343000" y="3098743"/>
                <a:ext cx="37863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400" dirty="0"/>
                  <a:t>G</a:t>
                </a:r>
                <a:endParaRPr lang="zh-TW" altLang="en-US" dirty="0"/>
              </a:p>
            </p:txBody>
          </p:sp>
          <p:sp>
            <p:nvSpPr>
              <p:cNvPr id="30" name="文字方塊 29"/>
              <p:cNvSpPr txBox="1"/>
              <p:nvPr/>
            </p:nvSpPr>
            <p:spPr>
              <a:xfrm>
                <a:off x="5234847" y="3108071"/>
                <a:ext cx="37863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400" dirty="0"/>
                  <a:t>G</a:t>
                </a:r>
                <a:endParaRPr lang="zh-TW" altLang="en-US" dirty="0"/>
              </a:p>
            </p:txBody>
          </p:sp>
        </p:grpSp>
        <p:sp>
          <p:nvSpPr>
            <p:cNvPr id="34" name="文字方塊 33"/>
            <p:cNvSpPr txBox="1"/>
            <p:nvPr/>
          </p:nvSpPr>
          <p:spPr>
            <a:xfrm>
              <a:off x="8931251" y="2566354"/>
              <a:ext cx="492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 dirty="0"/>
                <a:t>出</a:t>
              </a:r>
              <a:endParaRPr lang="zh-TW" altLang="en-US" dirty="0"/>
            </a:p>
          </p:txBody>
        </p:sp>
        <p:sp>
          <p:nvSpPr>
            <p:cNvPr id="35" name="文字方塊 34"/>
            <p:cNvSpPr txBox="1"/>
            <p:nvPr/>
          </p:nvSpPr>
          <p:spPr>
            <a:xfrm>
              <a:off x="7879097" y="2560494"/>
              <a:ext cx="492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 dirty="0" smtClean="0"/>
                <a:t>入</a:t>
              </a:r>
              <a:endParaRPr lang="zh-TW" altLang="en-US" dirty="0"/>
            </a:p>
          </p:txBody>
        </p:sp>
      </p:grpSp>
      <p:cxnSp>
        <p:nvCxnSpPr>
          <p:cNvPr id="37" name="直線單箭頭接點 36"/>
          <p:cNvCxnSpPr/>
          <p:nvPr/>
        </p:nvCxnSpPr>
        <p:spPr>
          <a:xfrm flipV="1">
            <a:off x="9028626" y="1332540"/>
            <a:ext cx="651332" cy="124660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字方塊 39"/>
          <p:cNvSpPr txBox="1"/>
          <p:nvPr/>
        </p:nvSpPr>
        <p:spPr>
          <a:xfrm>
            <a:off x="9485700" y="445645"/>
            <a:ext cx="193995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 smtClean="0">
                <a:solidFill>
                  <a:srgbClr val="FF0000"/>
                </a:solidFill>
              </a:rPr>
              <a:t>取</a:t>
            </a:r>
            <a:r>
              <a:rPr lang="en-US" altLang="zh-TW" sz="2800" dirty="0" smtClean="0">
                <a:solidFill>
                  <a:srgbClr val="FF0000"/>
                </a:solidFill>
              </a:rPr>
              <a:t>1mL</a:t>
            </a:r>
            <a:r>
              <a:rPr lang="zh-TW" altLang="en-US" sz="2800" dirty="0" smtClean="0">
                <a:solidFill>
                  <a:srgbClr val="FF0000"/>
                </a:solidFill>
              </a:rPr>
              <a:t>，</a:t>
            </a:r>
            <a:r>
              <a:rPr lang="en-US" altLang="zh-TW" sz="2800" dirty="0" smtClean="0">
                <a:solidFill>
                  <a:srgbClr val="FF0000"/>
                </a:solidFill>
              </a:rPr>
              <a:t>GC</a:t>
            </a:r>
          </a:p>
          <a:p>
            <a:r>
              <a:rPr lang="en-US" altLang="zh-TW" sz="2800" dirty="0" smtClean="0">
                <a:solidFill>
                  <a:srgbClr val="FF0000"/>
                </a:solidFill>
              </a:rPr>
              <a:t>Range: 10</a:t>
            </a:r>
            <a:r>
              <a:rPr lang="en-US" altLang="zh-TW" sz="2800" baseline="30000" dirty="0" smtClean="0">
                <a:solidFill>
                  <a:srgbClr val="FF0000"/>
                </a:solidFill>
              </a:rPr>
              <a:t>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2" name="文字方塊 41"/>
          <p:cNvSpPr txBox="1"/>
          <p:nvPr/>
        </p:nvSpPr>
        <p:spPr>
          <a:xfrm>
            <a:off x="7537179" y="844834"/>
            <a:ext cx="14721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>
                <a:solidFill>
                  <a:srgbClr val="00B0F0"/>
                </a:solidFill>
              </a:rPr>
              <a:t>Record C</a:t>
            </a:r>
            <a:endParaRPr lang="zh-TW" altLang="en-US" sz="2800" dirty="0">
              <a:solidFill>
                <a:srgbClr val="00B0F0"/>
              </a:solidFill>
            </a:endParaRPr>
          </a:p>
        </p:txBody>
      </p:sp>
      <p:sp>
        <p:nvSpPr>
          <p:cNvPr id="44" name="文字方塊 43"/>
          <p:cNvSpPr txBox="1"/>
          <p:nvPr/>
        </p:nvSpPr>
        <p:spPr>
          <a:xfrm>
            <a:off x="3621438" y="5897871"/>
            <a:ext cx="33938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800" dirty="0" smtClean="0">
                <a:solidFill>
                  <a:srgbClr val="7030A0"/>
                </a:solidFill>
              </a:rPr>
              <a:t>1200 rpm</a:t>
            </a:r>
          </a:p>
        </p:txBody>
      </p:sp>
      <p:cxnSp>
        <p:nvCxnSpPr>
          <p:cNvPr id="46" name="直線單箭頭接點 45"/>
          <p:cNvCxnSpPr/>
          <p:nvPr/>
        </p:nvCxnSpPr>
        <p:spPr>
          <a:xfrm flipV="1">
            <a:off x="7947580" y="1325109"/>
            <a:ext cx="651332" cy="1246607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字方塊 46"/>
          <p:cNvSpPr txBox="1"/>
          <p:nvPr/>
        </p:nvSpPr>
        <p:spPr>
          <a:xfrm>
            <a:off x="10283630" y="1325109"/>
            <a:ext cx="14721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>
                <a:solidFill>
                  <a:srgbClr val="00B0F0"/>
                </a:solidFill>
              </a:rPr>
              <a:t>Record C</a:t>
            </a:r>
            <a:endParaRPr lang="zh-TW" altLang="en-US" sz="2800" dirty="0">
              <a:solidFill>
                <a:srgbClr val="00B0F0"/>
              </a:solidFill>
            </a:endParaRPr>
          </a:p>
        </p:txBody>
      </p:sp>
      <p:sp>
        <p:nvSpPr>
          <p:cNvPr id="48" name="文字方塊 47"/>
          <p:cNvSpPr txBox="1"/>
          <p:nvPr/>
        </p:nvSpPr>
        <p:spPr>
          <a:xfrm>
            <a:off x="313331" y="3037077"/>
            <a:ext cx="223651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dirty="0">
                <a:solidFill>
                  <a:srgbClr val="00B050"/>
                </a:solidFill>
              </a:rPr>
              <a:t>24 (0.1 L/min)</a:t>
            </a:r>
            <a:endParaRPr lang="zh-TW" altLang="en-US" sz="2800" dirty="0">
              <a:solidFill>
                <a:srgbClr val="00B050"/>
              </a:solidFill>
            </a:endParaRPr>
          </a:p>
          <a:p>
            <a:pPr algn="ctr"/>
            <a:r>
              <a:rPr lang="en-US" altLang="zh-TW" sz="2800" dirty="0" smtClean="0">
                <a:solidFill>
                  <a:srgbClr val="0070C0"/>
                </a:solidFill>
              </a:rPr>
              <a:t>30 L/min</a:t>
            </a:r>
          </a:p>
        </p:txBody>
      </p:sp>
      <p:sp>
        <p:nvSpPr>
          <p:cNvPr id="49" name="橢圓 48"/>
          <p:cNvSpPr/>
          <p:nvPr/>
        </p:nvSpPr>
        <p:spPr>
          <a:xfrm>
            <a:off x="3948248" y="2255839"/>
            <a:ext cx="1819073" cy="1700685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投影片編號版面配置區 3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06C70-2BA4-4F7E-94BD-C75DAB956253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9445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32" grpId="0"/>
      <p:bldP spid="33" grpId="0"/>
      <p:bldP spid="40" grpId="0"/>
      <p:bldP spid="42" grpId="0"/>
      <p:bldP spid="44" grpId="0"/>
      <p:bldP spid="47" grpId="0"/>
      <p:bldP spid="48" grpId="0"/>
      <p:bldP spid="4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/>
          <p:cNvGrpSpPr/>
          <p:nvPr/>
        </p:nvGrpSpPr>
        <p:grpSpPr>
          <a:xfrm>
            <a:off x="2276626" y="1740289"/>
            <a:ext cx="7462058" cy="4979324"/>
            <a:chOff x="1712422" y="448887"/>
            <a:chExt cx="9027622" cy="5902037"/>
          </a:xfrm>
        </p:grpSpPr>
        <p:sp>
          <p:nvSpPr>
            <p:cNvPr id="3" name="矩形 2"/>
            <p:cNvSpPr/>
            <p:nvPr/>
          </p:nvSpPr>
          <p:spPr>
            <a:xfrm>
              <a:off x="1712422" y="448887"/>
              <a:ext cx="9027622" cy="5902037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" name="橢圓 3"/>
            <p:cNvSpPr/>
            <p:nvPr/>
          </p:nvSpPr>
          <p:spPr>
            <a:xfrm>
              <a:off x="5863241" y="1479665"/>
              <a:ext cx="1413165" cy="1413164"/>
            </a:xfrm>
            <a:prstGeom prst="ellipse">
              <a:avLst/>
            </a:prstGeom>
            <a:noFill/>
            <a:ln w="76200"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2460567" y="1280160"/>
              <a:ext cx="548640" cy="1812175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3568930" y="1280160"/>
              <a:ext cx="548640" cy="1812175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4677294" y="1280160"/>
              <a:ext cx="548640" cy="1812175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橢圓 7"/>
            <p:cNvSpPr/>
            <p:nvPr/>
          </p:nvSpPr>
          <p:spPr>
            <a:xfrm>
              <a:off x="8060573" y="1479665"/>
              <a:ext cx="235529" cy="232757"/>
            </a:xfrm>
            <a:prstGeom prst="ellipse">
              <a:avLst/>
            </a:prstGeom>
            <a:noFill/>
            <a:ln w="571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橢圓 8"/>
            <p:cNvSpPr/>
            <p:nvPr/>
          </p:nvSpPr>
          <p:spPr>
            <a:xfrm>
              <a:off x="9400308" y="1479664"/>
              <a:ext cx="235529" cy="232757"/>
            </a:xfrm>
            <a:prstGeom prst="ellipse">
              <a:avLst/>
            </a:prstGeom>
            <a:noFill/>
            <a:ln w="571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2327560" y="4222866"/>
              <a:ext cx="781397" cy="394855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4560915" y="4222866"/>
              <a:ext cx="781397" cy="394855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3452551" y="4222866"/>
              <a:ext cx="781397" cy="394855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5735781" y="3495501"/>
              <a:ext cx="947651" cy="561110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6151416" y="4403668"/>
              <a:ext cx="781397" cy="1064029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7276406" y="3495501"/>
              <a:ext cx="3014750" cy="2473037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7603374" y="3825933"/>
              <a:ext cx="457199" cy="791787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8617526" y="3825934"/>
              <a:ext cx="177340" cy="230678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9119056" y="3825933"/>
              <a:ext cx="182885" cy="230678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8623068" y="4373535"/>
              <a:ext cx="177340" cy="230678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9119056" y="4398473"/>
              <a:ext cx="182885" cy="219247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矩形 20"/>
            <p:cNvSpPr/>
            <p:nvPr/>
          </p:nvSpPr>
          <p:spPr>
            <a:xfrm>
              <a:off x="9591498" y="3825933"/>
              <a:ext cx="177340" cy="230678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橢圓 21"/>
            <p:cNvSpPr/>
            <p:nvPr/>
          </p:nvSpPr>
          <p:spPr>
            <a:xfrm>
              <a:off x="8420791" y="5206884"/>
              <a:ext cx="235529" cy="232757"/>
            </a:xfrm>
            <a:prstGeom prst="ellipse">
              <a:avLst/>
            </a:prstGeom>
            <a:noFill/>
            <a:ln w="571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橢圓 22"/>
            <p:cNvSpPr/>
            <p:nvPr/>
          </p:nvSpPr>
          <p:spPr>
            <a:xfrm>
              <a:off x="9818709" y="5201689"/>
              <a:ext cx="235529" cy="232757"/>
            </a:xfrm>
            <a:prstGeom prst="ellipse">
              <a:avLst/>
            </a:prstGeom>
            <a:noFill/>
            <a:ln w="571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橢圓 23"/>
            <p:cNvSpPr/>
            <p:nvPr/>
          </p:nvSpPr>
          <p:spPr>
            <a:xfrm>
              <a:off x="9346263" y="5207230"/>
              <a:ext cx="235529" cy="232757"/>
            </a:xfrm>
            <a:prstGeom prst="ellipse">
              <a:avLst/>
            </a:prstGeom>
            <a:noFill/>
            <a:ln w="571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橢圓 24"/>
            <p:cNvSpPr/>
            <p:nvPr/>
          </p:nvSpPr>
          <p:spPr>
            <a:xfrm>
              <a:off x="8883527" y="5195801"/>
              <a:ext cx="235529" cy="232757"/>
            </a:xfrm>
            <a:prstGeom prst="ellipse">
              <a:avLst/>
            </a:prstGeom>
            <a:noFill/>
            <a:ln w="571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27" name="直線單箭頭接點 26"/>
          <p:cNvCxnSpPr/>
          <p:nvPr/>
        </p:nvCxnSpPr>
        <p:spPr>
          <a:xfrm flipH="1" flipV="1">
            <a:off x="3592515" y="2217060"/>
            <a:ext cx="890824" cy="175340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/>
          <p:nvPr/>
        </p:nvCxnSpPr>
        <p:spPr>
          <a:xfrm flipH="1" flipV="1">
            <a:off x="2690746" y="2217060"/>
            <a:ext cx="890824" cy="1753405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/>
          <p:cNvCxnSpPr/>
          <p:nvPr/>
        </p:nvCxnSpPr>
        <p:spPr>
          <a:xfrm flipH="1" flipV="1">
            <a:off x="8701081" y="4443185"/>
            <a:ext cx="276045" cy="480189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/>
          <p:cNvCxnSpPr/>
          <p:nvPr/>
        </p:nvCxnSpPr>
        <p:spPr>
          <a:xfrm flipH="1" flipV="1">
            <a:off x="4553396" y="2217059"/>
            <a:ext cx="890824" cy="1753405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/>
          <p:cNvCxnSpPr/>
          <p:nvPr/>
        </p:nvCxnSpPr>
        <p:spPr>
          <a:xfrm flipH="1" flipV="1">
            <a:off x="8370194" y="4918126"/>
            <a:ext cx="198945" cy="396513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/>
          <p:cNvCxnSpPr/>
          <p:nvPr/>
        </p:nvCxnSpPr>
        <p:spPr>
          <a:xfrm flipH="1" flipV="1">
            <a:off x="8349483" y="4424553"/>
            <a:ext cx="276045" cy="48018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/>
          <p:cNvCxnSpPr/>
          <p:nvPr/>
        </p:nvCxnSpPr>
        <p:spPr>
          <a:xfrm flipH="1" flipV="1">
            <a:off x="7928078" y="4420252"/>
            <a:ext cx="276045" cy="48018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/>
          <p:cNvCxnSpPr/>
          <p:nvPr/>
        </p:nvCxnSpPr>
        <p:spPr>
          <a:xfrm flipH="1" flipV="1">
            <a:off x="5819557" y="4881810"/>
            <a:ext cx="838558" cy="1278079"/>
          </a:xfrm>
          <a:prstGeom prst="straightConnector1">
            <a:avLst/>
          </a:prstGeom>
          <a:ln w="57150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字方塊 40"/>
          <p:cNvSpPr txBox="1"/>
          <p:nvPr/>
        </p:nvSpPr>
        <p:spPr>
          <a:xfrm>
            <a:off x="546244" y="2086696"/>
            <a:ext cx="14478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>
                <a:solidFill>
                  <a:srgbClr val="00B0F0"/>
                </a:solidFill>
              </a:rPr>
              <a:t>1 min </a:t>
            </a:r>
            <a:r>
              <a:rPr lang="zh-TW" altLang="en-US" sz="2800" dirty="0" smtClean="0">
                <a:solidFill>
                  <a:srgbClr val="00B0F0"/>
                </a:solidFill>
              </a:rPr>
              <a:t>後</a:t>
            </a:r>
            <a:endParaRPr lang="zh-TW" altLang="en-US" sz="2800" dirty="0">
              <a:solidFill>
                <a:srgbClr val="00B0F0"/>
              </a:solidFill>
            </a:endParaRPr>
          </a:p>
        </p:txBody>
      </p:sp>
      <p:sp>
        <p:nvSpPr>
          <p:cNvPr id="43" name="文字方塊 42"/>
          <p:cNvSpPr txBox="1"/>
          <p:nvPr/>
        </p:nvSpPr>
        <p:spPr>
          <a:xfrm>
            <a:off x="3054093" y="1065708"/>
            <a:ext cx="3775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 smtClean="0">
                <a:solidFill>
                  <a:srgbClr val="00B050"/>
                </a:solidFill>
              </a:rPr>
              <a:t>無液體被旋轉床甩出時</a:t>
            </a:r>
            <a:endParaRPr lang="zh-TW" altLang="en-US" sz="2800" dirty="0">
              <a:solidFill>
                <a:srgbClr val="00B050"/>
              </a:solidFill>
            </a:endParaRPr>
          </a:p>
        </p:txBody>
      </p:sp>
      <p:sp>
        <p:nvSpPr>
          <p:cNvPr id="45" name="文字方塊 44"/>
          <p:cNvSpPr txBox="1"/>
          <p:nvPr/>
        </p:nvSpPr>
        <p:spPr>
          <a:xfrm>
            <a:off x="4941789" y="44442"/>
            <a:ext cx="74801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/>
              <a:t>關閉注水閥、恆溫水槽入水口，開啟恆溫水槽排水</a:t>
            </a:r>
            <a:r>
              <a:rPr lang="zh-TW" altLang="en-US" sz="2400" dirty="0" smtClean="0"/>
              <a:t>口</a:t>
            </a:r>
            <a:r>
              <a:rPr lang="en-US" altLang="zh-TW" sz="2400" dirty="0"/>
              <a:t/>
            </a:r>
            <a:br>
              <a:rPr lang="en-US" altLang="zh-TW" sz="2400" dirty="0"/>
            </a:br>
            <a:r>
              <a:rPr lang="zh-TW" altLang="en-US" sz="2400" dirty="0" smtClean="0"/>
              <a:t>關閉</a:t>
            </a:r>
            <a:r>
              <a:rPr lang="zh-TW" altLang="en-US" sz="2400" dirty="0"/>
              <a:t>儀器總電源與牆上電源</a:t>
            </a:r>
            <a:r>
              <a:rPr lang="zh-TW" altLang="en-US" sz="2400" dirty="0" smtClean="0"/>
              <a:t>開關</a:t>
            </a:r>
            <a:r>
              <a:rPr lang="zh-TW" altLang="en-US" sz="2400" dirty="0"/>
              <a:t>、</a:t>
            </a:r>
            <a:r>
              <a:rPr lang="zh-TW" altLang="en-US" sz="2400" dirty="0" smtClean="0"/>
              <a:t>電腦</a:t>
            </a:r>
            <a:endParaRPr lang="zh-TW" altLang="en-US" sz="2400" dirty="0"/>
          </a:p>
        </p:txBody>
      </p:sp>
      <p:sp>
        <p:nvSpPr>
          <p:cNvPr id="46" name="文字方塊 45"/>
          <p:cNvSpPr txBox="1"/>
          <p:nvPr/>
        </p:nvSpPr>
        <p:spPr>
          <a:xfrm>
            <a:off x="285938" y="237080"/>
            <a:ext cx="1124573" cy="64633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3600" dirty="0" smtClean="0"/>
              <a:t>關機</a:t>
            </a:r>
            <a:endParaRPr lang="en-US" altLang="zh-TW" sz="3600" dirty="0" smtClean="0"/>
          </a:p>
        </p:txBody>
      </p:sp>
      <p:sp>
        <p:nvSpPr>
          <p:cNvPr id="26" name="投影片編號版面配置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06C70-2BA4-4F7E-94BD-C75DAB956253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4203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3" grpId="0"/>
      <p:bldP spid="4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實驗數</a:t>
            </a:r>
            <a:r>
              <a:rPr lang="zh-TW" altLang="en-US" dirty="0"/>
              <a:t>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內容版面配置區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059174275"/>
                  </p:ext>
                </p:extLst>
              </p:nvPr>
            </p:nvGraphicFramePr>
            <p:xfrm>
              <a:off x="838200" y="1936778"/>
              <a:ext cx="10515600" cy="22860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257800">
                      <a:extLst>
                        <a:ext uri="{9D8B030D-6E8A-4147-A177-3AD203B41FA5}">
                          <a16:colId xmlns:a16="http://schemas.microsoft.com/office/drawing/2014/main" val="438975730"/>
                        </a:ext>
                      </a:extLst>
                    </a:gridCol>
                    <a:gridCol w="5257800">
                      <a:extLst>
                        <a:ext uri="{9D8B030D-6E8A-4147-A177-3AD203B41FA5}">
                          <a16:colId xmlns:a16="http://schemas.microsoft.com/office/drawing/2014/main" val="177937627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zh-TW" altLang="en-US" sz="2400" dirty="0" smtClean="0"/>
                            <a:t>填充床內半徑</a:t>
                          </a:r>
                          <a:r>
                            <a:rPr lang="en-US" altLang="zh-TW" sz="2400" dirty="0" smtClean="0"/>
                            <a:t>, </a:t>
                          </a:r>
                          <a:r>
                            <a:rPr lang="en-US" altLang="zh-TW" sz="2400" dirty="0" err="1" smtClean="0"/>
                            <a:t>r</a:t>
                          </a:r>
                          <a:r>
                            <a:rPr lang="en-US" altLang="zh-TW" sz="2400" baseline="-25000" dirty="0" err="1" smtClean="0"/>
                            <a:t>i</a:t>
                          </a:r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sz="2400" dirty="0" smtClean="0"/>
                            <a:t>0.02 (m)</a:t>
                          </a:r>
                          <a:endParaRPr lang="zh-TW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201295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zh-TW" altLang="en-US" sz="2400" dirty="0" smtClean="0"/>
                            <a:t>填充床外半徑</a:t>
                          </a:r>
                          <a:r>
                            <a:rPr lang="en-US" altLang="zh-TW" sz="2400" dirty="0" smtClean="0"/>
                            <a:t>, </a:t>
                          </a:r>
                          <a:r>
                            <a:rPr lang="en-US" altLang="zh-TW" sz="2400" dirty="0" err="1" smtClean="0"/>
                            <a:t>r</a:t>
                          </a:r>
                          <a:r>
                            <a:rPr lang="en-US" altLang="zh-TW" sz="2400" baseline="-25000" dirty="0" err="1" smtClean="0"/>
                            <a:t>o</a:t>
                          </a:r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sz="2400" dirty="0" smtClean="0"/>
                            <a:t>0.06 (m)</a:t>
                          </a:r>
                          <a:endParaRPr lang="zh-TW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243673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zh-TW" altLang="en-US" sz="2400" dirty="0" smtClean="0"/>
                            <a:t>填充床高</a:t>
                          </a:r>
                          <a:r>
                            <a:rPr lang="en-US" altLang="zh-TW" sz="2400" dirty="0" smtClean="0"/>
                            <a:t>, z</a:t>
                          </a:r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sz="2400" dirty="0" smtClean="0"/>
                            <a:t>0.02 (m)</a:t>
                          </a:r>
                          <a:endParaRPr lang="zh-TW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8752977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zh-TW" altLang="en-US" sz="2400" dirty="0" smtClean="0"/>
                            <a:t>填充物比表面積</a:t>
                          </a:r>
                          <a:r>
                            <a:rPr lang="en-US" altLang="zh-TW" sz="2400" dirty="0" smtClean="0"/>
                            <a:t>, a</a:t>
                          </a:r>
                          <a:r>
                            <a:rPr lang="en-US" altLang="zh-TW" sz="2400" baseline="-25000" dirty="0" smtClean="0"/>
                            <a:t>t</a:t>
                          </a:r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sz="2400" dirty="0" smtClean="0"/>
                            <a:t>1258 (1/m)</a:t>
                          </a:r>
                          <a:endParaRPr lang="zh-TW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108289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TW" sz="2400" dirty="0" smtClean="0"/>
                            <a:t>VOC henry constant, </a:t>
                          </a:r>
                          <a:r>
                            <a:rPr lang="en-US" altLang="zh-TW" sz="2400" dirty="0" err="1" smtClean="0"/>
                            <a:t>H</a:t>
                          </a:r>
                          <a:r>
                            <a:rPr lang="en-US" altLang="zh-TW" sz="2400" baseline="-25000" dirty="0" err="1" smtClean="0"/>
                            <a:t>c</a:t>
                          </a:r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sz="2400" dirty="0" smtClean="0"/>
                            <a:t>2.044 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nor/>
                                </m:rPr>
                                <a:rPr lang="en-US" altLang="zh-TW" sz="2400" b="0" i="0" smtClean="0">
                                  <a:latin typeface="+mn-lt"/>
                                </a:rPr>
                                <m:t>×</m:t>
                              </m:r>
                            </m:oMath>
                          </a14:m>
                          <a:r>
                            <a:rPr lang="en-US" altLang="zh-TW" sz="2400" dirty="0" smtClean="0">
                              <a:latin typeface="+mn-lt"/>
                            </a:rPr>
                            <a:t> 10</a:t>
                          </a:r>
                          <a:r>
                            <a:rPr lang="en-US" altLang="zh-TW" sz="2400" baseline="30000" dirty="0" smtClean="0">
                              <a:latin typeface="+mn-lt"/>
                            </a:rPr>
                            <a:t>-4</a:t>
                          </a:r>
                          <a:r>
                            <a:rPr lang="en-US" altLang="zh-TW" sz="2400" baseline="0" dirty="0" smtClean="0">
                              <a:latin typeface="+mn-lt"/>
                            </a:rPr>
                            <a:t> (-)</a:t>
                          </a:r>
                          <a:endParaRPr lang="zh-TW" altLang="en-US" sz="2400" baseline="0" dirty="0">
                            <a:latin typeface="+mn-lt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4739661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內容版面配置區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059174275"/>
                  </p:ext>
                </p:extLst>
              </p:nvPr>
            </p:nvGraphicFramePr>
            <p:xfrm>
              <a:off x="838200" y="1936778"/>
              <a:ext cx="10515600" cy="22860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257800">
                      <a:extLst>
                        <a:ext uri="{9D8B030D-6E8A-4147-A177-3AD203B41FA5}">
                          <a16:colId xmlns:a16="http://schemas.microsoft.com/office/drawing/2014/main" val="438975730"/>
                        </a:ext>
                      </a:extLst>
                    </a:gridCol>
                    <a:gridCol w="5257800">
                      <a:extLst>
                        <a:ext uri="{9D8B030D-6E8A-4147-A177-3AD203B41FA5}">
                          <a16:colId xmlns:a16="http://schemas.microsoft.com/office/drawing/2014/main" val="1779376272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r>
                            <a:rPr lang="zh-TW" altLang="en-US" sz="2400" dirty="0" smtClean="0"/>
                            <a:t>填充床內半徑</a:t>
                          </a:r>
                          <a:r>
                            <a:rPr lang="en-US" altLang="zh-TW" sz="2400" dirty="0" smtClean="0"/>
                            <a:t>, </a:t>
                          </a:r>
                          <a:r>
                            <a:rPr lang="en-US" altLang="zh-TW" sz="2400" dirty="0" err="1" smtClean="0"/>
                            <a:t>r</a:t>
                          </a:r>
                          <a:r>
                            <a:rPr lang="en-US" altLang="zh-TW" sz="2400" baseline="-25000" dirty="0" err="1" smtClean="0"/>
                            <a:t>i</a:t>
                          </a:r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sz="2400" dirty="0" smtClean="0"/>
                            <a:t>0.02 (m)</a:t>
                          </a:r>
                          <a:endParaRPr lang="zh-TW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2012959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zh-TW" altLang="en-US" sz="2400" dirty="0" smtClean="0"/>
                            <a:t>填充床外半徑</a:t>
                          </a:r>
                          <a:r>
                            <a:rPr lang="en-US" altLang="zh-TW" sz="2400" dirty="0" smtClean="0"/>
                            <a:t>, </a:t>
                          </a:r>
                          <a:r>
                            <a:rPr lang="en-US" altLang="zh-TW" sz="2400" dirty="0" err="1" smtClean="0"/>
                            <a:t>r</a:t>
                          </a:r>
                          <a:r>
                            <a:rPr lang="en-US" altLang="zh-TW" sz="2400" baseline="-25000" dirty="0" err="1" smtClean="0"/>
                            <a:t>o</a:t>
                          </a:r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sz="2400" dirty="0" smtClean="0"/>
                            <a:t>0.06 (m)</a:t>
                          </a:r>
                          <a:endParaRPr lang="zh-TW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2436737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zh-TW" altLang="en-US" sz="2400" dirty="0" smtClean="0"/>
                            <a:t>填充床高</a:t>
                          </a:r>
                          <a:r>
                            <a:rPr lang="en-US" altLang="zh-TW" sz="2400" dirty="0" smtClean="0"/>
                            <a:t>, z</a:t>
                          </a:r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sz="2400" dirty="0" smtClean="0"/>
                            <a:t>0.02 (m)</a:t>
                          </a:r>
                          <a:endParaRPr lang="zh-TW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8752977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zh-TW" altLang="en-US" sz="2400" dirty="0" smtClean="0"/>
                            <a:t>填充物比表面積</a:t>
                          </a:r>
                          <a:r>
                            <a:rPr lang="en-US" altLang="zh-TW" sz="2400" dirty="0" smtClean="0"/>
                            <a:t>, a</a:t>
                          </a:r>
                          <a:r>
                            <a:rPr lang="en-US" altLang="zh-TW" sz="2400" baseline="-25000" dirty="0" smtClean="0"/>
                            <a:t>t</a:t>
                          </a:r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sz="2400" dirty="0" smtClean="0"/>
                            <a:t>1258 (1/m)</a:t>
                          </a:r>
                          <a:endParaRPr lang="zh-TW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10828903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altLang="zh-TW" sz="2400" dirty="0" smtClean="0"/>
                            <a:t>VOC henry constant, </a:t>
                          </a:r>
                          <a:r>
                            <a:rPr lang="en-US" altLang="zh-TW" sz="2400" dirty="0" err="1" smtClean="0"/>
                            <a:t>H</a:t>
                          </a:r>
                          <a:r>
                            <a:rPr lang="en-US" altLang="zh-TW" sz="2400" baseline="-25000" dirty="0" err="1" smtClean="0"/>
                            <a:t>c</a:t>
                          </a:r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2"/>
                          <a:stretch>
                            <a:fillRect l="-100116" t="-412000" r="-232" b="-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4739661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文字方塊 4"/>
          <p:cNvSpPr txBox="1"/>
          <p:nvPr/>
        </p:nvSpPr>
        <p:spPr>
          <a:xfrm>
            <a:off x="838200" y="4581289"/>
            <a:ext cx="8768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 smtClean="0"/>
              <a:t>＊利用氣象層析儀</a:t>
            </a:r>
            <a:r>
              <a:rPr lang="en-US" altLang="zh-TW" sz="2800" dirty="0" smtClean="0"/>
              <a:t>VOC</a:t>
            </a:r>
            <a:r>
              <a:rPr lang="zh-TW" altLang="en-US" sz="2800" dirty="0" smtClean="0"/>
              <a:t>檢量線將</a:t>
            </a:r>
            <a:r>
              <a:rPr lang="en-US" altLang="zh-TW" sz="2800" dirty="0" smtClean="0"/>
              <a:t>GC</a:t>
            </a:r>
            <a:r>
              <a:rPr lang="zh-TW" altLang="en-US" sz="2800" dirty="0" smtClean="0"/>
              <a:t>積分面積換算為濃度</a:t>
            </a:r>
            <a:endParaRPr lang="en-US" altLang="zh-TW" sz="2800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表格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26265941"/>
                  </p:ext>
                </p:extLst>
              </p:nvPr>
            </p:nvGraphicFramePr>
            <p:xfrm>
              <a:off x="838200" y="5178249"/>
              <a:ext cx="10515600" cy="13716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257800">
                      <a:extLst>
                        <a:ext uri="{9D8B030D-6E8A-4147-A177-3AD203B41FA5}">
                          <a16:colId xmlns:a16="http://schemas.microsoft.com/office/drawing/2014/main" val="3584545609"/>
                        </a:ext>
                      </a:extLst>
                    </a:gridCol>
                    <a:gridCol w="5257800">
                      <a:extLst>
                        <a:ext uri="{9D8B030D-6E8A-4147-A177-3AD203B41FA5}">
                          <a16:colId xmlns:a16="http://schemas.microsoft.com/office/drawing/2014/main" val="350436214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TW" sz="2400" dirty="0" smtClean="0"/>
                            <a:t>Gas</a:t>
                          </a:r>
                          <a:r>
                            <a:rPr lang="zh-TW" altLang="en-US" sz="2400" dirty="0" smtClean="0"/>
                            <a:t> </a:t>
                          </a:r>
                          <a:r>
                            <a:rPr lang="en-US" altLang="zh-TW" sz="2400" dirty="0" smtClean="0"/>
                            <a:t>(range: 10</a:t>
                          </a:r>
                          <a:r>
                            <a:rPr lang="en-US" altLang="zh-TW" sz="2400" baseline="30000" dirty="0" smtClean="0"/>
                            <a:t>3</a:t>
                          </a:r>
                          <a:r>
                            <a:rPr lang="en-US" altLang="zh-TW" sz="2400" baseline="0" dirty="0" smtClean="0"/>
                            <a:t>, 10</a:t>
                          </a:r>
                          <a:r>
                            <a:rPr lang="en-US" altLang="zh-TW" sz="2400" baseline="30000" dirty="0" smtClean="0"/>
                            <a:t>4</a:t>
                          </a:r>
                          <a:r>
                            <a:rPr lang="en-US" altLang="zh-TW" sz="2400" baseline="0" dirty="0" smtClean="0"/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sz="2400" dirty="0" smtClean="0"/>
                            <a:t>liquid (range: 10</a:t>
                          </a:r>
                          <a:r>
                            <a:rPr lang="en-US" altLang="zh-TW" sz="2400" baseline="30000" dirty="0" smtClean="0"/>
                            <a:t>2</a:t>
                          </a:r>
                          <a:r>
                            <a:rPr lang="en-US" altLang="zh-TW" sz="2400" baseline="0" dirty="0" smtClean="0"/>
                            <a:t>, 10)</a:t>
                          </a:r>
                          <a:endParaRPr lang="zh-TW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039143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TW" sz="2400" dirty="0" smtClean="0"/>
                            <a:t>C</a:t>
                          </a:r>
                          <a:r>
                            <a:rPr lang="en-US" altLang="zh-TW" sz="2400" baseline="-25000" dirty="0" smtClean="0"/>
                            <a:t>G, </a:t>
                          </a:r>
                          <a:r>
                            <a:rPr lang="en-US" altLang="zh-TW" sz="2400" baseline="-25000" dirty="0" err="1" smtClean="0"/>
                            <a:t>i</a:t>
                          </a:r>
                          <a:r>
                            <a:rPr lang="en-US" altLang="zh-TW" sz="2400" dirty="0" smtClean="0"/>
                            <a:t>= 0.08708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</m:oMath>
                          </a14:m>
                          <a:r>
                            <a:rPr lang="en-US" altLang="zh-TW" sz="2400" dirty="0" smtClean="0"/>
                            <a:t>area – 257.7</a:t>
                          </a:r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sz="2400" dirty="0" smtClean="0"/>
                            <a:t>C</a:t>
                          </a:r>
                          <a:r>
                            <a:rPr lang="en-US" altLang="zh-TW" sz="2400" baseline="-25000" dirty="0" smtClean="0"/>
                            <a:t>G, O</a:t>
                          </a:r>
                          <a:r>
                            <a:rPr lang="en-US" altLang="zh-TW" sz="2400" dirty="0" smtClean="0"/>
                            <a:t>= </a:t>
                          </a:r>
                          <a:r>
                            <a:rPr lang="en-US" altLang="zh-TW" sz="2400" dirty="0" smtClean="0"/>
                            <a:t>0.0076770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</m:oMath>
                          </a14:m>
                          <a:r>
                            <a:rPr lang="en-US" altLang="zh-TW" sz="2400" dirty="0" smtClean="0"/>
                            <a:t>area +</a:t>
                          </a:r>
                          <a:r>
                            <a:rPr lang="zh-TW" altLang="en-US" sz="2400" dirty="0" smtClean="0"/>
                            <a:t> </a:t>
                          </a:r>
                          <a:r>
                            <a:rPr lang="en-US" altLang="zh-TW" sz="2400" dirty="0" smtClean="0"/>
                            <a:t>57.21</a:t>
                          </a:r>
                          <a:endParaRPr lang="zh-TW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781909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TW" sz="2400" dirty="0" smtClean="0"/>
                            <a:t>C</a:t>
                          </a:r>
                          <a:r>
                            <a:rPr lang="en-US" altLang="zh-TW" sz="2400" baseline="-25000" dirty="0" smtClean="0"/>
                            <a:t>G, </a:t>
                          </a:r>
                          <a:r>
                            <a:rPr lang="en-US" altLang="zh-TW" sz="2400" baseline="-25000" dirty="0" err="1" smtClean="0"/>
                            <a:t>i</a:t>
                          </a:r>
                          <a:r>
                            <a:rPr lang="en-US" altLang="zh-TW" sz="2400" dirty="0" smtClean="0"/>
                            <a:t>= 0.86730</a:t>
                          </a:r>
                          <a:r>
                            <a:rPr lang="en-US" altLang="zh-TW" sz="240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</m:oMath>
                          </a14:m>
                          <a:r>
                            <a:rPr lang="en-US" altLang="zh-TW" sz="2400" dirty="0"/>
                            <a:t>area – </a:t>
                          </a:r>
                          <a:r>
                            <a:rPr lang="en-US" altLang="zh-TW" sz="2400" dirty="0" smtClean="0"/>
                            <a:t>193.7</a:t>
                          </a:r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sz="2400" dirty="0" smtClean="0"/>
                            <a:t>C</a:t>
                          </a:r>
                          <a:r>
                            <a:rPr lang="en-US" altLang="zh-TW" sz="2400" baseline="-25000" dirty="0" smtClean="0"/>
                            <a:t>G, O</a:t>
                          </a:r>
                          <a:r>
                            <a:rPr lang="en-US" altLang="zh-TW" sz="2400" dirty="0" smtClean="0"/>
                            <a:t>= </a:t>
                          </a:r>
                          <a:r>
                            <a:rPr lang="en-US" altLang="zh-TW" sz="2400" dirty="0" smtClean="0"/>
                            <a:t>0.0006624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</m:oMath>
                          </a14:m>
                          <a:r>
                            <a:rPr lang="en-US" altLang="zh-TW" sz="2400" dirty="0"/>
                            <a:t>area – </a:t>
                          </a:r>
                          <a:r>
                            <a:rPr lang="en-US" altLang="zh-TW" sz="2400" dirty="0" smtClean="0"/>
                            <a:t>57.47</a:t>
                          </a:r>
                          <a:endParaRPr lang="zh-TW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333148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表格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26265941"/>
                  </p:ext>
                </p:extLst>
              </p:nvPr>
            </p:nvGraphicFramePr>
            <p:xfrm>
              <a:off x="838200" y="5178249"/>
              <a:ext cx="10515600" cy="13716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257800">
                      <a:extLst>
                        <a:ext uri="{9D8B030D-6E8A-4147-A177-3AD203B41FA5}">
                          <a16:colId xmlns:a16="http://schemas.microsoft.com/office/drawing/2014/main" val="3584545609"/>
                        </a:ext>
                      </a:extLst>
                    </a:gridCol>
                    <a:gridCol w="5257800">
                      <a:extLst>
                        <a:ext uri="{9D8B030D-6E8A-4147-A177-3AD203B41FA5}">
                          <a16:colId xmlns:a16="http://schemas.microsoft.com/office/drawing/2014/main" val="3504362140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altLang="zh-TW" sz="2400" dirty="0" smtClean="0"/>
                            <a:t>Gas</a:t>
                          </a:r>
                          <a:r>
                            <a:rPr lang="zh-TW" altLang="en-US" sz="2400" dirty="0" smtClean="0"/>
                            <a:t> </a:t>
                          </a:r>
                          <a:r>
                            <a:rPr lang="en-US" altLang="zh-TW" sz="2400" dirty="0" smtClean="0"/>
                            <a:t>(range: 10</a:t>
                          </a:r>
                          <a:r>
                            <a:rPr lang="en-US" altLang="zh-TW" sz="2400" baseline="30000" dirty="0" smtClean="0"/>
                            <a:t>3</a:t>
                          </a:r>
                          <a:r>
                            <a:rPr lang="en-US" altLang="zh-TW" sz="2400" baseline="0" dirty="0" smtClean="0"/>
                            <a:t>, 10</a:t>
                          </a:r>
                          <a:r>
                            <a:rPr lang="en-US" altLang="zh-TW" sz="2400" baseline="30000" dirty="0" smtClean="0"/>
                            <a:t>4</a:t>
                          </a:r>
                          <a:r>
                            <a:rPr lang="en-US" altLang="zh-TW" sz="2400" baseline="0" dirty="0" smtClean="0"/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sz="2400" dirty="0" smtClean="0"/>
                            <a:t>liquid (range: 10</a:t>
                          </a:r>
                          <a:r>
                            <a:rPr lang="en-US" altLang="zh-TW" sz="2400" baseline="30000" dirty="0" smtClean="0"/>
                            <a:t>2</a:t>
                          </a:r>
                          <a:r>
                            <a:rPr lang="en-US" altLang="zh-TW" sz="2400" baseline="0" dirty="0" smtClean="0"/>
                            <a:t>, 10)</a:t>
                          </a:r>
                          <a:endParaRPr lang="zh-TW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03914353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3"/>
                          <a:stretch>
                            <a:fillRect l="-116" t="-109211" r="-100232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3"/>
                          <a:stretch>
                            <a:fillRect l="-100116" t="-109211" r="-232" b="-127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7819096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3"/>
                          <a:stretch>
                            <a:fillRect l="-116" t="-212000" r="-100232" b="-2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3"/>
                          <a:stretch>
                            <a:fillRect l="-100116" t="-212000" r="-232" b="-29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333148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06C70-2BA4-4F7E-94BD-C75DAB956253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6945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數據記錄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25895242"/>
              </p:ext>
            </p:extLst>
          </p:nvPr>
        </p:nvGraphicFramePr>
        <p:xfrm>
          <a:off x="838201" y="2710528"/>
          <a:ext cx="10515599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8284">
                  <a:extLst>
                    <a:ext uri="{9D8B030D-6E8A-4147-A177-3AD203B41FA5}">
                      <a16:colId xmlns:a16="http://schemas.microsoft.com/office/drawing/2014/main" val="1940521925"/>
                    </a:ext>
                  </a:extLst>
                </a:gridCol>
                <a:gridCol w="2888284">
                  <a:extLst>
                    <a:ext uri="{9D8B030D-6E8A-4147-A177-3AD203B41FA5}">
                      <a16:colId xmlns:a16="http://schemas.microsoft.com/office/drawing/2014/main" val="1773648059"/>
                    </a:ext>
                  </a:extLst>
                </a:gridCol>
                <a:gridCol w="2888284">
                  <a:extLst>
                    <a:ext uri="{9D8B030D-6E8A-4147-A177-3AD203B41FA5}">
                      <a16:colId xmlns:a16="http://schemas.microsoft.com/office/drawing/2014/main" val="3264196202"/>
                    </a:ext>
                  </a:extLst>
                </a:gridCol>
                <a:gridCol w="961368">
                  <a:extLst>
                    <a:ext uri="{9D8B030D-6E8A-4147-A177-3AD203B41FA5}">
                      <a16:colId xmlns:a16="http://schemas.microsoft.com/office/drawing/2014/main" val="2377702711"/>
                    </a:ext>
                  </a:extLst>
                </a:gridCol>
                <a:gridCol w="889379">
                  <a:extLst>
                    <a:ext uri="{9D8B030D-6E8A-4147-A177-3AD203B41FA5}">
                      <a16:colId xmlns:a16="http://schemas.microsoft.com/office/drawing/2014/main" val="21985856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 smtClean="0"/>
                        <a:t>氣體流量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 smtClean="0"/>
                        <a:t>液體流量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 smtClean="0"/>
                        <a:t>轉速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 smtClean="0"/>
                        <a:t>溫度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 smtClean="0"/>
                        <a:t>壓降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14632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10, 20, 30 (L/m)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0, 2, 4, 6 (GPH)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600, 1200, 1800 (rpm)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3523552"/>
                  </a:ext>
                </a:extLst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838200" y="1852010"/>
            <a:ext cx="2231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 smtClean="0"/>
              <a:t>1. </a:t>
            </a:r>
            <a:r>
              <a:rPr lang="zh-TW" altLang="en-US" sz="3200" dirty="0" smtClean="0"/>
              <a:t>壓降</a:t>
            </a:r>
            <a:r>
              <a:rPr lang="zh-TW" altLang="en-US" sz="3200" dirty="0"/>
              <a:t>實驗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838199" y="3898671"/>
            <a:ext cx="46939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 smtClean="0"/>
              <a:t>2.</a:t>
            </a:r>
            <a:r>
              <a:rPr lang="zh-TW" altLang="en-US" sz="3200" dirty="0" smtClean="0"/>
              <a:t> 揮發性</a:t>
            </a:r>
            <a:r>
              <a:rPr lang="zh-TW" altLang="en-US" sz="3200" dirty="0"/>
              <a:t>有機物吸收</a:t>
            </a:r>
            <a:r>
              <a:rPr lang="zh-TW" altLang="en-US" sz="3200" dirty="0" smtClean="0"/>
              <a:t>實驗</a:t>
            </a:r>
            <a:endParaRPr lang="en-US" altLang="zh-TW" sz="3200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8425169"/>
              </p:ext>
            </p:extLst>
          </p:nvPr>
        </p:nvGraphicFramePr>
        <p:xfrm>
          <a:off x="838199" y="4683382"/>
          <a:ext cx="10515602" cy="1645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57517">
                  <a:extLst>
                    <a:ext uri="{9D8B030D-6E8A-4147-A177-3AD203B41FA5}">
                      <a16:colId xmlns:a16="http://schemas.microsoft.com/office/drawing/2014/main" val="3964818057"/>
                    </a:ext>
                  </a:extLst>
                </a:gridCol>
                <a:gridCol w="1755058">
                  <a:extLst>
                    <a:ext uri="{9D8B030D-6E8A-4147-A177-3AD203B41FA5}">
                      <a16:colId xmlns:a16="http://schemas.microsoft.com/office/drawing/2014/main" val="3668917919"/>
                    </a:ext>
                  </a:extLst>
                </a:gridCol>
                <a:gridCol w="1766651">
                  <a:extLst>
                    <a:ext uri="{9D8B030D-6E8A-4147-A177-3AD203B41FA5}">
                      <a16:colId xmlns:a16="http://schemas.microsoft.com/office/drawing/2014/main" val="1824670749"/>
                    </a:ext>
                  </a:extLst>
                </a:gridCol>
                <a:gridCol w="1006046">
                  <a:extLst>
                    <a:ext uri="{9D8B030D-6E8A-4147-A177-3AD203B41FA5}">
                      <a16:colId xmlns:a16="http://schemas.microsoft.com/office/drawing/2014/main" val="1633445183"/>
                    </a:ext>
                  </a:extLst>
                </a:gridCol>
                <a:gridCol w="1172498">
                  <a:extLst>
                    <a:ext uri="{9D8B030D-6E8A-4147-A177-3AD203B41FA5}">
                      <a16:colId xmlns:a16="http://schemas.microsoft.com/office/drawing/2014/main" val="1028710110"/>
                    </a:ext>
                  </a:extLst>
                </a:gridCol>
                <a:gridCol w="1172498">
                  <a:extLst>
                    <a:ext uri="{9D8B030D-6E8A-4147-A177-3AD203B41FA5}">
                      <a16:colId xmlns:a16="http://schemas.microsoft.com/office/drawing/2014/main" val="931518060"/>
                    </a:ext>
                  </a:extLst>
                </a:gridCol>
                <a:gridCol w="1106130">
                  <a:extLst>
                    <a:ext uri="{9D8B030D-6E8A-4147-A177-3AD203B41FA5}">
                      <a16:colId xmlns:a16="http://schemas.microsoft.com/office/drawing/2014/main" val="1831532588"/>
                    </a:ext>
                  </a:extLst>
                </a:gridCol>
                <a:gridCol w="779204">
                  <a:extLst>
                    <a:ext uri="{9D8B030D-6E8A-4147-A177-3AD203B41FA5}">
                      <a16:colId xmlns:a16="http://schemas.microsoft.com/office/drawing/2014/main" val="17199157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 smtClean="0"/>
                        <a:t>氣體流量</a:t>
                      </a:r>
                      <a:endParaRPr lang="en-US" altLang="zh-TW" sz="2400" dirty="0" smtClean="0"/>
                    </a:p>
                    <a:p>
                      <a:pPr algn="ctr"/>
                      <a:r>
                        <a:rPr lang="en-US" altLang="zh-TW" sz="2400" dirty="0" smtClean="0"/>
                        <a:t>(L/m)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 smtClean="0"/>
                        <a:t>液體流量</a:t>
                      </a:r>
                      <a:endParaRPr lang="en-US" altLang="zh-TW" sz="2400" dirty="0" smtClean="0"/>
                    </a:p>
                    <a:p>
                      <a:pPr algn="ctr"/>
                      <a:r>
                        <a:rPr lang="en-US" altLang="zh-TW" sz="2400" dirty="0" smtClean="0"/>
                        <a:t>(GPH)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 smtClean="0"/>
                        <a:t>轉速</a:t>
                      </a:r>
                      <a:endParaRPr lang="en-US" altLang="zh-TW" sz="2400" dirty="0" smtClean="0"/>
                    </a:p>
                    <a:p>
                      <a:pPr algn="ctr"/>
                      <a:r>
                        <a:rPr lang="en-US" altLang="zh-TW" sz="2400" dirty="0" smtClean="0"/>
                        <a:t>(rpm)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 smtClean="0"/>
                        <a:t>溫度</a:t>
                      </a:r>
                      <a:endParaRPr lang="zh-TW" altLang="en-US" sz="2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VOC</a:t>
                      </a:r>
                      <a:r>
                        <a:rPr lang="zh-TW" altLang="en-US" sz="2400" dirty="0" smtClean="0"/>
                        <a:t>氣相濃度</a:t>
                      </a:r>
                      <a:endParaRPr lang="en-US" altLang="zh-TW" sz="2400" dirty="0" smtClean="0"/>
                    </a:p>
                    <a:p>
                      <a:pPr algn="ctr"/>
                      <a:r>
                        <a:rPr lang="en-US" altLang="zh-TW" sz="2400" dirty="0" smtClean="0"/>
                        <a:t>(ppm)</a:t>
                      </a:r>
                      <a:endParaRPr lang="zh-TW" altLang="en-US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 smtClean="0"/>
                        <a:t>去除率</a:t>
                      </a:r>
                      <a:endParaRPr lang="en-US" altLang="zh-TW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err="1" smtClean="0"/>
                        <a:t>K</a:t>
                      </a:r>
                      <a:r>
                        <a:rPr lang="en-US" altLang="zh-TW" sz="2400" baseline="-25000" dirty="0" err="1" smtClean="0"/>
                        <a:t>G</a:t>
                      </a:r>
                      <a:r>
                        <a:rPr lang="en-US" altLang="zh-TW" sz="2400" dirty="0" err="1" smtClean="0"/>
                        <a:t>a</a:t>
                      </a:r>
                      <a:endParaRPr lang="en-US" altLang="zh-TW" sz="24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8046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 smtClean="0"/>
                        <a:t>21.6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 smtClean="0"/>
                        <a:t>10.8,</a:t>
                      </a:r>
                      <a:r>
                        <a:rPr lang="en-US" altLang="zh-TW" sz="2400" baseline="0" dirty="0" smtClean="0"/>
                        <a:t> </a:t>
                      </a:r>
                      <a:r>
                        <a:rPr lang="en-US" altLang="zh-TW" sz="2400" dirty="0" smtClean="0"/>
                        <a:t>32.4</a:t>
                      </a:r>
                      <a:endParaRPr lang="zh-TW" alt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4</a:t>
                      </a:r>
                    </a:p>
                    <a:p>
                      <a:pPr algn="ctr"/>
                      <a:r>
                        <a:rPr lang="en-US" altLang="zh-TW" sz="2400" dirty="0" smtClean="0"/>
                        <a:t>2, 6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0, 600, 1200, 1800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 smtClean="0"/>
                        <a:t>進口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 smtClean="0"/>
                        <a:t>出口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7442263"/>
                  </a:ext>
                </a:extLst>
              </a:tr>
            </a:tbl>
          </a:graphicData>
        </a:graphic>
      </p:graphicFrame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06C70-2BA4-4F7E-94BD-C75DAB956253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0022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結果預測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AutoNum type="arabicPeriod"/>
            </a:pPr>
            <a:r>
              <a:rPr lang="zh-TW" altLang="en-US" dirty="0" smtClean="0"/>
              <a:t>壓降實驗：壓降對</a:t>
            </a:r>
            <a:r>
              <a:rPr lang="zh-TW" altLang="en-US" dirty="0" smtClean="0">
                <a:solidFill>
                  <a:srgbClr val="FF0000"/>
                </a:solidFill>
              </a:rPr>
              <a:t>氣體流量</a:t>
            </a:r>
            <a:r>
              <a:rPr lang="zh-TW" altLang="en-US" dirty="0" smtClean="0"/>
              <a:t>、</a:t>
            </a:r>
            <a:r>
              <a:rPr lang="zh-TW" altLang="en-US" dirty="0" smtClean="0">
                <a:solidFill>
                  <a:srgbClr val="FF0000"/>
                </a:solidFill>
              </a:rPr>
              <a:t>液體流量</a:t>
            </a:r>
            <a:r>
              <a:rPr lang="zh-TW" altLang="en-US" dirty="0" smtClean="0"/>
              <a:t>、</a:t>
            </a:r>
            <a:r>
              <a:rPr lang="zh-TW" altLang="en-US" dirty="0" smtClean="0">
                <a:solidFill>
                  <a:srgbClr val="FF0000"/>
                </a:solidFill>
              </a:rPr>
              <a:t>轉速</a:t>
            </a:r>
            <a:r>
              <a:rPr lang="zh-TW" altLang="en-US" dirty="0" smtClean="0"/>
              <a:t>作圖 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	</a:t>
            </a:r>
            <a:r>
              <a:rPr lang="zh-TW" altLang="en-US" dirty="0" smtClean="0"/>
              <a:t>壓</a:t>
            </a:r>
            <a:r>
              <a:rPr lang="zh-TW" altLang="en-US" dirty="0"/>
              <a:t>降跟</a:t>
            </a:r>
            <a:r>
              <a:rPr lang="zh-TW" altLang="en-US" dirty="0">
                <a:solidFill>
                  <a:srgbClr val="7030A0"/>
                </a:solidFill>
              </a:rPr>
              <a:t>氣液混和程度</a:t>
            </a:r>
            <a:r>
              <a:rPr lang="zh-TW" altLang="en-US" dirty="0"/>
              <a:t>有</a:t>
            </a:r>
            <a:r>
              <a:rPr lang="zh-TW" altLang="en-US" dirty="0">
                <a:solidFill>
                  <a:srgbClr val="7030A0"/>
                </a:solidFill>
              </a:rPr>
              <a:t>正</a:t>
            </a:r>
            <a:r>
              <a:rPr lang="zh-TW" altLang="en-US" dirty="0"/>
              <a:t>相關</a:t>
            </a:r>
            <a:r>
              <a:rPr lang="en-US" altLang="zh-TW" dirty="0"/>
              <a:t>(</a:t>
            </a:r>
            <a:r>
              <a:rPr lang="zh-TW" altLang="en-US" dirty="0"/>
              <a:t>與溢流程度負相關</a:t>
            </a:r>
            <a:r>
              <a:rPr lang="en-US" altLang="zh-TW" dirty="0" smtClean="0"/>
              <a:t>)</a:t>
            </a:r>
          </a:p>
          <a:p>
            <a:pPr marL="0" indent="0">
              <a:buNone/>
            </a:pPr>
            <a:endParaRPr lang="en-US" altLang="zh-TW" dirty="0" smtClean="0"/>
          </a:p>
          <a:p>
            <a:pPr marL="514350" indent="-514350">
              <a:buFont typeface="+mj-lt"/>
              <a:buAutoNum type="arabicPeriod" startAt="2"/>
            </a:pPr>
            <a:r>
              <a:rPr lang="zh-TW" altLang="en-US" dirty="0"/>
              <a:t>揮發性有機物吸收</a:t>
            </a:r>
            <a:r>
              <a:rPr lang="zh-TW" altLang="en-US" dirty="0" smtClean="0"/>
              <a:t>實驗：去除率對</a:t>
            </a:r>
            <a:r>
              <a:rPr lang="zh-TW" altLang="en-US" dirty="0">
                <a:solidFill>
                  <a:srgbClr val="FF0000"/>
                </a:solidFill>
              </a:rPr>
              <a:t>氣體流量</a:t>
            </a:r>
            <a:r>
              <a:rPr lang="zh-TW" altLang="en-US" dirty="0"/>
              <a:t>、</a:t>
            </a:r>
            <a:r>
              <a:rPr lang="zh-TW" altLang="en-US" dirty="0">
                <a:solidFill>
                  <a:srgbClr val="FF0000"/>
                </a:solidFill>
              </a:rPr>
              <a:t>液體流量</a:t>
            </a:r>
            <a:r>
              <a:rPr lang="zh-TW" altLang="en-US" dirty="0"/>
              <a:t>、</a:t>
            </a:r>
            <a:r>
              <a:rPr lang="zh-TW" altLang="en-US" dirty="0">
                <a:solidFill>
                  <a:srgbClr val="FF0000"/>
                </a:solidFill>
              </a:rPr>
              <a:t>轉速</a:t>
            </a:r>
            <a:r>
              <a:rPr lang="zh-TW" altLang="en-US" dirty="0"/>
              <a:t>作圖</a:t>
            </a:r>
            <a:endParaRPr lang="en-US" altLang="zh-TW" dirty="0"/>
          </a:p>
          <a:p>
            <a:pPr marL="514350" indent="-514350">
              <a:buFont typeface="Arial" panose="020B0604020202020204" pitchFamily="34" charset="0"/>
              <a:buAutoNum type="arabicPeriod" startAt="2"/>
            </a:pPr>
            <a:r>
              <a:rPr lang="zh-TW" altLang="en-US" dirty="0"/>
              <a:t>揮發性有機物吸收實驗</a:t>
            </a:r>
            <a:r>
              <a:rPr lang="zh-TW" altLang="en-US" dirty="0" smtClean="0"/>
              <a:t>：</a:t>
            </a:r>
            <a:r>
              <a:rPr lang="en-US" altLang="zh-TW" dirty="0" err="1" smtClean="0"/>
              <a:t>K</a:t>
            </a:r>
            <a:r>
              <a:rPr lang="en-US" altLang="zh-TW" baseline="-25000" dirty="0" err="1" smtClean="0"/>
              <a:t>G</a:t>
            </a:r>
            <a:r>
              <a:rPr lang="en-US" altLang="zh-TW" dirty="0" err="1" smtClean="0"/>
              <a:t>a</a:t>
            </a:r>
            <a:r>
              <a:rPr lang="zh-TW" altLang="en-US" dirty="0" smtClean="0"/>
              <a:t>對</a:t>
            </a:r>
            <a:r>
              <a:rPr lang="zh-TW" altLang="en-US" dirty="0">
                <a:solidFill>
                  <a:srgbClr val="FF0000"/>
                </a:solidFill>
              </a:rPr>
              <a:t>氣體流量</a:t>
            </a:r>
            <a:r>
              <a:rPr lang="zh-TW" altLang="en-US" dirty="0"/>
              <a:t>、</a:t>
            </a:r>
            <a:r>
              <a:rPr lang="zh-TW" altLang="en-US" dirty="0">
                <a:solidFill>
                  <a:srgbClr val="FF0000"/>
                </a:solidFill>
              </a:rPr>
              <a:t>液體流量</a:t>
            </a:r>
            <a:r>
              <a:rPr lang="zh-TW" altLang="en-US" dirty="0"/>
              <a:t>、</a:t>
            </a:r>
            <a:r>
              <a:rPr lang="zh-TW" altLang="en-US" dirty="0">
                <a:solidFill>
                  <a:srgbClr val="FF0000"/>
                </a:solidFill>
              </a:rPr>
              <a:t>轉速</a:t>
            </a:r>
            <a:r>
              <a:rPr lang="zh-TW" altLang="en-US" dirty="0" smtClean="0"/>
              <a:t>作圖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	</a:t>
            </a:r>
            <a:r>
              <a:rPr lang="zh-TW" altLang="en-US" dirty="0" smtClean="0"/>
              <a:t>質</a:t>
            </a:r>
            <a:r>
              <a:rPr lang="zh-TW" altLang="en-US" dirty="0"/>
              <a:t>傳</a:t>
            </a:r>
            <a:r>
              <a:rPr lang="zh-TW" altLang="en-US" dirty="0" smtClean="0"/>
              <a:t>係數</a:t>
            </a:r>
            <a:r>
              <a:rPr lang="zh-TW" altLang="en-US" dirty="0"/>
              <a:t>為</a:t>
            </a:r>
            <a:r>
              <a:rPr lang="zh-TW" altLang="en-US" dirty="0" smtClean="0"/>
              <a:t>單位</a:t>
            </a:r>
            <a:r>
              <a:rPr lang="zh-TW" altLang="en-US" dirty="0"/>
              <a:t>面積、單位濃度或壓力</a:t>
            </a:r>
            <a:r>
              <a:rPr lang="zh-TW" altLang="en-US" dirty="0" smtClean="0"/>
              <a:t>差在單位</a:t>
            </a:r>
            <a:r>
              <a:rPr lang="zh-TW" altLang="en-US" dirty="0"/>
              <a:t>時間內物質從</a:t>
            </a:r>
            <a:r>
              <a:rPr lang="zh-TW" altLang="en-US" dirty="0" smtClean="0"/>
              <a:t>一</a:t>
            </a:r>
            <a:r>
              <a:rPr lang="en-US" altLang="zh-TW" dirty="0" smtClean="0"/>
              <a:t>	</a:t>
            </a:r>
            <a:r>
              <a:rPr lang="zh-TW" altLang="en-US" dirty="0" smtClean="0"/>
              <a:t>相</a:t>
            </a:r>
            <a:r>
              <a:rPr lang="zh-TW" altLang="en-US" dirty="0"/>
              <a:t>移動到另一項的數量</a:t>
            </a:r>
            <a:r>
              <a:rPr lang="zh-TW" altLang="en-US" dirty="0" smtClean="0"/>
              <a:t>，也與</a:t>
            </a:r>
            <a:r>
              <a:rPr lang="zh-TW" altLang="en-US" dirty="0" smtClean="0">
                <a:solidFill>
                  <a:srgbClr val="7030A0"/>
                </a:solidFill>
              </a:rPr>
              <a:t>氣</a:t>
            </a:r>
            <a:r>
              <a:rPr lang="zh-TW" altLang="en-US" dirty="0">
                <a:solidFill>
                  <a:srgbClr val="7030A0"/>
                </a:solidFill>
              </a:rPr>
              <a:t>液混和程度</a:t>
            </a:r>
            <a:r>
              <a:rPr lang="zh-TW" altLang="en-US" dirty="0"/>
              <a:t>呈</a:t>
            </a:r>
            <a:r>
              <a:rPr lang="zh-TW" altLang="en-US" dirty="0">
                <a:solidFill>
                  <a:srgbClr val="7030A0"/>
                </a:solidFill>
              </a:rPr>
              <a:t>正</a:t>
            </a:r>
            <a:r>
              <a:rPr lang="zh-TW" altLang="en-US" dirty="0" smtClean="0"/>
              <a:t>相關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轉速</a:t>
            </a:r>
            <a:r>
              <a:rPr lang="zh-TW" altLang="en-US" dirty="0" smtClean="0"/>
              <a:t>↑、液體</a:t>
            </a:r>
            <a:r>
              <a:rPr lang="zh-TW" altLang="en-US" dirty="0"/>
              <a:t>流量</a:t>
            </a:r>
            <a:r>
              <a:rPr lang="zh-TW" altLang="en-US" dirty="0" smtClean="0"/>
              <a:t>↑</a:t>
            </a:r>
            <a:r>
              <a:rPr lang="zh-TW" altLang="en-US" dirty="0"/>
              <a:t>、</a:t>
            </a:r>
            <a:r>
              <a:rPr lang="zh-TW" altLang="en-US" dirty="0" smtClean="0"/>
              <a:t>氣體</a:t>
            </a:r>
            <a:r>
              <a:rPr lang="zh-TW" altLang="en-US" dirty="0"/>
              <a:t>流量↑</a:t>
            </a:r>
            <a:br>
              <a:rPr lang="zh-TW" altLang="en-US" dirty="0"/>
            </a:br>
            <a:r>
              <a:rPr lang="zh-TW" altLang="en-US" dirty="0"/>
              <a:t>氣液混和程度</a:t>
            </a:r>
            <a:r>
              <a:rPr lang="zh-TW" altLang="en-US" dirty="0" smtClean="0"/>
              <a:t>↑，壓</a:t>
            </a:r>
            <a:r>
              <a:rPr lang="zh-TW" altLang="en-US" dirty="0"/>
              <a:t>降</a:t>
            </a:r>
            <a:r>
              <a:rPr lang="zh-TW" altLang="en-US" dirty="0" smtClean="0"/>
              <a:t>↑，去除</a:t>
            </a:r>
            <a:r>
              <a:rPr lang="zh-TW" altLang="en-US" dirty="0"/>
              <a:t>率 </a:t>
            </a:r>
            <a:r>
              <a:rPr lang="zh-TW" altLang="en-US" dirty="0" smtClean="0"/>
              <a:t>↑， </a:t>
            </a:r>
            <a:r>
              <a:rPr lang="zh-TW" altLang="en-US" dirty="0"/>
              <a:t>氣膜質傳係數 </a:t>
            </a:r>
            <a:r>
              <a:rPr lang="zh-TW" altLang="en-US" dirty="0" smtClean="0"/>
              <a:t>↑</a:t>
            </a: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06C70-2BA4-4F7E-94BD-C75DAB956253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9493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參考資</a:t>
            </a:r>
            <a:r>
              <a:rPr lang="zh-TW" altLang="en-US" dirty="0"/>
              <a:t>料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 err="1"/>
              <a:t>Onda</a:t>
            </a:r>
            <a:r>
              <a:rPr lang="en-US" altLang="zh-TW" sz="2400" dirty="0"/>
              <a:t>, K., H. Takeuchi and Y. </a:t>
            </a:r>
            <a:r>
              <a:rPr lang="en-US" altLang="zh-TW" sz="2400" dirty="0" err="1"/>
              <a:t>Okumoto</a:t>
            </a:r>
            <a:r>
              <a:rPr lang="en-US" altLang="zh-TW" sz="2400" dirty="0"/>
              <a:t>, “Mass Transfer Coefficients between Gas and Liquid Phases in Packed Columns", J. Chem. Eng. Japan, 1, 56 (1968)</a:t>
            </a:r>
          </a:p>
          <a:p>
            <a:r>
              <a:rPr lang="en-US" altLang="zh-TW" sz="2400" dirty="0"/>
              <a:t>Ramshaw, C. and R. H. </a:t>
            </a:r>
            <a:r>
              <a:rPr lang="en-US" altLang="zh-TW" sz="2400" dirty="0" err="1"/>
              <a:t>Mallinson</a:t>
            </a:r>
            <a:r>
              <a:rPr lang="en-US" altLang="zh-TW" sz="2400" dirty="0"/>
              <a:t>, "Mass Transfer Process", U.S. Patent 4,283,255(1981)</a:t>
            </a:r>
          </a:p>
          <a:p>
            <a:r>
              <a:rPr lang="en-US" altLang="zh-TW" sz="2400" dirty="0" err="1"/>
              <a:t>Sawistowski</a:t>
            </a:r>
            <a:r>
              <a:rPr lang="en-US" altLang="zh-TW" sz="2400" dirty="0"/>
              <a:t>, H., “Flooding Velocities in Packed Columns Operating at Reduced Pressure", Chem. Eng. Sci., 6, 138 (1957)</a:t>
            </a:r>
          </a:p>
          <a:p>
            <a:r>
              <a:rPr lang="zh-TW" altLang="en-US" sz="2400" dirty="0"/>
              <a:t>化學工程實驗二 講義</a:t>
            </a:r>
          </a:p>
          <a:p>
            <a:r>
              <a:rPr lang="zh-TW" altLang="en-US" sz="2400" dirty="0"/>
              <a:t>單元操作三 講義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06C70-2BA4-4F7E-94BD-C75DAB956253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8389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TW" sz="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 for listening!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06C70-2BA4-4F7E-94BD-C75DAB956253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2159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1052946" y="276326"/>
            <a:ext cx="10007600" cy="1274233"/>
          </a:xfrm>
        </p:spPr>
        <p:txBody>
          <a:bodyPr/>
          <a:lstStyle/>
          <a:p>
            <a:pPr algn="ctr"/>
            <a:r>
              <a:rPr lang="en-US" altLang="zh-TW" sz="4667" b="1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Outline</a:t>
            </a:r>
            <a:endParaRPr lang="zh-TW" altLang="en-US" sz="4667" b="1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75475" y="2240458"/>
            <a:ext cx="3260436" cy="3263900"/>
          </a:xfrm>
          <a:prstGeom prst="rect">
            <a:avLst/>
          </a:prstGeom>
          <a:solidFill>
            <a:srgbClr val="E2C0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667" b="1" dirty="0" smtClean="0">
                <a:solidFill>
                  <a:schemeClr val="bg1"/>
                </a:solidFill>
                <a:ea typeface="微軟正黑體" panose="020B0604030504040204" pitchFamily="34" charset="-120"/>
                <a:cs typeface="Times New Roman" panose="02020603050405020304" pitchFamily="18" charset="0"/>
              </a:rPr>
              <a:t>04</a:t>
            </a:r>
          </a:p>
          <a:p>
            <a:pPr algn="ctr"/>
            <a:endParaRPr lang="en-US" altLang="zh-TW" sz="2667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/>
            <a:r>
              <a:rPr lang="zh-TW" altLang="en-US" sz="3333" b="1" dirty="0" smtClean="0">
                <a:solidFill>
                  <a:schemeClr val="bg1"/>
                </a:solidFill>
                <a:ea typeface="微軟正黑體" panose="020B0604030504040204" pitchFamily="34" charset="-120"/>
                <a:cs typeface="Times New Roman" panose="02020603050405020304" pitchFamily="18" charset="0"/>
              </a:rPr>
              <a:t>實驗</a:t>
            </a:r>
            <a:r>
              <a:rPr lang="zh-TW" altLang="en-US" sz="3333" b="1" dirty="0">
                <a:solidFill>
                  <a:schemeClr val="bg1"/>
                </a:solidFill>
                <a:ea typeface="微軟正黑體" panose="020B0604030504040204" pitchFamily="34" charset="-120"/>
                <a:cs typeface="Times New Roman" panose="02020603050405020304" pitchFamily="18" charset="0"/>
              </a:rPr>
              <a:t>步驟</a:t>
            </a:r>
          </a:p>
        </p:txBody>
      </p:sp>
      <p:sp>
        <p:nvSpPr>
          <p:cNvPr id="7" name="矩形 6"/>
          <p:cNvSpPr/>
          <p:nvPr/>
        </p:nvSpPr>
        <p:spPr>
          <a:xfrm>
            <a:off x="4491306" y="2240458"/>
            <a:ext cx="3283939" cy="3263900"/>
          </a:xfrm>
          <a:prstGeom prst="rect">
            <a:avLst/>
          </a:prstGeom>
          <a:solidFill>
            <a:srgbClr val="587B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667" b="1" dirty="0" smtClean="0">
                <a:solidFill>
                  <a:schemeClr val="bg1"/>
                </a:solidFill>
              </a:rPr>
              <a:t>05</a:t>
            </a:r>
            <a:endParaRPr lang="en-US" altLang="zh-TW" sz="6667" b="1" dirty="0">
              <a:solidFill>
                <a:schemeClr val="bg1"/>
              </a:solidFill>
            </a:endParaRPr>
          </a:p>
          <a:p>
            <a:pPr algn="ctr"/>
            <a:endParaRPr lang="en-US" altLang="zh-TW" sz="2667" b="1" dirty="0">
              <a:solidFill>
                <a:schemeClr val="bg1"/>
              </a:solidFill>
            </a:endParaRPr>
          </a:p>
          <a:p>
            <a:pPr algn="ctr"/>
            <a:r>
              <a:rPr lang="zh-TW" altLang="en-US" sz="3333" b="1" dirty="0" smtClean="0">
                <a:solidFill>
                  <a:schemeClr val="bg1"/>
                </a:solidFill>
                <a:ea typeface="微軟正黑體" panose="020B0604030504040204" pitchFamily="34" charset="-120"/>
              </a:rPr>
              <a:t>實驗數據</a:t>
            </a:r>
            <a:endParaRPr lang="zh-TW" altLang="en-US" sz="3333" b="1" dirty="0">
              <a:solidFill>
                <a:schemeClr val="bg1"/>
              </a:solidFill>
              <a:ea typeface="微軟正黑體" panose="020B0604030504040204" pitchFamily="34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205188" y="2240458"/>
            <a:ext cx="3185886" cy="3263900"/>
          </a:xfrm>
          <a:prstGeom prst="rect">
            <a:avLst/>
          </a:prstGeom>
          <a:solidFill>
            <a:srgbClr val="1E20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670" b="1" dirty="0" smtClean="0">
                <a:solidFill>
                  <a:schemeClr val="bg1"/>
                </a:solidFill>
                <a:ea typeface="微軟正黑體" panose="020B0604030504040204" pitchFamily="34" charset="-120"/>
                <a:cs typeface="Times New Roman" panose="02020603050405020304" pitchFamily="18" charset="0"/>
              </a:rPr>
              <a:t>06</a:t>
            </a:r>
            <a:endParaRPr lang="en-US" altLang="zh-TW" sz="40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/>
            <a:endParaRPr lang="en-US" altLang="zh-TW" sz="3333" b="1" dirty="0">
              <a:solidFill>
                <a:schemeClr val="bg1"/>
              </a:solidFill>
              <a:ea typeface="微軟正黑體" panose="020B0604030504040204" pitchFamily="34" charset="-120"/>
            </a:endParaRPr>
          </a:p>
          <a:p>
            <a:pPr algn="ctr"/>
            <a:r>
              <a:rPr lang="zh-TW" altLang="en-US" sz="3333" b="1" dirty="0" smtClean="0">
                <a:solidFill>
                  <a:schemeClr val="bg1"/>
                </a:solidFill>
                <a:ea typeface="微軟正黑體" panose="020B0604030504040204" pitchFamily="34" charset="-120"/>
              </a:rPr>
              <a:t>參考文</a:t>
            </a:r>
            <a:r>
              <a:rPr lang="zh-TW" altLang="en-US" sz="3333" b="1" dirty="0">
                <a:solidFill>
                  <a:schemeClr val="bg1"/>
                </a:solidFill>
                <a:ea typeface="微軟正黑體" panose="020B0604030504040204" pitchFamily="34" charset="-120"/>
              </a:rPr>
              <a:t>獻</a:t>
            </a:r>
          </a:p>
        </p:txBody>
      </p:sp>
      <p:pic>
        <p:nvPicPr>
          <p:cNvPr id="11" name="內容版面配置區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52000" r="213" b="21035"/>
          <a:stretch/>
        </p:blipFill>
        <p:spPr>
          <a:xfrm>
            <a:off x="875475" y="1426934"/>
            <a:ext cx="10515599" cy="123625"/>
          </a:xfrm>
          <a:prstGeom prst="rect">
            <a:avLst/>
          </a:prstGeom>
        </p:spPr>
      </p:pic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06C70-2BA4-4F7E-94BD-C75DAB956253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5578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7" grpId="0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目的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838200" y="1942357"/>
            <a:ext cx="10515600" cy="4351338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學習測定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旋轉填充床之壓降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特性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藉由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揮發性有機物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(VOC)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吸收實驗量測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吸收效率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與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質傳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係數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06C70-2BA4-4F7E-94BD-C75DAB956253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7441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實驗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原理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200000"/>
              </a:lnSpc>
              <a:buNone/>
            </a:pP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填充床</a:t>
            </a:r>
            <a:r>
              <a:rPr lang="zh-TW" altLang="en-US" b="1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（</a:t>
            </a:r>
            <a:r>
              <a:rPr lang="en-US" altLang="zh-TW" b="1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Packed bed</a:t>
            </a:r>
            <a:r>
              <a:rPr lang="zh-TW" altLang="en-US" b="1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）</a:t>
            </a:r>
            <a:endParaRPr lang="en-US" altLang="zh-TW" b="1" dirty="0" smtClean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直立圓柱狀之分離裝置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  <a:sym typeface="Wingdings" panose="05000000000000000000" pitchFamily="2" charset="2"/>
              </a:rPr>
              <a:t>蒸餾、吸收、氣提、萃取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內含大量填充物，增加氣液接觸，以利分離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06C70-2BA4-4F7E-94BD-C75DAB956253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9111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實驗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原理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內容版面配置區 4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lvl="0" indent="0">
                  <a:lnSpc>
                    <a:spcPct val="100000"/>
                  </a:lnSpc>
                  <a:spcBef>
                    <a:spcPts val="1200"/>
                  </a:spcBef>
                  <a:buClr>
                    <a:srgbClr val="818E9F"/>
                  </a:buClr>
                  <a:buNone/>
                  <a:tabLst>
                    <a:tab pos="1143000" algn="l"/>
                  </a:tabLst>
                  <a:defRPr/>
                </a:pPr>
                <a:r>
                  <a:rPr lang="zh-TW" altLang="en-US" sz="3200" b="1" dirty="0" smtClean="0">
                    <a:solidFill>
                      <a:schemeClr val="tx1"/>
                    </a:solidFill>
                    <a:latin typeface="Corbel" panose="020B0503020204020204"/>
                    <a:ea typeface="微軟正黑體" panose="020B0604030504040204" pitchFamily="34" charset="-120"/>
                  </a:rPr>
                  <a:t>填充床水力容量</a:t>
                </a:r>
                <a:r>
                  <a:rPr lang="en-US" altLang="zh-TW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(</a:t>
                </a:r>
                <a:r>
                  <a:rPr lang="en-US" altLang="zh-TW" dirty="0" err="1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Sawistowski</a:t>
                </a:r>
                <a:r>
                  <a:rPr lang="en-US" altLang="zh-TW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, 1957)</a:t>
                </a:r>
                <a:endParaRPr lang="en-US" altLang="zh-TW" dirty="0">
                  <a:solidFill>
                    <a:schemeClr val="tx1"/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</a:endParaRPr>
              </a:p>
              <a:p>
                <a:pPr marL="0" lvl="0" indent="0">
                  <a:spcBef>
                    <a:spcPts val="1200"/>
                  </a:spcBef>
                  <a:buClr>
                    <a:srgbClr val="818E9F"/>
                  </a:buClr>
                  <a:buNone/>
                  <a:tabLst>
                    <a:tab pos="1143000" algn="l"/>
                  </a:tabLs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TW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altLang="zh-TW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en-US" altLang="zh-TW" i="1" smtClean="0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TW" altLang="en-US" i="1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𝜐</m:t>
                                          </m:r>
                                        </m:e>
                                        <m:sub>
                                          <m:r>
                                            <a:rPr lang="en-US" altLang="zh-TW" i="1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𝐺</m:t>
                                          </m:r>
                                        </m:sub>
                                      </m:sSub>
                                    </m:e>
                                    <m:sup>
                                      <m:r>
                                        <a:rPr lang="en-US" altLang="zh-TW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altLang="zh-TW" i="1" smtClean="0">
                                          <a:solidFill>
                                            <a:schemeClr val="accent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i="1">
                                          <a:solidFill>
                                            <a:schemeClr val="accent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zh-TW" i="1">
                                          <a:solidFill>
                                            <a:schemeClr val="accent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altLang="zh-TW" i="1" smtClean="0">
                                      <a:solidFill>
                                        <a:srgbClr val="ED7D31"/>
                                      </a:solidFill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  <m:sSup>
                                    <m:sSupPr>
                                      <m:ctrlPr>
                                        <a:rPr lang="en-US" altLang="zh-TW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TW" altLang="en-US" i="1" smtClean="0">
                                          <a:solidFill>
                                            <a:schemeClr val="accent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𝜀</m:t>
                                      </m:r>
                                    </m:e>
                                    <m:sup>
                                      <m:r>
                                        <a:rPr lang="en-US" altLang="zh-TW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p>
                                  </m:sSup>
                                </m:den>
                              </m:f>
                              <m:d>
                                <m:dPr>
                                  <m:ctrlPr>
                                    <a:rPr lang="en-US" altLang="zh-TW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TW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altLang="zh-TW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TW" alt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𝜌</m:t>
                                          </m:r>
                                        </m:e>
                                        <m:sub>
                                          <m:r>
                                            <a:rPr lang="en-US" altLang="zh-TW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𝐺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altLang="zh-TW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TW" alt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𝜌</m:t>
                                          </m:r>
                                        </m:e>
                                        <m:sub>
                                          <m:r>
                                            <a:rPr lang="en-US" altLang="zh-TW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𝐿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  <m:d>
                                <m:dPr>
                                  <m:ctrlPr>
                                    <a:rPr lang="en-US" altLang="zh-TW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TW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altLang="zh-TW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TW" alt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  <m:sub>
                                          <m:r>
                                            <a:rPr lang="en-US" altLang="zh-TW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𝐿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altLang="zh-TW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TW" alt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  <m:sub>
                                          <m:r>
                                            <a:rPr lang="en-US" altLang="zh-TW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𝑊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altLang="zh-TW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+4</m:t>
                      </m:r>
                      <m:sSup>
                        <m:sSupPr>
                          <m:ctrlP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TW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num>
                                <m:den>
                                  <m:r>
                                    <a:rPr lang="en-US" altLang="zh-TW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f>
                            <m:fPr>
                              <m:type m:val="skw"/>
                              <m:ctrlP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sup>
                      </m:sSup>
                      <m:sSup>
                        <m:sSupPr>
                          <m:ctrlP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TW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zh-TW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TW" alt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𝜌</m:t>
                                      </m:r>
                                    </m:e>
                                    <m:sub>
                                      <m:r>
                                        <a:rPr lang="en-US" altLang="zh-TW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𝐺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zh-TW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TW" alt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𝜌</m:t>
                                      </m:r>
                                    </m:e>
                                    <m:sub>
                                      <m:r>
                                        <a:rPr lang="en-US" altLang="zh-TW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p>
                          <m:f>
                            <m:fPr>
                              <m:type m:val="skw"/>
                              <m:ctrlP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den>
                          </m:f>
                        </m:sup>
                      </m:sSup>
                      <m:r>
                        <a:rPr lang="en-US" altLang="zh-TW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zh-TW" dirty="0">
                  <a:solidFill>
                    <a:schemeClr val="tx1"/>
                  </a:solidFill>
                  <a:latin typeface="Corbel" panose="020B0503020204020204"/>
                  <a:ea typeface="微軟正黑體" panose="020B0604030504040204" pitchFamily="34" charset="-120"/>
                </a:endParaRPr>
              </a:p>
              <a:p>
                <a:pPr marL="0" lvl="0" indent="0">
                  <a:spcBef>
                    <a:spcPts val="1200"/>
                  </a:spcBef>
                  <a:buClr>
                    <a:srgbClr val="818E9F"/>
                  </a:buClr>
                  <a:buNone/>
                  <a:tabLst>
                    <a:tab pos="1143000" algn="l"/>
                  </a:tabLst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800" b="1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800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TW" sz="1800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</m:oMath>
                </a14:m>
                <a:r>
                  <a:rPr lang="en-US" altLang="zh-TW" sz="1800" b="1" dirty="0">
                    <a:solidFill>
                      <a:schemeClr val="accent1">
                        <a:lumMod val="75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:</a:t>
                </a:r>
                <a:r>
                  <a:rPr lang="zh-TW" altLang="en-US" sz="1800" b="1" dirty="0">
                    <a:solidFill>
                      <a:schemeClr val="accent1">
                        <a:lumMod val="75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填充物比</a:t>
                </a:r>
                <a:r>
                  <a:rPr lang="zh-TW" altLang="en-US" sz="1800" b="1" dirty="0" smtClean="0">
                    <a:solidFill>
                      <a:schemeClr val="accent1">
                        <a:lumMod val="75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表面</a:t>
                </a:r>
                <a:r>
                  <a:rPr lang="zh-TW" altLang="en-US" sz="1800" b="1" dirty="0">
                    <a:solidFill>
                      <a:schemeClr val="accent1">
                        <a:lumMod val="75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積</a:t>
                </a:r>
                <a:r>
                  <a:rPr lang="zh-TW" altLang="en-US" sz="1800" b="1" dirty="0" smtClean="0">
                    <a:solidFill>
                      <a:schemeClr val="accent1">
                        <a:lumMod val="75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:r>
                  <a:rPr lang="en-US" altLang="zh-TW" sz="1800" b="1" dirty="0" smtClean="0">
                    <a:solidFill>
                      <a:schemeClr val="accent1">
                        <a:lumMod val="75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(-)</a:t>
                </a:r>
                <a:endParaRPr lang="en-US" altLang="zh-TW" sz="1800" b="1" dirty="0">
                  <a:solidFill>
                    <a:schemeClr val="accent1">
                      <a:lumMod val="7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0" lvl="0" indent="0">
                  <a:spcBef>
                    <a:spcPts val="1200"/>
                  </a:spcBef>
                  <a:buClr>
                    <a:srgbClr val="818E9F"/>
                  </a:buClr>
                  <a:buNone/>
                  <a:tabLst>
                    <a:tab pos="1143000" algn="l"/>
                  </a:tabLst>
                  <a:defRPr/>
                </a:pPr>
                <a:r>
                  <a:rPr lang="el-GR" altLang="zh-TW" sz="1800" b="1" i="1" dirty="0">
                    <a:solidFill>
                      <a:schemeClr val="accent1">
                        <a:lumMod val="75000"/>
                      </a:schemeClr>
                    </a:solidFill>
                    <a:latin typeface="微軟正黑體" panose="020B0604030504040204" pitchFamily="34" charset="-120"/>
                    <a:ea typeface="SimSun" panose="02010600030101010101" pitchFamily="2" charset="-122"/>
                  </a:rPr>
                  <a:t>ε</a:t>
                </a:r>
                <a:r>
                  <a:rPr lang="zh-TW" altLang="en-US" sz="1800" b="1" i="1" dirty="0">
                    <a:solidFill>
                      <a:schemeClr val="accent1">
                        <a:lumMod val="75000"/>
                      </a:schemeClr>
                    </a:solidFill>
                    <a:latin typeface="微軟正黑體" panose="020B0604030504040204" pitchFamily="34" charset="-120"/>
                    <a:ea typeface="SimSun" panose="02010600030101010101" pitchFamily="2" charset="-122"/>
                  </a:rPr>
                  <a:t> </a:t>
                </a:r>
                <a:r>
                  <a:rPr lang="en-US" altLang="zh-TW" sz="1800" b="1" dirty="0">
                    <a:solidFill>
                      <a:schemeClr val="accent1">
                        <a:lumMod val="75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:</a:t>
                </a:r>
                <a:r>
                  <a:rPr lang="zh-TW" altLang="en-US" sz="1800" b="1" dirty="0">
                    <a:solidFill>
                      <a:schemeClr val="accent1">
                        <a:lumMod val="75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填充物孔隙</a:t>
                </a:r>
                <a:r>
                  <a:rPr lang="zh-TW" altLang="en-US" sz="1800" b="1" dirty="0" smtClean="0">
                    <a:solidFill>
                      <a:schemeClr val="accent1">
                        <a:lumMod val="75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度</a:t>
                </a:r>
                <a:r>
                  <a:rPr lang="en-US" altLang="zh-TW" sz="1800" b="1" dirty="0">
                    <a:solidFill>
                      <a:schemeClr val="accent1">
                        <a:lumMod val="75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:r>
                  <a:rPr lang="en-US" altLang="zh-TW" sz="1800" b="1" dirty="0" smtClean="0">
                    <a:solidFill>
                      <a:schemeClr val="accent1">
                        <a:lumMod val="75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(-)</a:t>
                </a:r>
                <a:endParaRPr lang="en-US" altLang="zh-TW" sz="1800" b="1" dirty="0">
                  <a:solidFill>
                    <a:schemeClr val="accent1">
                      <a:lumMod val="7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0" lvl="0" indent="0">
                  <a:spcBef>
                    <a:spcPts val="1200"/>
                  </a:spcBef>
                  <a:buClr>
                    <a:srgbClr val="818E9F"/>
                  </a:buClr>
                  <a:buNone/>
                  <a:tabLst>
                    <a:tab pos="1143000" algn="l"/>
                  </a:tabLst>
                  <a:defRPr/>
                </a:pPr>
                <a:r>
                  <a:rPr lang="en-US" altLang="zh-TW" sz="1800" b="1" i="1" dirty="0">
                    <a:solidFill>
                      <a:srgbClr val="ED7D3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g </a:t>
                </a:r>
                <a:r>
                  <a:rPr lang="en-US" altLang="zh-TW" sz="1800" b="1" dirty="0">
                    <a:solidFill>
                      <a:srgbClr val="ED7D3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:</a:t>
                </a:r>
                <a:r>
                  <a:rPr lang="zh-TW" altLang="en-US" sz="1800" b="1" dirty="0" smtClean="0">
                    <a:solidFill>
                      <a:srgbClr val="ED7D3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重力加速度 </a:t>
                </a:r>
                <a:r>
                  <a:rPr lang="en-US" altLang="zh-TW" sz="1800" b="1" dirty="0" smtClean="0">
                    <a:solidFill>
                      <a:srgbClr val="ED7D3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(m/s</a:t>
                </a:r>
                <a:r>
                  <a:rPr lang="en-US" altLang="zh-TW" sz="1800" b="1" baseline="30000" dirty="0" smtClean="0">
                    <a:solidFill>
                      <a:srgbClr val="ED7D3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2</a:t>
                </a:r>
                <a:r>
                  <a:rPr lang="en-US" altLang="zh-TW" sz="1800" b="1" dirty="0" smtClean="0">
                    <a:solidFill>
                      <a:srgbClr val="ED7D3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)</a:t>
                </a:r>
                <a:endParaRPr lang="en-US" altLang="zh-TW" sz="1800" b="1" dirty="0">
                  <a:solidFill>
                    <a:srgbClr val="ED7D3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0" lvl="0" indent="0">
                  <a:spcBef>
                    <a:spcPts val="1200"/>
                  </a:spcBef>
                  <a:buClr>
                    <a:srgbClr val="818E9F"/>
                  </a:buClr>
                  <a:buNone/>
                  <a:tabLst>
                    <a:tab pos="1143000" algn="l"/>
                  </a:tabLst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800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18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𝝊</m:t>
                        </m:r>
                      </m:e>
                      <m:sub>
                        <m:r>
                          <a:rPr lang="en-US" altLang="zh-TW" sz="18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𝑮</m:t>
                        </m:r>
                      </m:sub>
                    </m:sSub>
                  </m:oMath>
                </a14:m>
                <a:r>
                  <a:rPr lang="en-US" altLang="zh-TW" sz="1800" b="1" dirty="0">
                    <a:solidFill>
                      <a:schemeClr val="accent6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:</a:t>
                </a:r>
                <a:r>
                  <a:rPr lang="zh-TW" altLang="en-US" sz="1800" b="1" dirty="0">
                    <a:solidFill>
                      <a:schemeClr val="accent6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氣體滿溢</a:t>
                </a:r>
                <a:r>
                  <a:rPr lang="zh-TW" altLang="en-US" sz="1800" b="1" dirty="0" smtClean="0">
                    <a:solidFill>
                      <a:schemeClr val="accent6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流速 </a:t>
                </a:r>
                <a:r>
                  <a:rPr lang="en-US" altLang="zh-TW" sz="1800" b="1" dirty="0" smtClean="0">
                    <a:solidFill>
                      <a:schemeClr val="accent6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(m/s)</a:t>
                </a:r>
                <a:endParaRPr lang="en-US" altLang="zh-TW" sz="1800" b="1" dirty="0">
                  <a:solidFill>
                    <a:schemeClr val="accent6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0" lvl="0" indent="0">
                  <a:spcBef>
                    <a:spcPts val="1200"/>
                  </a:spcBef>
                  <a:buClr>
                    <a:srgbClr val="818E9F"/>
                  </a:buClr>
                  <a:buNone/>
                  <a:tabLst>
                    <a:tab pos="1143000" algn="l"/>
                  </a:tabLst>
                  <a:defRPr/>
                </a:pPr>
                <a:r>
                  <a:rPr lang="en-US" altLang="zh-TW" sz="1800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L :</a:t>
                </a:r>
                <a:r>
                  <a:rPr lang="zh-TW" altLang="en-US" sz="1800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液體質量通</a:t>
                </a:r>
                <a:r>
                  <a:rPr lang="zh-TW" altLang="en-US" sz="1800" b="1" dirty="0" smtClean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量 </a:t>
                </a:r>
                <a:r>
                  <a:rPr lang="en-US" altLang="zh-TW" sz="1800" b="1" dirty="0" smtClean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(kg/s)</a:t>
                </a:r>
                <a:endParaRPr lang="en-US" altLang="zh-TW" sz="1800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0" lvl="0" indent="0">
                  <a:spcBef>
                    <a:spcPts val="1200"/>
                  </a:spcBef>
                  <a:buClr>
                    <a:srgbClr val="818E9F"/>
                  </a:buClr>
                  <a:buNone/>
                  <a:tabLst>
                    <a:tab pos="1143000" algn="l"/>
                  </a:tabLst>
                  <a:defRPr/>
                </a:pPr>
                <a:r>
                  <a:rPr lang="en-US" altLang="zh-TW" sz="1800" b="1" dirty="0" smtClean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G :</a:t>
                </a:r>
                <a:r>
                  <a:rPr lang="zh-TW" altLang="en-US" sz="1800" b="1" dirty="0" smtClean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氣體質量通量 </a:t>
                </a:r>
                <a:r>
                  <a:rPr lang="en-US" altLang="zh-TW" sz="1800" b="1" dirty="0" smtClean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(kg/s)</a:t>
                </a:r>
              </a:p>
              <a:p>
                <a:pPr marL="0" lvl="0" indent="0">
                  <a:spcBef>
                    <a:spcPts val="1200"/>
                  </a:spcBef>
                  <a:buClr>
                    <a:srgbClr val="818E9F"/>
                  </a:buClr>
                  <a:buNone/>
                  <a:tabLst>
                    <a:tab pos="1143000" algn="l"/>
                  </a:tabLst>
                  <a:defRPr/>
                </a:pPr>
                <a:r>
                  <a:rPr lang="el-GR" altLang="zh-TW" sz="1800" b="1" dirty="0" smtClean="0">
                    <a:solidFill>
                      <a:schemeClr val="tx1"/>
                    </a:solidFill>
                    <a:latin typeface="微軟正黑體" panose="020B0604030504040204" pitchFamily="34" charset="-120"/>
                    <a:ea typeface="SimSun" panose="02010600030101010101" pitchFamily="2" charset="-122"/>
                  </a:rPr>
                  <a:t>ρ</a:t>
                </a:r>
                <a:r>
                  <a:rPr lang="zh-TW" altLang="en-US" sz="1800" b="1" dirty="0" smtClean="0">
                    <a:solidFill>
                      <a:schemeClr val="tx1"/>
                    </a:solidFill>
                    <a:latin typeface="微軟正黑體" panose="020B0604030504040204" pitchFamily="34" charset="-120"/>
                    <a:ea typeface="SimSun" panose="02010600030101010101" pitchFamily="2" charset="-122"/>
                  </a:rPr>
                  <a:t> </a:t>
                </a:r>
                <a:r>
                  <a:rPr lang="en-US" altLang="zh-TW" sz="1800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SimSun" panose="02010600030101010101" pitchFamily="2" charset="-122"/>
                  </a:rPr>
                  <a:t>:</a:t>
                </a:r>
                <a:r>
                  <a:rPr lang="zh-TW" altLang="en-US" sz="1800" b="1" dirty="0" smtClean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密度</a:t>
                </a:r>
                <a:r>
                  <a:rPr lang="en-US" altLang="zh-TW" sz="1800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:r>
                  <a:rPr lang="en-US" altLang="zh-TW" sz="1800" b="1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(kg/m</a:t>
                </a:r>
                <a:r>
                  <a:rPr lang="en-US" altLang="zh-TW" sz="1800" b="1" baseline="30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3</a:t>
                </a:r>
                <a:r>
                  <a:rPr lang="en-US" altLang="zh-TW" sz="1800" b="1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)</a:t>
                </a:r>
                <a:endParaRPr lang="en-US" altLang="zh-TW" sz="1800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0" lvl="0" indent="0">
                  <a:spcBef>
                    <a:spcPts val="1200"/>
                  </a:spcBef>
                  <a:buClr>
                    <a:srgbClr val="818E9F"/>
                  </a:buClr>
                  <a:buNone/>
                  <a:tabLst>
                    <a:tab pos="1143000" algn="l"/>
                  </a:tabLst>
                  <a:defRPr/>
                </a:pPr>
                <a:r>
                  <a:rPr lang="el-GR" altLang="zh-TW" sz="1800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SimSun" panose="02010600030101010101" pitchFamily="2" charset="-122"/>
                  </a:rPr>
                  <a:t>μ</a:t>
                </a:r>
                <a:r>
                  <a:rPr lang="zh-TW" altLang="en-US" sz="1800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SimSun" panose="02010600030101010101" pitchFamily="2" charset="-122"/>
                  </a:rPr>
                  <a:t> </a:t>
                </a:r>
                <a:r>
                  <a:rPr lang="en-US" altLang="zh-TW" sz="1800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SimSun" panose="02010600030101010101" pitchFamily="2" charset="-122"/>
                  </a:rPr>
                  <a:t>:</a:t>
                </a:r>
                <a:r>
                  <a:rPr lang="zh-TW" altLang="en-US" sz="1800" b="1" dirty="0" smtClean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黏度 </a:t>
                </a:r>
                <a:r>
                  <a:rPr lang="en-US" altLang="zh-TW" sz="1800" b="1" dirty="0" smtClean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(</a:t>
                </a:r>
                <a:r>
                  <a:rPr lang="en-US" altLang="zh-TW" sz="1800" b="1" dirty="0" smtClean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20℃</a:t>
                </a:r>
                <a:r>
                  <a:rPr lang="zh-TW" altLang="en-US" sz="1800" b="1" dirty="0" smtClean="0">
                    <a:latin typeface="Times New Roman" panose="02020603050405020304" pitchFamily="18" charset="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下</a:t>
                </a:r>
                <a:r>
                  <a:rPr lang="en-US" altLang="zh-TW" sz="1800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) </a:t>
                </a:r>
                <a:r>
                  <a:rPr lang="en-US" altLang="zh-TW" sz="1800" b="1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(N-s/m</a:t>
                </a:r>
                <a:r>
                  <a:rPr lang="en-US" altLang="zh-TW" sz="1800" b="1" baseline="300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2</a:t>
                </a:r>
                <a:r>
                  <a:rPr lang="en-US" altLang="zh-TW" sz="1800" b="1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)</a:t>
                </a:r>
                <a:endParaRPr lang="en-US" altLang="zh-TW" sz="1800" b="1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0" lvl="0" indent="0">
                  <a:spcBef>
                    <a:spcPts val="1200"/>
                  </a:spcBef>
                  <a:buClr>
                    <a:srgbClr val="818E9F"/>
                  </a:buClr>
                  <a:buNone/>
                  <a:tabLst>
                    <a:tab pos="1143000" algn="l"/>
                  </a:tabLst>
                  <a:defRPr/>
                </a:pPr>
                <a:endParaRPr lang="en-US" altLang="zh-TW" sz="2000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5" name="內容版面配置區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2941" b="-126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7730692" y="5253633"/>
                <a:ext cx="3623108" cy="923330"/>
              </a:xfrm>
              <a:prstGeom prst="rect">
                <a:avLst/>
              </a:prstGeom>
              <a:solidFill>
                <a:sysClr val="window" lastClr="FFFFFF">
                  <a:lumMod val="50000"/>
                </a:sysClr>
              </a:solidFill>
              <a:ln w="10795" cap="flat" cmpd="sng" algn="ctr">
                <a:solidFill>
                  <a:srgbClr val="8A8552"/>
                </a:solidFill>
                <a:prstDash val="solid"/>
              </a:ln>
              <a:effectLst/>
            </p:spPr>
            <p:txBody>
              <a:bodyPr wrap="none" rtlCol="0">
                <a:spAutoFit/>
              </a:bodyPr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TW" alt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/>
                    <a:ea typeface="微軟正黑體" panose="020B0604030504040204" pitchFamily="34" charset="-120"/>
                    <a:cs typeface="+mn-cs"/>
                  </a:rPr>
                  <a:t>以同樣的物質來說，</a:t>
                </a:r>
                <a:endParaRPr kumimoji="0" lang="en-US" altLang="zh-TW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rbel" panose="020B0503020204020204"/>
                  <a:ea typeface="微軟正黑體" panose="020B0604030504040204" pitchFamily="34" charset="-120"/>
                  <a:cs typeface="+mn-cs"/>
                </a:endParaRPr>
              </a:p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TW" alt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/>
                    <a:ea typeface="微軟正黑體" panose="020B0604030504040204" pitchFamily="34" charset="-120"/>
                    <a:cs typeface="+mn-cs"/>
                  </a:rPr>
                  <a:t>傳統填充床以控制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TW" sz="18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97E4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TW" sz="18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97E4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𝒂</m:t>
                        </m:r>
                      </m:e>
                      <m:sub>
                        <m:r>
                          <a:rPr kumimoji="0" lang="en-US" altLang="zh-TW" sz="18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97E4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𝒕</m:t>
                        </m:r>
                      </m:sub>
                    </m:sSub>
                    <m:r>
                      <a:rPr kumimoji="0" lang="zh-TW" altLang="en-US" sz="1800" b="1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和</m:t>
                    </m:r>
                  </m:oMath>
                </a14:m>
                <a:r>
                  <a:rPr kumimoji="0" lang="el-GR" altLang="zh-TW" sz="1800" b="1" i="1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97E4FF"/>
                    </a:solidFill>
                    <a:effectLst/>
                    <a:uLnTx/>
                    <a:uFillTx/>
                    <a:latin typeface="微軟正黑體" panose="020B0604030504040204" pitchFamily="34" charset="-120"/>
                    <a:ea typeface="SimSun" panose="02010600030101010101" pitchFamily="2" charset="-122"/>
                    <a:cs typeface="+mn-cs"/>
                  </a:rPr>
                  <a:t>ε</a:t>
                </a:r>
                <a:r>
                  <a:rPr kumimoji="0" lang="zh-TW" alt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軟正黑體" panose="020B0604030504040204" pitchFamily="34" charset="-120"/>
                    <a:ea typeface="微軟正黑體" panose="020B0604030504040204" pitchFamily="34" charset="-120"/>
                    <a:cs typeface="Lucida Sans Unicode" panose="020B0602030504020204" pitchFamily="34" charset="0"/>
                  </a:rPr>
                  <a:t>為主</a:t>
                </a:r>
                <a:endParaRPr kumimoji="0" lang="en-US" altLang="zh-TW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Lucida Sans Unicode" panose="020B0602030504020204" pitchFamily="34" charset="0"/>
                </a:endParaRPr>
              </a:p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TW" alt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軟正黑體" panose="020B0604030504040204" pitchFamily="34" charset="-120"/>
                    <a:ea typeface="微軟正黑體" panose="020B0604030504040204" pitchFamily="34" charset="-120"/>
                    <a:cs typeface="Lucida Sans Unicode" panose="020B0602030504020204" pitchFamily="34" charset="0"/>
                  </a:rPr>
                  <a:t>旋轉填充床則是控制重力加速度</a:t>
                </a:r>
                <a:r>
                  <a:rPr kumimoji="0" lang="en-US" altLang="zh-TW" sz="1800" b="1" i="1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微軟正黑體" panose="020B0604030504040204" pitchFamily="34" charset="-120"/>
                    <a:ea typeface="微軟正黑體" panose="020B0604030504040204" pitchFamily="34" charset="-120"/>
                    <a:cs typeface="+mn-cs"/>
                  </a:rPr>
                  <a:t>g</a:t>
                </a:r>
                <a:r>
                  <a:rPr kumimoji="0" lang="zh-TW" alt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軟正黑體" panose="020B0604030504040204" pitchFamily="34" charset="-120"/>
                    <a:ea typeface="微軟正黑體" panose="020B0604030504040204" pitchFamily="34" charset="-120"/>
                    <a:cs typeface="Lucida Sans Unicode" panose="020B0602030504020204" pitchFamily="34" charset="0"/>
                  </a:rPr>
                  <a:t> </a:t>
                </a:r>
                <a:endParaRPr kumimoji="0" lang="en-US" altLang="zh-TW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Lucida Sans Unicode" panose="020B0602030504020204" pitchFamily="34" charset="0"/>
                </a:endParaRPr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0692" y="5253633"/>
                <a:ext cx="3623108" cy="923330"/>
              </a:xfrm>
              <a:prstGeom prst="rect">
                <a:avLst/>
              </a:prstGeom>
              <a:blipFill>
                <a:blip r:embed="rId3"/>
                <a:stretch>
                  <a:fillRect l="-1173" t="-3922" b="-9150"/>
                </a:stretch>
              </a:blipFill>
              <a:ln w="10795" cap="flat" cmpd="sng" algn="ctr">
                <a:solidFill>
                  <a:srgbClr val="8A8552"/>
                </a:solidFill>
                <a:prstDash val="solid"/>
              </a:ln>
              <a:effectLst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線單箭頭接點 10"/>
          <p:cNvCxnSpPr/>
          <p:nvPr/>
        </p:nvCxnSpPr>
        <p:spPr>
          <a:xfrm>
            <a:off x="6388100" y="3378200"/>
            <a:ext cx="1473200" cy="623094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文字方塊 11"/>
          <p:cNvSpPr txBox="1"/>
          <p:nvPr/>
        </p:nvSpPr>
        <p:spPr>
          <a:xfrm>
            <a:off x="7948396" y="3816628"/>
            <a:ext cx="3187700" cy="646331"/>
          </a:xfrm>
          <a:prstGeom prst="rect">
            <a:avLst/>
          </a:prstGeom>
          <a:noFill/>
          <a:ln w="38100">
            <a:solidFill>
              <a:srgbClr val="ED7D31"/>
            </a:solidFill>
          </a:ln>
        </p:spPr>
        <p:txBody>
          <a:bodyPr wrap="square" rtlCol="0">
            <a:spAutoFit/>
          </a:bodyPr>
          <a:lstStyle/>
          <a:p>
            <a:pPr lvl="0"/>
            <a:r>
              <a:rPr lang="zh-TW" altLang="en-US" dirty="0">
                <a:latin typeface="Corbel" panose="020B0503020204020204"/>
                <a:ea typeface="微軟正黑體" panose="020B0604030504040204" pitchFamily="34" charset="-120"/>
              </a:rPr>
              <a:t>當等式左邊大於</a:t>
            </a:r>
            <a:r>
              <a:rPr lang="zh-TW" altLang="en-US" dirty="0" smtClean="0">
                <a:latin typeface="Corbel" panose="020B0503020204020204"/>
                <a:ea typeface="微軟正黑體" panose="020B0604030504040204" pitchFamily="34" charset="-120"/>
              </a:rPr>
              <a:t>０</a:t>
            </a:r>
            <a:r>
              <a:rPr lang="en-US" altLang="zh-TW" dirty="0" smtClean="0">
                <a:latin typeface="Corbel" panose="020B0503020204020204"/>
                <a:ea typeface="微軟正黑體" panose="020B0604030504040204" pitchFamily="34" charset="-120"/>
                <a:sym typeface="Wingdings" panose="05000000000000000000" pitchFamily="2" charset="2"/>
              </a:rPr>
              <a:t> </a:t>
            </a:r>
            <a:r>
              <a:rPr lang="zh-TW" altLang="en-US" dirty="0" smtClean="0">
                <a:latin typeface="Corbel" panose="020B0503020204020204"/>
                <a:ea typeface="微軟正黑體" panose="020B0604030504040204" pitchFamily="34" charset="-120"/>
              </a:rPr>
              <a:t>溢流</a:t>
            </a:r>
            <a:endParaRPr lang="en-US" altLang="zh-TW" dirty="0" smtClean="0">
              <a:latin typeface="Corbel" panose="020B0503020204020204"/>
              <a:ea typeface="微軟正黑體" panose="020B0604030504040204" pitchFamily="34" charset="-120"/>
            </a:endParaRPr>
          </a:p>
          <a:p>
            <a:pPr lvl="0"/>
            <a:r>
              <a:rPr lang="en-US" altLang="zh-TW" dirty="0" smtClean="0">
                <a:latin typeface="Corbel" panose="020B0503020204020204"/>
                <a:ea typeface="微軟正黑體" panose="020B0604030504040204" pitchFamily="34" charset="-120"/>
              </a:rPr>
              <a:t>∴</a:t>
            </a:r>
            <a:r>
              <a:rPr lang="zh-TW" altLang="en-US" dirty="0" smtClean="0">
                <a:latin typeface="Corbel" panose="020B0503020204020204"/>
                <a:ea typeface="微軟正黑體" panose="020B0604030504040204" pitchFamily="34" charset="-120"/>
              </a:rPr>
              <a:t>提高</a:t>
            </a:r>
            <a:r>
              <a:rPr lang="en-US" altLang="zh-TW" dirty="0">
                <a:latin typeface="Corbel" panose="020B0503020204020204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latin typeface="Corbel" panose="020B0503020204020204"/>
                <a:ea typeface="微軟正黑體" panose="020B0604030504040204" pitchFamily="34" charset="-120"/>
              </a:rPr>
              <a:t>g </a:t>
            </a:r>
            <a:r>
              <a:rPr lang="zh-TW" altLang="en-US" dirty="0" smtClean="0">
                <a:latin typeface="Corbel" panose="020B0503020204020204"/>
                <a:ea typeface="微軟正黑體" panose="020B0604030504040204" pitchFamily="34" charset="-120"/>
              </a:rPr>
              <a:t>可降低益流可能</a:t>
            </a:r>
            <a:endParaRPr lang="en-US" altLang="zh-TW" dirty="0">
              <a:latin typeface="Corbel" panose="020B0503020204020204"/>
              <a:ea typeface="微軟正黑體" panose="020B0604030504040204" pitchFamily="34" charset="-12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06C70-2BA4-4F7E-94BD-C75DAB956253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020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 animBg="1"/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46652"/>
            <a:ext cx="10515600" cy="1213143"/>
          </a:xfrm>
        </p:spPr>
        <p:txBody>
          <a:bodyPr/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實驗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原理</a:t>
            </a:r>
          </a:p>
        </p:txBody>
      </p:sp>
      <p:graphicFrame>
        <p:nvGraphicFramePr>
          <p:cNvPr id="4" name="內容版面配置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37138855"/>
              </p:ext>
            </p:extLst>
          </p:nvPr>
        </p:nvGraphicFramePr>
        <p:xfrm>
          <a:off x="838200" y="2204356"/>
          <a:ext cx="10515600" cy="3494316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3217524362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031454528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029073533"/>
                    </a:ext>
                  </a:extLst>
                </a:gridCol>
              </a:tblGrid>
              <a:tr h="499188">
                <a:tc>
                  <a:txBody>
                    <a:bodyPr/>
                    <a:lstStyle/>
                    <a:p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傳統填充床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旋轉填充床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899188"/>
                  </a:ext>
                </a:extLst>
              </a:tr>
              <a:tr h="499188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液膜厚度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rgbClr val="586BA4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厚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rgbClr val="586BA4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薄</a:t>
                      </a:r>
                      <a:endParaRPr lang="zh-TW" altLang="en-US" dirty="0">
                        <a:solidFill>
                          <a:srgbClr val="FF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rgbClr val="586BA4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2992154"/>
                  </a:ext>
                </a:extLst>
              </a:tr>
              <a:tr h="499188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流速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慢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快</a:t>
                      </a:r>
                      <a:endParaRPr lang="zh-TW" altLang="en-US" dirty="0">
                        <a:solidFill>
                          <a:srgbClr val="FF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7281591"/>
                  </a:ext>
                </a:extLst>
              </a:tr>
              <a:tr h="499188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混合程度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rgbClr val="586BA4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不均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rgbClr val="586BA4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佳 </a:t>
                      </a:r>
                      <a:r>
                        <a:rPr lang="en-US" altLang="zh-TW" dirty="0" smtClean="0"/>
                        <a:t>(VLE</a:t>
                      </a:r>
                      <a:r>
                        <a:rPr lang="zh-TW" altLang="en-US" dirty="0" smtClean="0"/>
                        <a:t>更快達成</a:t>
                      </a:r>
                      <a:r>
                        <a:rPr lang="en-US" altLang="zh-TW" dirty="0" smtClean="0"/>
                        <a:t>)</a:t>
                      </a:r>
                      <a:endParaRPr lang="zh-TW" altLang="en-US" dirty="0">
                        <a:solidFill>
                          <a:srgbClr val="FF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rgbClr val="586BA4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5407955"/>
                  </a:ext>
                </a:extLst>
              </a:tr>
              <a:tr h="499188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質傳係數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低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上升</a:t>
                      </a:r>
                      <a:endParaRPr lang="zh-TW" altLang="en-US" dirty="0">
                        <a:solidFill>
                          <a:srgbClr val="FF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075487"/>
                  </a:ext>
                </a:extLst>
              </a:tr>
              <a:tr h="499188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設備體積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rgbClr val="586BA4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巨大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rgbClr val="586BA4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縮小 </a:t>
                      </a:r>
                      <a:r>
                        <a:rPr lang="en-US" altLang="zh-TW" dirty="0" smtClean="0"/>
                        <a:t>(</a:t>
                      </a:r>
                      <a:r>
                        <a:rPr lang="zh-TW" altLang="en-US" dirty="0" smtClean="0"/>
                        <a:t>約可至</a:t>
                      </a:r>
                      <a:r>
                        <a:rPr lang="en-US" altLang="zh-TW" dirty="0" smtClean="0"/>
                        <a:t>1/10)</a:t>
                      </a:r>
                      <a:endParaRPr lang="zh-TW" altLang="en-US" dirty="0">
                        <a:solidFill>
                          <a:srgbClr val="FF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rgbClr val="586BA4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4856651"/>
                  </a:ext>
                </a:extLst>
              </a:tr>
              <a:tr h="499188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成本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高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降低</a:t>
                      </a:r>
                      <a:endParaRPr lang="zh-TW" altLang="en-US" dirty="0">
                        <a:solidFill>
                          <a:srgbClr val="FF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48252"/>
                  </a:ext>
                </a:extLst>
              </a:tr>
            </a:tbl>
          </a:graphicData>
        </a:graphic>
      </p:graphicFrame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06C70-2BA4-4F7E-94BD-C75DAB956253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3877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46652"/>
            <a:ext cx="10515600" cy="1213143"/>
          </a:xfrm>
        </p:spPr>
        <p:txBody>
          <a:bodyPr/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實驗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原理</a:t>
            </a:r>
          </a:p>
        </p:txBody>
      </p:sp>
      <p:sp>
        <p:nvSpPr>
          <p:cNvPr id="6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旋轉填充床</a:t>
            </a:r>
            <a:r>
              <a:rPr lang="en-US" altLang="zh-TW" b="1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(RPB</a:t>
            </a:r>
            <a:r>
              <a:rPr lang="zh-TW" altLang="en-US" b="1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，</a:t>
            </a:r>
            <a:r>
              <a:rPr lang="en-US" altLang="zh-TW" b="1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Rotating Packed Bed</a:t>
            </a:r>
            <a:r>
              <a:rPr lang="en-US" altLang="zh-TW" b="1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已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知透過</a:t>
            </a:r>
            <a:r>
              <a:rPr lang="zh-TW" altLang="en-US" sz="2400" b="1" dirty="0" smtClean="0">
                <a:solidFill>
                  <a:srgbClr val="ED7D3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重力加速度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改變可降低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溢流可能性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因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近地球表面之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g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為定值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故以旋轉床體產生</a:t>
            </a:r>
            <a:r>
              <a:rPr lang="zh-TW" altLang="en-US" sz="2400" b="1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離心場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此為</a:t>
            </a:r>
            <a:r>
              <a:rPr lang="en-US" altLang="zh-TW" sz="2400" b="1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HIGEE</a:t>
            </a:r>
            <a:r>
              <a:rPr lang="zh-TW" altLang="en-US" sz="2400" b="1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超重力場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(high gravity)</a:t>
            </a:r>
            <a:endParaRPr lang="zh-TW" altLang="en-US" sz="2400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06C70-2BA4-4F7E-94BD-C75DAB956253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1094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46652"/>
            <a:ext cx="10515600" cy="1213143"/>
          </a:xfrm>
        </p:spPr>
        <p:txBody>
          <a:bodyPr/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實驗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原理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16606"/>
                <a:ext cx="10515600" cy="4351338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zh-TW" altLang="en-US" sz="2400" b="1" dirty="0" smtClean="0">
                    <a:solidFill>
                      <a:srgbClr val="324376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旋轉氣膜質傳係數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b="1" i="1">
                            <a:solidFill>
                              <a:srgbClr val="32437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1" i="1">
                            <a:solidFill>
                              <a:srgbClr val="324376"/>
                            </a:solidFill>
                            <a:latin typeface="Cambria Math" panose="02040503050406030204" pitchFamily="18" charset="0"/>
                          </a:rPr>
                          <m:t>𝑲</m:t>
                        </m:r>
                      </m:e>
                      <m:sub>
                        <m:r>
                          <a:rPr lang="en-US" altLang="zh-TW" sz="2400" b="1" i="1">
                            <a:solidFill>
                              <a:srgbClr val="324376"/>
                            </a:solidFill>
                            <a:latin typeface="Cambria Math" panose="02040503050406030204" pitchFamily="18" charset="0"/>
                          </a:rPr>
                          <m:t>𝑮</m:t>
                        </m:r>
                      </m:sub>
                    </m:sSub>
                    <m:r>
                      <a:rPr lang="en-US" altLang="zh-TW" sz="2400" b="1" i="1">
                        <a:solidFill>
                          <a:srgbClr val="324376"/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zh-TW" altLang="en-US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可</a:t>
                </a:r>
                <a:r>
                  <a:rPr lang="zh-TW" altLang="en-US" sz="24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由穩態填充</a:t>
                </a:r>
                <a:r>
                  <a:rPr lang="zh-TW" altLang="en-US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床</a:t>
                </a:r>
                <a:r>
                  <a:rPr lang="zh-TW" altLang="en-US" sz="24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的</a:t>
                </a:r>
                <a:r>
                  <a:rPr lang="zh-TW" altLang="en-US" sz="2400" b="1" dirty="0" smtClean="0">
                    <a:solidFill>
                      <a:srgbClr val="C0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微體積</a:t>
                </a:r>
                <a:r>
                  <a:rPr lang="zh-TW" altLang="en-US" sz="24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求得。</a:t>
                </a:r>
                <a:endParaRPr lang="en-US" altLang="zh-TW" sz="24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r>
                  <a:rPr lang="zh-TW" altLang="en-US" sz="24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假設體積</a:t>
                </a:r>
                <a:r>
                  <a:rPr lang="zh-TW" altLang="en-US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之截面積為</a:t>
                </a:r>
                <a:r>
                  <a:rPr lang="en-US" altLang="zh-TW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2</a:t>
                </a:r>
                <a:r>
                  <a:rPr lang="el-GR" altLang="zh-TW" sz="2400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π</a:t>
                </a:r>
                <a:r>
                  <a:rPr lang="en-US" altLang="zh-TW" sz="2400" dirty="0" err="1"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rz</a:t>
                </a:r>
                <a:r>
                  <a:rPr lang="zh-TW" altLang="en-US" sz="2400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，厚度為</a:t>
                </a:r>
                <a:r>
                  <a:rPr lang="en-US" altLang="zh-TW" sz="2400" dirty="0" err="1"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dr</a:t>
                </a:r>
                <a:endParaRPr lang="en-US" altLang="zh-TW" sz="24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endParaRPr>
              </a:p>
              <a:p>
                <a:r>
                  <a:rPr lang="zh-TW" altLang="en-US" sz="2400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則氣相溶質</a:t>
                </a:r>
                <a:r>
                  <a:rPr lang="en-US" altLang="zh-TW" sz="2400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(G)</a:t>
                </a:r>
                <a:r>
                  <a:rPr lang="zh-TW" altLang="en-US" sz="2400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之質量平衡</a:t>
                </a:r>
                <a:r>
                  <a:rPr lang="en-US" altLang="zh-TW" sz="2400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(Mass</a:t>
                </a:r>
                <a:r>
                  <a:rPr lang="zh-TW" altLang="en-US" sz="2400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 </a:t>
                </a:r>
                <a:r>
                  <a:rPr lang="en-US" altLang="zh-TW" sz="2400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Balance)</a:t>
                </a:r>
                <a:r>
                  <a:rPr lang="zh-TW" altLang="en-US" sz="24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為</a:t>
                </a:r>
                <a:endParaRPr lang="en-US" altLang="zh-TW" sz="2400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endParaRPr>
              </a:p>
              <a:p>
                <a:endParaRPr lang="en-US" altLang="zh-TW" sz="2400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endParaRPr>
              </a:p>
              <a:p>
                <a:endParaRPr lang="en-US" altLang="zh-TW" sz="2400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sz="2400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TW" sz="2400" i="1">
                              <a:latin typeface="Cambria Math" panose="02040503050406030204" pitchFamily="18" charset="0"/>
                            </a:rPr>
                            <m:t>G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altLang="zh-TW" sz="2400" i="1">
                          <a:latin typeface="Cambria Math" panose="02040503050406030204" pitchFamily="18" charset="0"/>
                        </a:rPr>
                        <m:t>d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sz="2400" i="1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TW" sz="2400" i="1">
                              <a:latin typeface="Cambria Math" panose="02040503050406030204" pitchFamily="18" charset="0"/>
                            </a:rPr>
                            <m:t>G</m:t>
                          </m:r>
                        </m:sub>
                      </m:sSub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400" i="1">
                              <a:solidFill>
                                <a:srgbClr val="32437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sz="2400" i="1">
                              <a:solidFill>
                                <a:srgbClr val="324376"/>
                              </a:solidFill>
                              <a:latin typeface="Cambria Math" panose="02040503050406030204" pitchFamily="18" charset="0"/>
                            </a:rPr>
                            <m:t>K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TW" sz="2400" i="1">
                              <a:solidFill>
                                <a:srgbClr val="324376"/>
                              </a:solidFill>
                              <a:latin typeface="Cambria Math" panose="02040503050406030204" pitchFamily="18" charset="0"/>
                            </a:rPr>
                            <m:t>G</m:t>
                          </m:r>
                        </m:sub>
                      </m:sSub>
                      <m:r>
                        <a:rPr lang="en-US" altLang="zh-TW" sz="2400" i="1">
                          <a:solidFill>
                            <a:srgbClr val="324376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sz="2400" i="1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TW" sz="2400" i="1">
                              <a:latin typeface="Cambria Math" panose="02040503050406030204" pitchFamily="18" charset="0"/>
                            </a:rPr>
                            <m:t>G</m:t>
                          </m:r>
                        </m:sub>
                      </m:sSub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G</m:t>
                              </m:r>
                            </m:sub>
                          </m:sSub>
                        </m:e>
                        <m:sup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en-US" altLang="zh-TW" sz="2400" dirty="0">
                          <a:solidFill>
                            <a:srgbClr val="C0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m:t>2</m:t>
                      </m:r>
                      <m:r>
                        <m:rPr>
                          <m:nor/>
                        </m:rPr>
                        <a:rPr lang="el-GR" altLang="zh-TW" sz="2400" dirty="0">
                          <a:solidFill>
                            <a:srgbClr val="C0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m:t>π</m:t>
                      </m:r>
                      <m:r>
                        <m:rPr>
                          <m:nor/>
                        </m:rPr>
                        <a:rPr lang="en-US" altLang="zh-TW" sz="2400" dirty="0">
                          <a:solidFill>
                            <a:srgbClr val="C0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m:t>rzdr</m:t>
                      </m:r>
                    </m:oMath>
                  </m:oMathPara>
                </a14:m>
                <a:endParaRPr lang="en-US" altLang="zh-TW" sz="2400" dirty="0">
                  <a:solidFill>
                    <a:srgbClr val="C0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endParaRPr>
              </a:p>
              <a:p>
                <a:endParaRPr lang="en-US" altLang="zh-TW" sz="24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2400" i="1"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 sz="2400" i="1">
                            <a:latin typeface="Cambria Math" panose="02040503050406030204" pitchFamily="18" charset="0"/>
                          </a:rPr>
                          <m:t>G</m:t>
                        </m:r>
                      </m:sub>
                    </m:sSub>
                  </m:oMath>
                </a14:m>
                <a:r>
                  <a:rPr lang="en-US" altLang="zh-TW" sz="24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:</a:t>
                </a:r>
                <a:r>
                  <a:rPr lang="zh-TW" altLang="en-US" sz="2400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氣體體積</a:t>
                </a:r>
                <a:r>
                  <a:rPr lang="zh-TW" altLang="en-US" sz="24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流量</a:t>
                </a:r>
                <a:r>
                  <a:rPr lang="en-US" altLang="zh-TW" sz="24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(m</a:t>
                </a:r>
                <a:r>
                  <a:rPr lang="en-US" altLang="zh-TW" sz="2400" baseline="300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3</a:t>
                </a:r>
                <a:r>
                  <a:rPr lang="en-US" altLang="zh-TW" sz="24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/s)</a:t>
                </a:r>
                <a:endParaRPr lang="en-US" altLang="zh-TW" sz="24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 sz="2400" i="1">
                            <a:latin typeface="Cambria Math" panose="02040503050406030204" pitchFamily="18" charset="0"/>
                          </a:rPr>
                          <m:t>G</m:t>
                        </m:r>
                      </m:sub>
                    </m:sSub>
                  </m:oMath>
                </a14:m>
                <a:r>
                  <a:rPr lang="en-US" altLang="zh-TW" sz="24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:</a:t>
                </a:r>
                <a:r>
                  <a:rPr lang="zh-TW" altLang="en-US" sz="2400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氣相溶質濃度</a:t>
                </a:r>
                <a:r>
                  <a:rPr lang="en-US" altLang="zh-TW" sz="24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(* : </a:t>
                </a:r>
                <a:r>
                  <a:rPr lang="zh-TW" altLang="en-US" sz="24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氣液</a:t>
                </a:r>
                <a:r>
                  <a:rPr lang="zh-TW" altLang="en-US" sz="2400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相濃度達平衡</a:t>
                </a:r>
                <a:r>
                  <a:rPr lang="en-US" altLang="zh-TW" sz="24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)(</a:t>
                </a:r>
                <a:r>
                  <a:rPr lang="en-US" altLang="zh-TW" sz="2400" dirty="0" err="1" smtClean="0"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mol</a:t>
                </a:r>
                <a:r>
                  <a:rPr lang="en-US" altLang="zh-TW" sz="24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/m</a:t>
                </a:r>
                <a:r>
                  <a:rPr lang="en-US" altLang="zh-TW" sz="2400" baseline="300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3</a:t>
                </a:r>
                <a:r>
                  <a:rPr lang="en-US" altLang="zh-TW" sz="24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)</a:t>
                </a:r>
                <a:endParaRPr lang="en-US" altLang="zh-TW" sz="24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smtClean="0">
                            <a:solidFill>
                              <a:srgbClr val="32437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2400" i="1">
                            <a:solidFill>
                              <a:srgbClr val="324376"/>
                            </a:solidFill>
                            <a:latin typeface="Cambria Math" panose="02040503050406030204" pitchFamily="18" charset="0"/>
                          </a:rPr>
                          <m:t>K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 sz="2400" i="1">
                            <a:solidFill>
                              <a:srgbClr val="324376"/>
                            </a:solidFill>
                            <a:latin typeface="Cambria Math" panose="02040503050406030204" pitchFamily="18" charset="0"/>
                          </a:rPr>
                          <m:t>G</m:t>
                        </m:r>
                      </m:sub>
                    </m:sSub>
                    <m:r>
                      <a:rPr lang="en-US" altLang="zh-TW" sz="2400" i="1">
                        <a:solidFill>
                          <a:srgbClr val="324376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zh-TW" sz="2400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:</a:t>
                </a:r>
                <a:r>
                  <a:rPr lang="zh-TW" altLang="en-US" sz="2400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總括體積氣膜質傳係數</a:t>
                </a:r>
                <a:r>
                  <a:rPr lang="en-US" altLang="zh-TW" sz="24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(s</a:t>
                </a:r>
                <a:r>
                  <a:rPr lang="en-US" altLang="zh-TW" sz="2400" baseline="300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-1</a:t>
                </a:r>
                <a:r>
                  <a:rPr lang="en-US" altLang="zh-TW" sz="24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)</a:t>
                </a:r>
                <a:endParaRPr lang="en-US" altLang="zh-TW" sz="24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endParaRPr>
              </a:p>
              <a:p>
                <a:r>
                  <a:rPr lang="zh-TW" altLang="en-US" sz="2400" b="1" dirty="0">
                    <a:solidFill>
                      <a:schemeClr val="tx1">
                        <a:lumMod val="95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由上式對</a:t>
                </a:r>
                <a:r>
                  <a:rPr lang="en-US" altLang="zh-TW" sz="2400" b="1" dirty="0">
                    <a:solidFill>
                      <a:schemeClr val="tx1">
                        <a:lumMod val="95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r</a:t>
                </a:r>
                <a:r>
                  <a:rPr lang="zh-TW" altLang="en-US" sz="2400" b="1" dirty="0">
                    <a:solidFill>
                      <a:schemeClr val="tx1">
                        <a:lumMod val="95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積分</a:t>
                </a:r>
                <a:r>
                  <a:rPr lang="en-US" altLang="zh-TW" sz="2400" b="1" dirty="0">
                    <a:solidFill>
                      <a:schemeClr val="tx1">
                        <a:lumMod val="95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(</a:t>
                </a:r>
                <a:r>
                  <a:rPr lang="zh-TW" altLang="en-US" sz="2400" b="1" dirty="0">
                    <a:solidFill>
                      <a:schemeClr val="tx1">
                        <a:lumMod val="95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從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b="1" i="1" dirty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2400" b="1" i="1" dirty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 sz="2400" b="1" i="1" dirty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r>
                  <a:rPr lang="zh-TW" altLang="en-US" sz="2400" b="1" dirty="0">
                    <a:solidFill>
                      <a:schemeClr val="tx1">
                        <a:lumMod val="95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b="1" i="1" dirty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2400" b="1" i="1" dirty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 sz="2400" b="1" i="1" dirty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o</m:t>
                        </m:r>
                      </m:sub>
                    </m:sSub>
                  </m:oMath>
                </a14:m>
                <a:r>
                  <a:rPr lang="en-US" altLang="zh-TW" sz="2400" b="1" dirty="0">
                    <a:solidFill>
                      <a:schemeClr val="tx1">
                        <a:lumMod val="95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)</a:t>
                </a:r>
              </a:p>
              <a:p>
                <a:endParaRPr lang="en-US" altLang="zh-TW" sz="2400" dirty="0">
                  <a:solidFill>
                    <a:schemeClr val="tx1">
                      <a:lumMod val="9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TW" sz="2400" i="1">
                                  <a:solidFill>
                                    <a:schemeClr val="tx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400" i="1">
                                  <a:solidFill>
                                    <a:schemeClr val="tx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Q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TW" sz="2400" i="1">
                                  <a:solidFill>
                                    <a:schemeClr val="tx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G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TW" sz="2400" i="1" smtClean="0">
                                  <a:solidFill>
                                    <a:srgbClr val="32437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400" i="1">
                                  <a:solidFill>
                                    <a:srgbClr val="324376"/>
                                  </a:solidFill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TW" sz="2400" i="1">
                                  <a:solidFill>
                                    <a:srgbClr val="324376"/>
                                  </a:solidFill>
                                  <a:latin typeface="Cambria Math" panose="02040503050406030204" pitchFamily="18" charset="0"/>
                                </a:rPr>
                                <m:t>Ga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altLang="zh-TW" sz="2400" dirty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m:t>2</m:t>
                          </m:r>
                          <m:r>
                            <m:rPr>
                              <m:nor/>
                            </m:rPr>
                            <a:rPr lang="el-GR" altLang="zh-TW" sz="2400" dirty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  <a:cs typeface="Times New Roman" panose="02020603050405020304" pitchFamily="18" charset="0"/>
                            </a:rPr>
                            <m:t>π</m:t>
                          </m:r>
                          <m:r>
                            <m:rPr>
                              <m:nor/>
                            </m:rPr>
                            <a:rPr lang="en-US" altLang="zh-TW" sz="2400" dirty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  <a:cs typeface="Times New Roman" panose="02020603050405020304" pitchFamily="18" charset="0"/>
                            </a:rPr>
                            <m:t>z</m:t>
                          </m:r>
                        </m:den>
                      </m:f>
                      <m:nary>
                        <m:naryPr>
                          <m:ctrlPr>
                            <a:rPr lang="en-US" altLang="zh-TW" sz="2400" i="1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altLang="zh-TW" sz="2400" i="1">
                                  <a:solidFill>
                                    <a:schemeClr val="tx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altLang="zh-TW" sz="2400" i="1">
                                      <a:solidFill>
                                        <a:schemeClr val="tx1">
                                          <a:lumMod val="9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sz="2400" i="1">
                                      <a:solidFill>
                                        <a:schemeClr val="tx1">
                                          <a:lumMod val="9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C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TW" sz="2400" i="1">
                                      <a:solidFill>
                                        <a:schemeClr val="tx1">
                                          <a:lumMod val="9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G</m:t>
                                  </m:r>
                                </m:sub>
                              </m:sSub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TW" sz="2400" i="1">
                                  <a:solidFill>
                                    <a:schemeClr val="tx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o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altLang="zh-TW" sz="2400" i="1">
                                  <a:solidFill>
                                    <a:schemeClr val="tx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altLang="zh-TW" sz="2400" i="1">
                                      <a:solidFill>
                                        <a:schemeClr val="tx1">
                                          <a:lumMod val="9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sz="2400" i="1">
                                      <a:solidFill>
                                        <a:schemeClr val="tx1">
                                          <a:lumMod val="9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C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TW" sz="2400" i="1">
                                      <a:solidFill>
                                        <a:schemeClr val="tx1">
                                          <a:lumMod val="9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G</m:t>
                                  </m:r>
                                </m:sub>
                              </m:sSub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TW" sz="2400" i="1">
                                  <a:solidFill>
                                    <a:schemeClr val="tx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sub>
                          </m:sSub>
                        </m:sup>
                        <m:e>
                          <m:f>
                            <m:fPr>
                              <m:ctrlPr>
                                <a:rPr lang="en-US" altLang="zh-TW" sz="2400" i="1">
                                  <a:solidFill>
                                    <a:schemeClr val="tx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altLang="zh-TW" sz="2400" i="1">
                                  <a:solidFill>
                                    <a:schemeClr val="tx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  <m:sSub>
                                <m:sSubPr>
                                  <m:ctrlPr>
                                    <a:rPr lang="en-US" altLang="zh-TW" sz="2400" i="1">
                                      <a:solidFill>
                                        <a:schemeClr val="tx1">
                                          <a:lumMod val="9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sz="2400" i="1">
                                      <a:solidFill>
                                        <a:schemeClr val="tx1">
                                          <a:lumMod val="9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C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TW" sz="2400" i="1">
                                      <a:solidFill>
                                        <a:schemeClr val="tx1">
                                          <a:lumMod val="9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G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altLang="zh-TW" sz="2400" i="1">
                                      <a:solidFill>
                                        <a:schemeClr val="tx1">
                                          <a:lumMod val="9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sz="2400" i="1">
                                      <a:solidFill>
                                        <a:schemeClr val="tx1">
                                          <a:lumMod val="9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C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TW" sz="2400" i="1">
                                      <a:solidFill>
                                        <a:schemeClr val="tx1">
                                          <a:lumMod val="9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G</m:t>
                                  </m:r>
                                </m:sub>
                              </m:sSub>
                              <m:r>
                                <a:rPr lang="en-US" altLang="zh-TW" sz="2400" i="1">
                                  <a:solidFill>
                                    <a:schemeClr val="tx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zh-TW" sz="2400" i="1">
                                      <a:solidFill>
                                        <a:schemeClr val="tx1">
                                          <a:lumMod val="9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altLang="zh-TW" sz="2400" i="1">
                                          <a:solidFill>
                                            <a:schemeClr val="tx1">
                                              <a:lumMod val="9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TW" sz="2400" i="1">
                                          <a:solidFill>
                                            <a:schemeClr val="tx1">
                                              <a:lumMod val="9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C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altLang="zh-TW" sz="2400" i="1">
                                          <a:solidFill>
                                            <a:schemeClr val="tx1">
                                              <a:lumMod val="9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G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zh-TW" altLang="en-US" sz="2400" i="1">
                                      <a:solidFill>
                                        <a:schemeClr val="tx1">
                                          <a:lumMod val="9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den>
                          </m:f>
                        </m:e>
                      </m:nary>
                      <m:r>
                        <a:rPr lang="en-US" altLang="zh-TW" sz="2400" i="1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trlPr>
                            <a:rPr lang="en-US" altLang="zh-TW" sz="2400" i="1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altLang="zh-TW" sz="2400" i="1">
                                  <a:solidFill>
                                    <a:schemeClr val="tx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400" i="1">
                                  <a:solidFill>
                                    <a:schemeClr val="tx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r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TW" sz="2400" i="1">
                                  <a:solidFill>
                                    <a:schemeClr val="tx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altLang="zh-TW" sz="2400" i="1">
                                  <a:solidFill>
                                    <a:schemeClr val="tx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400" i="1">
                                  <a:solidFill>
                                    <a:schemeClr val="tx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r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TW" sz="2400" i="1">
                                  <a:solidFill>
                                    <a:schemeClr val="tx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o</m:t>
                              </m:r>
                            </m:sub>
                          </m:sSub>
                        </m:sup>
                        <m:e>
                          <m:r>
                            <m:rPr>
                              <m:sty m:val="p"/>
                            </m:rPr>
                            <a:rPr lang="en-US" altLang="zh-TW" sz="24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rdr</m:t>
                          </m:r>
                        </m:e>
                      </m:nary>
                    </m:oMath>
                  </m:oMathPara>
                </a14:m>
                <a:endParaRPr lang="en-US" altLang="zh-TW" sz="24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16606"/>
                <a:ext cx="10515600" cy="4351338"/>
              </a:xfrm>
              <a:blipFill>
                <a:blip r:embed="rId2"/>
                <a:stretch>
                  <a:fillRect l="-290" t="-210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/>
          <p:cNvSpPr/>
          <p:nvPr/>
        </p:nvSpPr>
        <p:spPr>
          <a:xfrm>
            <a:off x="4246417" y="3004306"/>
            <a:ext cx="4084782" cy="782603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4150012" y="5170504"/>
            <a:ext cx="4277591" cy="1045840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06C70-2BA4-4F7E-94BD-C75DAB956253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8193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甘油">
      <a:majorFont>
        <a:latin typeface="Calibri Light"/>
        <a:ea typeface="標楷體"/>
        <a:cs typeface=""/>
      </a:majorFont>
      <a:minorFont>
        <a:latin typeface="Calibri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879</TotalTime>
  <Words>980</Words>
  <Application>Microsoft Office PowerPoint</Application>
  <PresentationFormat>寬螢幕</PresentationFormat>
  <Paragraphs>290</Paragraphs>
  <Slides>26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12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26</vt:i4>
      </vt:variant>
    </vt:vector>
  </HeadingPairs>
  <TitlesOfParts>
    <vt:vector size="39" baseType="lpstr">
      <vt:lpstr>SimSun</vt:lpstr>
      <vt:lpstr>微軟正黑體</vt:lpstr>
      <vt:lpstr>新細明體</vt:lpstr>
      <vt:lpstr>標楷體</vt:lpstr>
      <vt:lpstr>Arial</vt:lpstr>
      <vt:lpstr>Calibri</vt:lpstr>
      <vt:lpstr>Calibri Light</vt:lpstr>
      <vt:lpstr>Cambria Math</vt:lpstr>
      <vt:lpstr>Corbel</vt:lpstr>
      <vt:lpstr>Lucida Sans Unicode</vt:lpstr>
      <vt:lpstr>Times New Roman</vt:lpstr>
      <vt:lpstr>Wingdings</vt:lpstr>
      <vt:lpstr>Office 佈景主題</vt:lpstr>
      <vt:lpstr>實驗四  超重力系統吸收揮發性有機物</vt:lpstr>
      <vt:lpstr>Outline</vt:lpstr>
      <vt:lpstr>Outline</vt:lpstr>
      <vt:lpstr>目的</vt:lpstr>
      <vt:lpstr>實驗原理</vt:lpstr>
      <vt:lpstr>實驗原理</vt:lpstr>
      <vt:lpstr>實驗原理</vt:lpstr>
      <vt:lpstr>實驗原理</vt:lpstr>
      <vt:lpstr>實驗原理</vt:lpstr>
      <vt:lpstr>實驗原理</vt:lpstr>
      <vt:lpstr>實驗儀器</vt:lpstr>
      <vt:lpstr>實驗儀器</vt:lpstr>
      <vt:lpstr>實驗儀器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實驗數據</vt:lpstr>
      <vt:lpstr>數據記錄</vt:lpstr>
      <vt:lpstr>結果預測</vt:lpstr>
      <vt:lpstr>參考資料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彥均 盧彥均</dc:creator>
  <cp:lastModifiedBy>yabe01125@gmail.com</cp:lastModifiedBy>
  <cp:revision>79</cp:revision>
  <dcterms:created xsi:type="dcterms:W3CDTF">2020-06-09T02:59:28Z</dcterms:created>
  <dcterms:modified xsi:type="dcterms:W3CDTF">2020-10-16T14:24:22Z</dcterms:modified>
</cp:coreProperties>
</file>