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7" r:id="rId1"/>
  </p:sldMasterIdLst>
  <p:notesMasterIdLst>
    <p:notesMasterId r:id="rId62"/>
  </p:notesMasterIdLst>
  <p:sldIdLst>
    <p:sldId id="256" r:id="rId2"/>
    <p:sldId id="262" r:id="rId3"/>
    <p:sldId id="280" r:id="rId4"/>
    <p:sldId id="257" r:id="rId5"/>
    <p:sldId id="263" r:id="rId6"/>
    <p:sldId id="302" r:id="rId7"/>
    <p:sldId id="321" r:id="rId8"/>
    <p:sldId id="264" r:id="rId9"/>
    <p:sldId id="265" r:id="rId10"/>
    <p:sldId id="303" r:id="rId11"/>
    <p:sldId id="273" r:id="rId12"/>
    <p:sldId id="266" r:id="rId13"/>
    <p:sldId id="299" r:id="rId14"/>
    <p:sldId id="281" r:id="rId15"/>
    <p:sldId id="267" r:id="rId16"/>
    <p:sldId id="269" r:id="rId17"/>
    <p:sldId id="282" r:id="rId18"/>
    <p:sldId id="270" r:id="rId19"/>
    <p:sldId id="271" r:id="rId20"/>
    <p:sldId id="292" r:id="rId21"/>
    <p:sldId id="293" r:id="rId22"/>
    <p:sldId id="322" r:id="rId23"/>
    <p:sldId id="323" r:id="rId24"/>
    <p:sldId id="284" r:id="rId25"/>
    <p:sldId id="283" r:id="rId26"/>
    <p:sldId id="279" r:id="rId27"/>
    <p:sldId id="289" r:id="rId28"/>
    <p:sldId id="287" r:id="rId29"/>
    <p:sldId id="288" r:id="rId30"/>
    <p:sldId id="286" r:id="rId31"/>
    <p:sldId id="304" r:id="rId32"/>
    <p:sldId id="276" r:id="rId33"/>
    <p:sldId id="291" r:id="rId34"/>
    <p:sldId id="277" r:id="rId35"/>
    <p:sldId id="278" r:id="rId36"/>
    <p:sldId id="306" r:id="rId37"/>
    <p:sldId id="309" r:id="rId38"/>
    <p:sldId id="310" r:id="rId39"/>
    <p:sldId id="307" r:id="rId40"/>
    <p:sldId id="308" r:id="rId41"/>
    <p:sldId id="297" r:id="rId42"/>
    <p:sldId id="295" r:id="rId43"/>
    <p:sldId id="296" r:id="rId44"/>
    <p:sldId id="301" r:id="rId45"/>
    <p:sldId id="318" r:id="rId46"/>
    <p:sldId id="313" r:id="rId47"/>
    <p:sldId id="312" r:id="rId48"/>
    <p:sldId id="300" r:id="rId49"/>
    <p:sldId id="314" r:id="rId50"/>
    <p:sldId id="315" r:id="rId51"/>
    <p:sldId id="316" r:id="rId52"/>
    <p:sldId id="319" r:id="rId53"/>
    <p:sldId id="290" r:id="rId54"/>
    <p:sldId id="305" r:id="rId55"/>
    <p:sldId id="275" r:id="rId56"/>
    <p:sldId id="311" r:id="rId57"/>
    <p:sldId id="324" r:id="rId58"/>
    <p:sldId id="258" r:id="rId59"/>
    <p:sldId id="260" r:id="rId60"/>
    <p:sldId id="261"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FFFF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085" autoAdjust="0"/>
  </p:normalViewPr>
  <p:slideViewPr>
    <p:cSldViewPr snapToGrid="0">
      <p:cViewPr>
        <p:scale>
          <a:sx n="76" d="100"/>
          <a:sy n="76" d="100"/>
        </p:scale>
        <p:origin x="-1380" y="-72"/>
      </p:cViewPr>
      <p:guideLst>
        <p:guide orient="horz" pos="2160"/>
        <p:guide pos="2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DD42D3-6563-4A1F-A635-09DBDE840406}" type="datetimeFigureOut">
              <a:rPr lang="en-US" smtClean="0"/>
              <a:t>1/6/2011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4F44A2-23FA-4A8F-BE20-857801DB5A8F}" type="slidenum">
              <a:rPr lang="en-US" smtClean="0"/>
              <a:t>‹#›</a:t>
            </a:fld>
            <a:endParaRPr lang="en-US"/>
          </a:p>
        </p:txBody>
      </p:sp>
    </p:spTree>
    <p:extLst>
      <p:ext uri="{BB962C8B-B14F-4D97-AF65-F5344CB8AC3E}">
        <p14:creationId xmlns:p14="http://schemas.microsoft.com/office/powerpoint/2010/main" val="477233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session I’ll assume that</a:t>
            </a:r>
            <a:r>
              <a:rPr lang="en-US" baseline="0" dirty="0" smtClean="0"/>
              <a:t> you’re already confident with SCDs, Star Schemas, and all the BI terminology and technology</a:t>
            </a:r>
            <a:endParaRPr lang="en-US" dirty="0" smtClean="0"/>
          </a:p>
        </p:txBody>
      </p:sp>
      <p:sp>
        <p:nvSpPr>
          <p:cNvPr id="4" name="Slide Number Placeholder 3"/>
          <p:cNvSpPr>
            <a:spLocks noGrp="1"/>
          </p:cNvSpPr>
          <p:nvPr>
            <p:ph type="sldNum" sz="quarter" idx="10"/>
          </p:nvPr>
        </p:nvSpPr>
        <p:spPr/>
        <p:txBody>
          <a:bodyPr/>
          <a:lstStyle/>
          <a:p>
            <a:fld id="{BA4F44A2-23FA-4A8F-BE20-857801DB5A8F}" type="slidenum">
              <a:rPr lang="en-US" smtClean="0"/>
              <a:t>8</a:t>
            </a:fld>
            <a:endParaRPr lang="en-US"/>
          </a:p>
        </p:txBody>
      </p:sp>
    </p:spTree>
    <p:extLst>
      <p:ext uri="{BB962C8B-B14F-4D97-AF65-F5344CB8AC3E}">
        <p14:creationId xmlns:p14="http://schemas.microsoft.com/office/powerpoint/2010/main" val="727370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section describes how programmable objects, like views and stored procedure, should be used </a:t>
            </a:r>
          </a:p>
          <a:p>
            <a:endParaRPr lang="en-US" dirty="0"/>
          </a:p>
        </p:txBody>
      </p:sp>
      <p:sp>
        <p:nvSpPr>
          <p:cNvPr id="4" name="Slide Number Placeholder 3"/>
          <p:cNvSpPr>
            <a:spLocks noGrp="1"/>
          </p:cNvSpPr>
          <p:nvPr>
            <p:ph type="sldNum" sz="quarter" idx="10"/>
          </p:nvPr>
        </p:nvSpPr>
        <p:spPr/>
        <p:txBody>
          <a:bodyPr/>
          <a:lstStyle/>
          <a:p>
            <a:fld id="{BA4F44A2-23FA-4A8F-BE20-857801DB5A8F}" type="slidenum">
              <a:rPr lang="en-US" smtClean="0"/>
              <a:t>20</a:t>
            </a:fld>
            <a:endParaRPr lang="en-US"/>
          </a:p>
        </p:txBody>
      </p:sp>
    </p:spTree>
    <p:extLst>
      <p:ext uri="{BB962C8B-B14F-4D97-AF65-F5344CB8AC3E}">
        <p14:creationId xmlns:p14="http://schemas.microsoft.com/office/powerpoint/2010/main" val="995741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A4F44A2-23FA-4A8F-BE20-857801DB5A8F}" type="slidenum">
              <a:rPr lang="en-US" smtClean="0"/>
              <a:t>21</a:t>
            </a:fld>
            <a:endParaRPr lang="en-US"/>
          </a:p>
        </p:txBody>
      </p:sp>
    </p:spTree>
    <p:extLst>
      <p:ext uri="{BB962C8B-B14F-4D97-AF65-F5344CB8AC3E}">
        <p14:creationId xmlns:p14="http://schemas.microsoft.com/office/powerpoint/2010/main" val="1631047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section describes how programmable objects, like views and stored procedure, should be used </a:t>
            </a:r>
          </a:p>
          <a:p>
            <a:endParaRPr lang="en-US" dirty="0"/>
          </a:p>
        </p:txBody>
      </p:sp>
      <p:sp>
        <p:nvSpPr>
          <p:cNvPr id="4" name="Slide Number Placeholder 3"/>
          <p:cNvSpPr>
            <a:spLocks noGrp="1"/>
          </p:cNvSpPr>
          <p:nvPr>
            <p:ph type="sldNum" sz="quarter" idx="10"/>
          </p:nvPr>
        </p:nvSpPr>
        <p:spPr/>
        <p:txBody>
          <a:bodyPr/>
          <a:lstStyle/>
          <a:p>
            <a:fld id="{BA4F44A2-23FA-4A8F-BE20-857801DB5A8F}" type="slidenum">
              <a:rPr lang="en-US" smtClean="0"/>
              <a:t>22</a:t>
            </a:fld>
            <a:endParaRPr lang="en-US"/>
          </a:p>
        </p:txBody>
      </p:sp>
    </p:spTree>
    <p:extLst>
      <p:ext uri="{BB962C8B-B14F-4D97-AF65-F5344CB8AC3E}">
        <p14:creationId xmlns:p14="http://schemas.microsoft.com/office/powerpoint/2010/main" val="995741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section describes how programmable objects, like views and stored procedure, should be used </a:t>
            </a:r>
          </a:p>
          <a:p>
            <a:endParaRPr lang="en-US" dirty="0"/>
          </a:p>
        </p:txBody>
      </p:sp>
      <p:sp>
        <p:nvSpPr>
          <p:cNvPr id="4" name="Slide Number Placeholder 3"/>
          <p:cNvSpPr>
            <a:spLocks noGrp="1"/>
          </p:cNvSpPr>
          <p:nvPr>
            <p:ph type="sldNum" sz="quarter" idx="10"/>
          </p:nvPr>
        </p:nvSpPr>
        <p:spPr/>
        <p:txBody>
          <a:bodyPr/>
          <a:lstStyle/>
          <a:p>
            <a:fld id="{BA4F44A2-23FA-4A8F-BE20-857801DB5A8F}" type="slidenum">
              <a:rPr lang="en-US" smtClean="0"/>
              <a:t>24</a:t>
            </a:fld>
            <a:endParaRPr lang="en-US"/>
          </a:p>
        </p:txBody>
      </p:sp>
    </p:spTree>
    <p:extLst>
      <p:ext uri="{BB962C8B-B14F-4D97-AF65-F5344CB8AC3E}">
        <p14:creationId xmlns:p14="http://schemas.microsoft.com/office/powerpoint/2010/main" val="995741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“perform basic data filtering and data re-organization”:</a:t>
            </a:r>
            <a:r>
              <a:rPr lang="en-US" baseline="0" dirty="0" smtClean="0"/>
              <a:t> beside hierarchies flattening, another examples is when we have two columns, say docnum1 and docnum2 that contains a document number and the value can be in one of the two (but not both). In that case the view will take care of having only one </a:t>
            </a:r>
            <a:r>
              <a:rPr lang="en-US" baseline="0" dirty="0" err="1" smtClean="0"/>
              <a:t>docnum</a:t>
            </a:r>
            <a:r>
              <a:rPr lang="en-US" baseline="0" dirty="0" smtClean="0"/>
              <a:t> columns whose value is taken from docnum1 or docnum2 depending on where the value is stored.</a:t>
            </a:r>
            <a:endParaRPr lang="en-US" dirty="0"/>
          </a:p>
        </p:txBody>
      </p:sp>
      <p:sp>
        <p:nvSpPr>
          <p:cNvPr id="4" name="Slide Number Placeholder 3"/>
          <p:cNvSpPr>
            <a:spLocks noGrp="1"/>
          </p:cNvSpPr>
          <p:nvPr>
            <p:ph type="sldNum" sz="quarter" idx="10"/>
          </p:nvPr>
        </p:nvSpPr>
        <p:spPr/>
        <p:txBody>
          <a:bodyPr/>
          <a:lstStyle/>
          <a:p>
            <a:fld id="{BA4F44A2-23FA-4A8F-BE20-857801DB5A8F}" type="slidenum">
              <a:rPr lang="en-US" smtClean="0"/>
              <a:t>29</a:t>
            </a:fld>
            <a:endParaRPr lang="en-US"/>
          </a:p>
        </p:txBody>
      </p:sp>
    </p:spTree>
    <p:extLst>
      <p:ext uri="{BB962C8B-B14F-4D97-AF65-F5344CB8AC3E}">
        <p14:creationId xmlns:p14="http://schemas.microsoft.com/office/powerpoint/2010/main" val="181023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SSIS also play</a:t>
            </a:r>
            <a:r>
              <a:rPr lang="en-US" baseline="0" dirty="0" smtClean="0"/>
              <a:t> the role of orchestrator</a:t>
            </a:r>
            <a:endParaRPr lang="en-US" dirty="0"/>
          </a:p>
        </p:txBody>
      </p:sp>
      <p:sp>
        <p:nvSpPr>
          <p:cNvPr id="4" name="Slide Number Placeholder 3"/>
          <p:cNvSpPr>
            <a:spLocks noGrp="1"/>
          </p:cNvSpPr>
          <p:nvPr>
            <p:ph type="sldNum" sz="quarter" idx="10"/>
          </p:nvPr>
        </p:nvSpPr>
        <p:spPr/>
        <p:txBody>
          <a:bodyPr/>
          <a:lstStyle/>
          <a:p>
            <a:fld id="{BA4F44A2-23FA-4A8F-BE20-857801DB5A8F}" type="slidenum">
              <a:rPr lang="en-US" smtClean="0"/>
              <a:t>32</a:t>
            </a:fld>
            <a:endParaRPr lang="en-US"/>
          </a:p>
        </p:txBody>
      </p:sp>
    </p:spTree>
    <p:extLst>
      <p:ext uri="{BB962C8B-B14F-4D97-AF65-F5344CB8AC3E}">
        <p14:creationId xmlns:p14="http://schemas.microsoft.com/office/powerpoint/2010/main" val="809007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section describes how programmable objects, like views and stored procedure, should be used </a:t>
            </a:r>
          </a:p>
          <a:p>
            <a:endParaRPr lang="en-US" dirty="0"/>
          </a:p>
        </p:txBody>
      </p:sp>
      <p:sp>
        <p:nvSpPr>
          <p:cNvPr id="4" name="Slide Number Placeholder 3"/>
          <p:cNvSpPr>
            <a:spLocks noGrp="1"/>
          </p:cNvSpPr>
          <p:nvPr>
            <p:ph type="sldNum" sz="quarter" idx="10"/>
          </p:nvPr>
        </p:nvSpPr>
        <p:spPr/>
        <p:txBody>
          <a:bodyPr/>
          <a:lstStyle/>
          <a:p>
            <a:fld id="{BA4F44A2-23FA-4A8F-BE20-857801DB5A8F}" type="slidenum">
              <a:rPr lang="en-US" smtClean="0"/>
              <a:t>33</a:t>
            </a:fld>
            <a:endParaRPr lang="en-US"/>
          </a:p>
        </p:txBody>
      </p:sp>
    </p:spTree>
    <p:extLst>
      <p:ext uri="{BB962C8B-B14F-4D97-AF65-F5344CB8AC3E}">
        <p14:creationId xmlns:p14="http://schemas.microsoft.com/office/powerpoint/2010/main" val="995741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scd_checksum</a:t>
            </a:r>
            <a:r>
              <a:rPr lang="en-US" dirty="0" smtClean="0"/>
              <a:t> is</a:t>
            </a:r>
            <a:r>
              <a:rPr lang="en-US" baseline="0" dirty="0" smtClean="0"/>
              <a:t> an hash value calculated on all non-</a:t>
            </a:r>
            <a:r>
              <a:rPr lang="en-US" baseline="0" dirty="0" err="1" smtClean="0"/>
              <a:t>bk</a:t>
            </a:r>
            <a:r>
              <a:rPr lang="en-US" baseline="0" dirty="0" smtClean="0"/>
              <a:t> </a:t>
            </a:r>
            <a:r>
              <a:rPr lang="en-US" baseline="0" dirty="0" err="1" smtClean="0"/>
              <a:t>colums</a:t>
            </a:r>
            <a:r>
              <a:rPr lang="en-US" baseline="0" dirty="0" smtClean="0"/>
              <a:t> that will be managed using an </a:t>
            </a:r>
            <a:r>
              <a:rPr lang="en-US" baseline="0" dirty="0" err="1" smtClean="0"/>
              <a:t>scd</a:t>
            </a:r>
            <a:r>
              <a:rPr lang="en-US" baseline="0" dirty="0" smtClean="0"/>
              <a:t> approach (type1 or type2)</a:t>
            </a:r>
            <a:endParaRPr lang="en-US" dirty="0"/>
          </a:p>
        </p:txBody>
      </p:sp>
      <p:sp>
        <p:nvSpPr>
          <p:cNvPr id="4" name="Slide Number Placeholder 3"/>
          <p:cNvSpPr>
            <a:spLocks noGrp="1"/>
          </p:cNvSpPr>
          <p:nvPr>
            <p:ph type="sldNum" sz="quarter" idx="10"/>
          </p:nvPr>
        </p:nvSpPr>
        <p:spPr/>
        <p:txBody>
          <a:bodyPr/>
          <a:lstStyle/>
          <a:p>
            <a:fld id="{BA4F44A2-23FA-4A8F-BE20-857801DB5A8F}" type="slidenum">
              <a:rPr lang="en-US" smtClean="0"/>
              <a:t>36</a:t>
            </a:fld>
            <a:endParaRPr lang="en-US"/>
          </a:p>
        </p:txBody>
      </p:sp>
    </p:spTree>
    <p:extLst>
      <p:ext uri="{BB962C8B-B14F-4D97-AF65-F5344CB8AC3E}">
        <p14:creationId xmlns:p14="http://schemas.microsoft.com/office/powerpoint/2010/main" val="3773491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Erroneous</a:t>
            </a:r>
            <a:r>
              <a:rPr lang="en-US" baseline="0" dirty="0" smtClean="0"/>
              <a:t> Date: Date that can be in reality but cannot be for business purposes. For example a date that tells that a products was sold before the company was born</a:t>
            </a:r>
          </a:p>
          <a:p>
            <a:r>
              <a:rPr lang="en-US" baseline="0" dirty="0" smtClean="0"/>
              <a:t>Invalid Date: Date that cannot exists, like April 32 </a:t>
            </a:r>
            <a:endParaRPr lang="en-US" dirty="0"/>
          </a:p>
        </p:txBody>
      </p:sp>
      <p:sp>
        <p:nvSpPr>
          <p:cNvPr id="4" name="Slide Number Placeholder 3"/>
          <p:cNvSpPr>
            <a:spLocks noGrp="1"/>
          </p:cNvSpPr>
          <p:nvPr>
            <p:ph type="sldNum" sz="quarter" idx="10"/>
          </p:nvPr>
        </p:nvSpPr>
        <p:spPr/>
        <p:txBody>
          <a:bodyPr/>
          <a:lstStyle/>
          <a:p>
            <a:fld id="{BA4F44A2-23FA-4A8F-BE20-857801DB5A8F}" type="slidenum">
              <a:rPr lang="en-US" smtClean="0"/>
              <a:t>37</a:t>
            </a:fld>
            <a:endParaRPr lang="en-US"/>
          </a:p>
        </p:txBody>
      </p:sp>
    </p:spTree>
    <p:extLst>
      <p:ext uri="{BB962C8B-B14F-4D97-AF65-F5344CB8AC3E}">
        <p14:creationId xmlns:p14="http://schemas.microsoft.com/office/powerpoint/2010/main" val="31324400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4F44A2-23FA-4A8F-BE20-857801DB5A8F}" type="slidenum">
              <a:rPr lang="en-US" smtClean="0"/>
              <a:t>39</a:t>
            </a:fld>
            <a:endParaRPr lang="en-US"/>
          </a:p>
        </p:txBody>
      </p:sp>
    </p:spTree>
    <p:extLst>
      <p:ext uri="{BB962C8B-B14F-4D97-AF65-F5344CB8AC3E}">
        <p14:creationId xmlns:p14="http://schemas.microsoft.com/office/powerpoint/2010/main" val="3773491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section introduces the databases used to build a BI solution</a:t>
            </a:r>
            <a:r>
              <a:rPr lang="en-US" baseline="0" dirty="0" smtClean="0"/>
              <a:t> and how they work together to reach the final goal.</a:t>
            </a:r>
          </a:p>
          <a:p>
            <a:r>
              <a:rPr lang="en-US" baseline="0" dirty="0" smtClean="0"/>
              <a:t>It’s just an high-level overview, on the purpose and the scope of each database. What object are contained in each database will be discussed in next sections. </a:t>
            </a:r>
            <a:endParaRPr lang="en-US" dirty="0"/>
          </a:p>
        </p:txBody>
      </p:sp>
      <p:sp>
        <p:nvSpPr>
          <p:cNvPr id="4" name="Slide Number Placeholder 3"/>
          <p:cNvSpPr>
            <a:spLocks noGrp="1"/>
          </p:cNvSpPr>
          <p:nvPr>
            <p:ph type="sldNum" sz="quarter" idx="10"/>
          </p:nvPr>
        </p:nvSpPr>
        <p:spPr/>
        <p:txBody>
          <a:bodyPr/>
          <a:lstStyle/>
          <a:p>
            <a:fld id="{BA4F44A2-23FA-4A8F-BE20-857801DB5A8F}" type="slidenum">
              <a:rPr lang="en-US" smtClean="0"/>
              <a:t>11</a:t>
            </a:fld>
            <a:endParaRPr lang="en-US"/>
          </a:p>
        </p:txBody>
      </p:sp>
    </p:spTree>
    <p:extLst>
      <p:ext uri="{BB962C8B-B14F-4D97-AF65-F5344CB8AC3E}">
        <p14:creationId xmlns:p14="http://schemas.microsoft.com/office/powerpoint/2010/main" val="9957418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4F44A2-23FA-4A8F-BE20-857801DB5A8F}" type="slidenum">
              <a:rPr lang="en-US" smtClean="0"/>
              <a:t>40</a:t>
            </a:fld>
            <a:endParaRPr lang="en-US"/>
          </a:p>
        </p:txBody>
      </p:sp>
    </p:spTree>
    <p:extLst>
      <p:ext uri="{BB962C8B-B14F-4D97-AF65-F5344CB8AC3E}">
        <p14:creationId xmlns:p14="http://schemas.microsoft.com/office/powerpoint/2010/main" val="37734915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section describes how programmable objects, like views and stored procedure, should be used </a:t>
            </a:r>
          </a:p>
          <a:p>
            <a:endParaRPr lang="en-US" dirty="0"/>
          </a:p>
        </p:txBody>
      </p:sp>
      <p:sp>
        <p:nvSpPr>
          <p:cNvPr id="4" name="Slide Number Placeholder 3"/>
          <p:cNvSpPr>
            <a:spLocks noGrp="1"/>
          </p:cNvSpPr>
          <p:nvPr>
            <p:ph type="sldNum" sz="quarter" idx="10"/>
          </p:nvPr>
        </p:nvSpPr>
        <p:spPr/>
        <p:txBody>
          <a:bodyPr/>
          <a:lstStyle/>
          <a:p>
            <a:fld id="{BA4F44A2-23FA-4A8F-BE20-857801DB5A8F}" type="slidenum">
              <a:rPr lang="en-US" smtClean="0"/>
              <a:t>41</a:t>
            </a:fld>
            <a:endParaRPr lang="en-US"/>
          </a:p>
        </p:txBody>
      </p:sp>
    </p:spTree>
    <p:extLst>
      <p:ext uri="{BB962C8B-B14F-4D97-AF65-F5344CB8AC3E}">
        <p14:creationId xmlns:p14="http://schemas.microsoft.com/office/powerpoint/2010/main" val="9957418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section describes rules to follow for SSIS,</a:t>
            </a:r>
            <a:r>
              <a:rPr lang="en-US" baseline="0" dirty="0" smtClean="0"/>
              <a:t> SSAS, SSRS</a:t>
            </a:r>
            <a:endParaRPr lang="en-US" dirty="0" smtClean="0"/>
          </a:p>
          <a:p>
            <a:endParaRPr lang="en-US" dirty="0"/>
          </a:p>
        </p:txBody>
      </p:sp>
      <p:sp>
        <p:nvSpPr>
          <p:cNvPr id="4" name="Slide Number Placeholder 3"/>
          <p:cNvSpPr>
            <a:spLocks noGrp="1"/>
          </p:cNvSpPr>
          <p:nvPr>
            <p:ph type="sldNum" sz="quarter" idx="10"/>
          </p:nvPr>
        </p:nvSpPr>
        <p:spPr/>
        <p:txBody>
          <a:bodyPr/>
          <a:lstStyle/>
          <a:p>
            <a:fld id="{BA4F44A2-23FA-4A8F-BE20-857801DB5A8F}" type="slidenum">
              <a:rPr lang="en-US" smtClean="0"/>
              <a:t>46</a:t>
            </a:fld>
            <a:endParaRPr lang="en-US"/>
          </a:p>
        </p:txBody>
      </p:sp>
    </p:spTree>
    <p:extLst>
      <p:ext uri="{BB962C8B-B14F-4D97-AF65-F5344CB8AC3E}">
        <p14:creationId xmlns:p14="http://schemas.microsoft.com/office/powerpoint/2010/main" val="9957418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“Try to do as much as transformation / operations here and NOT in SSAS or SSRS”</a:t>
            </a:r>
          </a:p>
          <a:p>
            <a:r>
              <a:rPr lang="en-US" dirty="0" smtClean="0"/>
              <a:t>This allows you to have a central</a:t>
            </a:r>
            <a:r>
              <a:rPr lang="en-US" baseline="0" dirty="0" smtClean="0"/>
              <a:t> point where to maintain business rules so that they can be used by all consumers. If a complex by rule is put, for example, into a Report, if someone else will need to apply the same business rules somewhere else, he needs to duplicate it. This situation will become quickly very hard to maintain. The idea behind this statement is that the DWH is the only place to look for genuine and correct data: one doesn’t have to do it by himself.</a:t>
            </a:r>
            <a:endParaRPr lang="en-US" dirty="0" smtClean="0"/>
          </a:p>
        </p:txBody>
      </p:sp>
      <p:sp>
        <p:nvSpPr>
          <p:cNvPr id="4" name="Slide Number Placeholder 3"/>
          <p:cNvSpPr>
            <a:spLocks noGrp="1"/>
          </p:cNvSpPr>
          <p:nvPr>
            <p:ph type="sldNum" sz="quarter" idx="10"/>
          </p:nvPr>
        </p:nvSpPr>
        <p:spPr/>
        <p:txBody>
          <a:bodyPr/>
          <a:lstStyle/>
          <a:p>
            <a:fld id="{BA4F44A2-23FA-4A8F-BE20-857801DB5A8F}" type="slidenum">
              <a:rPr lang="en-US" smtClean="0"/>
              <a:t>47</a:t>
            </a:fld>
            <a:endParaRPr lang="en-US"/>
          </a:p>
        </p:txBody>
      </p:sp>
    </p:spTree>
    <p:extLst>
      <p:ext uri="{BB962C8B-B14F-4D97-AF65-F5344CB8AC3E}">
        <p14:creationId xmlns:p14="http://schemas.microsoft.com/office/powerpoint/2010/main" val="5756480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Complex ETL Logic Here”: </a:t>
            </a:r>
            <a:r>
              <a:rPr lang="en-US" dirty="0" err="1" smtClean="0"/>
              <a:t>pa</a:t>
            </a:r>
            <a:r>
              <a:rPr lang="en-US" baseline="0" dirty="0" err="1" smtClean="0"/>
              <a:t>kages</a:t>
            </a:r>
            <a:r>
              <a:rPr lang="en-US" baseline="0" dirty="0" smtClean="0"/>
              <a:t> loading the DWH should only move data from STG to DWH, doing just the lookups (and incremental loading if used) to create the final DWH dim, fact &amp; </a:t>
            </a:r>
            <a:r>
              <a:rPr lang="en-US" baseline="0" dirty="0" err="1" smtClean="0"/>
              <a:t>factless</a:t>
            </a:r>
            <a:r>
              <a:rPr lang="en-US" baseline="0" dirty="0" smtClean="0"/>
              <a:t> tables.</a:t>
            </a:r>
          </a:p>
          <a:p>
            <a:r>
              <a:rPr lang="en-US" baseline="0" dirty="0" smtClean="0"/>
              <a:t>Packages, in this layer, can be already complex on their own (SCD management for example), so there is no need to make things </a:t>
            </a:r>
            <a:r>
              <a:rPr lang="en-US" baseline="0" smtClean="0"/>
              <a:t>more complex </a:t>
            </a:r>
            <a:r>
              <a:rPr lang="en-US" baseline="0" smtClean="0">
                <a:sym typeface="Wingdings" pitchFamily="2" charset="2"/>
              </a:rPr>
              <a:t></a:t>
            </a:r>
            <a:endParaRPr lang="en-US" dirty="0"/>
          </a:p>
        </p:txBody>
      </p:sp>
      <p:sp>
        <p:nvSpPr>
          <p:cNvPr id="4" name="Slide Number Placeholder 3"/>
          <p:cNvSpPr>
            <a:spLocks noGrp="1"/>
          </p:cNvSpPr>
          <p:nvPr>
            <p:ph type="sldNum" sz="quarter" idx="10"/>
          </p:nvPr>
        </p:nvSpPr>
        <p:spPr/>
        <p:txBody>
          <a:bodyPr/>
          <a:lstStyle/>
          <a:p>
            <a:fld id="{BA4F44A2-23FA-4A8F-BE20-857801DB5A8F}" type="slidenum">
              <a:rPr lang="en-US" smtClean="0"/>
              <a:t>50</a:t>
            </a:fld>
            <a:endParaRPr lang="en-US"/>
          </a:p>
        </p:txBody>
      </p:sp>
    </p:spTree>
    <p:extLst>
      <p:ext uri="{BB962C8B-B14F-4D97-AF65-F5344CB8AC3E}">
        <p14:creationId xmlns:p14="http://schemas.microsoft.com/office/powerpoint/2010/main" val="20352363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KISS = </a:t>
            </a:r>
            <a:r>
              <a:rPr lang="en-US" b="1" dirty="0" smtClean="0"/>
              <a:t>keep it short and simple</a:t>
            </a:r>
            <a:endParaRPr lang="en-US" dirty="0"/>
          </a:p>
        </p:txBody>
      </p:sp>
      <p:sp>
        <p:nvSpPr>
          <p:cNvPr id="4" name="Slide Number Placeholder 3"/>
          <p:cNvSpPr>
            <a:spLocks noGrp="1"/>
          </p:cNvSpPr>
          <p:nvPr>
            <p:ph type="sldNum" sz="quarter" idx="10"/>
          </p:nvPr>
        </p:nvSpPr>
        <p:spPr/>
        <p:txBody>
          <a:bodyPr/>
          <a:lstStyle/>
          <a:p>
            <a:fld id="{BA4F44A2-23FA-4A8F-BE20-857801DB5A8F}" type="slidenum">
              <a:rPr lang="en-US" smtClean="0"/>
              <a:t>52</a:t>
            </a:fld>
            <a:endParaRPr lang="en-US"/>
          </a:p>
        </p:txBody>
      </p:sp>
    </p:spTree>
    <p:extLst>
      <p:ext uri="{BB962C8B-B14F-4D97-AF65-F5344CB8AC3E}">
        <p14:creationId xmlns:p14="http://schemas.microsoft.com/office/powerpoint/2010/main" val="944783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Configuration:</a:t>
            </a:r>
          </a:p>
          <a:p>
            <a:r>
              <a:rPr lang="en-US" baseline="0" dirty="0" smtClean="0"/>
              <a:t>	Contains Configuration objects	</a:t>
            </a:r>
          </a:p>
          <a:p>
            <a:r>
              <a:rPr lang="en-US" baseline="0" dirty="0" smtClean="0"/>
              <a:t>		objects that add additional value to the data (</a:t>
            </a:r>
            <a:r>
              <a:rPr lang="en-US" baseline="0" dirty="0" err="1" smtClean="0"/>
              <a:t>eg</a:t>
            </a:r>
            <a:r>
              <a:rPr lang="en-US" baseline="0" dirty="0" smtClean="0"/>
              <a:t>: lookup tables)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objects that allows the BI solution to be configurable, like, for which company load data</a:t>
            </a:r>
          </a:p>
          <a:p>
            <a:endParaRPr lang="en-US" dirty="0" smtClean="0"/>
          </a:p>
          <a:p>
            <a:r>
              <a:rPr lang="en-US" dirty="0" smtClean="0"/>
              <a:t>Staging: </a:t>
            </a:r>
          </a:p>
          <a:p>
            <a:r>
              <a:rPr lang="en-US" dirty="0" smtClean="0"/>
              <a:t>	Contains</a:t>
            </a:r>
            <a:r>
              <a:rPr lang="en-US" baseline="0" dirty="0" smtClean="0"/>
              <a:t> intermediate “volatile” data</a:t>
            </a:r>
          </a:p>
          <a:p>
            <a:r>
              <a:rPr lang="en-US" baseline="0" dirty="0" smtClean="0"/>
              <a:t>	Contains ETL procedures and support objects (like err tables)</a:t>
            </a:r>
          </a:p>
          <a:p>
            <a:endParaRPr lang="en-US" baseline="0" dirty="0" smtClean="0"/>
          </a:p>
          <a:p>
            <a:r>
              <a:rPr lang="en-US" baseline="0" dirty="0" err="1" smtClean="0"/>
              <a:t>Datawarehouse</a:t>
            </a:r>
            <a:r>
              <a:rPr lang="en-US" baseline="0" dirty="0" smtClean="0"/>
              <a:t>:</a:t>
            </a:r>
          </a:p>
          <a:p>
            <a:r>
              <a:rPr lang="en-US" baseline="0" dirty="0" smtClean="0"/>
              <a:t>	The final data store</a:t>
            </a:r>
          </a:p>
          <a:p>
            <a:endParaRPr lang="en-US" baseline="0" dirty="0" smtClean="0"/>
          </a:p>
          <a:p>
            <a:r>
              <a:rPr lang="en-US" baseline="0" dirty="0" smtClean="0"/>
              <a:t>Helper:</a:t>
            </a:r>
          </a:p>
          <a:p>
            <a:r>
              <a:rPr lang="en-US" baseline="0" dirty="0" smtClean="0"/>
              <a:t>	Contains object that accesses the data from the OLTP database. </a:t>
            </a:r>
          </a:p>
          <a:p>
            <a:endParaRPr lang="en-US" dirty="0"/>
          </a:p>
        </p:txBody>
      </p:sp>
      <p:sp>
        <p:nvSpPr>
          <p:cNvPr id="4" name="Slide Number Placeholder 3"/>
          <p:cNvSpPr>
            <a:spLocks noGrp="1"/>
          </p:cNvSpPr>
          <p:nvPr>
            <p:ph type="sldNum" sz="quarter" idx="10"/>
          </p:nvPr>
        </p:nvSpPr>
        <p:spPr/>
        <p:txBody>
          <a:bodyPr/>
          <a:lstStyle/>
          <a:p>
            <a:fld id="{BA4F44A2-23FA-4A8F-BE20-857801DB5A8F}" type="slidenum">
              <a:rPr lang="en-US" smtClean="0"/>
              <a:t>12</a:t>
            </a:fld>
            <a:endParaRPr lang="en-US"/>
          </a:p>
        </p:txBody>
      </p:sp>
    </p:spTree>
    <p:extLst>
      <p:ext uri="{BB962C8B-B14F-4D97-AF65-F5344CB8AC3E}">
        <p14:creationId xmlns:p14="http://schemas.microsoft.com/office/powerpoint/2010/main" val="4189931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4F44A2-23FA-4A8F-BE20-857801DB5A8F}" type="slidenum">
              <a:rPr lang="en-US" smtClean="0"/>
              <a:t>13</a:t>
            </a:fld>
            <a:endParaRPr lang="en-US"/>
          </a:p>
        </p:txBody>
      </p:sp>
    </p:spTree>
    <p:extLst>
      <p:ext uri="{BB962C8B-B14F-4D97-AF65-F5344CB8AC3E}">
        <p14:creationId xmlns:p14="http://schemas.microsoft.com/office/powerpoint/2010/main" val="3517049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Inside each database we need to put some order between</a:t>
            </a:r>
            <a:r>
              <a:rPr lang="en-US" baseline="0" dirty="0" smtClean="0"/>
              <a:t> all objects contained within, and in addition it will be very helpful to make clear to which logical function an object is tied to. T</a:t>
            </a:r>
            <a:r>
              <a:rPr lang="en-US" dirty="0" smtClean="0"/>
              <a:t>his section shows</a:t>
            </a:r>
            <a:r>
              <a:rPr lang="en-US" baseline="0" dirty="0" smtClean="0"/>
              <a:t> how Schemas are used to put all objects who have some functional connection (for example all those objects which deals with the ETL phase) together and make them easily identifiable.</a:t>
            </a:r>
          </a:p>
          <a:p>
            <a:endParaRPr lang="en-US" dirty="0"/>
          </a:p>
        </p:txBody>
      </p:sp>
      <p:sp>
        <p:nvSpPr>
          <p:cNvPr id="4" name="Slide Number Placeholder 3"/>
          <p:cNvSpPr>
            <a:spLocks noGrp="1"/>
          </p:cNvSpPr>
          <p:nvPr>
            <p:ph type="sldNum" sz="quarter" idx="10"/>
          </p:nvPr>
        </p:nvSpPr>
        <p:spPr/>
        <p:txBody>
          <a:bodyPr/>
          <a:lstStyle/>
          <a:p>
            <a:fld id="{BA4F44A2-23FA-4A8F-BE20-857801DB5A8F}" type="slidenum">
              <a:rPr lang="en-US" smtClean="0"/>
              <a:t>14</a:t>
            </a:fld>
            <a:endParaRPr lang="en-US"/>
          </a:p>
        </p:txBody>
      </p:sp>
    </p:spTree>
    <p:extLst>
      <p:ext uri="{BB962C8B-B14F-4D97-AF65-F5344CB8AC3E}">
        <p14:creationId xmlns:p14="http://schemas.microsoft.com/office/powerpoint/2010/main" val="995741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a rule a schema cannot be used in more than one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allows</a:t>
            </a:r>
            <a:r>
              <a:rPr lang="en-US" baseline="0" dirty="0" smtClean="0"/>
              <a:t> to quickly check if an object is placed in the correct place. For example an object that deals with the ETL phase, cannot be placed in the DWH database since the ETL schema won’t exists there</a:t>
            </a:r>
            <a:endParaRPr lang="en-US" dirty="0" smtClean="0"/>
          </a:p>
          <a:p>
            <a:endParaRPr lang="en-US" dirty="0"/>
          </a:p>
        </p:txBody>
      </p:sp>
      <p:sp>
        <p:nvSpPr>
          <p:cNvPr id="4" name="Slide Number Placeholder 3"/>
          <p:cNvSpPr>
            <a:spLocks noGrp="1"/>
          </p:cNvSpPr>
          <p:nvPr>
            <p:ph type="sldNum" sz="quarter" idx="10"/>
          </p:nvPr>
        </p:nvSpPr>
        <p:spPr/>
        <p:txBody>
          <a:bodyPr/>
          <a:lstStyle/>
          <a:p>
            <a:fld id="{BA4F44A2-23FA-4A8F-BE20-857801DB5A8F}" type="slidenum">
              <a:rPr lang="en-US" smtClean="0"/>
              <a:t>15</a:t>
            </a:fld>
            <a:endParaRPr lang="en-US"/>
          </a:p>
        </p:txBody>
      </p:sp>
    </p:spTree>
    <p:extLst>
      <p:ext uri="{BB962C8B-B14F-4D97-AF65-F5344CB8AC3E}">
        <p14:creationId xmlns:p14="http://schemas.microsoft.com/office/powerpoint/2010/main" val="3987442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4F44A2-23FA-4A8F-BE20-857801DB5A8F}" type="slidenum">
              <a:rPr lang="en-US" smtClean="0"/>
              <a:t>16</a:t>
            </a:fld>
            <a:endParaRPr lang="en-US"/>
          </a:p>
        </p:txBody>
      </p:sp>
    </p:spTree>
    <p:extLst>
      <p:ext uri="{BB962C8B-B14F-4D97-AF65-F5344CB8AC3E}">
        <p14:creationId xmlns:p14="http://schemas.microsoft.com/office/powerpoint/2010/main" val="4052105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section describes how programmable objects, like views and stored procedure, should be used </a:t>
            </a:r>
          </a:p>
          <a:p>
            <a:endParaRPr lang="en-US" dirty="0"/>
          </a:p>
        </p:txBody>
      </p:sp>
      <p:sp>
        <p:nvSpPr>
          <p:cNvPr id="4" name="Slide Number Placeholder 3"/>
          <p:cNvSpPr>
            <a:spLocks noGrp="1"/>
          </p:cNvSpPr>
          <p:nvPr>
            <p:ph type="sldNum" sz="quarter" idx="10"/>
          </p:nvPr>
        </p:nvSpPr>
        <p:spPr/>
        <p:txBody>
          <a:bodyPr/>
          <a:lstStyle/>
          <a:p>
            <a:fld id="{BA4F44A2-23FA-4A8F-BE20-857801DB5A8F}" type="slidenum">
              <a:rPr lang="en-US" smtClean="0"/>
              <a:t>17</a:t>
            </a:fld>
            <a:endParaRPr lang="en-US"/>
          </a:p>
        </p:txBody>
      </p:sp>
    </p:spTree>
    <p:extLst>
      <p:ext uri="{BB962C8B-B14F-4D97-AF65-F5344CB8AC3E}">
        <p14:creationId xmlns:p14="http://schemas.microsoft.com/office/powerpoint/2010/main" val="995741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A4F44A2-23FA-4A8F-BE20-857801DB5A8F}" type="slidenum">
              <a:rPr lang="en-US" smtClean="0"/>
              <a:t>18</a:t>
            </a:fld>
            <a:endParaRPr lang="en-US"/>
          </a:p>
        </p:txBody>
      </p:sp>
    </p:spTree>
    <p:extLst>
      <p:ext uri="{BB962C8B-B14F-4D97-AF65-F5344CB8AC3E}">
        <p14:creationId xmlns:p14="http://schemas.microsoft.com/office/powerpoint/2010/main" val="3848802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pPr eaLnBrk="1" latinLnBrk="0" hangingPunct="1"/>
            <a:fld id="{C3F416CD-67A3-4CF0-A210-F6AF31AC147F}" type="datetimeFigureOut">
              <a:rPr lang="en-US" smtClean="0"/>
              <a:pPr eaLnBrk="1" latinLnBrk="0" hangingPunct="1"/>
              <a:t>1/6/2011</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kumimoji="0"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C3F416CD-67A3-4CF0-A210-F6AF31AC147F}" type="datetimeFigureOut">
              <a:rPr lang="en-US" smtClean="0"/>
              <a:pPr eaLnBrk="1" latinLnBrk="0" hangingPunct="1"/>
              <a:t>1/6/2011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C3F416CD-67A3-4CF0-A210-F6AF31AC147F}" type="datetimeFigureOut">
              <a:rPr lang="en-US" smtClean="0"/>
              <a:pPr eaLnBrk="1" latinLnBrk="0" hangingPunct="1"/>
              <a:t>1/6/2011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eaLnBrk="1" latinLnBrk="0" hangingPunct="1"/>
              <a:t>‹#›</a:t>
            </a:fld>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30169" y="2721115"/>
            <a:ext cx="4713831" cy="1022826"/>
          </a:xfrm>
        </p:spPr>
        <p:txBody>
          <a:bodyPr anchor="ctr" anchorCtr="0">
            <a:normAutofit/>
          </a:bodyPr>
          <a:lstStyle>
            <a:lvl1pPr algn="l">
              <a:lnSpc>
                <a:spcPts val="3500"/>
              </a:lnSpc>
              <a:spcBef>
                <a:spcPts val="0"/>
              </a:spcBef>
              <a:defRPr sz="6000" b="1">
                <a:latin typeface="Arial"/>
                <a:cs typeface="Arial"/>
              </a:defRPr>
            </a:lvl1pPr>
          </a:lstStyle>
          <a:p>
            <a:r>
              <a:rPr lang="en-CA" dirty="0" smtClean="0"/>
              <a:t>Title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12988"/>
            <a:ext cx="8229600" cy="1066800"/>
          </a:xfrm>
        </p:spPr>
        <p:txBody>
          <a:bodyPr/>
          <a:lstStyle/>
          <a:p>
            <a:r>
              <a:rPr kumimoji="0" lang="en-US" dirty="0" smtClean="0"/>
              <a:t>Click to edit Master title style</a:t>
            </a:r>
            <a:endParaRPr kumimoji="0" lang="en-US" dirty="0"/>
          </a:p>
        </p:txBody>
      </p:sp>
      <p:sp>
        <p:nvSpPr>
          <p:cNvPr id="3" name="Content Placeholder 2"/>
          <p:cNvSpPr>
            <a:spLocks noGrp="1"/>
          </p:cNvSpPr>
          <p:nvPr>
            <p:ph idx="1"/>
          </p:nvPr>
        </p:nvSpPr>
        <p:spPr>
          <a:xfrm>
            <a:off x="457200" y="1406769"/>
            <a:ext cx="8229600" cy="5167767"/>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eaLnBrk="1" latinLnBrk="0" hangingPunct="1"/>
              <a:t>‹#›</a:t>
            </a:fld>
            <a:endParaRPr kumimoji="0" lang="en-US"/>
          </a:p>
        </p:txBody>
      </p:sp>
      <p:sp>
        <p:nvSpPr>
          <p:cNvPr id="7" name="Footer Placeholder 4"/>
          <p:cNvSpPr txBox="1">
            <a:spLocks/>
          </p:cNvSpPr>
          <p:nvPr userDrawn="1"/>
        </p:nvSpPr>
        <p:spPr>
          <a:xfrm>
            <a:off x="358268" y="6586262"/>
            <a:ext cx="2895600" cy="271738"/>
          </a:xfrm>
          <a:prstGeom prst="rect">
            <a:avLst/>
          </a:prstGeom>
        </p:spPr>
        <p:txBody>
          <a:bodyPr vert="horz" lIns="91440" tIns="45720" rIns="91440" bIns="45720" rtlCol="0" anchor="t" anchorCtr="0"/>
          <a:lstStyle>
            <a:lvl1pPr algn="l">
              <a:defRPr sz="1100">
                <a:solidFill>
                  <a:schemeClr val="accent1"/>
                </a:solidFill>
                <a:latin typeface="Arial"/>
                <a:cs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smtClean="0">
                <a:ln>
                  <a:noFill/>
                </a:ln>
                <a:solidFill>
                  <a:schemeClr val="accent1"/>
                </a:solidFill>
                <a:effectLst/>
                <a:uLnTx/>
                <a:uFillTx/>
                <a:latin typeface="Arial"/>
                <a:ea typeface="+mn-ea"/>
                <a:cs typeface="Arial"/>
              </a:rPr>
              <a:t>Adaptive BI Best Practices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C3F416CD-67A3-4CF0-A210-F6AF31AC147F}" type="datetimeFigureOut">
              <a:rPr lang="en-US" smtClean="0"/>
              <a:pPr eaLnBrk="1" latinLnBrk="0" hangingPunct="1"/>
              <a:t>1/6/2011</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eaLnBrk="1" latinLnBrk="0" hangingPunct="1"/>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fld id="{C3F416CD-67A3-4CF0-A210-F6AF31AC147F}" type="datetimeFigureOut">
              <a:rPr lang="en-US" smtClean="0"/>
              <a:pPr eaLnBrk="1" latinLnBrk="0" hangingPunct="1"/>
              <a:t>1/6/2011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652B35-718D-4E28-AFEB-B694A3B357E8}" type="slidenum">
              <a:rPr kumimoji="0" lang="en-US" smtClean="0"/>
              <a:pPr eaLnBrk="1" latinLnBrk="0" hangingPunct="1"/>
              <a:t>‹#›</a:t>
            </a:fld>
            <a:endParaRPr kumimoji="0" lang="en-US"/>
          </a:p>
        </p:txBody>
      </p:sp>
      <p:sp>
        <p:nvSpPr>
          <p:cNvPr id="8" name="Footer Placeholder 4"/>
          <p:cNvSpPr txBox="1">
            <a:spLocks/>
          </p:cNvSpPr>
          <p:nvPr userDrawn="1"/>
        </p:nvSpPr>
        <p:spPr>
          <a:xfrm>
            <a:off x="358268" y="6586262"/>
            <a:ext cx="2895600" cy="271738"/>
          </a:xfrm>
          <a:prstGeom prst="rect">
            <a:avLst/>
          </a:prstGeom>
        </p:spPr>
        <p:txBody>
          <a:bodyPr vert="horz" lIns="91440" tIns="45720" rIns="91440" bIns="45720" rtlCol="0" anchor="t" anchorCtr="0"/>
          <a:lstStyle>
            <a:lvl1pPr algn="l">
              <a:defRPr sz="1100">
                <a:solidFill>
                  <a:schemeClr val="accent1"/>
                </a:solidFill>
                <a:latin typeface="Arial"/>
                <a:cs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smtClean="0">
                <a:ln>
                  <a:noFill/>
                </a:ln>
                <a:solidFill>
                  <a:schemeClr val="accent1"/>
                </a:solidFill>
                <a:effectLst/>
                <a:uLnTx/>
                <a:uFillTx/>
                <a:latin typeface="Arial"/>
                <a:ea typeface="+mn-ea"/>
                <a:cs typeface="Arial"/>
              </a:rPr>
              <a:t>Session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pPr algn="l" eaLnBrk="1" latinLnBrk="0" hangingPunct="1"/>
            <a:fld id="{C3F416CD-67A3-4CF0-A210-F6AF31AC147F}" type="datetimeFigureOut">
              <a:rPr lang="en-US" smtClean="0"/>
              <a:pPr algn="l" eaLnBrk="1" latinLnBrk="0" hangingPunct="1"/>
              <a:t>1/6/2011</a:t>
            </a:fld>
            <a:endParaRPr lang="en-US"/>
          </a:p>
        </p:txBody>
      </p:sp>
      <p:sp>
        <p:nvSpPr>
          <p:cNvPr id="27" name="Slide Number Placeholder 26"/>
          <p:cNvSpPr>
            <a:spLocks noGrp="1"/>
          </p:cNvSpPr>
          <p:nvPr>
            <p:ph type="sldNum" sz="quarter" idx="11"/>
          </p:nvPr>
        </p:nvSpPr>
        <p:spPr/>
        <p:txBody>
          <a:bodyPr rtlCol="0"/>
          <a:lstStyle/>
          <a:p>
            <a:pPr algn="r" eaLnBrk="1" latinLnBrk="0" hangingPunct="1"/>
            <a:fld id="{96652B35-718D-4E28-AFEB-B694A3B357E8}" type="slidenum">
              <a:rPr kumimoji="0" lang="en-US" smtClean="0"/>
              <a:pPr algn="r" eaLnBrk="1" latinLnBrk="0" hangingPunct="1"/>
              <a:t>‹#›</a:t>
            </a:fld>
            <a:endParaRPr kumimoji="0" lang="en-US"/>
          </a:p>
        </p:txBody>
      </p:sp>
      <p:sp>
        <p:nvSpPr>
          <p:cNvPr id="28" name="Footer Placeholder 27"/>
          <p:cNvSpPr>
            <a:spLocks noGrp="1"/>
          </p:cNvSpPr>
          <p:nvPr>
            <p:ph type="ftr" sz="quarter" idx="12"/>
          </p:nvPr>
        </p:nvSpPr>
        <p:spPr/>
        <p:txBody>
          <a:bodyPr rtlCol="0"/>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pPr eaLnBrk="1" latinLnBrk="0" hangingPunct="1"/>
            <a:fld id="{C3F416CD-67A3-4CF0-A210-F6AF31AC147F}" type="datetimeFigureOut">
              <a:rPr lang="en-US" smtClean="0"/>
              <a:pPr eaLnBrk="1" latinLnBrk="0" hangingPunct="1"/>
              <a:t>1/6/2011</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kumimoji="0" lang="en-US" dirty="0"/>
          </a:p>
        </p:txBody>
      </p:sp>
      <p:sp>
        <p:nvSpPr>
          <p:cNvPr id="5" name="Slide Number Placeholder 4"/>
          <p:cNvSpPr>
            <a:spLocks noGrp="1"/>
          </p:cNvSpPr>
          <p:nvPr>
            <p:ph type="sldNum" sz="quarter" idx="12"/>
          </p:nvPr>
        </p:nvSpPr>
        <p:spPr>
          <a:xfrm>
            <a:off x="8174736" y="2272"/>
            <a:ext cx="762000" cy="365760"/>
          </a:xfrm>
        </p:spPr>
        <p:txBody>
          <a:bodyPr/>
          <a:lstStyle/>
          <a:p>
            <a:fld id="{96652B35-718D-4E28-AFEB-B694A3B357E8}" type="slidenum">
              <a:rPr kumimoji="0" lang="en-US" smtClean="0"/>
              <a:pPr eaLnBrk="1" latinLnBrk="0" hangingPunct="1"/>
              <a:t>‹#›</a:t>
            </a:fld>
            <a:endParaRPr kumimoji="0" lang="en-US" dirty="0"/>
          </a:p>
        </p:txBody>
      </p:sp>
      <p:sp>
        <p:nvSpPr>
          <p:cNvPr id="6" name="Footer Placeholder 4"/>
          <p:cNvSpPr txBox="1">
            <a:spLocks/>
          </p:cNvSpPr>
          <p:nvPr userDrawn="1"/>
        </p:nvSpPr>
        <p:spPr>
          <a:xfrm>
            <a:off x="358268" y="6586262"/>
            <a:ext cx="3605583" cy="271738"/>
          </a:xfrm>
          <a:prstGeom prst="rect">
            <a:avLst/>
          </a:prstGeom>
        </p:spPr>
        <p:txBody>
          <a:bodyPr vert="horz" lIns="91440" tIns="45720" rIns="91440" bIns="45720" rtlCol="0" anchor="t" anchorCtr="0"/>
          <a:lstStyle>
            <a:lvl1pPr algn="l">
              <a:defRPr sz="1100">
                <a:solidFill>
                  <a:schemeClr val="accent1"/>
                </a:solidFill>
                <a:latin typeface="Arial"/>
                <a:cs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smtClean="0">
                <a:ln>
                  <a:noFill/>
                </a:ln>
                <a:solidFill>
                  <a:schemeClr val="accent1"/>
                </a:solidFill>
                <a:effectLst/>
                <a:uLnTx/>
                <a:uFillTx/>
                <a:latin typeface="Arial"/>
                <a:ea typeface="+mn-ea"/>
                <a:cs typeface="Arial"/>
              </a:rPr>
              <a:t>Session Title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C3F416CD-67A3-4CF0-A210-F6AF31AC147F}" type="datetimeFigureOut">
              <a:rPr lang="en-US" smtClean="0"/>
              <a:pPr eaLnBrk="1" latinLnBrk="0" hangingPunct="1"/>
              <a:t>1/6/2011</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96652B35-718D-4E28-AFEB-B694A3B357E8}" type="slidenum">
              <a:rPr kumimoji="0" lang="en-US" smtClean="0"/>
              <a:pPr eaLnBrk="1" latinLnBrk="0" hangingPunct="1"/>
              <a:t>‹#›</a:t>
            </a:fld>
            <a:endParaRPr kumimoji="0" lang="en-US"/>
          </a:p>
        </p:txBody>
      </p:sp>
      <p:sp>
        <p:nvSpPr>
          <p:cNvPr id="5" name="Footer Placeholder 4"/>
          <p:cNvSpPr txBox="1">
            <a:spLocks/>
          </p:cNvSpPr>
          <p:nvPr userDrawn="1"/>
        </p:nvSpPr>
        <p:spPr>
          <a:xfrm>
            <a:off x="358268" y="6586262"/>
            <a:ext cx="2895600" cy="271738"/>
          </a:xfrm>
          <a:prstGeom prst="rect">
            <a:avLst/>
          </a:prstGeom>
        </p:spPr>
        <p:txBody>
          <a:bodyPr vert="horz" lIns="91440" tIns="45720" rIns="91440" bIns="45720" rtlCol="0" anchor="t" anchorCtr="0"/>
          <a:lstStyle>
            <a:lvl1pPr algn="l">
              <a:defRPr sz="1100">
                <a:solidFill>
                  <a:schemeClr val="accent1"/>
                </a:solidFill>
                <a:latin typeface="Arial"/>
                <a:cs typeface="Aria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smtClean="0">
                <a:ln>
                  <a:noFill/>
                </a:ln>
                <a:solidFill>
                  <a:schemeClr val="accent1"/>
                </a:solidFill>
                <a:effectLst/>
                <a:uLnTx/>
                <a:uFillTx/>
                <a:latin typeface="Arial"/>
                <a:ea typeface="+mn-ea"/>
                <a:cs typeface="Arial"/>
              </a:rPr>
              <a:t>Session Title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fld id="{C3F416CD-67A3-4CF0-A210-F6AF31AC147F}" type="datetimeFigureOut">
              <a:rPr lang="en-US" smtClean="0"/>
              <a:pPr eaLnBrk="1" latinLnBrk="0" hangingPunct="1"/>
              <a:t>1/6/2011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652B35-718D-4E28-AFEB-B694A3B357E8}" type="slidenum">
              <a:rPr kumimoji="0" lang="en-US" smtClean="0"/>
              <a:pPr eaLnBrk="1" latinLnBrk="0" hangingPunct="1"/>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C3F416CD-67A3-4CF0-A210-F6AF31AC147F}" type="datetimeFigureOut">
              <a:rPr lang="en-US" smtClean="0"/>
              <a:pPr eaLnBrk="1" latinLnBrk="0" hangingPunct="1"/>
              <a:t>1/6/2011</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6652B35-718D-4E28-AFEB-B694A3B357E8}" type="slidenum">
              <a:rPr kumimoji="0" lang="en-US" smtClean="0"/>
              <a:pPr eaLnBrk="1" latinLnBrk="0" hangingPunct="1"/>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algn="l" eaLnBrk="1" latinLnBrk="0" hangingPunct="1"/>
            <a:fld id="{C3F416CD-67A3-4CF0-A210-F6AF31AC147F}" type="datetimeFigureOut">
              <a:rPr lang="en-US" smtClean="0"/>
              <a:pPr algn="l" eaLnBrk="1" latinLnBrk="0" hangingPunct="1"/>
              <a:t>1/6/2011</a:t>
            </a:fld>
            <a:endParaRPr lang="en-US" sz="800" dirty="0">
              <a:solidFill>
                <a:schemeClr val="accent2"/>
              </a:solidFill>
            </a:endParaRPr>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lgn="r" eaLnBrk="1" latinLnBrk="0" hangingPunct="1"/>
            <a:endParaRPr kumimoji="0" lang="en-US" sz="800" dirty="0">
              <a:solidFill>
                <a:schemeClr val="accent2"/>
              </a:solidFill>
            </a:endParaRPr>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mauri@solidq.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dtloggedexec.codeplex.com/"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pkr8.com/t/4577"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ctrTitle"/>
          </p:nvPr>
        </p:nvSpPr>
        <p:spPr/>
        <p:txBody>
          <a:bodyPr/>
          <a:lstStyle/>
          <a:p>
            <a:r>
              <a:rPr lang="en-US" dirty="0" smtClean="0"/>
              <a:t>Adaptive BI Best Practices</a:t>
            </a:r>
            <a:endParaRPr lang="en-US" dirty="0"/>
          </a:p>
        </p:txBody>
      </p:sp>
      <p:sp>
        <p:nvSpPr>
          <p:cNvPr id="16" name="Subtitle 15"/>
          <p:cNvSpPr>
            <a:spLocks noGrp="1"/>
          </p:cNvSpPr>
          <p:nvPr>
            <p:ph type="subTitle" idx="1"/>
          </p:nvPr>
        </p:nvSpPr>
        <p:spPr>
          <a:xfrm>
            <a:off x="457199" y="3899938"/>
            <a:ext cx="6907161" cy="1752600"/>
          </a:xfrm>
        </p:spPr>
        <p:txBody>
          <a:bodyPr/>
          <a:lstStyle/>
          <a:p>
            <a:pPr lvl="0"/>
            <a:r>
              <a:rPr lang="en-CA" i="1" dirty="0" err="1">
                <a:solidFill>
                  <a:schemeClr val="tx1">
                    <a:tint val="75000"/>
                  </a:schemeClr>
                </a:solidFill>
                <a:latin typeface="Arial"/>
                <a:cs typeface="Arial"/>
              </a:rPr>
              <a:t>Davide</a:t>
            </a:r>
            <a:r>
              <a:rPr lang="en-CA" i="1" dirty="0">
                <a:solidFill>
                  <a:schemeClr val="tx1">
                    <a:tint val="75000"/>
                  </a:schemeClr>
                </a:solidFill>
                <a:latin typeface="Arial"/>
                <a:cs typeface="Arial"/>
              </a:rPr>
              <a:t> </a:t>
            </a:r>
            <a:r>
              <a:rPr lang="en-CA" i="1" dirty="0" err="1">
                <a:solidFill>
                  <a:schemeClr val="tx1">
                    <a:tint val="75000"/>
                  </a:schemeClr>
                </a:solidFill>
                <a:latin typeface="Arial"/>
                <a:cs typeface="Arial"/>
              </a:rPr>
              <a:t>Mauri</a:t>
            </a:r>
            <a:r>
              <a:rPr lang="en-CA" i="1" dirty="0">
                <a:solidFill>
                  <a:schemeClr val="tx1">
                    <a:tint val="75000"/>
                  </a:schemeClr>
                </a:solidFill>
                <a:latin typeface="Arial"/>
                <a:cs typeface="Arial"/>
              </a:rPr>
              <a:t>, Solid Quality Mentors</a:t>
            </a:r>
            <a:br>
              <a:rPr lang="en-CA" i="1" dirty="0">
                <a:solidFill>
                  <a:schemeClr val="tx1">
                    <a:tint val="75000"/>
                  </a:schemeClr>
                </a:solidFill>
                <a:latin typeface="Arial"/>
                <a:cs typeface="Arial"/>
              </a:rPr>
            </a:br>
            <a:r>
              <a:rPr lang="en-CA" i="1" dirty="0">
                <a:solidFill>
                  <a:schemeClr val="tx1">
                    <a:tint val="75000"/>
                  </a:schemeClr>
                </a:solidFill>
                <a:latin typeface="Arial"/>
                <a:cs typeface="Arial"/>
                <a:hlinkClick r:id="rId2"/>
              </a:rPr>
              <a:t>dmauri@solidq.com</a:t>
            </a:r>
            <a:r>
              <a:rPr lang="en-CA" i="1" dirty="0">
                <a:solidFill>
                  <a:schemeClr val="tx1">
                    <a:tint val="75000"/>
                  </a:schemeClr>
                </a:solidFill>
                <a:latin typeface="Arial"/>
                <a:cs typeface="Arial"/>
              </a:rPr>
              <a:t> </a:t>
            </a:r>
            <a:endParaRPr lang="en-US" i="1" dirty="0">
              <a:solidFill>
                <a:schemeClr val="tx1">
                  <a:tint val="75000"/>
                </a:schemeClr>
              </a:solidFill>
              <a:latin typeface="Arial"/>
              <a:cs typeface="Arial"/>
            </a:endParaRPr>
          </a:p>
          <a:p>
            <a:endParaRPr lang="en-US" dirty="0"/>
          </a:p>
        </p:txBody>
      </p:sp>
      <p:sp>
        <p:nvSpPr>
          <p:cNvPr id="9" name="Subtitle 2"/>
          <p:cNvSpPr txBox="1">
            <a:spLocks/>
          </p:cNvSpPr>
          <p:nvPr/>
        </p:nvSpPr>
        <p:spPr>
          <a:xfrm>
            <a:off x="2415077" y="5608267"/>
            <a:ext cx="6400800" cy="755588"/>
          </a:xfrm>
          <a:prstGeom prst="rect">
            <a:avLst/>
          </a:prstGeom>
        </p:spPr>
        <p:txBody>
          <a:bodyPr vert="horz" lIns="91440" tIns="45720" rIns="91440" bIns="45720" rtlCol="0">
            <a:normAutofit/>
          </a:bodyPr>
          <a:lstStyle>
            <a:lvl1pPr marL="0" indent="0" algn="l">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000" b="0" i="1" u="none" strike="noStrike" kern="1200" cap="none" spc="0" normalizeH="0" baseline="0" noProof="0" dirty="0" smtClean="0">
              <a:ln>
                <a:noFill/>
              </a:ln>
              <a:solidFill>
                <a:schemeClr val="tx1">
                  <a:tint val="75000"/>
                </a:schemeClr>
              </a:solidFill>
              <a:effectLst/>
              <a:uLnTx/>
              <a:uFillTx/>
              <a:latin typeface="Arial"/>
              <a:ea typeface="+mn-ea"/>
              <a:cs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4690480" y="4755354"/>
            <a:ext cx="1806145" cy="1178414"/>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CFG</a:t>
            </a:r>
            <a:endParaRPr lang="en-US" dirty="0"/>
          </a:p>
        </p:txBody>
      </p:sp>
      <p:sp>
        <p:nvSpPr>
          <p:cNvPr id="2" name="Title 1"/>
          <p:cNvSpPr>
            <a:spLocks noGrp="1"/>
          </p:cNvSpPr>
          <p:nvPr>
            <p:ph type="title"/>
          </p:nvPr>
        </p:nvSpPr>
        <p:spPr/>
        <p:txBody>
          <a:bodyPr/>
          <a:lstStyle/>
          <a:p>
            <a:r>
              <a:rPr lang="en-US" dirty="0" smtClean="0"/>
              <a:t>The “Layers”</a:t>
            </a:r>
            <a:endParaRPr lang="en-US" dirty="0"/>
          </a:p>
        </p:txBody>
      </p:sp>
      <p:sp>
        <p:nvSpPr>
          <p:cNvPr id="12" name="Rounded Rectangle 11"/>
          <p:cNvSpPr/>
          <p:nvPr/>
        </p:nvSpPr>
        <p:spPr>
          <a:xfrm>
            <a:off x="4681149" y="1991693"/>
            <a:ext cx="1806145" cy="2629468"/>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t>STG</a:t>
            </a:r>
            <a:endParaRPr lang="en-US" dirty="0"/>
          </a:p>
        </p:txBody>
      </p:sp>
      <p:sp>
        <p:nvSpPr>
          <p:cNvPr id="14" name="Rounded Rectangle 13"/>
          <p:cNvSpPr/>
          <p:nvPr/>
        </p:nvSpPr>
        <p:spPr>
          <a:xfrm>
            <a:off x="2199504" y="1991693"/>
            <a:ext cx="2335425" cy="4015946"/>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smtClean="0"/>
              <a:t>DWH</a:t>
            </a:r>
            <a:endParaRPr lang="en-US" dirty="0"/>
          </a:p>
        </p:txBody>
      </p:sp>
      <p:sp>
        <p:nvSpPr>
          <p:cNvPr id="15" name="Rounded Rectangle 14"/>
          <p:cNvSpPr/>
          <p:nvPr/>
        </p:nvSpPr>
        <p:spPr>
          <a:xfrm>
            <a:off x="6993922" y="1997872"/>
            <a:ext cx="1907058" cy="175466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SRC</a:t>
            </a:r>
            <a:endParaRPr lang="en-US" dirty="0"/>
          </a:p>
        </p:txBody>
      </p:sp>
      <p:sp>
        <p:nvSpPr>
          <p:cNvPr id="16" name="Rounded Rectangle 15"/>
          <p:cNvSpPr/>
          <p:nvPr/>
        </p:nvSpPr>
        <p:spPr>
          <a:xfrm>
            <a:off x="231689" y="1991693"/>
            <a:ext cx="1806143" cy="175466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Cube</a:t>
            </a:r>
            <a:endParaRPr lang="en-US" dirty="0"/>
          </a:p>
        </p:txBody>
      </p:sp>
      <p:sp>
        <p:nvSpPr>
          <p:cNvPr id="17" name="Rounded Rectangle 16"/>
          <p:cNvSpPr/>
          <p:nvPr/>
        </p:nvSpPr>
        <p:spPr>
          <a:xfrm>
            <a:off x="231688" y="4252979"/>
            <a:ext cx="1806143" cy="1754660"/>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Report</a:t>
            </a:r>
            <a:endParaRPr lang="en-US" dirty="0"/>
          </a:p>
        </p:txBody>
      </p:sp>
      <p:sp>
        <p:nvSpPr>
          <p:cNvPr id="18" name="Rounded Rectangle 17"/>
          <p:cNvSpPr/>
          <p:nvPr/>
        </p:nvSpPr>
        <p:spPr>
          <a:xfrm>
            <a:off x="6993922" y="4252979"/>
            <a:ext cx="1907058" cy="175466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SRC</a:t>
            </a:r>
            <a:endParaRPr lang="en-US" dirty="0"/>
          </a:p>
        </p:txBody>
      </p:sp>
      <p:grpSp>
        <p:nvGrpSpPr>
          <p:cNvPr id="25" name="Group 24"/>
          <p:cNvGrpSpPr/>
          <p:nvPr/>
        </p:nvGrpSpPr>
        <p:grpSpPr>
          <a:xfrm>
            <a:off x="126665" y="1264012"/>
            <a:ext cx="2505323" cy="4941334"/>
            <a:chOff x="126665" y="1224684"/>
            <a:chExt cx="2505323" cy="4941334"/>
          </a:xfrm>
        </p:grpSpPr>
        <p:sp>
          <p:nvSpPr>
            <p:cNvPr id="21" name="Rounded Rectangle 20"/>
            <p:cNvSpPr/>
            <p:nvPr/>
          </p:nvSpPr>
          <p:spPr>
            <a:xfrm>
              <a:off x="126665" y="1692872"/>
              <a:ext cx="2505323" cy="4473146"/>
            </a:xfrm>
            <a:prstGeom prst="roundRect">
              <a:avLst/>
            </a:prstGeom>
            <a:solidFill>
              <a:srgbClr val="FFFF00">
                <a:alpha val="37000"/>
              </a:srgb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 name="TextBox 21"/>
            <p:cNvSpPr txBox="1"/>
            <p:nvPr/>
          </p:nvSpPr>
          <p:spPr>
            <a:xfrm>
              <a:off x="505302" y="1224684"/>
              <a:ext cx="1808765" cy="523220"/>
            </a:xfrm>
            <a:prstGeom prst="rect">
              <a:avLst/>
            </a:prstGeom>
            <a:noFill/>
          </p:spPr>
          <p:txBody>
            <a:bodyPr wrap="none" rtlCol="0">
              <a:spAutoFit/>
            </a:bodyPr>
            <a:lstStyle/>
            <a:p>
              <a:r>
                <a:rPr lang="en-US" sz="2800" dirty="0" smtClean="0"/>
                <a:t>Consumers</a:t>
              </a:r>
              <a:endParaRPr lang="en-US" sz="2800" dirty="0"/>
            </a:p>
          </p:txBody>
        </p:sp>
      </p:grpSp>
      <p:grpSp>
        <p:nvGrpSpPr>
          <p:cNvPr id="27" name="Group 26"/>
          <p:cNvGrpSpPr/>
          <p:nvPr/>
        </p:nvGrpSpPr>
        <p:grpSpPr>
          <a:xfrm>
            <a:off x="6783856" y="1264012"/>
            <a:ext cx="2360141" cy="4941334"/>
            <a:chOff x="6783856" y="1224684"/>
            <a:chExt cx="2360141" cy="4941334"/>
          </a:xfrm>
        </p:grpSpPr>
        <p:sp>
          <p:nvSpPr>
            <p:cNvPr id="4" name="Rounded Rectangle 3"/>
            <p:cNvSpPr/>
            <p:nvPr/>
          </p:nvSpPr>
          <p:spPr>
            <a:xfrm>
              <a:off x="6783856" y="1692872"/>
              <a:ext cx="2360141" cy="4473146"/>
            </a:xfrm>
            <a:prstGeom prst="roundRect">
              <a:avLst/>
            </a:prstGeom>
            <a:solidFill>
              <a:srgbClr val="FFFF00">
                <a:alpha val="37000"/>
              </a:srgb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3" name="TextBox 22"/>
            <p:cNvSpPr txBox="1"/>
            <p:nvPr/>
          </p:nvSpPr>
          <p:spPr>
            <a:xfrm>
              <a:off x="7142255" y="1224684"/>
              <a:ext cx="1647502" cy="523220"/>
            </a:xfrm>
            <a:prstGeom prst="rect">
              <a:avLst/>
            </a:prstGeom>
            <a:noFill/>
          </p:spPr>
          <p:txBody>
            <a:bodyPr wrap="none" rtlCol="0">
              <a:spAutoFit/>
            </a:bodyPr>
            <a:lstStyle/>
            <a:p>
              <a:r>
                <a:rPr lang="en-US" sz="2800" dirty="0" smtClean="0"/>
                <a:t>Producers</a:t>
              </a:r>
              <a:endParaRPr lang="en-US" sz="2800" dirty="0"/>
            </a:p>
          </p:txBody>
        </p:sp>
      </p:grpSp>
      <p:grpSp>
        <p:nvGrpSpPr>
          <p:cNvPr id="26" name="Group 25"/>
          <p:cNvGrpSpPr/>
          <p:nvPr/>
        </p:nvGrpSpPr>
        <p:grpSpPr>
          <a:xfrm>
            <a:off x="2701043" y="1251652"/>
            <a:ext cx="3978874" cy="4953694"/>
            <a:chOff x="2817341" y="1224684"/>
            <a:chExt cx="3880019" cy="4953694"/>
          </a:xfrm>
        </p:grpSpPr>
        <p:sp>
          <p:nvSpPr>
            <p:cNvPr id="19" name="Rounded Rectangle 18"/>
            <p:cNvSpPr/>
            <p:nvPr/>
          </p:nvSpPr>
          <p:spPr>
            <a:xfrm>
              <a:off x="2817341" y="1705232"/>
              <a:ext cx="3880019" cy="4473146"/>
            </a:xfrm>
            <a:prstGeom prst="roundRect">
              <a:avLst/>
            </a:prstGeom>
            <a:solidFill>
              <a:srgbClr val="FFFF00">
                <a:alpha val="37000"/>
              </a:srgb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4" name="TextBox 23"/>
            <p:cNvSpPr txBox="1"/>
            <p:nvPr/>
          </p:nvSpPr>
          <p:spPr>
            <a:xfrm>
              <a:off x="3768306" y="1224684"/>
              <a:ext cx="2067874" cy="523220"/>
            </a:xfrm>
            <a:prstGeom prst="rect">
              <a:avLst/>
            </a:prstGeom>
            <a:noFill/>
          </p:spPr>
          <p:txBody>
            <a:bodyPr wrap="none" rtlCol="0">
              <a:spAutoFit/>
            </a:bodyPr>
            <a:lstStyle/>
            <a:p>
              <a:r>
                <a:rPr lang="en-US" sz="2800" dirty="0" smtClean="0"/>
                <a:t>Coordinators</a:t>
              </a:r>
              <a:endParaRPr lang="en-US" sz="2800" dirty="0"/>
            </a:p>
          </p:txBody>
        </p:sp>
      </p:grpSp>
    </p:spTree>
    <p:extLst>
      <p:ext uri="{BB962C8B-B14F-4D97-AF65-F5344CB8AC3E}">
        <p14:creationId xmlns:p14="http://schemas.microsoft.com/office/powerpoint/2010/main" val="3419992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186" y="2943706"/>
            <a:ext cx="8441370" cy="1103492"/>
          </a:xfrm>
        </p:spPr>
        <p:txBody>
          <a:bodyPr/>
          <a:lstStyle/>
          <a:p>
            <a:r>
              <a:rPr lang="en-US" dirty="0" smtClean="0"/>
              <a:t>Databases</a:t>
            </a:r>
            <a:endParaRPr lang="en-US" dirty="0"/>
          </a:p>
        </p:txBody>
      </p:sp>
      <p:sp>
        <p:nvSpPr>
          <p:cNvPr id="3" name="Title 1"/>
          <p:cNvSpPr txBox="1">
            <a:spLocks/>
          </p:cNvSpPr>
          <p:nvPr/>
        </p:nvSpPr>
        <p:spPr>
          <a:xfrm>
            <a:off x="443304" y="2589586"/>
            <a:ext cx="8441370" cy="653209"/>
          </a:xfrm>
          <a:prstGeom prst="rect">
            <a:avLst/>
          </a:prstGeom>
        </p:spPr>
        <p:txBody>
          <a:bodyPr vert="horz" lIns="91440" tIns="45720" rIns="91440" bIns="45720" rtlCol="0" anchor="ctr" anchorCtr="0">
            <a:normAutofit/>
          </a:bodyPr>
          <a:lstStyle>
            <a:lvl1pPr algn="l" defTabSz="457200" rtl="0" eaLnBrk="1" latinLnBrk="0" hangingPunct="1">
              <a:lnSpc>
                <a:spcPts val="3500"/>
              </a:lnSpc>
              <a:spcBef>
                <a:spcPct val="0"/>
              </a:spcBef>
              <a:buNone/>
              <a:defRPr sz="3200" b="1" kern="1200" baseline="0">
                <a:solidFill>
                  <a:schemeClr val="accent1"/>
                </a:solidFill>
                <a:latin typeface="Arial"/>
                <a:ea typeface="+mj-ea"/>
                <a:cs typeface="Arial"/>
              </a:defRPr>
            </a:lvl1pPr>
          </a:lstStyle>
          <a:p>
            <a:r>
              <a:rPr lang="en-US" sz="2000" dirty="0" smtClean="0">
                <a:solidFill>
                  <a:schemeClr val="accent4">
                    <a:lumMod val="40000"/>
                    <a:lumOff val="60000"/>
                  </a:schemeClr>
                </a:solidFill>
              </a:rPr>
              <a:t>General Concepts</a:t>
            </a:r>
            <a:endParaRPr lang="en-US" sz="2000" dirty="0">
              <a:solidFill>
                <a:schemeClr val="accent4">
                  <a:lumMod val="40000"/>
                  <a:lumOff val="60000"/>
                </a:schemeClr>
              </a:solidFill>
            </a:endParaRPr>
          </a:p>
        </p:txBody>
      </p:sp>
    </p:spTree>
    <p:extLst>
      <p:ext uri="{BB962C8B-B14F-4D97-AF65-F5344CB8AC3E}">
        <p14:creationId xmlns:p14="http://schemas.microsoft.com/office/powerpoint/2010/main" val="4631683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Database</a:t>
            </a:r>
            <a:endParaRPr lang="en-US" dirty="0"/>
          </a:p>
        </p:txBody>
      </p:sp>
      <p:sp>
        <p:nvSpPr>
          <p:cNvPr id="4" name="Content Placeholder 3"/>
          <p:cNvSpPr>
            <a:spLocks noGrp="1"/>
          </p:cNvSpPr>
          <p:nvPr>
            <p:ph idx="1"/>
          </p:nvPr>
        </p:nvSpPr>
        <p:spPr/>
        <p:txBody>
          <a:bodyPr/>
          <a:lstStyle/>
          <a:p>
            <a:r>
              <a:rPr lang="en-US" b="1" dirty="0" smtClean="0"/>
              <a:t>Three </a:t>
            </a:r>
            <a:r>
              <a:rPr lang="en-US" dirty="0" smtClean="0"/>
              <a:t>main database</a:t>
            </a:r>
          </a:p>
          <a:p>
            <a:pPr lvl="1"/>
            <a:r>
              <a:rPr lang="en-US" dirty="0" smtClean="0"/>
              <a:t>Staging</a:t>
            </a:r>
          </a:p>
          <a:p>
            <a:pPr lvl="1"/>
            <a:r>
              <a:rPr lang="en-US" dirty="0" smtClean="0"/>
              <a:t>Configuration</a:t>
            </a:r>
          </a:p>
          <a:p>
            <a:pPr lvl="1"/>
            <a:r>
              <a:rPr lang="en-US" dirty="0" err="1" smtClean="0"/>
              <a:t>Datawarehouse</a:t>
            </a:r>
            <a:endParaRPr lang="en-US" dirty="0" smtClean="0"/>
          </a:p>
          <a:p>
            <a:pPr lvl="1"/>
            <a:endParaRPr lang="en-US" dirty="0" smtClean="0"/>
          </a:p>
          <a:p>
            <a:r>
              <a:rPr lang="en-US" dirty="0" smtClean="0"/>
              <a:t>Optional (recommended)</a:t>
            </a:r>
            <a:br>
              <a:rPr lang="en-US" dirty="0" smtClean="0"/>
            </a:br>
            <a:r>
              <a:rPr lang="en-US" b="1" dirty="0" smtClean="0"/>
              <a:t>Fourth </a:t>
            </a:r>
            <a:r>
              <a:rPr lang="en-US" dirty="0" smtClean="0"/>
              <a:t>database</a:t>
            </a:r>
          </a:p>
          <a:p>
            <a:pPr lvl="1"/>
            <a:r>
              <a:rPr lang="en-US" dirty="0" smtClean="0"/>
              <a:t>Helper</a:t>
            </a:r>
            <a:endParaRPr lang="en-US" dirty="0"/>
          </a:p>
        </p:txBody>
      </p:sp>
      <p:grpSp>
        <p:nvGrpSpPr>
          <p:cNvPr id="16" name="Group 15"/>
          <p:cNvGrpSpPr/>
          <p:nvPr/>
        </p:nvGrpSpPr>
        <p:grpSpPr>
          <a:xfrm>
            <a:off x="4774929" y="1607128"/>
            <a:ext cx="3980004" cy="4645890"/>
            <a:chOff x="4774929" y="1607128"/>
            <a:chExt cx="3980004" cy="4645890"/>
          </a:xfrm>
        </p:grpSpPr>
        <p:sp>
          <p:nvSpPr>
            <p:cNvPr id="5" name="Flowchart: Magnetic Disk 4"/>
            <p:cNvSpPr/>
            <p:nvPr/>
          </p:nvSpPr>
          <p:spPr>
            <a:xfrm>
              <a:off x="5015345" y="5318298"/>
              <a:ext cx="1616363" cy="914400"/>
            </a:xfrm>
            <a:prstGeom prst="flowChartMagneticDisk">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latin typeface="+mj-lt"/>
                </a:rPr>
                <a:t>OLTP SYS 1</a:t>
              </a:r>
              <a:endParaRPr lang="en-US" dirty="0">
                <a:latin typeface="+mj-lt"/>
              </a:endParaRPr>
            </a:p>
          </p:txBody>
        </p:sp>
        <p:sp>
          <p:nvSpPr>
            <p:cNvPr id="6" name="Flowchart: Magnetic Disk 5"/>
            <p:cNvSpPr/>
            <p:nvPr/>
          </p:nvSpPr>
          <p:spPr>
            <a:xfrm>
              <a:off x="6857999" y="5338618"/>
              <a:ext cx="1616363" cy="914400"/>
            </a:xfrm>
            <a:prstGeom prst="flowChartMagneticDisk">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latin typeface="+mj-lt"/>
                </a:rPr>
                <a:t>OLTP SYS 2</a:t>
              </a:r>
              <a:endParaRPr lang="en-US" dirty="0">
                <a:latin typeface="+mj-lt"/>
              </a:endParaRPr>
            </a:p>
          </p:txBody>
        </p:sp>
        <p:sp>
          <p:nvSpPr>
            <p:cNvPr id="9" name="Flowchart: Magnetic Disk 8"/>
            <p:cNvSpPr/>
            <p:nvPr/>
          </p:nvSpPr>
          <p:spPr>
            <a:xfrm>
              <a:off x="4774929" y="4944225"/>
              <a:ext cx="1149928" cy="697345"/>
            </a:xfrm>
            <a:prstGeom prst="flowChartMagneticDisk">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latin typeface="+mj-lt"/>
                </a:rPr>
                <a:t>Helper 1</a:t>
              </a:r>
              <a:endParaRPr lang="en-US" dirty="0">
                <a:latin typeface="+mj-lt"/>
              </a:endParaRPr>
            </a:p>
          </p:txBody>
        </p:sp>
        <p:sp>
          <p:nvSpPr>
            <p:cNvPr id="10" name="Flowchart: Magnetic Disk 9"/>
            <p:cNvSpPr/>
            <p:nvPr/>
          </p:nvSpPr>
          <p:spPr>
            <a:xfrm>
              <a:off x="7605005" y="4933467"/>
              <a:ext cx="1149928" cy="697345"/>
            </a:xfrm>
            <a:prstGeom prst="flowChartMagneticDisk">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latin typeface="+mj-lt"/>
                </a:rPr>
                <a:t>Helper 2</a:t>
              </a:r>
              <a:endParaRPr lang="en-US" dirty="0">
                <a:latin typeface="+mj-lt"/>
              </a:endParaRPr>
            </a:p>
          </p:txBody>
        </p:sp>
        <p:grpSp>
          <p:nvGrpSpPr>
            <p:cNvPr id="15" name="Group 14"/>
            <p:cNvGrpSpPr/>
            <p:nvPr/>
          </p:nvGrpSpPr>
          <p:grpSpPr>
            <a:xfrm>
              <a:off x="5228217" y="1607128"/>
              <a:ext cx="3038459" cy="3467792"/>
              <a:chOff x="5228217" y="1607128"/>
              <a:chExt cx="3038459" cy="3467792"/>
            </a:xfrm>
          </p:grpSpPr>
          <p:sp>
            <p:nvSpPr>
              <p:cNvPr id="7" name="Flowchart: Magnetic Disk 6"/>
              <p:cNvSpPr/>
              <p:nvPr/>
            </p:nvSpPr>
            <p:spPr>
              <a:xfrm>
                <a:off x="5785493" y="3071091"/>
                <a:ext cx="1787237" cy="914400"/>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latin typeface="+mj-lt"/>
                  </a:rPr>
                  <a:t>Staging</a:t>
                </a:r>
                <a:endParaRPr lang="en-US" dirty="0">
                  <a:latin typeface="+mj-lt"/>
                </a:endParaRPr>
              </a:p>
            </p:txBody>
          </p:sp>
          <p:sp>
            <p:nvSpPr>
              <p:cNvPr id="8" name="Flowchart: Magnetic Disk 7"/>
              <p:cNvSpPr/>
              <p:nvPr/>
            </p:nvSpPr>
            <p:spPr>
              <a:xfrm>
                <a:off x="5785493" y="1607128"/>
                <a:ext cx="1787238" cy="914400"/>
              </a:xfrm>
              <a:prstGeom prst="flowChartMagneticDisk">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err="1" smtClean="0">
                    <a:latin typeface="+mj-lt"/>
                  </a:rPr>
                  <a:t>Datawarehouse</a:t>
                </a:r>
                <a:endParaRPr lang="en-US" dirty="0">
                  <a:latin typeface="+mj-lt"/>
                </a:endParaRPr>
              </a:p>
            </p:txBody>
          </p:sp>
          <p:sp>
            <p:nvSpPr>
              <p:cNvPr id="11" name="Bent Arrow 10"/>
              <p:cNvSpPr/>
              <p:nvPr/>
            </p:nvSpPr>
            <p:spPr>
              <a:xfrm>
                <a:off x="5228217" y="3291840"/>
                <a:ext cx="813816" cy="1783080"/>
              </a:xfrm>
              <a:prstGeom prst="ben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2" name="Bent Arrow 11"/>
              <p:cNvSpPr/>
              <p:nvPr/>
            </p:nvSpPr>
            <p:spPr>
              <a:xfrm flipH="1">
                <a:off x="7453076" y="3291840"/>
                <a:ext cx="813600" cy="1783080"/>
              </a:xfrm>
              <a:prstGeom prst="ben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3" name="Up Arrow 12"/>
              <p:cNvSpPr/>
              <p:nvPr/>
            </p:nvSpPr>
            <p:spPr>
              <a:xfrm>
                <a:off x="6415549" y="2302137"/>
                <a:ext cx="527125" cy="1108037"/>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Flowchart: Magnetic Disk 13"/>
            <p:cNvSpPr/>
            <p:nvPr/>
          </p:nvSpPr>
          <p:spPr>
            <a:xfrm>
              <a:off x="5804510" y="4183379"/>
              <a:ext cx="1749203" cy="697345"/>
            </a:xfrm>
            <a:prstGeom prst="flowChartMagneticDisk">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smtClean="0">
                  <a:latin typeface="+mj-lt"/>
                </a:rPr>
                <a:t>Configuration</a:t>
              </a:r>
              <a:endParaRPr lang="en-US" dirty="0">
                <a:latin typeface="+mj-lt"/>
              </a:endParaRPr>
            </a:p>
          </p:txBody>
        </p:sp>
        <p:sp>
          <p:nvSpPr>
            <p:cNvPr id="2" name="Up Arrow 1"/>
            <p:cNvSpPr/>
            <p:nvPr/>
          </p:nvSpPr>
          <p:spPr>
            <a:xfrm>
              <a:off x="6496232" y="3844404"/>
              <a:ext cx="365760" cy="514236"/>
            </a:xfrm>
            <a:prstGeom prst="up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49041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fade">
                                      <p:cBhvr>
                                        <p:cTn id="7" dur="500"/>
                                        <p:tgtEl>
                                          <p:spTgt spid="4">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6" end="6"/>
                                            </p:txEl>
                                          </p:spTgt>
                                        </p:tgtEl>
                                        <p:attrNameLst>
                                          <p:attrName>style.visibility</p:attrName>
                                        </p:attrNameLst>
                                      </p:cBhvr>
                                      <p:to>
                                        <p:strVal val="visible"/>
                                      </p:to>
                                    </p:set>
                                    <p:animEffect transition="in" filter="fade">
                                      <p:cBhvr>
                                        <p:cTn id="10"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a:t>
            </a:r>
          </a:p>
        </p:txBody>
      </p:sp>
      <p:sp>
        <p:nvSpPr>
          <p:cNvPr id="3" name="Content Placeholder 2"/>
          <p:cNvSpPr>
            <a:spLocks noGrp="1"/>
          </p:cNvSpPr>
          <p:nvPr>
            <p:ph idx="1"/>
          </p:nvPr>
        </p:nvSpPr>
        <p:spPr/>
        <p:txBody>
          <a:bodyPr>
            <a:noAutofit/>
          </a:bodyPr>
          <a:lstStyle/>
          <a:p>
            <a:r>
              <a:rPr lang="en-US" dirty="0" smtClean="0"/>
              <a:t>Naming Convention:</a:t>
            </a:r>
          </a:p>
          <a:p>
            <a:pPr lvl="1"/>
            <a:r>
              <a:rPr lang="en-US" dirty="0" err="1" smtClean="0"/>
              <a:t>projectnameSTG</a:t>
            </a:r>
            <a:r>
              <a:rPr lang="en-US" dirty="0" smtClean="0"/>
              <a:t> (staging)</a:t>
            </a:r>
          </a:p>
          <a:p>
            <a:pPr lvl="1"/>
            <a:r>
              <a:rPr lang="en-US" dirty="0" err="1" smtClean="0"/>
              <a:t>projectnameDWH</a:t>
            </a:r>
            <a:r>
              <a:rPr lang="en-US" dirty="0" smtClean="0"/>
              <a:t> (</a:t>
            </a:r>
            <a:r>
              <a:rPr lang="en-US" dirty="0" err="1" smtClean="0"/>
              <a:t>datawarehouse</a:t>
            </a:r>
            <a:r>
              <a:rPr lang="en-US" dirty="0" smtClean="0"/>
              <a:t>)</a:t>
            </a:r>
          </a:p>
          <a:p>
            <a:pPr lvl="1"/>
            <a:r>
              <a:rPr lang="en-US" dirty="0" err="1" smtClean="0"/>
              <a:t>projectnameCFG</a:t>
            </a:r>
            <a:r>
              <a:rPr lang="en-US" dirty="0" smtClean="0"/>
              <a:t> (configuration)</a:t>
            </a:r>
          </a:p>
          <a:p>
            <a:pPr lvl="1"/>
            <a:r>
              <a:rPr lang="en-US" dirty="0" err="1" smtClean="0"/>
              <a:t>sourcedbHLP</a:t>
            </a:r>
            <a:r>
              <a:rPr lang="en-US" dirty="0" smtClean="0"/>
              <a:t>(helper)</a:t>
            </a:r>
          </a:p>
          <a:p>
            <a:r>
              <a:rPr lang="en-US" dirty="0" err="1" smtClean="0"/>
              <a:t>Eg</a:t>
            </a:r>
            <a:r>
              <a:rPr lang="en-US" dirty="0" smtClean="0"/>
              <a:t>:</a:t>
            </a:r>
          </a:p>
          <a:p>
            <a:pPr lvl="1"/>
            <a:r>
              <a:rPr lang="en-US" dirty="0" err="1" smtClean="0"/>
              <a:t>OsirisSTG</a:t>
            </a:r>
            <a:r>
              <a:rPr lang="en-US" dirty="0" smtClean="0"/>
              <a:t>, </a:t>
            </a:r>
            <a:r>
              <a:rPr lang="en-US" dirty="0" err="1" smtClean="0"/>
              <a:t>OsirisDWH</a:t>
            </a:r>
            <a:endParaRPr lang="en-US" dirty="0" smtClean="0"/>
          </a:p>
          <a:p>
            <a:endParaRPr lang="en-US" dirty="0" smtClean="0"/>
          </a:p>
          <a:p>
            <a:r>
              <a:rPr lang="en-US" dirty="0" smtClean="0"/>
              <a:t>STG &amp; DWH databases MUST be created with 2 </a:t>
            </a:r>
            <a:r>
              <a:rPr lang="en-US" dirty="0" err="1" smtClean="0"/>
              <a:t>filegroups</a:t>
            </a:r>
            <a:r>
              <a:rPr lang="en-US" dirty="0" smtClean="0"/>
              <a:t> (at least) PRIMARY (system catalogs), SECONDARY (all other table). Default is SECONDARY.</a:t>
            </a:r>
            <a:endParaRPr lang="en-US" dirty="0"/>
          </a:p>
        </p:txBody>
      </p:sp>
    </p:spTree>
    <p:extLst>
      <p:ext uri="{BB962C8B-B14F-4D97-AF65-F5344CB8AC3E}">
        <p14:creationId xmlns:p14="http://schemas.microsoft.com/office/powerpoint/2010/main" val="30720761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186" y="2943706"/>
            <a:ext cx="8441370" cy="1103492"/>
          </a:xfrm>
        </p:spPr>
        <p:txBody>
          <a:bodyPr/>
          <a:lstStyle/>
          <a:p>
            <a:r>
              <a:rPr lang="en-US" dirty="0" smtClean="0"/>
              <a:t>Schemas</a:t>
            </a:r>
            <a:endParaRPr lang="en-US" dirty="0"/>
          </a:p>
        </p:txBody>
      </p:sp>
      <p:sp>
        <p:nvSpPr>
          <p:cNvPr id="3" name="Title 1"/>
          <p:cNvSpPr txBox="1">
            <a:spLocks/>
          </p:cNvSpPr>
          <p:nvPr/>
        </p:nvSpPr>
        <p:spPr>
          <a:xfrm>
            <a:off x="443304" y="2589586"/>
            <a:ext cx="8441370" cy="653209"/>
          </a:xfrm>
          <a:prstGeom prst="rect">
            <a:avLst/>
          </a:prstGeom>
        </p:spPr>
        <p:txBody>
          <a:bodyPr vert="horz" lIns="91440" tIns="45720" rIns="91440" bIns="45720" rtlCol="0" anchor="ctr" anchorCtr="0">
            <a:normAutofit/>
          </a:bodyPr>
          <a:lstStyle>
            <a:lvl1pPr algn="l" defTabSz="457200" rtl="0" eaLnBrk="1" latinLnBrk="0" hangingPunct="1">
              <a:lnSpc>
                <a:spcPts val="3500"/>
              </a:lnSpc>
              <a:spcBef>
                <a:spcPct val="0"/>
              </a:spcBef>
              <a:buNone/>
              <a:defRPr sz="3200" b="1" kern="1200" baseline="0">
                <a:solidFill>
                  <a:schemeClr val="accent1"/>
                </a:solidFill>
                <a:latin typeface="Arial"/>
                <a:ea typeface="+mj-ea"/>
                <a:cs typeface="Arial"/>
              </a:defRPr>
            </a:lvl1pPr>
          </a:lstStyle>
          <a:p>
            <a:r>
              <a:rPr lang="en-US" sz="2000" dirty="0" smtClean="0">
                <a:solidFill>
                  <a:schemeClr val="accent4">
                    <a:lumMod val="40000"/>
                    <a:lumOff val="60000"/>
                  </a:schemeClr>
                </a:solidFill>
              </a:rPr>
              <a:t>General Concepts</a:t>
            </a:r>
            <a:endParaRPr lang="en-US" sz="2000" dirty="0">
              <a:solidFill>
                <a:schemeClr val="accent4">
                  <a:lumMod val="40000"/>
                  <a:lumOff val="60000"/>
                </a:schemeClr>
              </a:solidFill>
            </a:endParaRPr>
          </a:p>
        </p:txBody>
      </p:sp>
    </p:spTree>
    <p:extLst>
      <p:ext uri="{BB962C8B-B14F-4D97-AF65-F5344CB8AC3E}">
        <p14:creationId xmlns:p14="http://schemas.microsoft.com/office/powerpoint/2010/main" val="529284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Boundaries</a:t>
            </a:r>
            <a:endParaRPr lang="en-US" dirty="0"/>
          </a:p>
        </p:txBody>
      </p:sp>
      <p:sp>
        <p:nvSpPr>
          <p:cNvPr id="3" name="Content Placeholder 2"/>
          <p:cNvSpPr>
            <a:spLocks noGrp="1"/>
          </p:cNvSpPr>
          <p:nvPr>
            <p:ph idx="1"/>
          </p:nvPr>
        </p:nvSpPr>
        <p:spPr/>
        <p:txBody>
          <a:bodyPr>
            <a:normAutofit/>
          </a:bodyPr>
          <a:lstStyle/>
          <a:p>
            <a:r>
              <a:rPr lang="en-US" dirty="0" smtClean="0"/>
              <a:t>Usage of schemas helps to create </a:t>
            </a:r>
            <a:r>
              <a:rPr lang="en-US" i="1" dirty="0" smtClean="0"/>
              <a:t>logical</a:t>
            </a:r>
            <a:r>
              <a:rPr lang="en-US" dirty="0" smtClean="0"/>
              <a:t> boundaries and distinguish objects scopes</a:t>
            </a:r>
          </a:p>
          <a:p>
            <a:endParaRPr lang="en-US" dirty="0"/>
          </a:p>
          <a:p>
            <a:r>
              <a:rPr lang="en-US" dirty="0" smtClean="0"/>
              <a:t>Several Schemas has to be used to identify the different scopes</a:t>
            </a:r>
          </a:p>
          <a:p>
            <a:pPr lvl="1"/>
            <a:r>
              <a:rPr lang="en-US" dirty="0" smtClean="0"/>
              <a:t>staging, </a:t>
            </a:r>
            <a:r>
              <a:rPr lang="en-US" dirty="0" err="1" smtClean="0"/>
              <a:t>etl</a:t>
            </a:r>
            <a:r>
              <a:rPr lang="en-US" dirty="0" smtClean="0"/>
              <a:t>, </a:t>
            </a:r>
            <a:r>
              <a:rPr lang="en-US" dirty="0" err="1" smtClean="0"/>
              <a:t>config</a:t>
            </a:r>
            <a:r>
              <a:rPr lang="en-US" dirty="0" smtClean="0"/>
              <a:t>, </a:t>
            </a:r>
            <a:r>
              <a:rPr lang="en-US" dirty="0" err="1" smtClean="0"/>
              <a:t>dwh</a:t>
            </a:r>
            <a:r>
              <a:rPr lang="en-US" dirty="0" smtClean="0"/>
              <a:t>, </a:t>
            </a:r>
            <a:r>
              <a:rPr lang="en-US" dirty="0" err="1" smtClean="0"/>
              <a:t>tmp</a:t>
            </a:r>
            <a:r>
              <a:rPr lang="en-US" dirty="0" smtClean="0"/>
              <a:t>, bi, err, </a:t>
            </a:r>
            <a:r>
              <a:rPr lang="en-US" dirty="0" err="1" smtClean="0"/>
              <a:t>olap</a:t>
            </a:r>
            <a:r>
              <a:rPr lang="en-US" dirty="0" smtClean="0"/>
              <a:t>, reporting</a:t>
            </a:r>
          </a:p>
          <a:p>
            <a:endParaRPr lang="en-US" dirty="0"/>
          </a:p>
          <a:p>
            <a:r>
              <a:rPr lang="en-US" dirty="0" smtClean="0"/>
              <a:t>As a rule a schema cannot be used in more than one database</a:t>
            </a:r>
          </a:p>
          <a:p>
            <a:pPr lvl="1"/>
            <a:r>
              <a:rPr lang="en-US" dirty="0" smtClean="0"/>
              <a:t>Prevents careless mistakes</a:t>
            </a:r>
            <a:endParaRPr lang="en-US" dirty="0"/>
          </a:p>
        </p:txBody>
      </p:sp>
    </p:spTree>
    <p:extLst>
      <p:ext uri="{BB962C8B-B14F-4D97-AF65-F5344CB8AC3E}">
        <p14:creationId xmlns:p14="http://schemas.microsoft.com/office/powerpoint/2010/main" val="37708791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Boundaries</a:t>
            </a:r>
          </a:p>
        </p:txBody>
      </p:sp>
      <p:grpSp>
        <p:nvGrpSpPr>
          <p:cNvPr id="13" name="Group 12"/>
          <p:cNvGrpSpPr/>
          <p:nvPr/>
        </p:nvGrpSpPr>
        <p:grpSpPr>
          <a:xfrm>
            <a:off x="6264875" y="1326344"/>
            <a:ext cx="2286000" cy="2294186"/>
            <a:chOff x="667265" y="1326344"/>
            <a:chExt cx="2286000" cy="2294186"/>
          </a:xfrm>
        </p:grpSpPr>
        <p:sp>
          <p:nvSpPr>
            <p:cNvPr id="7" name="Flowchart: Alternate Process 6"/>
            <p:cNvSpPr/>
            <p:nvPr/>
          </p:nvSpPr>
          <p:spPr>
            <a:xfrm>
              <a:off x="667265" y="1668163"/>
              <a:ext cx="2286000" cy="1952367"/>
            </a:xfrm>
            <a:prstGeom prst="flowChartAlternateProcess">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400" dirty="0" smtClean="0">
                  <a:latin typeface="+mj-lt"/>
                </a:rPr>
                <a:t>bi</a:t>
              </a:r>
              <a:endParaRPr lang="en-US" sz="2400" dirty="0">
                <a:latin typeface="+mj-lt"/>
              </a:endParaRPr>
            </a:p>
          </p:txBody>
        </p:sp>
        <p:sp>
          <p:nvSpPr>
            <p:cNvPr id="9" name="TextBox 8"/>
            <p:cNvSpPr txBox="1"/>
            <p:nvPr/>
          </p:nvSpPr>
          <p:spPr>
            <a:xfrm>
              <a:off x="1171642" y="1326344"/>
              <a:ext cx="1414170" cy="584775"/>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sz="3200" dirty="0" smtClean="0">
                  <a:latin typeface="+mj-lt"/>
                </a:rPr>
                <a:t>Helper</a:t>
              </a:r>
              <a:endParaRPr lang="en-US" dirty="0">
                <a:latin typeface="+mj-lt"/>
              </a:endParaRPr>
            </a:p>
          </p:txBody>
        </p:sp>
      </p:grpSp>
      <p:grpSp>
        <p:nvGrpSpPr>
          <p:cNvPr id="3" name="Group 2"/>
          <p:cNvGrpSpPr/>
          <p:nvPr/>
        </p:nvGrpSpPr>
        <p:grpSpPr>
          <a:xfrm>
            <a:off x="3399079" y="1341631"/>
            <a:ext cx="2286000" cy="2750457"/>
            <a:chOff x="3348681" y="1342041"/>
            <a:chExt cx="2286000" cy="2824288"/>
          </a:xfrm>
        </p:grpSpPr>
        <p:sp>
          <p:nvSpPr>
            <p:cNvPr id="5" name="Flowchart: Alternate Process 4"/>
            <p:cNvSpPr/>
            <p:nvPr/>
          </p:nvSpPr>
          <p:spPr>
            <a:xfrm>
              <a:off x="3348681" y="1668163"/>
              <a:ext cx="2286000" cy="2498166"/>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latin typeface="+mj-lt"/>
                </a:rPr>
                <a:t>staging</a:t>
              </a:r>
            </a:p>
            <a:p>
              <a:pPr algn="ctr"/>
              <a:r>
                <a:rPr lang="en-US" sz="2400" dirty="0" err="1" smtClean="0">
                  <a:latin typeface="+mj-lt"/>
                </a:rPr>
                <a:t>etl</a:t>
              </a:r>
              <a:endParaRPr lang="en-US" sz="2400" dirty="0" smtClean="0">
                <a:latin typeface="+mj-lt"/>
              </a:endParaRPr>
            </a:p>
            <a:p>
              <a:pPr algn="ctr"/>
              <a:r>
                <a:rPr lang="en-US" sz="2400" dirty="0" err="1" smtClean="0">
                  <a:latin typeface="+mj-lt"/>
                </a:rPr>
                <a:t>tmp</a:t>
              </a:r>
              <a:endParaRPr lang="en-US" sz="2400" dirty="0" smtClean="0">
                <a:latin typeface="+mj-lt"/>
              </a:endParaRPr>
            </a:p>
            <a:p>
              <a:pPr algn="ctr"/>
              <a:r>
                <a:rPr lang="en-US" sz="2400" dirty="0" smtClean="0">
                  <a:latin typeface="+mj-lt"/>
                </a:rPr>
                <a:t>err</a:t>
              </a:r>
              <a:endParaRPr lang="en-US" sz="2400" dirty="0">
                <a:latin typeface="+mj-lt"/>
              </a:endParaRPr>
            </a:p>
          </p:txBody>
        </p:sp>
        <p:sp>
          <p:nvSpPr>
            <p:cNvPr id="10" name="TextBox 9"/>
            <p:cNvSpPr txBox="1"/>
            <p:nvPr/>
          </p:nvSpPr>
          <p:spPr>
            <a:xfrm>
              <a:off x="3733300" y="1342041"/>
              <a:ext cx="1516762" cy="58477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3200" dirty="0" smtClean="0">
                  <a:latin typeface="+mj-lt"/>
                </a:rPr>
                <a:t>Staging</a:t>
              </a:r>
              <a:endParaRPr lang="en-US" dirty="0">
                <a:latin typeface="+mj-lt"/>
              </a:endParaRPr>
            </a:p>
          </p:txBody>
        </p:sp>
      </p:grpSp>
      <p:grpSp>
        <p:nvGrpSpPr>
          <p:cNvPr id="4" name="Group 3"/>
          <p:cNvGrpSpPr/>
          <p:nvPr/>
        </p:nvGrpSpPr>
        <p:grpSpPr>
          <a:xfrm>
            <a:off x="543697" y="1318080"/>
            <a:ext cx="2286000" cy="4604900"/>
            <a:chOff x="6104237" y="1326343"/>
            <a:chExt cx="2286000" cy="4604900"/>
          </a:xfrm>
        </p:grpSpPr>
        <p:sp>
          <p:nvSpPr>
            <p:cNvPr id="6" name="Flowchart: Alternate Process 5"/>
            <p:cNvSpPr/>
            <p:nvPr/>
          </p:nvSpPr>
          <p:spPr>
            <a:xfrm>
              <a:off x="6104237" y="1668162"/>
              <a:ext cx="2286000" cy="4263081"/>
            </a:xfrm>
            <a:prstGeom prst="flowChartAlternateProcess">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400" dirty="0" err="1" smtClean="0">
                  <a:latin typeface="+mj-lt"/>
                </a:rPr>
                <a:t>dwh</a:t>
              </a:r>
              <a:endParaRPr lang="en-US" sz="2400" dirty="0" smtClean="0">
                <a:latin typeface="+mj-lt"/>
              </a:endParaRPr>
            </a:p>
            <a:p>
              <a:pPr algn="ctr"/>
              <a:r>
                <a:rPr lang="en-US" sz="2400" dirty="0" err="1" smtClean="0">
                  <a:latin typeface="+mj-lt"/>
                </a:rPr>
                <a:t>olap</a:t>
              </a:r>
              <a:endParaRPr lang="en-US" sz="2400" dirty="0" smtClean="0">
                <a:latin typeface="+mj-lt"/>
              </a:endParaRPr>
            </a:p>
            <a:p>
              <a:pPr algn="ctr"/>
              <a:r>
                <a:rPr lang="en-US" sz="2400" dirty="0" smtClean="0">
                  <a:latin typeface="+mj-lt"/>
                </a:rPr>
                <a:t>reporting</a:t>
              </a:r>
              <a:endParaRPr lang="en-US" sz="2400" dirty="0">
                <a:latin typeface="+mj-lt"/>
              </a:endParaRPr>
            </a:p>
          </p:txBody>
        </p:sp>
        <p:sp>
          <p:nvSpPr>
            <p:cNvPr id="11" name="TextBox 10"/>
            <p:cNvSpPr txBox="1"/>
            <p:nvPr/>
          </p:nvSpPr>
          <p:spPr>
            <a:xfrm>
              <a:off x="6718695" y="1326343"/>
              <a:ext cx="1057084" cy="584775"/>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3200" dirty="0" smtClean="0">
                  <a:latin typeface="+mj-lt"/>
                </a:rPr>
                <a:t>DWH</a:t>
              </a:r>
              <a:endParaRPr lang="en-US" dirty="0">
                <a:latin typeface="+mj-lt"/>
              </a:endParaRPr>
            </a:p>
          </p:txBody>
        </p:sp>
      </p:grpSp>
      <p:grpSp>
        <p:nvGrpSpPr>
          <p:cNvPr id="14" name="Group 13"/>
          <p:cNvGrpSpPr/>
          <p:nvPr/>
        </p:nvGrpSpPr>
        <p:grpSpPr>
          <a:xfrm>
            <a:off x="6264875" y="3799702"/>
            <a:ext cx="2286000" cy="2131541"/>
            <a:chOff x="667265" y="3799702"/>
            <a:chExt cx="2286000" cy="2131541"/>
          </a:xfrm>
        </p:grpSpPr>
        <p:sp>
          <p:nvSpPr>
            <p:cNvPr id="8" name="Flowchart: Alternate Process 7"/>
            <p:cNvSpPr/>
            <p:nvPr/>
          </p:nvSpPr>
          <p:spPr>
            <a:xfrm>
              <a:off x="667265" y="4053017"/>
              <a:ext cx="2286000" cy="1878226"/>
            </a:xfrm>
            <a:prstGeom prst="flowChartAlternateProcess">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dirty="0">
                  <a:latin typeface="+mj-lt"/>
                </a:rPr>
                <a:t>b</a:t>
              </a:r>
              <a:r>
                <a:rPr lang="en-US" sz="2400" dirty="0" smtClean="0">
                  <a:latin typeface="+mj-lt"/>
                </a:rPr>
                <a:t>i</a:t>
              </a:r>
              <a:endParaRPr lang="en-US" sz="2400" dirty="0">
                <a:latin typeface="+mj-lt"/>
              </a:endParaRPr>
            </a:p>
          </p:txBody>
        </p:sp>
        <p:sp>
          <p:nvSpPr>
            <p:cNvPr id="12" name="TextBox 11"/>
            <p:cNvSpPr txBox="1"/>
            <p:nvPr/>
          </p:nvSpPr>
          <p:spPr>
            <a:xfrm>
              <a:off x="1316521" y="3799702"/>
              <a:ext cx="1096582" cy="58477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3200" dirty="0" smtClean="0">
                  <a:latin typeface="+mj-lt"/>
                </a:rPr>
                <a:t>OLTP</a:t>
              </a:r>
              <a:endParaRPr lang="en-US" dirty="0">
                <a:latin typeface="+mj-lt"/>
              </a:endParaRPr>
            </a:p>
          </p:txBody>
        </p:sp>
      </p:grpSp>
      <p:grpSp>
        <p:nvGrpSpPr>
          <p:cNvPr id="15" name="Group 14"/>
          <p:cNvGrpSpPr/>
          <p:nvPr/>
        </p:nvGrpSpPr>
        <p:grpSpPr>
          <a:xfrm>
            <a:off x="3399079" y="4306530"/>
            <a:ext cx="2286000" cy="1616039"/>
            <a:chOff x="3348681" y="1342041"/>
            <a:chExt cx="2286000" cy="1659418"/>
          </a:xfrm>
        </p:grpSpPr>
        <p:sp>
          <p:nvSpPr>
            <p:cNvPr id="16" name="Flowchart: Alternate Process 15"/>
            <p:cNvSpPr/>
            <p:nvPr/>
          </p:nvSpPr>
          <p:spPr>
            <a:xfrm>
              <a:off x="3348681" y="1642277"/>
              <a:ext cx="2286000" cy="1359182"/>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err="1" smtClean="0">
                  <a:latin typeface="+mj-lt"/>
                </a:rPr>
                <a:t>config</a:t>
              </a:r>
              <a:endParaRPr lang="en-US" sz="2400" dirty="0" smtClean="0">
                <a:latin typeface="+mj-lt"/>
              </a:endParaRPr>
            </a:p>
          </p:txBody>
        </p:sp>
        <p:sp>
          <p:nvSpPr>
            <p:cNvPr id="17" name="TextBox 16"/>
            <p:cNvSpPr txBox="1"/>
            <p:nvPr/>
          </p:nvSpPr>
          <p:spPr>
            <a:xfrm>
              <a:off x="3816656" y="1342041"/>
              <a:ext cx="1350050" cy="600472"/>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3200" dirty="0" err="1" smtClean="0">
                  <a:latin typeface="+mj-lt"/>
                </a:rPr>
                <a:t>Config</a:t>
              </a:r>
              <a:endParaRPr lang="en-US" dirty="0">
                <a:latin typeface="+mj-lt"/>
              </a:endParaRPr>
            </a:p>
          </p:txBody>
        </p:sp>
      </p:grpSp>
    </p:spTree>
    <p:extLst>
      <p:ext uri="{BB962C8B-B14F-4D97-AF65-F5344CB8AC3E}">
        <p14:creationId xmlns:p14="http://schemas.microsoft.com/office/powerpoint/2010/main" val="10338171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186" y="2943706"/>
            <a:ext cx="8441370" cy="1103492"/>
          </a:xfrm>
        </p:spPr>
        <p:txBody>
          <a:bodyPr/>
          <a:lstStyle/>
          <a:p>
            <a:r>
              <a:rPr lang="en-US" dirty="0"/>
              <a:t>Programmable Objects</a:t>
            </a:r>
          </a:p>
        </p:txBody>
      </p:sp>
      <p:sp>
        <p:nvSpPr>
          <p:cNvPr id="3" name="Title 1"/>
          <p:cNvSpPr txBox="1">
            <a:spLocks/>
          </p:cNvSpPr>
          <p:nvPr/>
        </p:nvSpPr>
        <p:spPr>
          <a:xfrm>
            <a:off x="443304" y="2589586"/>
            <a:ext cx="8441370" cy="653209"/>
          </a:xfrm>
          <a:prstGeom prst="rect">
            <a:avLst/>
          </a:prstGeom>
        </p:spPr>
        <p:txBody>
          <a:bodyPr vert="horz" lIns="91440" tIns="45720" rIns="91440" bIns="45720" rtlCol="0" anchor="ctr" anchorCtr="0">
            <a:normAutofit/>
          </a:bodyPr>
          <a:lstStyle>
            <a:lvl1pPr algn="l" defTabSz="457200" rtl="0" eaLnBrk="1" latinLnBrk="0" hangingPunct="1">
              <a:lnSpc>
                <a:spcPts val="3500"/>
              </a:lnSpc>
              <a:spcBef>
                <a:spcPct val="0"/>
              </a:spcBef>
              <a:buNone/>
              <a:defRPr sz="3200" b="1" kern="1200" baseline="0">
                <a:solidFill>
                  <a:schemeClr val="accent1"/>
                </a:solidFill>
                <a:latin typeface="Arial"/>
                <a:ea typeface="+mj-ea"/>
                <a:cs typeface="Arial"/>
              </a:defRPr>
            </a:lvl1pPr>
          </a:lstStyle>
          <a:p>
            <a:r>
              <a:rPr lang="en-US" sz="2000" dirty="0" smtClean="0">
                <a:solidFill>
                  <a:schemeClr val="accent4">
                    <a:lumMod val="40000"/>
                    <a:lumOff val="60000"/>
                  </a:schemeClr>
                </a:solidFill>
              </a:rPr>
              <a:t>General Concepts</a:t>
            </a:r>
            <a:endParaRPr lang="en-US" sz="2000" dirty="0">
              <a:solidFill>
                <a:schemeClr val="accent4">
                  <a:lumMod val="40000"/>
                  <a:lumOff val="60000"/>
                </a:schemeClr>
              </a:solidFill>
            </a:endParaRPr>
          </a:p>
        </p:txBody>
      </p:sp>
    </p:spTree>
    <p:extLst>
      <p:ext uri="{BB962C8B-B14F-4D97-AF65-F5344CB8AC3E}">
        <p14:creationId xmlns:p14="http://schemas.microsoft.com/office/powerpoint/2010/main" val="8889799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a:t>
            </a:r>
            <a:endParaRPr lang="en-US" dirty="0"/>
          </a:p>
        </p:txBody>
      </p:sp>
      <p:sp>
        <p:nvSpPr>
          <p:cNvPr id="3" name="Content Placeholder 2"/>
          <p:cNvSpPr>
            <a:spLocks noGrp="1"/>
          </p:cNvSpPr>
          <p:nvPr>
            <p:ph idx="1"/>
          </p:nvPr>
        </p:nvSpPr>
        <p:spPr/>
        <p:txBody>
          <a:bodyPr>
            <a:noAutofit/>
          </a:bodyPr>
          <a:lstStyle/>
          <a:p>
            <a:r>
              <a:rPr lang="en-US" dirty="0" smtClean="0"/>
              <a:t>Views are the </a:t>
            </a:r>
            <a:r>
              <a:rPr lang="en-US" b="1" i="1" dirty="0" smtClean="0"/>
              <a:t>key</a:t>
            </a:r>
            <a:r>
              <a:rPr lang="en-US" b="1" dirty="0" smtClean="0"/>
              <a:t> </a:t>
            </a:r>
            <a:r>
              <a:rPr lang="en-US" dirty="0" smtClean="0"/>
              <a:t>of abstraction</a:t>
            </a:r>
          </a:p>
          <a:p>
            <a:endParaRPr lang="en-US" dirty="0"/>
          </a:p>
          <a:p>
            <a:r>
              <a:rPr lang="en-US" dirty="0" smtClean="0"/>
              <a:t>Shields higher levels from the complexity of underlying levels</a:t>
            </a:r>
          </a:p>
          <a:p>
            <a:pPr lvl="1"/>
            <a:r>
              <a:rPr lang="en-US" b="1" i="1" dirty="0" smtClean="0"/>
              <a:t>Never </a:t>
            </a:r>
            <a:r>
              <a:rPr lang="en-US" dirty="0" smtClean="0"/>
              <a:t> encapsulates business logic, just “integration logic”</a:t>
            </a:r>
          </a:p>
          <a:p>
            <a:pPr lvl="2"/>
            <a:r>
              <a:rPr lang="en-US" dirty="0" smtClean="0"/>
              <a:t>Casts</a:t>
            </a:r>
          </a:p>
          <a:p>
            <a:pPr lvl="2"/>
            <a:r>
              <a:rPr lang="en-US" dirty="0"/>
              <a:t>C</a:t>
            </a:r>
            <a:r>
              <a:rPr lang="en-US" dirty="0" smtClean="0"/>
              <a:t>olumn rename</a:t>
            </a:r>
          </a:p>
          <a:p>
            <a:pPr lvl="2"/>
            <a:r>
              <a:rPr lang="en-US" dirty="0" smtClean="0"/>
              <a:t>Basic Data Filtering</a:t>
            </a:r>
          </a:p>
          <a:p>
            <a:pPr lvl="2"/>
            <a:r>
              <a:rPr lang="en-US" dirty="0" smtClean="0"/>
              <a:t>Simple data normalization and cleansing</a:t>
            </a:r>
          </a:p>
          <a:p>
            <a:pPr marL="109728" indent="0">
              <a:buNone/>
            </a:pPr>
            <a:r>
              <a:rPr lang="en-US" dirty="0" smtClean="0"/>
              <a:t>		</a:t>
            </a:r>
            <a:endParaRPr lang="en-US" dirty="0"/>
          </a:p>
        </p:txBody>
      </p:sp>
    </p:spTree>
    <p:extLst>
      <p:ext uri="{BB962C8B-B14F-4D97-AF65-F5344CB8AC3E}">
        <p14:creationId xmlns:p14="http://schemas.microsoft.com/office/powerpoint/2010/main" val="18213704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Stored Procedures</a:t>
            </a:r>
            <a:endParaRPr lang="en-US" dirty="0"/>
          </a:p>
        </p:txBody>
      </p:sp>
      <p:sp>
        <p:nvSpPr>
          <p:cNvPr id="3" name="Content Placeholder 2"/>
          <p:cNvSpPr>
            <a:spLocks noGrp="1"/>
          </p:cNvSpPr>
          <p:nvPr>
            <p:ph idx="1"/>
          </p:nvPr>
        </p:nvSpPr>
        <p:spPr/>
        <p:txBody>
          <a:bodyPr>
            <a:noAutofit/>
          </a:bodyPr>
          <a:lstStyle/>
          <a:p>
            <a:r>
              <a:rPr lang="en-US" dirty="0" smtClean="0"/>
              <a:t>Their usage should be very </a:t>
            </a:r>
            <a:r>
              <a:rPr lang="en-US" dirty="0" err="1" smtClean="0"/>
              <a:t>very</a:t>
            </a:r>
            <a:r>
              <a:rPr lang="en-US" dirty="0" smtClean="0"/>
              <a:t> limited</a:t>
            </a:r>
          </a:p>
          <a:p>
            <a:pPr lvl="1"/>
            <a:r>
              <a:rPr lang="en-US" dirty="0" smtClean="0"/>
              <a:t>The majority of ETL logic is in SSIS</a:t>
            </a:r>
          </a:p>
          <a:p>
            <a:endParaRPr lang="en-US" dirty="0"/>
          </a:p>
          <a:p>
            <a:r>
              <a:rPr lang="en-US" dirty="0" smtClean="0"/>
              <a:t>Used for:</a:t>
            </a:r>
          </a:p>
          <a:p>
            <a:pPr lvl="1"/>
            <a:r>
              <a:rPr lang="en-US" dirty="0" smtClean="0"/>
              <a:t>SCD loading (MERGE)</a:t>
            </a:r>
          </a:p>
          <a:p>
            <a:pPr lvl="1"/>
            <a:r>
              <a:rPr lang="en-US" dirty="0" smtClean="0"/>
              <a:t>Dummy member management</a:t>
            </a:r>
          </a:p>
          <a:p>
            <a:pPr lvl="1"/>
            <a:r>
              <a:rPr lang="en-US" dirty="0" smtClean="0"/>
              <a:t>Additional abstraction that helps to avoid to change 	SSIS packages</a:t>
            </a:r>
          </a:p>
          <a:p>
            <a:pPr lvl="2"/>
            <a:r>
              <a:rPr lang="en-US" dirty="0" smtClean="0"/>
              <a:t>for </a:t>
            </a:r>
            <a:r>
              <a:rPr lang="en-US" dirty="0"/>
              <a:t>debugging </a:t>
            </a:r>
            <a:r>
              <a:rPr lang="en-US" dirty="0" smtClean="0"/>
              <a:t>(import one specific fact table row) </a:t>
            </a:r>
          </a:p>
          <a:p>
            <a:pPr lvl="2"/>
            <a:r>
              <a:rPr lang="en-US" dirty="0" smtClean="0"/>
              <a:t>for optimizations (</a:t>
            </a:r>
            <a:r>
              <a:rPr lang="en-US" dirty="0" err="1" smtClean="0"/>
              <a:t>eg</a:t>
            </a:r>
            <a:r>
              <a:rPr lang="en-US" dirty="0" smtClean="0"/>
              <a:t>: query hints)</a:t>
            </a:r>
          </a:p>
          <a:p>
            <a:pPr lvl="2"/>
            <a:r>
              <a:rPr lang="en-US" dirty="0" smtClean="0"/>
              <a:t>for ordering data</a:t>
            </a:r>
          </a:p>
          <a:p>
            <a:pPr marL="109728" indent="0">
              <a:buNone/>
            </a:pPr>
            <a:endParaRPr lang="en-US" dirty="0"/>
          </a:p>
        </p:txBody>
      </p:sp>
    </p:spTree>
    <p:extLst>
      <p:ext uri="{BB962C8B-B14F-4D97-AF65-F5344CB8AC3E}">
        <p14:creationId xmlns:p14="http://schemas.microsoft.com/office/powerpoint/2010/main" val="7893074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p:txBody>
          <a:bodyPr>
            <a:normAutofit/>
          </a:bodyPr>
          <a:lstStyle/>
          <a:p>
            <a:pPr indent="-447675"/>
            <a:r>
              <a:rPr lang="en-US" dirty="0" smtClean="0">
                <a:cs typeface="Arial" pitchFamily="34" charset="0"/>
              </a:rPr>
              <a:t>MCDBA, MCAD, MCT</a:t>
            </a:r>
          </a:p>
          <a:p>
            <a:pPr indent="-447675"/>
            <a:r>
              <a:rPr lang="en-US" dirty="0" smtClean="0">
                <a:cs typeface="Arial" pitchFamily="34" charset="0"/>
              </a:rPr>
              <a:t>Microsoft SQL Server MVP</a:t>
            </a:r>
          </a:p>
          <a:p>
            <a:pPr indent="-447675"/>
            <a:r>
              <a:rPr lang="en-US" dirty="0" smtClean="0">
                <a:cs typeface="Arial" pitchFamily="34" charset="0"/>
              </a:rPr>
              <a:t>Works with SQL Server from 6.5</a:t>
            </a:r>
          </a:p>
          <a:p>
            <a:pPr indent="-447675"/>
            <a:r>
              <a:rPr lang="en-US" dirty="0" smtClean="0">
                <a:cs typeface="Arial" pitchFamily="34" charset="0"/>
              </a:rPr>
              <a:t>Specialized in BI, Database Tuning</a:t>
            </a:r>
          </a:p>
          <a:p>
            <a:pPr indent="-447675"/>
            <a:r>
              <a:rPr lang="en-US" dirty="0" smtClean="0">
                <a:cs typeface="Arial" pitchFamily="34" charset="0"/>
              </a:rPr>
              <a:t>President of UGISS (Italian SQL Server UG)</a:t>
            </a:r>
          </a:p>
          <a:p>
            <a:pPr indent="-447675"/>
            <a:r>
              <a:rPr lang="en-US" dirty="0" smtClean="0">
                <a:cs typeface="Arial" pitchFamily="34" charset="0"/>
              </a:rPr>
              <a:t>Mentor @ Solid Quality Mentors</a:t>
            </a:r>
          </a:p>
          <a:p>
            <a:pPr marL="0" lvl="1" indent="0">
              <a:buNone/>
            </a:pPr>
            <a:r>
              <a:rPr lang="en-US" sz="2500" dirty="0" smtClean="0">
                <a:cs typeface="Arial" pitchFamily="34" charset="0"/>
              </a:rPr>
              <a:t>	Italian Subsidiary</a:t>
            </a:r>
          </a:p>
          <a:p>
            <a:pPr lvl="1"/>
            <a:endParaRPr lang="en-US" sz="2500" i="1" dirty="0"/>
          </a:p>
        </p:txBody>
      </p:sp>
      <p:pic>
        <p:nvPicPr>
          <p:cNvPr id="1026" name="Picture 2" descr="C:\Users\Davide Mauri\Documents\MVP\MVP Logo Kit\MVP_Horizontal_FullColor.png"/>
          <p:cNvPicPr>
            <a:picLocks noChangeAspect="1" noChangeArrowheads="1"/>
          </p:cNvPicPr>
          <p:nvPr/>
        </p:nvPicPr>
        <p:blipFill>
          <a:blip r:embed="rId2" cstate="print"/>
          <a:srcRect/>
          <a:stretch>
            <a:fillRect/>
          </a:stretch>
        </p:blipFill>
        <p:spPr bwMode="auto">
          <a:xfrm>
            <a:off x="6357950" y="1500174"/>
            <a:ext cx="1844650" cy="746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9" name="Picture 5" descr="C:\Users\Davide Mauri\Documents\Lavoro\Solid Quality\Logo\White Logo- GIF.gif"/>
          <p:cNvPicPr>
            <a:picLocks noChangeAspect="1" noChangeArrowheads="1"/>
          </p:cNvPicPr>
          <p:nvPr/>
        </p:nvPicPr>
        <p:blipFill>
          <a:blip r:embed="rId3" cstate="print"/>
          <a:stretch>
            <a:fillRect/>
          </a:stretch>
        </p:blipFill>
        <p:spPr bwMode="auto">
          <a:xfrm>
            <a:off x="5597240" y="4299909"/>
            <a:ext cx="2605360" cy="8003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829826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186" y="2943706"/>
            <a:ext cx="8441370" cy="1103492"/>
          </a:xfrm>
        </p:spPr>
        <p:txBody>
          <a:bodyPr/>
          <a:lstStyle/>
          <a:p>
            <a:r>
              <a:rPr lang="en-US" dirty="0" smtClean="0"/>
              <a:t>Rules for Source/Helper Database</a:t>
            </a:r>
            <a:endParaRPr lang="en-US" dirty="0"/>
          </a:p>
        </p:txBody>
      </p:sp>
      <p:sp>
        <p:nvSpPr>
          <p:cNvPr id="3" name="Title 1"/>
          <p:cNvSpPr txBox="1">
            <a:spLocks/>
          </p:cNvSpPr>
          <p:nvPr/>
        </p:nvSpPr>
        <p:spPr>
          <a:xfrm>
            <a:off x="443304" y="2589586"/>
            <a:ext cx="8441370" cy="653209"/>
          </a:xfrm>
          <a:prstGeom prst="rect">
            <a:avLst/>
          </a:prstGeom>
        </p:spPr>
        <p:txBody>
          <a:bodyPr vert="horz" lIns="91440" tIns="45720" rIns="91440" bIns="45720" rtlCol="0" anchor="ctr" anchorCtr="0">
            <a:normAutofit/>
          </a:bodyPr>
          <a:lstStyle>
            <a:lvl1pPr algn="l" defTabSz="457200" rtl="0" eaLnBrk="1" latinLnBrk="0" hangingPunct="1">
              <a:lnSpc>
                <a:spcPts val="3500"/>
              </a:lnSpc>
              <a:spcBef>
                <a:spcPct val="0"/>
              </a:spcBef>
              <a:buNone/>
              <a:defRPr sz="3200" b="1" kern="1200" baseline="0">
                <a:solidFill>
                  <a:schemeClr val="accent1"/>
                </a:solidFill>
                <a:latin typeface="Arial"/>
                <a:ea typeface="+mj-ea"/>
                <a:cs typeface="Arial"/>
              </a:defRPr>
            </a:lvl1pPr>
          </a:lstStyle>
          <a:p>
            <a:r>
              <a:rPr lang="en-US" sz="2000" dirty="0" smtClean="0">
                <a:solidFill>
                  <a:schemeClr val="accent4">
                    <a:lumMod val="40000"/>
                    <a:lumOff val="60000"/>
                  </a:schemeClr>
                </a:solidFill>
              </a:rPr>
              <a:t>Implementation</a:t>
            </a:r>
            <a:endParaRPr lang="en-US" sz="2000" dirty="0">
              <a:solidFill>
                <a:schemeClr val="accent4">
                  <a:lumMod val="40000"/>
                  <a:lumOff val="60000"/>
                </a:schemeClr>
              </a:solidFill>
            </a:endParaRPr>
          </a:p>
        </p:txBody>
      </p:sp>
    </p:spTree>
    <p:extLst>
      <p:ext uri="{BB962C8B-B14F-4D97-AF65-F5344CB8AC3E}">
        <p14:creationId xmlns:p14="http://schemas.microsoft.com/office/powerpoint/2010/main" val="5621271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OLTP/Helper </a:t>
            </a:r>
            <a:r>
              <a:rPr lang="en-US" dirty="0"/>
              <a:t>DB objects</a:t>
            </a:r>
          </a:p>
        </p:txBody>
      </p:sp>
      <p:sp>
        <p:nvSpPr>
          <p:cNvPr id="4" name="Content Placeholder 3"/>
          <p:cNvSpPr>
            <a:spLocks noGrp="1"/>
          </p:cNvSpPr>
          <p:nvPr>
            <p:ph idx="1"/>
          </p:nvPr>
        </p:nvSpPr>
        <p:spPr/>
        <p:txBody>
          <a:bodyPr>
            <a:noAutofit/>
          </a:bodyPr>
          <a:lstStyle/>
          <a:p>
            <a:r>
              <a:rPr lang="en-US" dirty="0" smtClean="0"/>
              <a:t>Create views to expose data that will be used to create DWH</a:t>
            </a:r>
          </a:p>
          <a:p>
            <a:pPr lvl="1"/>
            <a:r>
              <a:rPr lang="en-US" dirty="0" smtClean="0"/>
              <a:t>Views are simple “SELECT columns FROM…”</a:t>
            </a:r>
          </a:p>
          <a:p>
            <a:pPr lvl="1"/>
            <a:r>
              <a:rPr lang="en-US" dirty="0" smtClean="0"/>
              <a:t>no </a:t>
            </a:r>
            <a:r>
              <a:rPr lang="en-US" dirty="0"/>
              <a:t>data transformation allowed</a:t>
            </a:r>
          </a:p>
          <a:p>
            <a:pPr lvl="1"/>
            <a:r>
              <a:rPr lang="en-US" dirty="0" smtClean="0"/>
              <a:t>no </a:t>
            </a:r>
            <a:r>
              <a:rPr lang="en-US" dirty="0"/>
              <a:t>casts, no column renaming, no data cleansing</a:t>
            </a:r>
          </a:p>
          <a:p>
            <a:pPr lvl="1"/>
            <a:r>
              <a:rPr lang="en-US" dirty="0" smtClean="0"/>
              <a:t>only </a:t>
            </a:r>
            <a:r>
              <a:rPr lang="en-US" dirty="0"/>
              <a:t>filter data that should never ever be </a:t>
            </a:r>
            <a:r>
              <a:rPr lang="en-US" dirty="0" smtClean="0"/>
              <a:t>imported into </a:t>
            </a:r>
            <a:r>
              <a:rPr lang="en-US" dirty="0"/>
              <a:t>DWH</a:t>
            </a:r>
          </a:p>
          <a:p>
            <a:pPr lvl="2"/>
            <a:r>
              <a:rPr lang="en-US" dirty="0" err="1" smtClean="0"/>
              <a:t>eg</a:t>
            </a:r>
            <a:r>
              <a:rPr lang="en-US" dirty="0"/>
              <a:t>: customer id 999 which is the “test customer”</a:t>
            </a:r>
          </a:p>
          <a:p>
            <a:endParaRPr lang="en-US" dirty="0" smtClean="0"/>
          </a:p>
          <a:p>
            <a:r>
              <a:rPr lang="en-US" dirty="0" smtClean="0"/>
              <a:t>Views has to be put in the </a:t>
            </a:r>
            <a:r>
              <a:rPr lang="en-US" b="1" dirty="0" smtClean="0"/>
              <a:t>bi schema</a:t>
            </a:r>
            <a:endParaRPr lang="en-US" dirty="0"/>
          </a:p>
        </p:txBody>
      </p:sp>
    </p:spTree>
    <p:extLst>
      <p:ext uri="{BB962C8B-B14F-4D97-AF65-F5344CB8AC3E}">
        <p14:creationId xmlns:p14="http://schemas.microsoft.com/office/powerpoint/2010/main" val="4363050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186" y="2943706"/>
            <a:ext cx="8441370" cy="1103492"/>
          </a:xfrm>
        </p:spPr>
        <p:txBody>
          <a:bodyPr/>
          <a:lstStyle/>
          <a:p>
            <a:r>
              <a:rPr lang="en-US" dirty="0" smtClean="0"/>
              <a:t>Rules for Configuration Database</a:t>
            </a:r>
            <a:endParaRPr lang="en-US" dirty="0"/>
          </a:p>
        </p:txBody>
      </p:sp>
      <p:sp>
        <p:nvSpPr>
          <p:cNvPr id="3" name="Title 1"/>
          <p:cNvSpPr txBox="1">
            <a:spLocks/>
          </p:cNvSpPr>
          <p:nvPr/>
        </p:nvSpPr>
        <p:spPr>
          <a:xfrm>
            <a:off x="443304" y="2589586"/>
            <a:ext cx="8441370" cy="653209"/>
          </a:xfrm>
          <a:prstGeom prst="rect">
            <a:avLst/>
          </a:prstGeom>
        </p:spPr>
        <p:txBody>
          <a:bodyPr vert="horz" lIns="91440" tIns="45720" rIns="91440" bIns="45720" rtlCol="0" anchor="ctr" anchorCtr="0">
            <a:normAutofit/>
          </a:bodyPr>
          <a:lstStyle>
            <a:lvl1pPr algn="l" defTabSz="457200" rtl="0" eaLnBrk="1" latinLnBrk="0" hangingPunct="1">
              <a:lnSpc>
                <a:spcPts val="3500"/>
              </a:lnSpc>
              <a:spcBef>
                <a:spcPct val="0"/>
              </a:spcBef>
              <a:buNone/>
              <a:defRPr sz="3200" b="1" kern="1200" baseline="0">
                <a:solidFill>
                  <a:schemeClr val="accent1"/>
                </a:solidFill>
                <a:latin typeface="Arial"/>
                <a:ea typeface="+mj-ea"/>
                <a:cs typeface="Arial"/>
              </a:defRPr>
            </a:lvl1pPr>
          </a:lstStyle>
          <a:p>
            <a:r>
              <a:rPr lang="en-US" sz="2000" dirty="0" smtClean="0">
                <a:solidFill>
                  <a:schemeClr val="accent4">
                    <a:lumMod val="40000"/>
                    <a:lumOff val="60000"/>
                  </a:schemeClr>
                </a:solidFill>
              </a:rPr>
              <a:t>Implementation</a:t>
            </a:r>
            <a:endParaRPr lang="en-US" sz="2000" dirty="0">
              <a:solidFill>
                <a:schemeClr val="accent4">
                  <a:lumMod val="40000"/>
                  <a:lumOff val="60000"/>
                </a:schemeClr>
              </a:solidFill>
            </a:endParaRPr>
          </a:p>
        </p:txBody>
      </p:sp>
    </p:spTree>
    <p:extLst>
      <p:ext uri="{BB962C8B-B14F-4D97-AF65-F5344CB8AC3E}">
        <p14:creationId xmlns:p14="http://schemas.microsoft.com/office/powerpoint/2010/main" val="36462007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Configuration Database</a:t>
            </a:r>
            <a:endParaRPr lang="en-US" dirty="0"/>
          </a:p>
        </p:txBody>
      </p:sp>
      <p:sp>
        <p:nvSpPr>
          <p:cNvPr id="4" name="Content Placeholder 3"/>
          <p:cNvSpPr>
            <a:spLocks noGrp="1"/>
          </p:cNvSpPr>
          <p:nvPr>
            <p:ph idx="1"/>
          </p:nvPr>
        </p:nvSpPr>
        <p:spPr/>
        <p:txBody>
          <a:bodyPr/>
          <a:lstStyle/>
          <a:p>
            <a:r>
              <a:rPr lang="en-US" dirty="0"/>
              <a:t>“configuration”: data non available elsewhere</a:t>
            </a:r>
          </a:p>
          <a:p>
            <a:pPr lvl="1"/>
            <a:r>
              <a:rPr lang="en-US" dirty="0" err="1" smtClean="0"/>
              <a:t>Eg</a:t>
            </a:r>
            <a:r>
              <a:rPr lang="en-US" dirty="0" smtClean="0"/>
              <a:t>: lookup tables of “Well-Known” values</a:t>
            </a:r>
          </a:p>
          <a:p>
            <a:pPr lvl="2"/>
            <a:r>
              <a:rPr lang="en-US" dirty="0" err="1" smtClean="0"/>
              <a:t>Eg</a:t>
            </a:r>
            <a:r>
              <a:rPr lang="en-US" dirty="0" smtClean="0"/>
              <a:t>: C1 -&gt; Company 1, C2 -&gt; Company2</a:t>
            </a:r>
          </a:p>
          <a:p>
            <a:endParaRPr lang="en-US" dirty="0" smtClean="0"/>
          </a:p>
          <a:p>
            <a:r>
              <a:rPr lang="en-US" dirty="0" smtClean="0"/>
              <a:t>Tables </a:t>
            </a:r>
            <a:r>
              <a:rPr lang="en-US" dirty="0"/>
              <a:t>used to hold “configuration” data </a:t>
            </a:r>
          </a:p>
          <a:p>
            <a:pPr lvl="1"/>
            <a:r>
              <a:rPr lang="en-US" dirty="0" smtClean="0"/>
              <a:t>Use </a:t>
            </a:r>
            <a:r>
              <a:rPr lang="en-US" dirty="0"/>
              <a:t>the </a:t>
            </a:r>
            <a:r>
              <a:rPr lang="en-US" b="1" dirty="0" err="1"/>
              <a:t>config</a:t>
            </a:r>
            <a:r>
              <a:rPr lang="en-US" b="1" dirty="0"/>
              <a:t> schema</a:t>
            </a:r>
          </a:p>
          <a:p>
            <a:endParaRPr lang="en-US" dirty="0"/>
          </a:p>
        </p:txBody>
      </p:sp>
    </p:spTree>
    <p:extLst>
      <p:ext uri="{BB962C8B-B14F-4D97-AF65-F5344CB8AC3E}">
        <p14:creationId xmlns:p14="http://schemas.microsoft.com/office/powerpoint/2010/main" val="3335084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186" y="2943706"/>
            <a:ext cx="8441370" cy="1103492"/>
          </a:xfrm>
        </p:spPr>
        <p:txBody>
          <a:bodyPr/>
          <a:lstStyle/>
          <a:p>
            <a:r>
              <a:rPr lang="en-US" dirty="0" smtClean="0"/>
              <a:t>Rules for Staging Database</a:t>
            </a:r>
            <a:endParaRPr lang="en-US" dirty="0"/>
          </a:p>
        </p:txBody>
      </p:sp>
      <p:sp>
        <p:nvSpPr>
          <p:cNvPr id="3" name="Title 1"/>
          <p:cNvSpPr txBox="1">
            <a:spLocks/>
          </p:cNvSpPr>
          <p:nvPr/>
        </p:nvSpPr>
        <p:spPr>
          <a:xfrm>
            <a:off x="443304" y="2589586"/>
            <a:ext cx="8441370" cy="653209"/>
          </a:xfrm>
          <a:prstGeom prst="rect">
            <a:avLst/>
          </a:prstGeom>
        </p:spPr>
        <p:txBody>
          <a:bodyPr vert="horz" lIns="91440" tIns="45720" rIns="91440" bIns="45720" rtlCol="0" anchor="ctr" anchorCtr="0">
            <a:normAutofit/>
          </a:bodyPr>
          <a:lstStyle>
            <a:lvl1pPr algn="l" defTabSz="457200" rtl="0" eaLnBrk="1" latinLnBrk="0" hangingPunct="1">
              <a:lnSpc>
                <a:spcPts val="3500"/>
              </a:lnSpc>
              <a:spcBef>
                <a:spcPct val="0"/>
              </a:spcBef>
              <a:buNone/>
              <a:defRPr sz="3200" b="1" kern="1200" baseline="0">
                <a:solidFill>
                  <a:schemeClr val="accent1"/>
                </a:solidFill>
                <a:latin typeface="Arial"/>
                <a:ea typeface="+mj-ea"/>
                <a:cs typeface="Arial"/>
              </a:defRPr>
            </a:lvl1pPr>
          </a:lstStyle>
          <a:p>
            <a:r>
              <a:rPr lang="en-US" sz="2000" dirty="0" smtClean="0">
                <a:solidFill>
                  <a:schemeClr val="accent4">
                    <a:lumMod val="40000"/>
                    <a:lumOff val="60000"/>
                  </a:schemeClr>
                </a:solidFill>
              </a:rPr>
              <a:t>Implementation</a:t>
            </a:r>
            <a:endParaRPr lang="en-US" sz="2000" dirty="0">
              <a:solidFill>
                <a:schemeClr val="accent4">
                  <a:lumMod val="40000"/>
                  <a:lumOff val="60000"/>
                </a:schemeClr>
              </a:solidFill>
            </a:endParaRPr>
          </a:p>
        </p:txBody>
      </p:sp>
    </p:spTree>
    <p:extLst>
      <p:ext uri="{BB962C8B-B14F-4D97-AF65-F5344CB8AC3E}">
        <p14:creationId xmlns:p14="http://schemas.microsoft.com/office/powerpoint/2010/main" val="6121425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Staging Database</a:t>
            </a:r>
            <a:endParaRPr lang="en-US" dirty="0"/>
          </a:p>
        </p:txBody>
      </p:sp>
      <p:sp>
        <p:nvSpPr>
          <p:cNvPr id="3" name="Content Placeholder 2"/>
          <p:cNvSpPr>
            <a:spLocks noGrp="1"/>
          </p:cNvSpPr>
          <p:nvPr>
            <p:ph idx="1"/>
          </p:nvPr>
        </p:nvSpPr>
        <p:spPr/>
        <p:txBody>
          <a:bodyPr/>
          <a:lstStyle/>
          <a:p>
            <a:r>
              <a:rPr lang="en-US" dirty="0" smtClean="0"/>
              <a:t>Contains a copy of OLTP data</a:t>
            </a:r>
          </a:p>
          <a:p>
            <a:endParaRPr lang="en-US" dirty="0"/>
          </a:p>
          <a:p>
            <a:r>
              <a:rPr lang="en-US" dirty="0" smtClean="0"/>
              <a:t>Contains intermediate tables used to transform the data</a:t>
            </a:r>
          </a:p>
          <a:p>
            <a:pPr lvl="1"/>
            <a:r>
              <a:rPr lang="en-US" dirty="0" smtClean="0"/>
              <a:t>Favor usage of several intermediate tables (even if you’ll use more space) instead of doing everything in memory with SSIS</a:t>
            </a:r>
          </a:p>
          <a:p>
            <a:pPr lvl="2"/>
            <a:r>
              <a:rPr lang="en-US" dirty="0" smtClean="0"/>
              <a:t>This will make debugging/troubleshooting much more easier!</a:t>
            </a:r>
          </a:p>
          <a:p>
            <a:pPr lvl="2"/>
            <a:r>
              <a:rPr lang="en-US" dirty="0" smtClean="0"/>
              <a:t>The correct balance to decide how many intermediate tables are needed has to found on per-project basis</a:t>
            </a:r>
            <a:endParaRPr lang="en-US" dirty="0"/>
          </a:p>
        </p:txBody>
      </p:sp>
    </p:spTree>
    <p:extLst>
      <p:ext uri="{BB962C8B-B14F-4D97-AF65-F5344CB8AC3E}">
        <p14:creationId xmlns:p14="http://schemas.microsoft.com/office/powerpoint/2010/main" val="40232917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Staging DB objects</a:t>
            </a:r>
            <a:endParaRPr lang="en-US" dirty="0"/>
          </a:p>
        </p:txBody>
      </p:sp>
      <p:sp>
        <p:nvSpPr>
          <p:cNvPr id="3" name="Content Placeholder 2"/>
          <p:cNvSpPr>
            <a:spLocks noGrp="1"/>
          </p:cNvSpPr>
          <p:nvPr>
            <p:ph idx="1"/>
          </p:nvPr>
        </p:nvSpPr>
        <p:spPr/>
        <p:txBody>
          <a:bodyPr>
            <a:normAutofit/>
          </a:bodyPr>
          <a:lstStyle/>
          <a:p>
            <a:r>
              <a:rPr lang="en-US" dirty="0" smtClean="0"/>
              <a:t>Needed data from OLTP data sources tables has to be copied </a:t>
            </a:r>
            <a:r>
              <a:rPr lang="en-US" i="1" dirty="0" smtClean="0"/>
              <a:t>into staging tables</a:t>
            </a:r>
          </a:p>
          <a:p>
            <a:pPr lvl="1"/>
            <a:r>
              <a:rPr lang="en-US" dirty="0" smtClean="0"/>
              <a:t>tables must have the same schema of OLTP tables</a:t>
            </a:r>
          </a:p>
          <a:p>
            <a:pPr lvl="1"/>
            <a:r>
              <a:rPr lang="en-US" b="1" dirty="0" smtClean="0"/>
              <a:t>staging tables</a:t>
            </a:r>
            <a:r>
              <a:rPr lang="en-US" dirty="0" smtClean="0"/>
              <a:t> has to be created in the </a:t>
            </a:r>
            <a:r>
              <a:rPr lang="en-US" b="1" dirty="0" smtClean="0"/>
              <a:t>staging 	schema</a:t>
            </a:r>
          </a:p>
          <a:p>
            <a:pPr lvl="1"/>
            <a:endParaRPr lang="en-US" b="1" dirty="0"/>
          </a:p>
          <a:p>
            <a:r>
              <a:rPr lang="en-US" dirty="0" smtClean="0"/>
              <a:t>Copying data is </a:t>
            </a:r>
            <a:r>
              <a:rPr lang="en-US" i="1" dirty="0" smtClean="0"/>
              <a:t>fast</a:t>
            </a:r>
            <a:r>
              <a:rPr lang="en-US" dirty="0" smtClean="0"/>
              <a:t>. This allows us to avoid to use OLTP database for too long</a:t>
            </a:r>
          </a:p>
          <a:p>
            <a:pPr lvl="1"/>
            <a:r>
              <a:rPr lang="en-US" dirty="0" smtClean="0"/>
              <a:t>Avoid concurrency problems</a:t>
            </a:r>
          </a:p>
          <a:p>
            <a:pPr lvl="1"/>
            <a:r>
              <a:rPr lang="en-US" dirty="0" smtClean="0"/>
              <a:t>All further work will be done on the BI server an won’t affect OLTP performances</a:t>
            </a:r>
            <a:endParaRPr lang="en-US" dirty="0"/>
          </a:p>
        </p:txBody>
      </p:sp>
    </p:spTree>
    <p:extLst>
      <p:ext uri="{BB962C8B-B14F-4D97-AF65-F5344CB8AC3E}">
        <p14:creationId xmlns:p14="http://schemas.microsoft.com/office/powerpoint/2010/main" val="15193366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Staging DB objects</a:t>
            </a:r>
          </a:p>
        </p:txBody>
      </p:sp>
      <p:sp>
        <p:nvSpPr>
          <p:cNvPr id="3" name="Content Placeholder 2"/>
          <p:cNvSpPr>
            <a:spLocks noGrp="1"/>
          </p:cNvSpPr>
          <p:nvPr>
            <p:ph idx="1"/>
          </p:nvPr>
        </p:nvSpPr>
        <p:spPr/>
        <p:txBody>
          <a:bodyPr/>
          <a:lstStyle/>
          <a:p>
            <a:r>
              <a:rPr lang="en-US" dirty="0" smtClean="0"/>
              <a:t>Tables used to hold data coming from files </a:t>
            </a:r>
            <a:r>
              <a:rPr lang="en-US" dirty="0" smtClean="0"/>
              <a:t>(Excel, </a:t>
            </a:r>
            <a:r>
              <a:rPr lang="en-US" dirty="0" smtClean="0"/>
              <a:t>Flat Files)</a:t>
            </a:r>
          </a:p>
          <a:p>
            <a:pPr lvl="1"/>
            <a:r>
              <a:rPr lang="en-US" dirty="0" smtClean="0"/>
              <a:t>Use the </a:t>
            </a:r>
            <a:r>
              <a:rPr lang="en-US" b="1" dirty="0" err="1" smtClean="0"/>
              <a:t>etl</a:t>
            </a:r>
            <a:r>
              <a:rPr lang="en-US" b="1" dirty="0" smtClean="0"/>
              <a:t> schema</a:t>
            </a:r>
          </a:p>
          <a:p>
            <a:endParaRPr lang="en-US" b="1" dirty="0" smtClean="0"/>
          </a:p>
          <a:p>
            <a:r>
              <a:rPr lang="en-US" dirty="0" smtClean="0"/>
              <a:t>Tables used to hold intermediate data</a:t>
            </a:r>
          </a:p>
          <a:p>
            <a:pPr lvl="1"/>
            <a:r>
              <a:rPr lang="en-US" dirty="0" smtClean="0"/>
              <a:t>Use the </a:t>
            </a:r>
            <a:r>
              <a:rPr lang="en-US" b="1" dirty="0" err="1" smtClean="0"/>
              <a:t>tmp</a:t>
            </a:r>
            <a:r>
              <a:rPr lang="en-US" b="1" dirty="0" smtClean="0"/>
              <a:t> schema</a:t>
            </a:r>
            <a:endParaRPr lang="en-US" b="1" dirty="0"/>
          </a:p>
          <a:p>
            <a:endParaRPr lang="en-US" b="1" dirty="0" smtClean="0"/>
          </a:p>
        </p:txBody>
      </p:sp>
    </p:spTree>
    <p:extLst>
      <p:ext uri="{BB962C8B-B14F-4D97-AF65-F5344CB8AC3E}">
        <p14:creationId xmlns:p14="http://schemas.microsoft.com/office/powerpoint/2010/main" val="13262340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Staging DB objects</a:t>
            </a:r>
          </a:p>
        </p:txBody>
      </p:sp>
      <p:sp>
        <p:nvSpPr>
          <p:cNvPr id="3" name="Content Placeholder 2"/>
          <p:cNvSpPr>
            <a:spLocks noGrp="1"/>
          </p:cNvSpPr>
          <p:nvPr>
            <p:ph idx="1"/>
          </p:nvPr>
        </p:nvSpPr>
        <p:spPr/>
        <p:txBody>
          <a:bodyPr>
            <a:normAutofit/>
          </a:bodyPr>
          <a:lstStyle/>
          <a:p>
            <a:r>
              <a:rPr lang="en-US" dirty="0" smtClean="0"/>
              <a:t>All the </a:t>
            </a:r>
            <a:r>
              <a:rPr lang="en-US" i="1" dirty="0" smtClean="0"/>
              <a:t>staging tables</a:t>
            </a:r>
            <a:r>
              <a:rPr lang="en-US" dirty="0" smtClean="0"/>
              <a:t> must be accessed only through views</a:t>
            </a:r>
          </a:p>
          <a:p>
            <a:pPr lvl="1"/>
            <a:r>
              <a:rPr lang="en-US" dirty="0" smtClean="0"/>
              <a:t>views stays in the </a:t>
            </a:r>
            <a:r>
              <a:rPr lang="en-US" b="1" dirty="0" err="1" smtClean="0"/>
              <a:t>etl</a:t>
            </a:r>
            <a:r>
              <a:rPr lang="en-US" b="1" dirty="0" smtClean="0"/>
              <a:t> schema</a:t>
            </a:r>
          </a:p>
          <a:p>
            <a:endParaRPr lang="en-US" dirty="0" smtClean="0"/>
          </a:p>
          <a:p>
            <a:r>
              <a:rPr lang="en-US" dirty="0" smtClean="0"/>
              <a:t>At least one view per DWH object (dimension or fact table)</a:t>
            </a:r>
            <a:endParaRPr lang="en-US" dirty="0"/>
          </a:p>
          <a:p>
            <a:pPr lvl="1"/>
            <a:r>
              <a:rPr lang="en-US" dirty="0" smtClean="0"/>
              <a:t>For views use to load DWH follow the naming convention:</a:t>
            </a:r>
          </a:p>
          <a:p>
            <a:pPr lvl="2"/>
            <a:r>
              <a:rPr lang="en-US" dirty="0" err="1" smtClean="0"/>
              <a:t>vw_dim</a:t>
            </a:r>
            <a:r>
              <a:rPr lang="en-US" dirty="0" smtClean="0"/>
              <a:t>_&lt;</a:t>
            </a:r>
            <a:r>
              <a:rPr lang="en-US" dirty="0" err="1" smtClean="0"/>
              <a:t>target_dimension</a:t>
            </a:r>
            <a:r>
              <a:rPr lang="en-US" dirty="0" smtClean="0"/>
              <a:t>&gt; for dimensions</a:t>
            </a:r>
          </a:p>
          <a:p>
            <a:pPr lvl="2"/>
            <a:r>
              <a:rPr lang="en-US" dirty="0" err="1" smtClean="0"/>
              <a:t>vw_fact</a:t>
            </a:r>
            <a:r>
              <a:rPr lang="en-US" dirty="0" smtClean="0"/>
              <a:t>_&lt;</a:t>
            </a:r>
            <a:r>
              <a:rPr lang="en-US" dirty="0" err="1" smtClean="0"/>
              <a:t>target_fact_table</a:t>
            </a:r>
            <a:r>
              <a:rPr lang="en-US" dirty="0" smtClean="0"/>
              <a:t>&gt; for fact tables</a:t>
            </a:r>
            <a:endParaRPr lang="en-US" dirty="0"/>
          </a:p>
          <a:p>
            <a:endParaRPr lang="en-US" dirty="0"/>
          </a:p>
        </p:txBody>
      </p:sp>
    </p:spTree>
    <p:extLst>
      <p:ext uri="{BB962C8B-B14F-4D97-AF65-F5344CB8AC3E}">
        <p14:creationId xmlns:p14="http://schemas.microsoft.com/office/powerpoint/2010/main" val="38522280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Staging DB objects</a:t>
            </a:r>
          </a:p>
        </p:txBody>
      </p:sp>
      <p:sp>
        <p:nvSpPr>
          <p:cNvPr id="3" name="Content Placeholder 2"/>
          <p:cNvSpPr>
            <a:spLocks noGrp="1"/>
          </p:cNvSpPr>
          <p:nvPr>
            <p:ph idx="1"/>
          </p:nvPr>
        </p:nvSpPr>
        <p:spPr/>
        <p:txBody>
          <a:bodyPr>
            <a:noAutofit/>
          </a:bodyPr>
          <a:lstStyle/>
          <a:p>
            <a:r>
              <a:rPr lang="en-US" dirty="0" smtClean="0"/>
              <a:t>Views take care of creating a “logical” view of dimension or fact data</a:t>
            </a:r>
          </a:p>
          <a:p>
            <a:endParaRPr lang="en-US" dirty="0" smtClean="0"/>
          </a:p>
          <a:p>
            <a:r>
              <a:rPr lang="en-US" dirty="0" smtClean="0"/>
              <a:t>A view has to / can</a:t>
            </a:r>
          </a:p>
          <a:p>
            <a:pPr lvl="1"/>
            <a:r>
              <a:rPr lang="en-US" dirty="0" smtClean="0"/>
              <a:t>rename columns to give human understandable meaning</a:t>
            </a:r>
          </a:p>
          <a:p>
            <a:pPr lvl="1"/>
            <a:r>
              <a:rPr lang="en-US" dirty="0" smtClean="0"/>
              <a:t>CAST data types in order to make them consistent with the one used in DWH</a:t>
            </a:r>
          </a:p>
          <a:p>
            <a:pPr lvl="1"/>
            <a:r>
              <a:rPr lang="en-US" dirty="0" smtClean="0"/>
              <a:t>perform basic data filtering and data re-organization</a:t>
            </a:r>
          </a:p>
          <a:p>
            <a:pPr lvl="1"/>
            <a:r>
              <a:rPr lang="en-US" dirty="0" err="1" smtClean="0"/>
              <a:t>eg</a:t>
            </a:r>
            <a:r>
              <a:rPr lang="en-US" dirty="0" smtClean="0"/>
              <a:t>: flatten </a:t>
            </a:r>
            <a:r>
              <a:rPr lang="en-US" dirty="0" err="1" smtClean="0"/>
              <a:t>hiearchies</a:t>
            </a:r>
            <a:r>
              <a:rPr lang="en-US" dirty="0" smtClean="0"/>
              <a:t> to “n” columns, trim white spaces </a:t>
            </a:r>
            <a:r>
              <a:rPr lang="en-US" dirty="0"/>
              <a:t>	</a:t>
            </a:r>
          </a:p>
        </p:txBody>
      </p:sp>
    </p:spTree>
    <p:extLst>
      <p:ext uri="{BB962C8B-B14F-4D97-AF65-F5344CB8AC3E}">
        <p14:creationId xmlns:p14="http://schemas.microsoft.com/office/powerpoint/2010/main" val="21575578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Session Key Points</a:t>
            </a:r>
          </a:p>
          <a:p>
            <a:r>
              <a:rPr lang="en-US" dirty="0" smtClean="0"/>
              <a:t>Rules for</a:t>
            </a:r>
          </a:p>
          <a:p>
            <a:pPr lvl="1"/>
            <a:r>
              <a:rPr lang="en-US" dirty="0" smtClean="0"/>
              <a:t>Database</a:t>
            </a:r>
          </a:p>
          <a:p>
            <a:pPr lvl="1"/>
            <a:r>
              <a:rPr lang="en-US" dirty="0" smtClean="0"/>
              <a:t>Schemas</a:t>
            </a:r>
          </a:p>
          <a:p>
            <a:pPr lvl="1"/>
            <a:r>
              <a:rPr lang="en-US" dirty="0" smtClean="0"/>
              <a:t>Database Objects</a:t>
            </a:r>
          </a:p>
          <a:p>
            <a:pPr lvl="1"/>
            <a:r>
              <a:rPr lang="en-US" dirty="0" smtClean="0"/>
              <a:t>Integration Services</a:t>
            </a:r>
          </a:p>
          <a:p>
            <a:r>
              <a:rPr lang="en-US" dirty="0" smtClean="0"/>
              <a:t>Implementation Demo</a:t>
            </a:r>
          </a:p>
          <a:p>
            <a:pPr marL="109728" indent="0">
              <a:buNone/>
            </a:pPr>
            <a:endParaRPr lang="en-US" dirty="0" smtClean="0"/>
          </a:p>
          <a:p>
            <a:endParaRPr lang="en-US" dirty="0"/>
          </a:p>
        </p:txBody>
      </p:sp>
    </p:spTree>
    <p:extLst>
      <p:ext uri="{BB962C8B-B14F-4D97-AF65-F5344CB8AC3E}">
        <p14:creationId xmlns:p14="http://schemas.microsoft.com/office/powerpoint/2010/main" val="7763214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Staging DB objects</a:t>
            </a:r>
          </a:p>
        </p:txBody>
      </p:sp>
      <p:sp>
        <p:nvSpPr>
          <p:cNvPr id="3" name="Content Placeholder 2"/>
          <p:cNvSpPr>
            <a:spLocks noGrp="1"/>
          </p:cNvSpPr>
          <p:nvPr>
            <p:ph idx="1"/>
          </p:nvPr>
        </p:nvSpPr>
        <p:spPr/>
        <p:txBody>
          <a:bodyPr>
            <a:normAutofit/>
          </a:bodyPr>
          <a:lstStyle/>
          <a:p>
            <a:r>
              <a:rPr lang="en-US" dirty="0" smtClean="0"/>
              <a:t>Staging DB contains objects used in the ETL phase</a:t>
            </a:r>
          </a:p>
          <a:p>
            <a:pPr lvl="1"/>
            <a:r>
              <a:rPr lang="en-US" dirty="0" smtClean="0"/>
              <a:t>all these objects are in the </a:t>
            </a:r>
            <a:r>
              <a:rPr lang="en-US" b="1" dirty="0" err="1" smtClean="0"/>
              <a:t>etl</a:t>
            </a:r>
            <a:r>
              <a:rPr lang="en-US" b="1" dirty="0" smtClean="0"/>
              <a:t> schema</a:t>
            </a:r>
          </a:p>
          <a:p>
            <a:endParaRPr lang="en-US" b="1" dirty="0"/>
          </a:p>
          <a:p>
            <a:r>
              <a:rPr lang="en-US" dirty="0" smtClean="0"/>
              <a:t>ETL Stored procedures are used only to manage dimension loading (SCD 1 or 2) and Dummy Members:</a:t>
            </a:r>
          </a:p>
          <a:p>
            <a:pPr lvl="1"/>
            <a:r>
              <a:rPr lang="en-US" dirty="0" smtClean="0"/>
              <a:t>Naming </a:t>
            </a:r>
            <a:r>
              <a:rPr lang="en-US" dirty="0"/>
              <a:t>convention: </a:t>
            </a:r>
          </a:p>
          <a:p>
            <a:pPr lvl="2"/>
            <a:r>
              <a:rPr lang="en-US" dirty="0" err="1" smtClean="0"/>
              <a:t>stp_merge_dim</a:t>
            </a:r>
            <a:r>
              <a:rPr lang="en-US" dirty="0"/>
              <a:t>_&lt;dimension target&gt; </a:t>
            </a:r>
          </a:p>
          <a:p>
            <a:pPr lvl="2"/>
            <a:r>
              <a:rPr lang="en-US" dirty="0" err="1" smtClean="0"/>
              <a:t>stp_add_dummy_dim</a:t>
            </a:r>
            <a:r>
              <a:rPr lang="en-US" dirty="0" smtClean="0"/>
              <a:t>_&lt;dimension </a:t>
            </a:r>
            <a:r>
              <a:rPr lang="en-US" dirty="0"/>
              <a:t>target&gt; </a:t>
            </a:r>
          </a:p>
          <a:p>
            <a:endParaRPr lang="en-US" dirty="0"/>
          </a:p>
          <a:p>
            <a:endParaRPr lang="en-US" dirty="0" smtClean="0"/>
          </a:p>
        </p:txBody>
      </p:sp>
    </p:spTree>
    <p:extLst>
      <p:ext uri="{BB962C8B-B14F-4D97-AF65-F5344CB8AC3E}">
        <p14:creationId xmlns:p14="http://schemas.microsoft.com/office/powerpoint/2010/main" val="14819524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Staging DB objects</a:t>
            </a:r>
          </a:p>
        </p:txBody>
      </p:sp>
      <p:sp>
        <p:nvSpPr>
          <p:cNvPr id="3" name="Content Placeholder 2"/>
          <p:cNvSpPr>
            <a:spLocks noGrp="1"/>
          </p:cNvSpPr>
          <p:nvPr>
            <p:ph idx="1"/>
          </p:nvPr>
        </p:nvSpPr>
        <p:spPr/>
        <p:txBody>
          <a:bodyPr/>
          <a:lstStyle/>
          <a:p>
            <a:r>
              <a:rPr lang="en-US" dirty="0" smtClean="0"/>
              <a:t>The </a:t>
            </a:r>
            <a:r>
              <a:rPr lang="en-US" b="1" dirty="0" smtClean="0"/>
              <a:t>err</a:t>
            </a:r>
            <a:r>
              <a:rPr lang="en-US" dirty="0" smtClean="0"/>
              <a:t> schema contains table that holds rows with errors that cannot be corrected or ignored (rows that cannot be processed)</a:t>
            </a:r>
          </a:p>
          <a:p>
            <a:pPr lvl="1"/>
            <a:r>
              <a:rPr lang="en-US" dirty="0" smtClean="0"/>
              <a:t>For example: you have a temporal database and for row some you find that “Valid To” happens </a:t>
            </a:r>
            <a:r>
              <a:rPr lang="en-US" i="1" dirty="0" smtClean="0"/>
              <a:t>before</a:t>
            </a:r>
            <a:r>
              <a:rPr lang="en-US" dirty="0" smtClean="0"/>
              <a:t> “Valid 	From”</a:t>
            </a:r>
          </a:p>
        </p:txBody>
      </p:sp>
    </p:spTree>
    <p:extLst>
      <p:ext uri="{BB962C8B-B14F-4D97-AF65-F5344CB8AC3E}">
        <p14:creationId xmlns:p14="http://schemas.microsoft.com/office/powerpoint/2010/main" val="2774030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Roles</a:t>
            </a:r>
            <a:endParaRPr lang="en-US" dirty="0"/>
          </a:p>
        </p:txBody>
      </p:sp>
      <p:sp>
        <p:nvSpPr>
          <p:cNvPr id="4" name="Flowchart: Alternate Process 3"/>
          <p:cNvSpPr/>
          <p:nvPr/>
        </p:nvSpPr>
        <p:spPr>
          <a:xfrm>
            <a:off x="667265" y="1519882"/>
            <a:ext cx="1890584" cy="4411362"/>
          </a:xfrm>
          <a:prstGeom prst="flowChartAlternate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2400" dirty="0">
              <a:latin typeface="+mj-lt"/>
            </a:endParaRPr>
          </a:p>
        </p:txBody>
      </p:sp>
      <p:sp>
        <p:nvSpPr>
          <p:cNvPr id="5" name="TextBox 4"/>
          <p:cNvSpPr txBox="1"/>
          <p:nvPr/>
        </p:nvSpPr>
        <p:spPr>
          <a:xfrm>
            <a:off x="1202925" y="3418814"/>
            <a:ext cx="898003" cy="58477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3200" dirty="0" smtClean="0">
                <a:latin typeface="+mj-lt"/>
              </a:rPr>
              <a:t>STG</a:t>
            </a:r>
            <a:endParaRPr lang="en-US" dirty="0">
              <a:latin typeface="+mj-lt"/>
            </a:endParaRPr>
          </a:p>
        </p:txBody>
      </p:sp>
      <p:sp>
        <p:nvSpPr>
          <p:cNvPr id="6" name="Flowchart: Alternate Process 5"/>
          <p:cNvSpPr/>
          <p:nvPr/>
        </p:nvSpPr>
        <p:spPr>
          <a:xfrm>
            <a:off x="6664411" y="1519880"/>
            <a:ext cx="1890584" cy="4411362"/>
          </a:xfrm>
          <a:prstGeom prst="flowChartAlternateProcess">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2400" dirty="0">
              <a:latin typeface="+mj-lt"/>
            </a:endParaRPr>
          </a:p>
        </p:txBody>
      </p:sp>
      <p:sp>
        <p:nvSpPr>
          <p:cNvPr id="7" name="TextBox 6"/>
          <p:cNvSpPr txBox="1"/>
          <p:nvPr/>
        </p:nvSpPr>
        <p:spPr>
          <a:xfrm>
            <a:off x="7103603" y="3433175"/>
            <a:ext cx="1057084" cy="584775"/>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3200" dirty="0" smtClean="0">
                <a:latin typeface="+mj-lt"/>
              </a:rPr>
              <a:t>DWH</a:t>
            </a:r>
            <a:endParaRPr lang="en-US" dirty="0">
              <a:latin typeface="+mj-lt"/>
            </a:endParaRPr>
          </a:p>
        </p:txBody>
      </p:sp>
      <p:sp>
        <p:nvSpPr>
          <p:cNvPr id="9" name="Cloud 8"/>
          <p:cNvSpPr/>
          <p:nvPr/>
        </p:nvSpPr>
        <p:spPr>
          <a:xfrm>
            <a:off x="4477265" y="3138614"/>
            <a:ext cx="1874108" cy="2088293"/>
          </a:xfrm>
          <a:prstGeom prst="cloud">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3200" dirty="0" smtClean="0">
                <a:latin typeface="+mj-lt"/>
              </a:rPr>
              <a:t>SSIS</a:t>
            </a:r>
            <a:endParaRPr lang="en-US" sz="3200" dirty="0">
              <a:latin typeface="+mj-lt"/>
            </a:endParaRPr>
          </a:p>
        </p:txBody>
      </p:sp>
      <p:sp>
        <p:nvSpPr>
          <p:cNvPr id="11" name="Flowchart: Stored Data 10"/>
          <p:cNvSpPr/>
          <p:nvPr/>
        </p:nvSpPr>
        <p:spPr>
          <a:xfrm flipH="1">
            <a:off x="2273643" y="1532405"/>
            <a:ext cx="1075038" cy="4407186"/>
          </a:xfrm>
          <a:prstGeom prst="flowChartOnlineStorage">
            <a:avLst/>
          </a:prstGeom>
          <a:gradFill>
            <a:gsLst>
              <a:gs pos="0">
                <a:srgbClr val="FFC000"/>
              </a:gs>
              <a:gs pos="100000">
                <a:srgbClr val="FFFF99"/>
              </a:gs>
            </a:gsLst>
          </a:gradFill>
        </p:spPr>
        <p:style>
          <a:lnRef idx="1">
            <a:schemeClr val="accent1"/>
          </a:lnRef>
          <a:fillRef idx="3">
            <a:schemeClr val="accent1"/>
          </a:fillRef>
          <a:effectRef idx="2">
            <a:schemeClr val="accent1"/>
          </a:effectRef>
          <a:fontRef idx="minor">
            <a:schemeClr val="lt1"/>
          </a:fontRef>
        </p:style>
        <p:txBody>
          <a:bodyPr vert="vert" rtlCol="0" anchor="ctr"/>
          <a:lstStyle/>
          <a:p>
            <a:pPr algn="ctr"/>
            <a:r>
              <a:rPr lang="en-US" sz="3200" dirty="0" smtClean="0">
                <a:solidFill>
                  <a:sysClr val="windowText" lastClr="000000"/>
                </a:solidFill>
                <a:latin typeface="+mj-lt"/>
              </a:rPr>
              <a:t>Views</a:t>
            </a:r>
            <a:endParaRPr lang="en-US" sz="2800" dirty="0">
              <a:solidFill>
                <a:sysClr val="windowText" lastClr="000000"/>
              </a:solidFill>
              <a:latin typeface="+mj-lt"/>
            </a:endParaRPr>
          </a:p>
        </p:txBody>
      </p:sp>
      <p:sp>
        <p:nvSpPr>
          <p:cNvPr id="12" name="Flowchart: Stored Data 11"/>
          <p:cNvSpPr/>
          <p:nvPr/>
        </p:nvSpPr>
        <p:spPr>
          <a:xfrm flipH="1">
            <a:off x="3031524" y="2456987"/>
            <a:ext cx="1075038" cy="3385752"/>
          </a:xfrm>
          <a:prstGeom prst="flowChartOnlineStorage">
            <a:avLst/>
          </a:prstGeom>
          <a:gradFill>
            <a:gsLst>
              <a:gs pos="0">
                <a:srgbClr val="FFC000"/>
              </a:gs>
              <a:gs pos="100000">
                <a:srgbClr val="FFFF99"/>
              </a:gs>
            </a:gsLst>
          </a:gradFill>
        </p:spPr>
        <p:style>
          <a:lnRef idx="1">
            <a:schemeClr val="accent1"/>
          </a:lnRef>
          <a:fillRef idx="3">
            <a:schemeClr val="accent1"/>
          </a:fillRef>
          <a:effectRef idx="2">
            <a:schemeClr val="accent1"/>
          </a:effectRef>
          <a:fontRef idx="minor">
            <a:schemeClr val="lt1"/>
          </a:fontRef>
        </p:style>
        <p:txBody>
          <a:bodyPr vert="vert" rtlCol="0" anchor="ctr"/>
          <a:lstStyle/>
          <a:p>
            <a:pPr algn="ctr"/>
            <a:r>
              <a:rPr lang="en-US" sz="2800" dirty="0" smtClean="0">
                <a:solidFill>
                  <a:sysClr val="windowText" lastClr="000000"/>
                </a:solidFill>
                <a:latin typeface="+mj-lt"/>
              </a:rPr>
              <a:t>Stored</a:t>
            </a:r>
            <a:r>
              <a:rPr lang="en-US" sz="2800" dirty="0" smtClean="0">
                <a:latin typeface="+mj-lt"/>
              </a:rPr>
              <a:t> </a:t>
            </a:r>
            <a:r>
              <a:rPr lang="en-US" sz="2800" dirty="0" smtClean="0">
                <a:solidFill>
                  <a:sysClr val="windowText" lastClr="000000"/>
                </a:solidFill>
                <a:latin typeface="+mj-lt"/>
              </a:rPr>
              <a:t>Procedures</a:t>
            </a:r>
            <a:endParaRPr lang="en-US" sz="2800" dirty="0">
              <a:solidFill>
                <a:sysClr val="windowText" lastClr="000000"/>
              </a:solidFill>
              <a:latin typeface="+mj-lt"/>
            </a:endParaRPr>
          </a:p>
        </p:txBody>
      </p:sp>
      <p:sp>
        <p:nvSpPr>
          <p:cNvPr id="14" name="Right Arrow 13"/>
          <p:cNvSpPr/>
          <p:nvPr/>
        </p:nvSpPr>
        <p:spPr>
          <a:xfrm>
            <a:off x="3966520" y="3570099"/>
            <a:ext cx="881448" cy="617838"/>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latin typeface="+mj-lt"/>
            </a:endParaRPr>
          </a:p>
        </p:txBody>
      </p:sp>
      <p:sp>
        <p:nvSpPr>
          <p:cNvPr id="15" name="Bent Arrow 14"/>
          <p:cNvSpPr/>
          <p:nvPr/>
        </p:nvSpPr>
        <p:spPr>
          <a:xfrm rot="5400000">
            <a:off x="3501070" y="1441636"/>
            <a:ext cx="1840150" cy="2416775"/>
          </a:xfrm>
          <a:prstGeom prst="bentArrow">
            <a:avLst>
              <a:gd name="adj1" fmla="val 15427"/>
              <a:gd name="adj2" fmla="val 14402"/>
              <a:gd name="adj3" fmla="val 12692"/>
              <a:gd name="adj4" fmla="val 43750"/>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latin typeface="+mj-lt"/>
            </a:endParaRPr>
          </a:p>
        </p:txBody>
      </p:sp>
      <p:sp>
        <p:nvSpPr>
          <p:cNvPr id="16" name="Right Arrow 15"/>
          <p:cNvSpPr/>
          <p:nvPr/>
        </p:nvSpPr>
        <p:spPr>
          <a:xfrm>
            <a:off x="6185085" y="3570099"/>
            <a:ext cx="881448" cy="617838"/>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latin typeface="+mj-lt"/>
            </a:endParaRPr>
          </a:p>
        </p:txBody>
      </p:sp>
      <p:sp>
        <p:nvSpPr>
          <p:cNvPr id="3" name="U-Turn Arrow 2"/>
          <p:cNvSpPr/>
          <p:nvPr/>
        </p:nvSpPr>
        <p:spPr>
          <a:xfrm rot="10800000">
            <a:off x="1062249" y="4928340"/>
            <a:ext cx="4464048" cy="1466445"/>
          </a:xfrm>
          <a:prstGeom prst="uturnArrow">
            <a:avLst>
              <a:gd name="adj1" fmla="val 14084"/>
              <a:gd name="adj2" fmla="val 22767"/>
              <a:gd name="adj3" fmla="val 36537"/>
              <a:gd name="adj4" fmla="val 43750"/>
              <a:gd name="adj5" fmla="val 66583"/>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tx1"/>
              </a:solidFill>
              <a:latin typeface="+mj-lt"/>
            </a:endParaRPr>
          </a:p>
        </p:txBody>
      </p:sp>
      <p:sp>
        <p:nvSpPr>
          <p:cNvPr id="17" name="Right Arrow 16"/>
          <p:cNvSpPr/>
          <p:nvPr/>
        </p:nvSpPr>
        <p:spPr>
          <a:xfrm>
            <a:off x="3966520" y="4310503"/>
            <a:ext cx="3138615" cy="617838"/>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latin typeface="+mj-lt"/>
            </a:endParaRPr>
          </a:p>
        </p:txBody>
      </p:sp>
      <p:sp>
        <p:nvSpPr>
          <p:cNvPr id="18" name="TextBox 17"/>
          <p:cNvSpPr txBox="1"/>
          <p:nvPr/>
        </p:nvSpPr>
        <p:spPr>
          <a:xfrm>
            <a:off x="3949965" y="6236000"/>
            <a:ext cx="659155" cy="400110"/>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2000" dirty="0" smtClean="0">
                <a:latin typeface="+mj-lt"/>
              </a:rPr>
              <a:t>TMP</a:t>
            </a:r>
            <a:endParaRPr lang="en-US" sz="1200" dirty="0">
              <a:latin typeface="+mj-lt"/>
            </a:endParaRPr>
          </a:p>
        </p:txBody>
      </p:sp>
      <p:sp>
        <p:nvSpPr>
          <p:cNvPr id="19" name="TextBox 18"/>
          <p:cNvSpPr txBox="1"/>
          <p:nvPr/>
        </p:nvSpPr>
        <p:spPr>
          <a:xfrm>
            <a:off x="4699758" y="6236000"/>
            <a:ext cx="620683" cy="400110"/>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2000" dirty="0" smtClean="0">
                <a:latin typeface="+mj-lt"/>
              </a:rPr>
              <a:t>ERR</a:t>
            </a:r>
            <a:endParaRPr lang="en-US" sz="1200" dirty="0">
              <a:latin typeface="+mj-lt"/>
            </a:endParaRPr>
          </a:p>
        </p:txBody>
      </p:sp>
    </p:spTree>
    <p:extLst>
      <p:ext uri="{BB962C8B-B14F-4D97-AF65-F5344CB8AC3E}">
        <p14:creationId xmlns:p14="http://schemas.microsoft.com/office/powerpoint/2010/main" val="3888245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186" y="2943706"/>
            <a:ext cx="8441370" cy="1103492"/>
          </a:xfrm>
        </p:spPr>
        <p:txBody>
          <a:bodyPr/>
          <a:lstStyle/>
          <a:p>
            <a:r>
              <a:rPr lang="en-US" dirty="0" smtClean="0"/>
              <a:t>Rules for </a:t>
            </a:r>
            <a:r>
              <a:rPr lang="en-US" dirty="0" err="1" smtClean="0"/>
              <a:t>Datawarehouse</a:t>
            </a:r>
            <a:r>
              <a:rPr lang="en-US" dirty="0" smtClean="0"/>
              <a:t> Database</a:t>
            </a:r>
            <a:endParaRPr lang="en-US" dirty="0"/>
          </a:p>
        </p:txBody>
      </p:sp>
      <p:sp>
        <p:nvSpPr>
          <p:cNvPr id="3" name="Title 1"/>
          <p:cNvSpPr txBox="1">
            <a:spLocks/>
          </p:cNvSpPr>
          <p:nvPr/>
        </p:nvSpPr>
        <p:spPr>
          <a:xfrm>
            <a:off x="443304" y="2589586"/>
            <a:ext cx="8441370" cy="653209"/>
          </a:xfrm>
          <a:prstGeom prst="rect">
            <a:avLst/>
          </a:prstGeom>
        </p:spPr>
        <p:txBody>
          <a:bodyPr vert="horz" lIns="91440" tIns="45720" rIns="91440" bIns="45720" rtlCol="0" anchor="ctr" anchorCtr="0">
            <a:normAutofit/>
          </a:bodyPr>
          <a:lstStyle>
            <a:lvl1pPr algn="l" defTabSz="457200" rtl="0" eaLnBrk="1" latinLnBrk="0" hangingPunct="1">
              <a:lnSpc>
                <a:spcPts val="3500"/>
              </a:lnSpc>
              <a:spcBef>
                <a:spcPct val="0"/>
              </a:spcBef>
              <a:buNone/>
              <a:defRPr sz="3200" b="1" kern="1200" baseline="0">
                <a:solidFill>
                  <a:schemeClr val="accent1"/>
                </a:solidFill>
                <a:latin typeface="Arial"/>
                <a:ea typeface="+mj-ea"/>
                <a:cs typeface="Arial"/>
              </a:defRPr>
            </a:lvl1pPr>
          </a:lstStyle>
          <a:p>
            <a:r>
              <a:rPr lang="en-US" sz="2000" dirty="0" smtClean="0">
                <a:solidFill>
                  <a:schemeClr val="accent4">
                    <a:lumMod val="40000"/>
                    <a:lumOff val="60000"/>
                  </a:schemeClr>
                </a:solidFill>
              </a:rPr>
              <a:t>Implementation</a:t>
            </a:r>
            <a:endParaRPr lang="en-US" sz="2000" dirty="0">
              <a:solidFill>
                <a:schemeClr val="accent4">
                  <a:lumMod val="40000"/>
                  <a:lumOff val="60000"/>
                </a:schemeClr>
              </a:solidFill>
            </a:endParaRPr>
          </a:p>
        </p:txBody>
      </p:sp>
    </p:spTree>
    <p:extLst>
      <p:ext uri="{BB962C8B-B14F-4D97-AF65-F5344CB8AC3E}">
        <p14:creationId xmlns:p14="http://schemas.microsoft.com/office/powerpoint/2010/main" val="17794071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Datawarehouse</a:t>
            </a:r>
            <a:r>
              <a:rPr lang="en-US" dirty="0" smtClean="0"/>
              <a:t> DB Objects</a:t>
            </a:r>
            <a:endParaRPr lang="en-US" dirty="0"/>
          </a:p>
        </p:txBody>
      </p:sp>
      <p:sp>
        <p:nvSpPr>
          <p:cNvPr id="3" name="Content Placeholder 2"/>
          <p:cNvSpPr>
            <a:spLocks noGrp="1"/>
          </p:cNvSpPr>
          <p:nvPr>
            <p:ph idx="1"/>
          </p:nvPr>
        </p:nvSpPr>
        <p:spPr/>
        <p:txBody>
          <a:bodyPr/>
          <a:lstStyle/>
          <a:p>
            <a:r>
              <a:rPr lang="en-US" dirty="0" smtClean="0"/>
              <a:t>DWH database must contain only</a:t>
            </a:r>
          </a:p>
          <a:p>
            <a:pPr lvl="1"/>
            <a:r>
              <a:rPr lang="en-US" b="1" dirty="0" smtClean="0"/>
              <a:t>tables</a:t>
            </a:r>
            <a:r>
              <a:rPr lang="en-US" dirty="0" smtClean="0"/>
              <a:t> related to the </a:t>
            </a:r>
            <a:r>
              <a:rPr lang="en-US" dirty="0" err="1" smtClean="0"/>
              <a:t>dwh</a:t>
            </a:r>
            <a:r>
              <a:rPr lang="en-US" dirty="0" smtClean="0"/>
              <a:t> fact, </a:t>
            </a:r>
            <a:r>
              <a:rPr lang="en-US" dirty="0" err="1" smtClean="0"/>
              <a:t>factless</a:t>
            </a:r>
            <a:r>
              <a:rPr lang="en-US" dirty="0" smtClean="0"/>
              <a:t> and dimensions</a:t>
            </a:r>
          </a:p>
          <a:p>
            <a:pPr lvl="1"/>
            <a:r>
              <a:rPr lang="en-US" dirty="0" smtClean="0"/>
              <a:t>all tables must be in the </a:t>
            </a:r>
            <a:r>
              <a:rPr lang="en-US" b="1" dirty="0" err="1" smtClean="0"/>
              <a:t>dwh</a:t>
            </a:r>
            <a:r>
              <a:rPr lang="en-US" b="1" dirty="0" smtClean="0"/>
              <a:t> schema</a:t>
            </a:r>
          </a:p>
          <a:p>
            <a:pPr marL="109728" indent="0">
              <a:buNone/>
            </a:pPr>
            <a:r>
              <a:rPr lang="en-US" dirty="0"/>
              <a:t>	</a:t>
            </a:r>
            <a:endParaRPr lang="en-US" dirty="0" smtClean="0"/>
          </a:p>
          <a:p>
            <a:r>
              <a:rPr lang="en-US" b="1" dirty="0" smtClean="0"/>
              <a:t>views </a:t>
            </a:r>
            <a:r>
              <a:rPr lang="en-US" dirty="0" smtClean="0"/>
              <a:t>to allow access to physical tables</a:t>
            </a:r>
          </a:p>
          <a:p>
            <a:pPr lvl="1"/>
            <a:r>
              <a:rPr lang="en-US" dirty="0" smtClean="0"/>
              <a:t>use </a:t>
            </a:r>
            <a:r>
              <a:rPr lang="en-US" b="1" dirty="0" err="1" smtClean="0"/>
              <a:t>olap</a:t>
            </a:r>
            <a:r>
              <a:rPr lang="en-US" b="1" dirty="0" smtClean="0"/>
              <a:t> schema</a:t>
            </a:r>
            <a:r>
              <a:rPr lang="en-US" dirty="0" smtClean="0"/>
              <a:t> for views used by SSAS</a:t>
            </a:r>
          </a:p>
          <a:p>
            <a:pPr lvl="1"/>
            <a:r>
              <a:rPr lang="en-US" dirty="0" smtClean="0"/>
              <a:t>use </a:t>
            </a:r>
            <a:r>
              <a:rPr lang="en-US" b="1" dirty="0" smtClean="0"/>
              <a:t>reporting schema</a:t>
            </a:r>
            <a:r>
              <a:rPr lang="en-US" dirty="0" smtClean="0"/>
              <a:t> for views used by SSRS</a:t>
            </a:r>
            <a:endParaRPr lang="en-US" dirty="0"/>
          </a:p>
        </p:txBody>
      </p:sp>
    </p:spTree>
    <p:extLst>
      <p:ext uri="{BB962C8B-B14F-4D97-AF65-F5344CB8AC3E}">
        <p14:creationId xmlns:p14="http://schemas.microsoft.com/office/powerpoint/2010/main" val="24570090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Datawarehouse</a:t>
            </a:r>
            <a:r>
              <a:rPr lang="en-US" dirty="0"/>
              <a:t> </a:t>
            </a:r>
            <a:r>
              <a:rPr lang="en-US" dirty="0" smtClean="0"/>
              <a:t>DB Objects</a:t>
            </a:r>
            <a:endParaRPr lang="en-US" dirty="0"/>
          </a:p>
        </p:txBody>
      </p:sp>
      <p:sp>
        <p:nvSpPr>
          <p:cNvPr id="3" name="Content Placeholder 2"/>
          <p:cNvSpPr>
            <a:spLocks noGrp="1"/>
          </p:cNvSpPr>
          <p:nvPr>
            <p:ph idx="1"/>
          </p:nvPr>
        </p:nvSpPr>
        <p:spPr/>
        <p:txBody>
          <a:bodyPr/>
          <a:lstStyle/>
          <a:p>
            <a:r>
              <a:rPr lang="en-US" dirty="0" smtClean="0"/>
              <a:t>Stored Procedures – if needed for reporting purposes – must be put into the </a:t>
            </a:r>
            <a:r>
              <a:rPr lang="en-US" b="1" dirty="0" smtClean="0"/>
              <a:t>reporting schema</a:t>
            </a:r>
            <a:endParaRPr lang="en-US" b="1" dirty="0"/>
          </a:p>
          <a:p>
            <a:endParaRPr lang="en-US" dirty="0"/>
          </a:p>
          <a:p>
            <a:endParaRPr lang="en-US" dirty="0"/>
          </a:p>
        </p:txBody>
      </p:sp>
    </p:spTree>
    <p:extLst>
      <p:ext uri="{BB962C8B-B14F-4D97-AF65-F5344CB8AC3E}">
        <p14:creationId xmlns:p14="http://schemas.microsoft.com/office/powerpoint/2010/main" val="9410700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Datawarehouse</a:t>
            </a:r>
            <a:r>
              <a:rPr lang="en-US" dirty="0"/>
              <a:t> DB </a:t>
            </a:r>
            <a:r>
              <a:rPr lang="en-US" dirty="0" smtClean="0"/>
              <a:t>Objects - Dimensions</a:t>
            </a:r>
            <a:endParaRPr lang="en-US" dirty="0"/>
          </a:p>
        </p:txBody>
      </p:sp>
      <p:sp>
        <p:nvSpPr>
          <p:cNvPr id="3" name="Content Placeholder 2"/>
          <p:cNvSpPr>
            <a:spLocks noGrp="1"/>
          </p:cNvSpPr>
          <p:nvPr>
            <p:ph idx="1"/>
          </p:nvPr>
        </p:nvSpPr>
        <p:spPr/>
        <p:txBody>
          <a:bodyPr>
            <a:noAutofit/>
          </a:bodyPr>
          <a:lstStyle/>
          <a:p>
            <a:r>
              <a:rPr lang="en-US" b="1" dirty="0" smtClean="0"/>
              <a:t>Dimensions</a:t>
            </a:r>
            <a:r>
              <a:rPr lang="en-US" dirty="0" smtClean="0"/>
              <a:t> naming conventions</a:t>
            </a:r>
          </a:p>
          <a:p>
            <a:pPr lvl="1"/>
            <a:r>
              <a:rPr lang="it-IT" dirty="0" err="1" smtClean="0"/>
              <a:t>Table</a:t>
            </a:r>
            <a:r>
              <a:rPr lang="it-IT" dirty="0" smtClean="0"/>
              <a:t>: dim_&lt;plural_dimension_name&gt;</a:t>
            </a:r>
            <a:endParaRPr lang="it-IT" dirty="0"/>
          </a:p>
          <a:p>
            <a:pPr lvl="1"/>
            <a:r>
              <a:rPr lang="it-IT" dirty="0" err="1" smtClean="0"/>
              <a:t>Dimension</a:t>
            </a:r>
            <a:r>
              <a:rPr lang="it-IT" dirty="0" smtClean="0"/>
              <a:t> </a:t>
            </a:r>
            <a:r>
              <a:rPr lang="it-IT" dirty="0"/>
              <a:t>key: id_&lt; </a:t>
            </a:r>
            <a:r>
              <a:rPr lang="it-IT" dirty="0" err="1" smtClean="0"/>
              <a:t>table_name</a:t>
            </a:r>
            <a:r>
              <a:rPr lang="it-IT" dirty="0" smtClean="0"/>
              <a:t>&gt;</a:t>
            </a:r>
            <a:endParaRPr lang="it-IT" dirty="0"/>
          </a:p>
          <a:p>
            <a:pPr lvl="2"/>
            <a:r>
              <a:rPr lang="it-IT" dirty="0" smtClean="0"/>
              <a:t>Surrogate / Aritificial Key</a:t>
            </a:r>
            <a:endParaRPr lang="it-IT" dirty="0"/>
          </a:p>
          <a:p>
            <a:pPr lvl="1"/>
            <a:r>
              <a:rPr lang="it-IT" dirty="0" smtClean="0"/>
              <a:t>Business </a:t>
            </a:r>
            <a:r>
              <a:rPr lang="it-IT" dirty="0"/>
              <a:t>Key: </a:t>
            </a:r>
            <a:r>
              <a:rPr lang="it-IT" dirty="0" smtClean="0"/>
              <a:t>prefixed by </a:t>
            </a:r>
            <a:r>
              <a:rPr lang="it-IT" dirty="0"/>
              <a:t>bk_</a:t>
            </a:r>
          </a:p>
          <a:p>
            <a:pPr marL="109728" indent="0">
              <a:buNone/>
            </a:pPr>
            <a:r>
              <a:rPr lang="it-IT" dirty="0" smtClean="0"/>
              <a:t>	</a:t>
            </a:r>
          </a:p>
          <a:p>
            <a:r>
              <a:rPr lang="it-IT" dirty="0" smtClean="0"/>
              <a:t>All dimension must have the following columns</a:t>
            </a:r>
          </a:p>
          <a:p>
            <a:pPr lvl="1"/>
            <a:r>
              <a:rPr lang="it-IT" dirty="0" err="1" smtClean="0"/>
              <a:t>last_update</a:t>
            </a:r>
            <a:r>
              <a:rPr lang="it-IT" dirty="0" smtClean="0"/>
              <a:t> (datetime)</a:t>
            </a:r>
          </a:p>
          <a:p>
            <a:pPr lvl="1"/>
            <a:r>
              <a:rPr lang="it-IT" dirty="0" smtClean="0"/>
              <a:t>scd1_checksum / scd2_checksum </a:t>
            </a:r>
          </a:p>
          <a:p>
            <a:pPr lvl="2"/>
            <a:r>
              <a:rPr lang="it-IT" dirty="0" err="1" smtClean="0"/>
              <a:t>only</a:t>
            </a:r>
            <a:r>
              <a:rPr lang="it-IT" dirty="0" smtClean="0"/>
              <a:t> one or both, depending on scd usage)</a:t>
            </a:r>
          </a:p>
        </p:txBody>
      </p:sp>
    </p:spTree>
    <p:extLst>
      <p:ext uri="{BB962C8B-B14F-4D97-AF65-F5344CB8AC3E}">
        <p14:creationId xmlns:p14="http://schemas.microsoft.com/office/powerpoint/2010/main" val="1698579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Date Dimension</a:t>
            </a:r>
            <a:endParaRPr lang="en-US" dirty="0"/>
          </a:p>
        </p:txBody>
      </p:sp>
      <p:sp>
        <p:nvSpPr>
          <p:cNvPr id="3" name="Content Placeholder 2"/>
          <p:cNvSpPr>
            <a:spLocks noGrp="1"/>
          </p:cNvSpPr>
          <p:nvPr>
            <p:ph idx="1"/>
          </p:nvPr>
        </p:nvSpPr>
        <p:spPr/>
        <p:txBody>
          <a:bodyPr/>
          <a:lstStyle/>
          <a:p>
            <a:r>
              <a:rPr lang="en-US" dirty="0" smtClean="0"/>
              <a:t>Rules and Exceptions for Date Dimension</a:t>
            </a:r>
          </a:p>
          <a:p>
            <a:pPr lvl="1"/>
            <a:r>
              <a:rPr lang="en-US" dirty="0" smtClean="0"/>
              <a:t>Key (</a:t>
            </a:r>
            <a:r>
              <a:rPr lang="en-US" dirty="0" err="1" smtClean="0"/>
              <a:t>id_date</a:t>
            </a:r>
            <a:r>
              <a:rPr lang="en-US" dirty="0" smtClean="0"/>
              <a:t>) is </a:t>
            </a:r>
            <a:r>
              <a:rPr lang="en-US" i="1" dirty="0" smtClean="0"/>
              <a:t>not </a:t>
            </a:r>
            <a:r>
              <a:rPr lang="en-US" i="1" dirty="0" err="1" smtClean="0"/>
              <a:t>meanigless</a:t>
            </a:r>
            <a:endParaRPr lang="en-US" dirty="0"/>
          </a:p>
          <a:p>
            <a:pPr lvl="2"/>
            <a:r>
              <a:rPr lang="en-US" i="1" dirty="0" smtClean="0"/>
              <a:t>Integer</a:t>
            </a:r>
            <a:r>
              <a:rPr lang="en-US" dirty="0" smtClean="0"/>
              <a:t> Data Type</a:t>
            </a:r>
          </a:p>
          <a:p>
            <a:pPr lvl="2"/>
            <a:r>
              <a:rPr lang="en-US" dirty="0" smtClean="0"/>
              <a:t>Format: </a:t>
            </a:r>
            <a:r>
              <a:rPr lang="en-US" dirty="0" err="1" smtClean="0"/>
              <a:t>yyyymmdd</a:t>
            </a:r>
            <a:endParaRPr lang="en-US" dirty="0" smtClean="0"/>
          </a:p>
          <a:p>
            <a:endParaRPr lang="en-US" dirty="0"/>
          </a:p>
          <a:p>
            <a:r>
              <a:rPr lang="en-US" dirty="0" smtClean="0"/>
              <a:t>This allows easier queries on the fact table and usage of negative dummy values for dummy members</a:t>
            </a:r>
          </a:p>
          <a:p>
            <a:pPr lvl="1"/>
            <a:r>
              <a:rPr lang="en-US" dirty="0" err="1" smtClean="0"/>
              <a:t>Es</a:t>
            </a:r>
            <a:r>
              <a:rPr lang="en-US" dirty="0" smtClean="0"/>
              <a:t>: Unknown Date, Erroneous Date, Invalid Date</a:t>
            </a:r>
          </a:p>
        </p:txBody>
      </p:sp>
    </p:spTree>
    <p:extLst>
      <p:ext uri="{BB962C8B-B14F-4D97-AF65-F5344CB8AC3E}">
        <p14:creationId xmlns:p14="http://schemas.microsoft.com/office/powerpoint/2010/main" val="30324300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Dimension Dummy Members</a:t>
            </a:r>
            <a:endParaRPr lang="en-US" dirty="0"/>
          </a:p>
        </p:txBody>
      </p:sp>
      <p:sp>
        <p:nvSpPr>
          <p:cNvPr id="3" name="Content Placeholder 2"/>
          <p:cNvSpPr>
            <a:spLocks noGrp="1"/>
          </p:cNvSpPr>
          <p:nvPr>
            <p:ph idx="1"/>
          </p:nvPr>
        </p:nvSpPr>
        <p:spPr/>
        <p:txBody>
          <a:bodyPr/>
          <a:lstStyle/>
          <a:p>
            <a:r>
              <a:rPr lang="it-IT" dirty="0" smtClean="0"/>
              <a:t>Business </a:t>
            </a:r>
            <a:r>
              <a:rPr lang="it-IT" dirty="0"/>
              <a:t>Key: </a:t>
            </a:r>
            <a:r>
              <a:rPr lang="it-IT" dirty="0" smtClean="0"/>
              <a:t>always set to </a:t>
            </a:r>
            <a:r>
              <a:rPr lang="it-IT" dirty="0"/>
              <a:t>“null”</a:t>
            </a:r>
          </a:p>
          <a:p>
            <a:r>
              <a:rPr lang="it-IT" dirty="0"/>
              <a:t>Dimension Key: -</a:t>
            </a:r>
            <a:r>
              <a:rPr lang="it-IT" dirty="0" smtClean="0"/>
              <a:t>1 </a:t>
            </a:r>
          </a:p>
          <a:p>
            <a:pPr lvl="1"/>
            <a:r>
              <a:rPr lang="it-IT" dirty="0" smtClean="0"/>
              <a:t>and lower if more than one dummy </a:t>
            </a:r>
            <a:r>
              <a:rPr lang="it-IT" dirty="0" err="1" smtClean="0"/>
              <a:t>member</a:t>
            </a:r>
            <a:r>
              <a:rPr lang="it-IT" dirty="0" smtClean="0"/>
              <a:t> </a:t>
            </a:r>
            <a:r>
              <a:rPr lang="it-IT" dirty="0" err="1" smtClean="0"/>
              <a:t>is</a:t>
            </a:r>
            <a:r>
              <a:rPr lang="it-IT" dirty="0"/>
              <a:t> </a:t>
            </a:r>
            <a:r>
              <a:rPr lang="it-IT" dirty="0" err="1" smtClean="0"/>
              <a:t>needed</a:t>
            </a:r>
            <a:endParaRPr lang="it-IT" dirty="0"/>
          </a:p>
          <a:p>
            <a:r>
              <a:rPr lang="it-IT" dirty="0" smtClean="0"/>
              <a:t>Other Attributes</a:t>
            </a:r>
            <a:endParaRPr lang="it-IT" dirty="0"/>
          </a:p>
          <a:p>
            <a:pPr lvl="1"/>
            <a:r>
              <a:rPr lang="it-IT" dirty="0" err="1" smtClean="0"/>
              <a:t>null</a:t>
            </a:r>
            <a:r>
              <a:rPr lang="it-IT" dirty="0" smtClean="0"/>
              <a:t> if numerics</a:t>
            </a:r>
            <a:endParaRPr lang="it-IT" dirty="0"/>
          </a:p>
          <a:p>
            <a:pPr lvl="1"/>
            <a:r>
              <a:rPr lang="it-IT" dirty="0" smtClean="0"/>
              <a:t>“N/A”, </a:t>
            </a:r>
            <a:r>
              <a:rPr lang="it-IT" dirty="0"/>
              <a:t>“</a:t>
            </a:r>
            <a:r>
              <a:rPr lang="it-IT" dirty="0" smtClean="0"/>
              <a:t>NA” </a:t>
            </a:r>
            <a:r>
              <a:rPr lang="it-IT" dirty="0"/>
              <a:t>o “</a:t>
            </a:r>
            <a:r>
              <a:rPr lang="it-IT" dirty="0" smtClean="0"/>
              <a:t>Not Available” if text</a:t>
            </a:r>
          </a:p>
          <a:p>
            <a:pPr lvl="2"/>
            <a:r>
              <a:rPr lang="it-IT" dirty="0" err="1" smtClean="0"/>
              <a:t>choose</a:t>
            </a:r>
            <a:r>
              <a:rPr lang="it-IT" dirty="0" smtClean="0"/>
              <a:t> appropriate terms if more </a:t>
            </a:r>
            <a:r>
              <a:rPr lang="it-IT" dirty="0" err="1" smtClean="0"/>
              <a:t>than</a:t>
            </a:r>
            <a:r>
              <a:rPr lang="it-IT" dirty="0" smtClean="0"/>
              <a:t> on </a:t>
            </a:r>
            <a:r>
              <a:rPr lang="it-IT" dirty="0" err="1" smtClean="0"/>
              <a:t>dummy</a:t>
            </a:r>
            <a:r>
              <a:rPr lang="it-IT" dirty="0"/>
              <a:t> </a:t>
            </a:r>
            <a:r>
              <a:rPr lang="it-IT" dirty="0" err="1" smtClean="0"/>
              <a:t>exists</a:t>
            </a:r>
            <a:endParaRPr lang="it-IT" dirty="0"/>
          </a:p>
          <a:p>
            <a:endParaRPr lang="en-US" dirty="0"/>
          </a:p>
        </p:txBody>
      </p:sp>
    </p:spTree>
    <p:extLst>
      <p:ext uri="{BB962C8B-B14F-4D97-AF65-F5344CB8AC3E}">
        <p14:creationId xmlns:p14="http://schemas.microsoft.com/office/powerpoint/2010/main" val="39047200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Datawarehouse</a:t>
            </a:r>
            <a:r>
              <a:rPr lang="en-US" dirty="0"/>
              <a:t> DB </a:t>
            </a:r>
            <a:r>
              <a:rPr lang="en-US" dirty="0" smtClean="0"/>
              <a:t>Objects - Fact</a:t>
            </a:r>
            <a:endParaRPr lang="en-US" dirty="0"/>
          </a:p>
        </p:txBody>
      </p:sp>
      <p:sp>
        <p:nvSpPr>
          <p:cNvPr id="3" name="Content Placeholder 2"/>
          <p:cNvSpPr>
            <a:spLocks noGrp="1"/>
          </p:cNvSpPr>
          <p:nvPr>
            <p:ph idx="1"/>
          </p:nvPr>
        </p:nvSpPr>
        <p:spPr/>
        <p:txBody>
          <a:bodyPr>
            <a:noAutofit/>
          </a:bodyPr>
          <a:lstStyle/>
          <a:p>
            <a:r>
              <a:rPr lang="en-US" b="1" dirty="0" smtClean="0"/>
              <a:t>Fact </a:t>
            </a:r>
            <a:r>
              <a:rPr lang="en-US" dirty="0" smtClean="0"/>
              <a:t>table naming conventions</a:t>
            </a:r>
          </a:p>
          <a:p>
            <a:pPr lvl="1"/>
            <a:r>
              <a:rPr lang="it-IT" dirty="0" err="1" smtClean="0"/>
              <a:t>Table</a:t>
            </a:r>
            <a:r>
              <a:rPr lang="it-IT" dirty="0" smtClean="0"/>
              <a:t>: fact_&lt;plural_fact_name&gt;</a:t>
            </a:r>
            <a:endParaRPr lang="it-IT" dirty="0"/>
          </a:p>
          <a:p>
            <a:pPr lvl="1"/>
            <a:r>
              <a:rPr lang="it-IT" dirty="0" err="1" smtClean="0"/>
              <a:t>Fact</a:t>
            </a:r>
            <a:r>
              <a:rPr lang="it-IT" dirty="0" smtClean="0"/>
              <a:t> key</a:t>
            </a:r>
            <a:r>
              <a:rPr lang="it-IT" dirty="0"/>
              <a:t>: id_&lt; </a:t>
            </a:r>
            <a:r>
              <a:rPr lang="it-IT" dirty="0" err="1" smtClean="0"/>
              <a:t>table_name</a:t>
            </a:r>
            <a:r>
              <a:rPr lang="it-IT" dirty="0" smtClean="0"/>
              <a:t>&gt;</a:t>
            </a:r>
            <a:endParaRPr lang="it-IT" dirty="0"/>
          </a:p>
          <a:p>
            <a:pPr lvl="1"/>
            <a:r>
              <a:rPr lang="it-IT" dirty="0" smtClean="0"/>
              <a:t>Business </a:t>
            </a:r>
            <a:r>
              <a:rPr lang="it-IT" dirty="0"/>
              <a:t>Key: </a:t>
            </a:r>
            <a:r>
              <a:rPr lang="it-IT" dirty="0" smtClean="0"/>
              <a:t>prefixed by </a:t>
            </a:r>
            <a:r>
              <a:rPr lang="it-IT" dirty="0"/>
              <a:t>bk_</a:t>
            </a:r>
          </a:p>
          <a:p>
            <a:pPr marL="109728" indent="0">
              <a:buNone/>
            </a:pPr>
            <a:r>
              <a:rPr lang="it-IT" dirty="0" smtClean="0"/>
              <a:t>		</a:t>
            </a:r>
          </a:p>
          <a:p>
            <a:r>
              <a:rPr lang="it-IT" dirty="0" smtClean="0"/>
              <a:t>Put into fact table the business key columns of the source OLTP table to ease debugging and error checking</a:t>
            </a:r>
          </a:p>
        </p:txBody>
      </p:sp>
    </p:spTree>
    <p:extLst>
      <p:ext uri="{BB962C8B-B14F-4D97-AF65-F5344CB8AC3E}">
        <p14:creationId xmlns:p14="http://schemas.microsoft.com/office/powerpoint/2010/main" val="376838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smtClean="0"/>
              <a:t>What this session is about?</a:t>
            </a:r>
            <a:endParaRPr lang="en-US" dirty="0"/>
          </a:p>
        </p:txBody>
      </p:sp>
      <p:sp>
        <p:nvSpPr>
          <p:cNvPr id="3" name="Content Placeholder 2"/>
          <p:cNvSpPr>
            <a:spLocks noGrp="1"/>
          </p:cNvSpPr>
          <p:nvPr>
            <p:ph idx="1"/>
          </p:nvPr>
        </p:nvSpPr>
        <p:spPr/>
        <p:txBody>
          <a:bodyPr>
            <a:normAutofit/>
          </a:bodyPr>
          <a:lstStyle/>
          <a:p>
            <a:r>
              <a:rPr lang="it-IT" dirty="0" smtClean="0"/>
              <a:t>This session is something </a:t>
            </a:r>
            <a:r>
              <a:rPr lang="it-IT" i="1" dirty="0" smtClean="0"/>
              <a:t>new</a:t>
            </a:r>
            <a:endParaRPr lang="it-IT" dirty="0" smtClean="0"/>
          </a:p>
          <a:p>
            <a:pPr lvl="1"/>
            <a:r>
              <a:rPr lang="it-IT" dirty="0" err="1" smtClean="0"/>
              <a:t>Nothing</a:t>
            </a:r>
            <a:r>
              <a:rPr lang="it-IT" dirty="0" smtClean="0"/>
              <a:t> about deep technical stuff</a:t>
            </a:r>
          </a:p>
          <a:p>
            <a:pPr lvl="1"/>
            <a:r>
              <a:rPr lang="it-IT" dirty="0" err="1" smtClean="0"/>
              <a:t>Nothing</a:t>
            </a:r>
            <a:r>
              <a:rPr lang="it-IT" dirty="0" smtClean="0"/>
              <a:t> about methodology</a:t>
            </a:r>
          </a:p>
          <a:p>
            <a:pPr lvl="1"/>
            <a:r>
              <a:rPr lang="it-IT" dirty="0" err="1" smtClean="0"/>
              <a:t>Not</a:t>
            </a:r>
            <a:r>
              <a:rPr lang="it-IT" dirty="0" smtClean="0"/>
              <a:t> really about «Best Practices»</a:t>
            </a:r>
          </a:p>
          <a:p>
            <a:pPr lvl="2"/>
            <a:r>
              <a:rPr lang="it-IT" dirty="0" smtClean="0"/>
              <a:t>...well, somehow </a:t>
            </a:r>
            <a:r>
              <a:rPr lang="it-IT" dirty="0" smtClean="0">
                <a:sym typeface="Wingdings" pitchFamily="2" charset="2"/>
              </a:rPr>
              <a:t></a:t>
            </a:r>
            <a:endParaRPr lang="it-IT" dirty="0" smtClean="0"/>
          </a:p>
          <a:p>
            <a:endParaRPr lang="it-IT" dirty="0" smtClean="0"/>
          </a:p>
          <a:p>
            <a:r>
              <a:rPr lang="it-IT" dirty="0" smtClean="0"/>
              <a:t>So </a:t>
            </a:r>
            <a:r>
              <a:rPr lang="it-IT" dirty="0" err="1" smtClean="0"/>
              <a:t>what</a:t>
            </a:r>
            <a:r>
              <a:rPr lang="it-IT" dirty="0" smtClean="0"/>
              <a:t>?</a:t>
            </a:r>
          </a:p>
          <a:p>
            <a:pPr lvl="1"/>
            <a:r>
              <a:rPr lang="it-IT" dirty="0" err="1"/>
              <a:t>I</a:t>
            </a:r>
            <a:r>
              <a:rPr lang="it-IT" dirty="0" err="1" smtClean="0"/>
              <a:t>s</a:t>
            </a:r>
            <a:r>
              <a:rPr lang="it-IT" dirty="0" smtClean="0"/>
              <a:t> about </a:t>
            </a:r>
            <a:r>
              <a:rPr lang="it-IT" i="1" dirty="0" smtClean="0"/>
              <a:t>RULES!</a:t>
            </a:r>
          </a:p>
          <a:p>
            <a:pPr marL="109728" indent="0">
              <a:buNone/>
            </a:pPr>
            <a:r>
              <a:rPr lang="it-IT" i="1" dirty="0" smtClean="0"/>
              <a:t>	</a:t>
            </a:r>
            <a:endParaRPr lang="it-IT" dirty="0"/>
          </a:p>
          <a:p>
            <a:endParaRPr lang="it-IT" dirty="0" smtClean="0"/>
          </a:p>
          <a:p>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Datawarehouse</a:t>
            </a:r>
            <a:r>
              <a:rPr lang="en-US" dirty="0"/>
              <a:t> DB </a:t>
            </a:r>
            <a:r>
              <a:rPr lang="en-US" dirty="0" smtClean="0"/>
              <a:t>Objects - </a:t>
            </a:r>
            <a:r>
              <a:rPr lang="en-US" dirty="0" err="1" smtClean="0"/>
              <a:t>Factless</a:t>
            </a:r>
            <a:endParaRPr lang="en-US" dirty="0"/>
          </a:p>
        </p:txBody>
      </p:sp>
      <p:sp>
        <p:nvSpPr>
          <p:cNvPr id="3" name="Content Placeholder 2"/>
          <p:cNvSpPr>
            <a:spLocks noGrp="1"/>
          </p:cNvSpPr>
          <p:nvPr>
            <p:ph idx="1"/>
          </p:nvPr>
        </p:nvSpPr>
        <p:spPr/>
        <p:txBody>
          <a:bodyPr>
            <a:noAutofit/>
          </a:bodyPr>
          <a:lstStyle/>
          <a:p>
            <a:r>
              <a:rPr lang="en-US" b="1" dirty="0" err="1" smtClean="0"/>
              <a:t>Factless</a:t>
            </a:r>
            <a:r>
              <a:rPr lang="en-US" b="1" dirty="0" smtClean="0"/>
              <a:t> </a:t>
            </a:r>
            <a:r>
              <a:rPr lang="en-US" dirty="0" smtClean="0"/>
              <a:t>tables naming conventions</a:t>
            </a:r>
          </a:p>
          <a:p>
            <a:pPr lvl="1"/>
            <a:r>
              <a:rPr lang="it-IT" dirty="0" err="1" smtClean="0"/>
              <a:t>Table</a:t>
            </a:r>
            <a:r>
              <a:rPr lang="it-IT" dirty="0" smtClean="0"/>
              <a:t>: factless_&lt;plural_table_name&gt;</a:t>
            </a:r>
            <a:endParaRPr lang="it-IT" dirty="0"/>
          </a:p>
          <a:p>
            <a:pPr marL="109728" indent="0">
              <a:buNone/>
            </a:pPr>
            <a:r>
              <a:rPr lang="it-IT" dirty="0" smtClean="0"/>
              <a:t>	</a:t>
            </a:r>
          </a:p>
        </p:txBody>
      </p:sp>
    </p:spTree>
    <p:extLst>
      <p:ext uri="{BB962C8B-B14F-4D97-AF65-F5344CB8AC3E}">
        <p14:creationId xmlns:p14="http://schemas.microsoft.com/office/powerpoint/2010/main" val="15035776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186" y="2943706"/>
            <a:ext cx="8441370" cy="1103492"/>
          </a:xfrm>
        </p:spPr>
        <p:txBody>
          <a:bodyPr/>
          <a:lstStyle/>
          <a:p>
            <a:r>
              <a:rPr lang="en-US" dirty="0" smtClean="0"/>
              <a:t>The Global Picture</a:t>
            </a:r>
            <a:endParaRPr lang="en-US" dirty="0"/>
          </a:p>
        </p:txBody>
      </p:sp>
      <p:sp>
        <p:nvSpPr>
          <p:cNvPr id="3" name="Title 1"/>
          <p:cNvSpPr txBox="1">
            <a:spLocks/>
          </p:cNvSpPr>
          <p:nvPr/>
        </p:nvSpPr>
        <p:spPr>
          <a:xfrm>
            <a:off x="443304" y="2589586"/>
            <a:ext cx="8441370" cy="653209"/>
          </a:xfrm>
          <a:prstGeom prst="rect">
            <a:avLst/>
          </a:prstGeom>
        </p:spPr>
        <p:txBody>
          <a:bodyPr vert="horz" lIns="91440" tIns="45720" rIns="91440" bIns="45720" rtlCol="0" anchor="ctr" anchorCtr="0">
            <a:normAutofit/>
          </a:bodyPr>
          <a:lstStyle>
            <a:lvl1pPr algn="l" defTabSz="457200" rtl="0" eaLnBrk="1" latinLnBrk="0" hangingPunct="1">
              <a:lnSpc>
                <a:spcPts val="3500"/>
              </a:lnSpc>
              <a:spcBef>
                <a:spcPct val="0"/>
              </a:spcBef>
              <a:buNone/>
              <a:defRPr sz="3200" b="1" kern="1200" baseline="0">
                <a:solidFill>
                  <a:schemeClr val="accent1"/>
                </a:solidFill>
                <a:latin typeface="Arial"/>
                <a:ea typeface="+mj-ea"/>
                <a:cs typeface="Arial"/>
              </a:defRPr>
            </a:lvl1pPr>
          </a:lstStyle>
          <a:p>
            <a:r>
              <a:rPr lang="en-US" sz="2000" dirty="0" smtClean="0">
                <a:solidFill>
                  <a:schemeClr val="accent4">
                    <a:lumMod val="40000"/>
                    <a:lumOff val="60000"/>
                  </a:schemeClr>
                </a:solidFill>
              </a:rPr>
              <a:t>Implementation</a:t>
            </a:r>
            <a:endParaRPr lang="en-US" sz="2000" dirty="0">
              <a:solidFill>
                <a:schemeClr val="accent4">
                  <a:lumMod val="40000"/>
                  <a:lumOff val="60000"/>
                </a:schemeClr>
              </a:solidFill>
            </a:endParaRPr>
          </a:p>
        </p:txBody>
      </p:sp>
    </p:spTree>
    <p:extLst>
      <p:ext uri="{BB962C8B-B14F-4D97-AF65-F5344CB8AC3E}">
        <p14:creationId xmlns:p14="http://schemas.microsoft.com/office/powerpoint/2010/main" val="15643585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Process 4"/>
          <p:cNvSpPr/>
          <p:nvPr/>
        </p:nvSpPr>
        <p:spPr>
          <a:xfrm>
            <a:off x="1071538" y="2730172"/>
            <a:ext cx="6998198" cy="399654"/>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latin typeface="+mj-lt"/>
              </a:rPr>
              <a:t>SSIS</a:t>
            </a:r>
            <a:endParaRPr lang="en-US" dirty="0">
              <a:solidFill>
                <a:schemeClr val="tx1"/>
              </a:solidFill>
              <a:latin typeface="+mj-lt"/>
            </a:endParaRPr>
          </a:p>
        </p:txBody>
      </p:sp>
      <p:sp>
        <p:nvSpPr>
          <p:cNvPr id="13" name="Flowchart: Magnetic Disk 12"/>
          <p:cNvSpPr/>
          <p:nvPr/>
        </p:nvSpPr>
        <p:spPr>
          <a:xfrm>
            <a:off x="1071538" y="3500438"/>
            <a:ext cx="7000924" cy="1357322"/>
          </a:xfrm>
          <a:prstGeom prst="flowChartMagneticDisk">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latin typeface="+mj-lt"/>
            </a:endParaRPr>
          </a:p>
        </p:txBody>
      </p:sp>
      <p:sp>
        <p:nvSpPr>
          <p:cNvPr id="12" name="Flowchart: Magnetic Disk 11"/>
          <p:cNvSpPr/>
          <p:nvPr/>
        </p:nvSpPr>
        <p:spPr>
          <a:xfrm>
            <a:off x="1071538" y="5357826"/>
            <a:ext cx="7000924" cy="1285884"/>
          </a:xfrm>
          <a:prstGeom prst="flowChartMagneticDisk">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latin typeface="+mj-lt"/>
            </a:endParaRPr>
          </a:p>
        </p:txBody>
      </p:sp>
      <p:sp>
        <p:nvSpPr>
          <p:cNvPr id="15" name="Rectangle 14"/>
          <p:cNvSpPr/>
          <p:nvPr/>
        </p:nvSpPr>
        <p:spPr>
          <a:xfrm>
            <a:off x="2000232" y="5929330"/>
            <a:ext cx="5286412" cy="50006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latin typeface="+mj-lt"/>
              </a:rPr>
              <a:t>source tables</a:t>
            </a:r>
            <a:endParaRPr lang="en-US" dirty="0">
              <a:latin typeface="+mj-lt"/>
            </a:endParaRPr>
          </a:p>
        </p:txBody>
      </p:sp>
      <p:sp>
        <p:nvSpPr>
          <p:cNvPr id="23" name="Rectangle 22"/>
          <p:cNvSpPr/>
          <p:nvPr/>
        </p:nvSpPr>
        <p:spPr>
          <a:xfrm>
            <a:off x="1500166" y="4143380"/>
            <a:ext cx="1643074" cy="50006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latin typeface="+mj-lt"/>
              </a:rPr>
              <a:t>staging.* tables</a:t>
            </a:r>
            <a:endParaRPr lang="en-US" dirty="0">
              <a:latin typeface="+mj-lt"/>
            </a:endParaRPr>
          </a:p>
        </p:txBody>
      </p:sp>
      <p:sp>
        <p:nvSpPr>
          <p:cNvPr id="24" name="Rectangle 23"/>
          <p:cNvSpPr/>
          <p:nvPr/>
        </p:nvSpPr>
        <p:spPr>
          <a:xfrm>
            <a:off x="3214678" y="4143380"/>
            <a:ext cx="1285884" cy="50006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latin typeface="+mj-lt"/>
              </a:rPr>
              <a:t>etl.* tables</a:t>
            </a:r>
            <a:endParaRPr lang="en-US" dirty="0">
              <a:latin typeface="+mj-lt"/>
            </a:endParaRPr>
          </a:p>
        </p:txBody>
      </p:sp>
      <p:sp>
        <p:nvSpPr>
          <p:cNvPr id="25" name="Rectangle 24"/>
          <p:cNvSpPr/>
          <p:nvPr/>
        </p:nvSpPr>
        <p:spPr>
          <a:xfrm>
            <a:off x="4572000" y="4143380"/>
            <a:ext cx="1357322" cy="50006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latin typeface="+mj-lt"/>
              </a:rPr>
              <a:t>tmp.* tables</a:t>
            </a:r>
            <a:endParaRPr lang="en-US" dirty="0">
              <a:latin typeface="+mj-lt"/>
            </a:endParaRPr>
          </a:p>
        </p:txBody>
      </p:sp>
      <p:sp>
        <p:nvSpPr>
          <p:cNvPr id="29" name="Flowchart: Magnetic Disk 28"/>
          <p:cNvSpPr/>
          <p:nvPr/>
        </p:nvSpPr>
        <p:spPr>
          <a:xfrm>
            <a:off x="1071538" y="1285860"/>
            <a:ext cx="7000924" cy="1357322"/>
          </a:xfrm>
          <a:prstGeom prst="flowChartMagneticDisk">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latin typeface="+mj-lt"/>
            </a:endParaRPr>
          </a:p>
        </p:txBody>
      </p:sp>
      <p:sp>
        <p:nvSpPr>
          <p:cNvPr id="30" name="Rectangle 29"/>
          <p:cNvSpPr/>
          <p:nvPr/>
        </p:nvSpPr>
        <p:spPr>
          <a:xfrm>
            <a:off x="1714480" y="1928802"/>
            <a:ext cx="5572164" cy="50006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latin typeface="+mj-lt"/>
              </a:rPr>
              <a:t>dwh.* tables</a:t>
            </a:r>
            <a:endParaRPr lang="en-US" dirty="0">
              <a:latin typeface="+mj-lt"/>
            </a:endParaRPr>
          </a:p>
        </p:txBody>
      </p:sp>
      <p:sp>
        <p:nvSpPr>
          <p:cNvPr id="33" name="Rounded Rectangle 32"/>
          <p:cNvSpPr/>
          <p:nvPr/>
        </p:nvSpPr>
        <p:spPr>
          <a:xfrm>
            <a:off x="1714480" y="1071546"/>
            <a:ext cx="2714644" cy="50006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atin typeface="+mj-lt"/>
              </a:rPr>
              <a:t>olap.* views</a:t>
            </a:r>
            <a:endParaRPr lang="en-US" dirty="0">
              <a:latin typeface="+mj-lt"/>
            </a:endParaRPr>
          </a:p>
        </p:txBody>
      </p:sp>
      <p:sp>
        <p:nvSpPr>
          <p:cNvPr id="36" name="Rounded Rectangle 35"/>
          <p:cNvSpPr/>
          <p:nvPr/>
        </p:nvSpPr>
        <p:spPr>
          <a:xfrm>
            <a:off x="4500562" y="1071546"/>
            <a:ext cx="2786082" cy="50006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atin typeface="+mj-lt"/>
              </a:rPr>
              <a:t>report.* views</a:t>
            </a:r>
            <a:endParaRPr lang="en-US" dirty="0">
              <a:latin typeface="+mj-lt"/>
            </a:endParaRPr>
          </a:p>
        </p:txBody>
      </p:sp>
      <p:sp>
        <p:nvSpPr>
          <p:cNvPr id="37" name="Folded Corner 36"/>
          <p:cNvSpPr/>
          <p:nvPr/>
        </p:nvSpPr>
        <p:spPr>
          <a:xfrm>
            <a:off x="4786314" y="357166"/>
            <a:ext cx="2071702" cy="428628"/>
          </a:xfrm>
          <a:prstGeom prst="foldedCorner">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mj-lt"/>
              </a:rPr>
              <a:t>Reporting</a:t>
            </a:r>
            <a:endParaRPr lang="en-US" dirty="0">
              <a:latin typeface="+mj-lt"/>
            </a:endParaRPr>
          </a:p>
        </p:txBody>
      </p:sp>
      <p:sp>
        <p:nvSpPr>
          <p:cNvPr id="40" name="Cube 39"/>
          <p:cNvSpPr/>
          <p:nvPr/>
        </p:nvSpPr>
        <p:spPr>
          <a:xfrm>
            <a:off x="2071670" y="214290"/>
            <a:ext cx="1928826" cy="571504"/>
          </a:xfrm>
          <a:prstGeom prst="cube">
            <a:avLst/>
          </a:prstGeom>
          <a:solidFill>
            <a:srgbClr val="FFC000"/>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mj-lt"/>
              </a:rPr>
              <a:t>Analysis</a:t>
            </a:r>
            <a:endParaRPr lang="en-US" dirty="0">
              <a:latin typeface="+mj-lt"/>
            </a:endParaRPr>
          </a:p>
        </p:txBody>
      </p:sp>
      <p:sp>
        <p:nvSpPr>
          <p:cNvPr id="43" name="Rectangle 42"/>
          <p:cNvSpPr/>
          <p:nvPr/>
        </p:nvSpPr>
        <p:spPr>
          <a:xfrm>
            <a:off x="6000760" y="4143380"/>
            <a:ext cx="1643074" cy="50006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latin typeface="+mj-lt"/>
              </a:rPr>
              <a:t>config.* tables</a:t>
            </a:r>
            <a:endParaRPr lang="en-US" dirty="0">
              <a:latin typeface="+mj-lt"/>
            </a:endParaRPr>
          </a:p>
        </p:txBody>
      </p:sp>
      <p:sp>
        <p:nvSpPr>
          <p:cNvPr id="20" name="Rounded Rectangle 19"/>
          <p:cNvSpPr/>
          <p:nvPr/>
        </p:nvSpPr>
        <p:spPr>
          <a:xfrm>
            <a:off x="1714480" y="3237018"/>
            <a:ext cx="5572164" cy="43033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atin typeface="+mj-lt"/>
              </a:rPr>
              <a:t>etl.* objects</a:t>
            </a:r>
            <a:endParaRPr lang="en-US" dirty="0">
              <a:latin typeface="+mj-lt"/>
            </a:endParaRPr>
          </a:p>
        </p:txBody>
      </p:sp>
      <p:sp>
        <p:nvSpPr>
          <p:cNvPr id="28" name="Down Arrow 27"/>
          <p:cNvSpPr/>
          <p:nvPr/>
        </p:nvSpPr>
        <p:spPr>
          <a:xfrm rot="10800000">
            <a:off x="2856063" y="692696"/>
            <a:ext cx="360040" cy="402049"/>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it-IT">
              <a:latin typeface="+mj-lt"/>
            </a:endParaRPr>
          </a:p>
        </p:txBody>
      </p:sp>
      <p:sp>
        <p:nvSpPr>
          <p:cNvPr id="32" name="Down Arrow 31"/>
          <p:cNvSpPr/>
          <p:nvPr/>
        </p:nvSpPr>
        <p:spPr>
          <a:xfrm rot="10800000">
            <a:off x="5749302" y="698922"/>
            <a:ext cx="360040" cy="402049"/>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it-IT">
              <a:latin typeface="+mj-lt"/>
            </a:endParaRPr>
          </a:p>
        </p:txBody>
      </p:sp>
      <p:sp>
        <p:nvSpPr>
          <p:cNvPr id="31" name="Flowchart: Process 30"/>
          <p:cNvSpPr/>
          <p:nvPr/>
        </p:nvSpPr>
        <p:spPr>
          <a:xfrm>
            <a:off x="1071538" y="4908746"/>
            <a:ext cx="6998198" cy="399654"/>
          </a:xfrm>
          <a:prstGeom prst="flowChartProces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solidFill>
                  <a:schemeClr val="tx1"/>
                </a:solidFill>
                <a:latin typeface="+mj-lt"/>
              </a:rPr>
              <a:t>SSIS</a:t>
            </a:r>
          </a:p>
        </p:txBody>
      </p:sp>
      <p:sp>
        <p:nvSpPr>
          <p:cNvPr id="34" name="Down Arrow 33"/>
          <p:cNvSpPr/>
          <p:nvPr/>
        </p:nvSpPr>
        <p:spPr>
          <a:xfrm rot="10800000">
            <a:off x="3857620" y="2389190"/>
            <a:ext cx="360040" cy="847828"/>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it-IT">
              <a:latin typeface="+mj-lt"/>
            </a:endParaRPr>
          </a:p>
        </p:txBody>
      </p:sp>
      <p:sp>
        <p:nvSpPr>
          <p:cNvPr id="9" name="Rounded Rectangle 8"/>
          <p:cNvSpPr/>
          <p:nvPr/>
        </p:nvSpPr>
        <p:spPr>
          <a:xfrm>
            <a:off x="2000232" y="5372262"/>
            <a:ext cx="5286412" cy="50006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atin typeface="+mj-lt"/>
              </a:rPr>
              <a:t>bi.* views</a:t>
            </a:r>
            <a:endParaRPr lang="en-US" dirty="0">
              <a:latin typeface="+mj-lt"/>
            </a:endParaRPr>
          </a:p>
        </p:txBody>
      </p:sp>
      <p:sp>
        <p:nvSpPr>
          <p:cNvPr id="27" name="Down Arrow 26"/>
          <p:cNvSpPr/>
          <p:nvPr/>
        </p:nvSpPr>
        <p:spPr>
          <a:xfrm rot="10800000">
            <a:off x="2195736" y="4509999"/>
            <a:ext cx="360040" cy="847827"/>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it-IT">
              <a:latin typeface="+mj-lt"/>
            </a:endParaRPr>
          </a:p>
        </p:txBody>
      </p:sp>
    </p:spTree>
    <p:extLst>
      <p:ext uri="{BB962C8B-B14F-4D97-AF65-F5344CB8AC3E}">
        <p14:creationId xmlns:p14="http://schemas.microsoft.com/office/powerpoint/2010/main" val="42282249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Complete Picture</a:t>
            </a:r>
            <a:endParaRPr lang="en-US" dirty="0"/>
          </a:p>
        </p:txBody>
      </p:sp>
      <p:sp>
        <p:nvSpPr>
          <p:cNvPr id="3" name="Content Placeholder 2"/>
          <p:cNvSpPr>
            <a:spLocks noGrp="1"/>
          </p:cNvSpPr>
          <p:nvPr>
            <p:ph idx="1"/>
          </p:nvPr>
        </p:nvSpPr>
        <p:spPr/>
        <p:txBody>
          <a:bodyPr>
            <a:normAutofit/>
          </a:bodyPr>
          <a:lstStyle/>
          <a:p>
            <a:r>
              <a:rPr lang="en-US" dirty="0" smtClean="0"/>
              <a:t>The development of BI Solution should be approached as an enterprise application solution</a:t>
            </a:r>
          </a:p>
          <a:p>
            <a:pPr lvl="1"/>
            <a:r>
              <a:rPr lang="en-US" dirty="0" smtClean="0"/>
              <a:t>Divide Et </a:t>
            </a:r>
            <a:r>
              <a:rPr lang="en-US" dirty="0" err="1" smtClean="0"/>
              <a:t>Impera</a:t>
            </a:r>
            <a:r>
              <a:rPr lang="en-US" dirty="0" smtClean="0"/>
              <a:t>!</a:t>
            </a:r>
          </a:p>
          <a:p>
            <a:endParaRPr lang="en-US" dirty="0"/>
          </a:p>
          <a:p>
            <a:r>
              <a:rPr lang="en-US" dirty="0" smtClean="0"/>
              <a:t>Each “layer” is completely autonomous and independent from the others</a:t>
            </a:r>
          </a:p>
          <a:p>
            <a:pPr lvl="1"/>
            <a:r>
              <a:rPr lang="en-US" dirty="0" smtClean="0"/>
              <a:t>Strong “Contracts” must exists between layers in order to allow data to flow from a lower level to an upper one</a:t>
            </a:r>
          </a:p>
          <a:p>
            <a:pPr lvl="1"/>
            <a:r>
              <a:rPr lang="en-US" dirty="0" smtClean="0"/>
              <a:t>The Views Signatures ARE the contracts</a:t>
            </a:r>
          </a:p>
          <a:p>
            <a:pPr lvl="2"/>
            <a:r>
              <a:rPr lang="en-US" dirty="0" smtClean="0"/>
              <a:t>It may be worth to use SCHEMABINDING to make contracts even stronger</a:t>
            </a:r>
          </a:p>
          <a:p>
            <a:endParaRPr lang="en-US" dirty="0"/>
          </a:p>
        </p:txBody>
      </p:sp>
    </p:spTree>
    <p:extLst>
      <p:ext uri="{BB962C8B-B14F-4D97-AF65-F5344CB8AC3E}">
        <p14:creationId xmlns:p14="http://schemas.microsoft.com/office/powerpoint/2010/main" val="29476270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Crossing Layer’s Border</a:t>
            </a:r>
            <a:endParaRPr lang="en-US" dirty="0"/>
          </a:p>
        </p:txBody>
      </p:sp>
      <p:sp>
        <p:nvSpPr>
          <p:cNvPr id="3" name="Content Placeholder 2"/>
          <p:cNvSpPr>
            <a:spLocks noGrp="1"/>
          </p:cNvSpPr>
          <p:nvPr>
            <p:ph idx="1"/>
          </p:nvPr>
        </p:nvSpPr>
        <p:spPr/>
        <p:txBody>
          <a:bodyPr/>
          <a:lstStyle/>
          <a:p>
            <a:r>
              <a:rPr lang="en-US" dirty="0" smtClean="0"/>
              <a:t>All data coming from lower level </a:t>
            </a:r>
            <a:r>
              <a:rPr lang="en-US" i="1" dirty="0" smtClean="0"/>
              <a:t>must be</a:t>
            </a:r>
            <a:r>
              <a:rPr lang="en-US" dirty="0" smtClean="0"/>
              <a:t> validated using Unit Testing</a:t>
            </a:r>
          </a:p>
          <a:p>
            <a:pPr lvl="1"/>
            <a:r>
              <a:rPr lang="en-US" dirty="0" smtClean="0"/>
              <a:t>Unit Tests are the semaphores that define if a layer can start to work on data or not</a:t>
            </a:r>
          </a:p>
          <a:p>
            <a:endParaRPr lang="en-US" dirty="0"/>
          </a:p>
          <a:p>
            <a:r>
              <a:rPr lang="en-US" dirty="0" smtClean="0"/>
              <a:t>This is a </a:t>
            </a:r>
            <a:r>
              <a:rPr lang="en-US" i="1" dirty="0" smtClean="0"/>
              <a:t>key point</a:t>
            </a:r>
            <a:r>
              <a:rPr lang="en-US" dirty="0" smtClean="0"/>
              <a:t> to be really able to be “adaptive”!</a:t>
            </a:r>
          </a:p>
          <a:p>
            <a:pPr lvl="1"/>
            <a:r>
              <a:rPr lang="en-US" dirty="0" smtClean="0"/>
              <a:t>Once something is working, you need to be sure that it will work “forever” </a:t>
            </a:r>
            <a:r>
              <a:rPr lang="en-US" dirty="0" smtClean="0">
                <a:sym typeface="Wingdings" pitchFamily="2" charset="2"/>
              </a:rPr>
              <a:t> even if you/someone need to 	modify the solution!</a:t>
            </a:r>
            <a:endParaRPr lang="en-US" dirty="0" smtClean="0"/>
          </a:p>
          <a:p>
            <a:endParaRPr lang="en-US" dirty="0"/>
          </a:p>
          <a:p>
            <a:endParaRPr lang="en-US" dirty="0"/>
          </a:p>
        </p:txBody>
      </p:sp>
    </p:spTree>
    <p:extLst>
      <p:ext uri="{BB962C8B-B14F-4D97-AF65-F5344CB8AC3E}">
        <p14:creationId xmlns:p14="http://schemas.microsoft.com/office/powerpoint/2010/main" val="1014336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Unit Testing</a:t>
            </a:r>
            <a:endParaRPr lang="en-US" dirty="0"/>
          </a:p>
        </p:txBody>
      </p:sp>
      <p:sp>
        <p:nvSpPr>
          <p:cNvPr id="3" name="Content Placeholder 2"/>
          <p:cNvSpPr>
            <a:spLocks noGrp="1"/>
          </p:cNvSpPr>
          <p:nvPr>
            <p:ph idx="1"/>
          </p:nvPr>
        </p:nvSpPr>
        <p:spPr/>
        <p:txBody>
          <a:bodyPr/>
          <a:lstStyle/>
          <a:p>
            <a:r>
              <a:rPr lang="en-US" dirty="0" smtClean="0"/>
              <a:t>It’s an hard thing to do, but must be done </a:t>
            </a:r>
            <a:r>
              <a:rPr lang="en-US" dirty="0" smtClean="0">
                <a:sym typeface="Wingdings" pitchFamily="2" charset="2"/>
              </a:rPr>
              <a:t></a:t>
            </a:r>
          </a:p>
          <a:p>
            <a:pPr lvl="1"/>
            <a:r>
              <a:rPr lang="en-US" dirty="0" smtClean="0">
                <a:sym typeface="Wingdings" pitchFamily="2" charset="2"/>
              </a:rPr>
              <a:t>Otherwise you cannot really by “adaptive”!</a:t>
            </a:r>
          </a:p>
          <a:p>
            <a:pPr lvl="1"/>
            <a:r>
              <a:rPr lang="en-US" dirty="0" smtClean="0">
                <a:sym typeface="Wingdings" pitchFamily="2" charset="2"/>
              </a:rPr>
              <a:t>You cannot test that changes doesn’t break existing features</a:t>
            </a:r>
          </a:p>
          <a:p>
            <a:endParaRPr lang="en-US" dirty="0">
              <a:sym typeface="Wingdings" pitchFamily="2" charset="2"/>
            </a:endParaRPr>
          </a:p>
          <a:p>
            <a:r>
              <a:rPr lang="en-US" dirty="0" smtClean="0">
                <a:sym typeface="Wingdings" pitchFamily="2" charset="2"/>
              </a:rPr>
              <a:t>No mainstream support for DB Unit Testing</a:t>
            </a:r>
          </a:p>
          <a:p>
            <a:pPr lvl="1"/>
            <a:endParaRPr lang="en-US" dirty="0">
              <a:sym typeface="Wingdings" pitchFamily="2" charset="2"/>
            </a:endParaRPr>
          </a:p>
          <a:p>
            <a:r>
              <a:rPr lang="en-US" dirty="0" err="1" smtClean="0">
                <a:sym typeface="Wingdings" pitchFamily="2" charset="2"/>
              </a:rPr>
              <a:t>CodePlex</a:t>
            </a:r>
            <a:r>
              <a:rPr lang="en-US" dirty="0" smtClean="0">
                <a:sym typeface="Wingdings" pitchFamily="2" charset="2"/>
              </a:rPr>
              <a:t> tool</a:t>
            </a:r>
          </a:p>
          <a:p>
            <a:pPr lvl="1"/>
            <a:r>
              <a:rPr lang="en-US" dirty="0" err="1" smtClean="0">
                <a:sym typeface="Wingdings" pitchFamily="2" charset="2"/>
              </a:rPr>
              <a:t>QueryUnit</a:t>
            </a:r>
            <a:r>
              <a:rPr lang="en-US" dirty="0" smtClean="0">
                <a:sym typeface="Wingdings" pitchFamily="2" charset="2"/>
              </a:rPr>
              <a:t> (T-SQL &amp; MDX)</a:t>
            </a:r>
          </a:p>
          <a:p>
            <a:pPr lvl="1"/>
            <a:r>
              <a:rPr lang="en-US" dirty="0" smtClean="0">
                <a:sym typeface="Wingdings" pitchFamily="2" charset="2"/>
              </a:rPr>
              <a:t>ORAYLIS </a:t>
            </a:r>
            <a:r>
              <a:rPr lang="en-US" dirty="0" err="1" smtClean="0">
                <a:sym typeface="Wingdings" pitchFamily="2" charset="2"/>
              </a:rPr>
              <a:t>BI.Quality</a:t>
            </a:r>
            <a:r>
              <a:rPr lang="en-US" dirty="0" smtClean="0">
                <a:sym typeface="Wingdings" pitchFamily="2" charset="2"/>
              </a:rPr>
              <a:t> </a:t>
            </a:r>
            <a:r>
              <a:rPr lang="en-US" dirty="0">
                <a:sym typeface="Wingdings" pitchFamily="2" charset="2"/>
              </a:rPr>
              <a:t>(T-SQL &amp; MDX)</a:t>
            </a:r>
          </a:p>
          <a:p>
            <a:pPr lvl="1"/>
            <a:r>
              <a:rPr lang="en-US" dirty="0" err="1" smtClean="0"/>
              <a:t>ssisUNIT</a:t>
            </a:r>
            <a:r>
              <a:rPr lang="en-US" dirty="0" smtClean="0"/>
              <a:t> (SSIS)</a:t>
            </a:r>
            <a:endParaRPr lang="en-US" dirty="0"/>
          </a:p>
        </p:txBody>
      </p:sp>
    </p:spTree>
    <p:extLst>
      <p:ext uri="{BB962C8B-B14F-4D97-AF65-F5344CB8AC3E}">
        <p14:creationId xmlns:p14="http://schemas.microsoft.com/office/powerpoint/2010/main" val="3557222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186" y="2943706"/>
            <a:ext cx="8441370" cy="1103492"/>
          </a:xfrm>
        </p:spPr>
        <p:txBody>
          <a:bodyPr/>
          <a:lstStyle/>
          <a:p>
            <a:r>
              <a:rPr lang="en-US" dirty="0" smtClean="0"/>
              <a:t>ETL</a:t>
            </a:r>
            <a:endParaRPr lang="en-US" dirty="0"/>
          </a:p>
        </p:txBody>
      </p:sp>
      <p:sp>
        <p:nvSpPr>
          <p:cNvPr id="3" name="Title 1"/>
          <p:cNvSpPr txBox="1">
            <a:spLocks/>
          </p:cNvSpPr>
          <p:nvPr/>
        </p:nvSpPr>
        <p:spPr>
          <a:xfrm>
            <a:off x="443304" y="2589586"/>
            <a:ext cx="8441370" cy="653209"/>
          </a:xfrm>
          <a:prstGeom prst="rect">
            <a:avLst/>
          </a:prstGeom>
        </p:spPr>
        <p:txBody>
          <a:bodyPr vert="horz" lIns="91440" tIns="45720" rIns="91440" bIns="45720" rtlCol="0" anchor="ctr" anchorCtr="0">
            <a:normAutofit/>
          </a:bodyPr>
          <a:lstStyle>
            <a:lvl1pPr algn="l" defTabSz="457200" rtl="0" eaLnBrk="1" latinLnBrk="0" hangingPunct="1">
              <a:lnSpc>
                <a:spcPts val="3500"/>
              </a:lnSpc>
              <a:spcBef>
                <a:spcPct val="0"/>
              </a:spcBef>
              <a:buNone/>
              <a:defRPr sz="3200" b="1" kern="1200" baseline="0">
                <a:solidFill>
                  <a:schemeClr val="accent1"/>
                </a:solidFill>
                <a:latin typeface="Arial"/>
                <a:ea typeface="+mj-ea"/>
                <a:cs typeface="Arial"/>
              </a:defRPr>
            </a:lvl1pPr>
          </a:lstStyle>
          <a:p>
            <a:r>
              <a:rPr lang="en-US" sz="2000" dirty="0" smtClean="0">
                <a:solidFill>
                  <a:schemeClr val="accent4">
                    <a:lumMod val="40000"/>
                    <a:lumOff val="60000"/>
                  </a:schemeClr>
                </a:solidFill>
              </a:rPr>
              <a:t>Implementation</a:t>
            </a:r>
            <a:endParaRPr lang="en-US" sz="2000" dirty="0">
              <a:solidFill>
                <a:schemeClr val="accent4">
                  <a:lumMod val="40000"/>
                  <a:lumOff val="60000"/>
                </a:schemeClr>
              </a:solidFill>
            </a:endParaRPr>
          </a:p>
        </p:txBody>
      </p:sp>
    </p:spTree>
    <p:extLst>
      <p:ext uri="{BB962C8B-B14F-4D97-AF65-F5344CB8AC3E}">
        <p14:creationId xmlns:p14="http://schemas.microsoft.com/office/powerpoint/2010/main" val="17582963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Services</a:t>
            </a:r>
            <a:endParaRPr lang="en-US" dirty="0"/>
          </a:p>
        </p:txBody>
      </p:sp>
      <p:sp>
        <p:nvSpPr>
          <p:cNvPr id="3" name="Content Placeholder 2"/>
          <p:cNvSpPr>
            <a:spLocks noGrp="1"/>
          </p:cNvSpPr>
          <p:nvPr>
            <p:ph idx="1"/>
          </p:nvPr>
        </p:nvSpPr>
        <p:spPr/>
        <p:txBody>
          <a:bodyPr>
            <a:normAutofit/>
          </a:bodyPr>
          <a:lstStyle/>
          <a:p>
            <a:r>
              <a:rPr lang="en-US" dirty="0" smtClean="0"/>
              <a:t>Create </a:t>
            </a:r>
            <a:r>
              <a:rPr lang="en-US" b="1" dirty="0" smtClean="0"/>
              <a:t>two</a:t>
            </a:r>
            <a:r>
              <a:rPr lang="en-US" dirty="0" smtClean="0"/>
              <a:t> different solutions</a:t>
            </a:r>
          </a:p>
          <a:p>
            <a:pPr lvl="1"/>
            <a:r>
              <a:rPr lang="en-US" dirty="0" smtClean="0"/>
              <a:t>One for moving the data into and within the staging 	database </a:t>
            </a:r>
          </a:p>
          <a:p>
            <a:pPr lvl="1"/>
            <a:r>
              <a:rPr lang="en-US" dirty="0" smtClean="0"/>
              <a:t>One for moving the populate the DWH from STG</a:t>
            </a:r>
          </a:p>
          <a:p>
            <a:endParaRPr lang="en-US" dirty="0"/>
          </a:p>
          <a:p>
            <a:r>
              <a:rPr lang="en-US" dirty="0" smtClean="0"/>
              <a:t>Avoid usage of OLEDB Command in </a:t>
            </a:r>
            <a:r>
              <a:rPr lang="en-US" dirty="0" err="1" smtClean="0"/>
              <a:t>DataFlow</a:t>
            </a:r>
            <a:endParaRPr lang="en-US" dirty="0" smtClean="0"/>
          </a:p>
          <a:p>
            <a:pPr lvl="1"/>
            <a:r>
              <a:rPr lang="en-US" dirty="0" smtClean="0"/>
              <a:t>It’s just too slow, prefer a set-based solution</a:t>
            </a:r>
          </a:p>
          <a:p>
            <a:endParaRPr lang="en-US" dirty="0" smtClean="0"/>
          </a:p>
          <a:p>
            <a:r>
              <a:rPr lang="en-US" dirty="0" smtClean="0"/>
              <a:t>Try to do as much as transformation / operations here and NOT in SSAS or SSRS</a:t>
            </a:r>
          </a:p>
        </p:txBody>
      </p:sp>
    </p:spTree>
    <p:extLst>
      <p:ext uri="{BB962C8B-B14F-4D97-AF65-F5344CB8AC3E}">
        <p14:creationId xmlns:p14="http://schemas.microsoft.com/office/powerpoint/2010/main" val="12859101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Services</a:t>
            </a:r>
          </a:p>
        </p:txBody>
      </p:sp>
      <p:sp>
        <p:nvSpPr>
          <p:cNvPr id="3" name="Content Placeholder 2"/>
          <p:cNvSpPr>
            <a:spLocks noGrp="1"/>
          </p:cNvSpPr>
          <p:nvPr>
            <p:ph idx="1"/>
          </p:nvPr>
        </p:nvSpPr>
        <p:spPr/>
        <p:txBody>
          <a:bodyPr>
            <a:normAutofit/>
          </a:bodyPr>
          <a:lstStyle/>
          <a:p>
            <a:r>
              <a:rPr lang="en-US" dirty="0"/>
              <a:t>Package Naming </a:t>
            </a:r>
            <a:r>
              <a:rPr lang="en-US" dirty="0" smtClean="0"/>
              <a:t>Convention</a:t>
            </a:r>
          </a:p>
          <a:p>
            <a:pPr lvl="1"/>
            <a:r>
              <a:rPr lang="en-US" dirty="0" smtClean="0"/>
              <a:t>Use “load_” prefix for all packages that loads data into “final”  tables</a:t>
            </a:r>
            <a:endParaRPr lang="en-US" dirty="0"/>
          </a:p>
          <a:p>
            <a:pPr lvl="2"/>
            <a:r>
              <a:rPr lang="en-US" dirty="0" err="1" smtClean="0"/>
              <a:t>Eg</a:t>
            </a:r>
            <a:r>
              <a:rPr lang="en-US" dirty="0" smtClean="0"/>
              <a:t>: staging tables, </a:t>
            </a:r>
            <a:r>
              <a:rPr lang="en-US" dirty="0" err="1" smtClean="0"/>
              <a:t>dwh</a:t>
            </a:r>
            <a:r>
              <a:rPr lang="en-US" dirty="0" smtClean="0"/>
              <a:t> tables</a:t>
            </a:r>
          </a:p>
          <a:p>
            <a:pPr lvl="1"/>
            <a:r>
              <a:rPr lang="en-US" dirty="0"/>
              <a:t>Use “prepare_” prefix for all packages that operates on loaded </a:t>
            </a:r>
            <a:r>
              <a:rPr lang="en-US" dirty="0" smtClean="0"/>
              <a:t>data</a:t>
            </a:r>
          </a:p>
          <a:p>
            <a:pPr lvl="2"/>
            <a:r>
              <a:rPr lang="en-US" dirty="0" err="1" smtClean="0"/>
              <a:t>Eg</a:t>
            </a:r>
            <a:r>
              <a:rPr lang="en-US" dirty="0" smtClean="0"/>
              <a:t>: </a:t>
            </a:r>
            <a:r>
              <a:rPr lang="en-US" dirty="0" err="1" smtClean="0"/>
              <a:t>tmp</a:t>
            </a:r>
            <a:r>
              <a:rPr lang="en-US" dirty="0" smtClean="0"/>
              <a:t> tables</a:t>
            </a:r>
          </a:p>
          <a:p>
            <a:pPr lvl="1"/>
            <a:endParaRPr lang="en-US" dirty="0" smtClean="0"/>
          </a:p>
          <a:p>
            <a:r>
              <a:rPr lang="en-US" dirty="0" smtClean="0"/>
              <a:t>On </a:t>
            </a:r>
            <a:r>
              <a:rPr lang="en-US" dirty="0"/>
              <a:t>STG </a:t>
            </a:r>
            <a:r>
              <a:rPr lang="en-US" dirty="0" smtClean="0"/>
              <a:t>solution</a:t>
            </a:r>
          </a:p>
          <a:p>
            <a:pPr lvl="1"/>
            <a:r>
              <a:rPr lang="en-US" dirty="0" smtClean="0"/>
              <a:t>Use a sequence number </a:t>
            </a:r>
          </a:p>
          <a:p>
            <a:pPr lvl="2"/>
            <a:r>
              <a:rPr lang="en-US" dirty="0" smtClean="0"/>
              <a:t>To group all independent packages</a:t>
            </a:r>
          </a:p>
          <a:p>
            <a:pPr lvl="2"/>
            <a:r>
              <a:rPr lang="en-US" dirty="0" smtClean="0"/>
              <a:t>To quickly </a:t>
            </a:r>
            <a:r>
              <a:rPr lang="en-US" dirty="0"/>
              <a:t>identify package dependencies</a:t>
            </a:r>
          </a:p>
          <a:p>
            <a:endParaRPr lang="en-US" sz="2200" dirty="0" smtClean="0"/>
          </a:p>
        </p:txBody>
      </p:sp>
    </p:spTree>
    <p:extLst>
      <p:ext uri="{BB962C8B-B14F-4D97-AF65-F5344CB8AC3E}">
        <p14:creationId xmlns:p14="http://schemas.microsoft.com/office/powerpoint/2010/main" val="32621033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971" y="1406769"/>
            <a:ext cx="8229600" cy="5167767"/>
          </a:xfrm>
        </p:spPr>
        <p:txBody>
          <a:bodyPr/>
          <a:lstStyle/>
          <a:p>
            <a:r>
              <a:rPr lang="en-US" sz="2600" dirty="0" err="1" smtClean="0">
                <a:latin typeface="+mj-lt"/>
              </a:rPr>
              <a:t>load_DFKKKO</a:t>
            </a:r>
            <a:endParaRPr lang="en-US" sz="2600" dirty="0" smtClean="0">
              <a:latin typeface="+mj-lt"/>
            </a:endParaRPr>
          </a:p>
          <a:p>
            <a:r>
              <a:rPr lang="en-US" sz="2600" dirty="0" err="1" smtClean="0">
                <a:latin typeface="+mj-lt"/>
              </a:rPr>
              <a:t>load_DFKKOP</a:t>
            </a:r>
            <a:endParaRPr lang="en-US" sz="2600" dirty="0" smtClean="0">
              <a:latin typeface="+mj-lt"/>
            </a:endParaRPr>
          </a:p>
          <a:p>
            <a:r>
              <a:rPr lang="en-US" sz="2600" dirty="0" smtClean="0">
                <a:latin typeface="+mj-lt"/>
              </a:rPr>
              <a:t>load_BUT000</a:t>
            </a:r>
          </a:p>
          <a:p>
            <a:r>
              <a:rPr lang="en-US" sz="2600" dirty="0" smtClean="0">
                <a:latin typeface="+mj-lt"/>
              </a:rPr>
              <a:t>load_&lt;</a:t>
            </a:r>
            <a:r>
              <a:rPr lang="en-US" sz="2600" dirty="0" err="1" smtClean="0">
                <a:latin typeface="+mj-lt"/>
              </a:rPr>
              <a:t>xxxxxxxx</a:t>
            </a:r>
            <a:r>
              <a:rPr lang="en-US" sz="2600" dirty="0" smtClean="0">
                <a:latin typeface="+mj-lt"/>
              </a:rPr>
              <a:t>&gt;</a:t>
            </a:r>
          </a:p>
          <a:p>
            <a:r>
              <a:rPr lang="en-US" sz="2600" dirty="0" smtClean="0">
                <a:latin typeface="+mj-lt"/>
              </a:rPr>
              <a:t>prepare_010_orders</a:t>
            </a:r>
          </a:p>
          <a:p>
            <a:r>
              <a:rPr lang="en-US" sz="2600" dirty="0" smtClean="0">
                <a:latin typeface="+mj-lt"/>
              </a:rPr>
              <a:t>prepare_010_customers</a:t>
            </a:r>
          </a:p>
          <a:p>
            <a:r>
              <a:rPr lang="en-US" sz="2600" dirty="0" smtClean="0">
                <a:latin typeface="+mj-lt"/>
              </a:rPr>
              <a:t>prepare_020_invoices</a:t>
            </a:r>
          </a:p>
          <a:p>
            <a:r>
              <a:rPr lang="en-US" sz="2600" dirty="0" smtClean="0">
                <a:latin typeface="+mj-lt"/>
              </a:rPr>
              <a:t>prepare_020_orders</a:t>
            </a:r>
            <a:endParaRPr lang="en-US" sz="2600" dirty="0">
              <a:latin typeface="+mj-lt"/>
            </a:endParaRPr>
          </a:p>
          <a:p>
            <a:endParaRPr lang="en-US" dirty="0"/>
          </a:p>
        </p:txBody>
      </p:sp>
      <p:sp>
        <p:nvSpPr>
          <p:cNvPr id="4" name="Rounded Rectangle 3"/>
          <p:cNvSpPr/>
          <p:nvPr/>
        </p:nvSpPr>
        <p:spPr>
          <a:xfrm>
            <a:off x="406971" y="1322174"/>
            <a:ext cx="3113903" cy="1912640"/>
          </a:xfrm>
          <a:prstGeom prst="roundRect">
            <a:avLst/>
          </a:prstGeom>
          <a:solidFill>
            <a:schemeClr val="tx2">
              <a:lumMod val="20000"/>
              <a:lumOff val="80000"/>
              <a:alpha val="37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latin typeface="+mj-lt"/>
              </a:rPr>
              <a:t> </a:t>
            </a:r>
            <a:endParaRPr lang="en-US" dirty="0">
              <a:latin typeface="+mj-lt"/>
            </a:endParaRPr>
          </a:p>
        </p:txBody>
      </p:sp>
      <p:sp>
        <p:nvSpPr>
          <p:cNvPr id="2" name="Title 1"/>
          <p:cNvSpPr>
            <a:spLocks noGrp="1"/>
          </p:cNvSpPr>
          <p:nvPr>
            <p:ph type="title"/>
          </p:nvPr>
        </p:nvSpPr>
        <p:spPr/>
        <p:txBody>
          <a:bodyPr/>
          <a:lstStyle/>
          <a:p>
            <a:r>
              <a:rPr lang="en-US" dirty="0" smtClean="0"/>
              <a:t>Example of Staging Packages</a:t>
            </a:r>
            <a:endParaRPr lang="en-US" dirty="0"/>
          </a:p>
        </p:txBody>
      </p:sp>
      <p:sp>
        <p:nvSpPr>
          <p:cNvPr id="5" name="Rounded Rectangle 4"/>
          <p:cNvSpPr/>
          <p:nvPr/>
        </p:nvSpPr>
        <p:spPr>
          <a:xfrm>
            <a:off x="269323" y="3234814"/>
            <a:ext cx="4151871" cy="845573"/>
          </a:xfrm>
          <a:prstGeom prst="roundRect">
            <a:avLst/>
          </a:prstGeom>
          <a:solidFill>
            <a:schemeClr val="tx2">
              <a:lumMod val="20000"/>
              <a:lumOff val="80000"/>
              <a:alpha val="37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6" name="Rounded Rectangle 5"/>
          <p:cNvSpPr/>
          <p:nvPr/>
        </p:nvSpPr>
        <p:spPr>
          <a:xfrm>
            <a:off x="279156" y="4081383"/>
            <a:ext cx="4151871" cy="1013254"/>
          </a:xfrm>
          <a:prstGeom prst="roundRect">
            <a:avLst/>
          </a:prstGeom>
          <a:solidFill>
            <a:schemeClr val="tx2">
              <a:lumMod val="20000"/>
              <a:lumOff val="80000"/>
              <a:alpha val="37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8" name="Line Callout 1 (Border and Accent Bar) 7"/>
          <p:cNvSpPr/>
          <p:nvPr/>
        </p:nvSpPr>
        <p:spPr>
          <a:xfrm>
            <a:off x="5350475" y="1260389"/>
            <a:ext cx="3583459" cy="1828800"/>
          </a:xfrm>
          <a:prstGeom prst="accentBorderCallout1">
            <a:avLst>
              <a:gd name="adj1" fmla="val 18750"/>
              <a:gd name="adj2" fmla="val -8333"/>
              <a:gd name="adj3" fmla="val 59935"/>
              <a:gd name="adj4" fmla="val -51163"/>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sz="2400" dirty="0"/>
              <a:t>All these packages are independent from each </a:t>
            </a:r>
            <a:r>
              <a:rPr lang="en-US" sz="2400" dirty="0" smtClean="0"/>
              <a:t>other and </a:t>
            </a:r>
            <a:r>
              <a:rPr lang="en-US" sz="2400" dirty="0"/>
              <a:t>can be run simultaneously</a:t>
            </a:r>
          </a:p>
        </p:txBody>
      </p:sp>
      <p:sp>
        <p:nvSpPr>
          <p:cNvPr id="9" name="Line Callout 1 (Border and Accent Bar) 8"/>
          <p:cNvSpPr/>
          <p:nvPr/>
        </p:nvSpPr>
        <p:spPr>
          <a:xfrm>
            <a:off x="5350475" y="2953264"/>
            <a:ext cx="3583459" cy="2434281"/>
          </a:xfrm>
          <a:prstGeom prst="accentBorderCallout1">
            <a:avLst>
              <a:gd name="adj1" fmla="val 18750"/>
              <a:gd name="adj2" fmla="val -8333"/>
              <a:gd name="adj3" fmla="val 34963"/>
              <a:gd name="adj4" fmla="val -25560"/>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sz="2400" dirty="0"/>
              <a:t>All these packages are independent from each </a:t>
            </a:r>
            <a:r>
              <a:rPr lang="en-US" sz="2400" dirty="0" smtClean="0"/>
              <a:t>other and </a:t>
            </a:r>
            <a:r>
              <a:rPr lang="en-US" sz="2400" dirty="0"/>
              <a:t>can be run </a:t>
            </a:r>
            <a:r>
              <a:rPr lang="en-US" sz="2400" dirty="0" smtClean="0"/>
              <a:t>simultaneously, but works on data loaded by “load_” packages</a:t>
            </a:r>
            <a:endParaRPr lang="en-US" sz="2400" dirty="0"/>
          </a:p>
        </p:txBody>
      </p:sp>
      <p:sp>
        <p:nvSpPr>
          <p:cNvPr id="10" name="Line Callout 1 (Border and Accent Bar) 9"/>
          <p:cNvSpPr/>
          <p:nvPr/>
        </p:nvSpPr>
        <p:spPr>
          <a:xfrm>
            <a:off x="5350475" y="3867665"/>
            <a:ext cx="3583459" cy="2670787"/>
          </a:xfrm>
          <a:prstGeom prst="accentBorderCallout1">
            <a:avLst>
              <a:gd name="adj1" fmla="val 18750"/>
              <a:gd name="adj2" fmla="val -8333"/>
              <a:gd name="adj3" fmla="val 36983"/>
              <a:gd name="adj4" fmla="val -25560"/>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sz="2400" dirty="0"/>
              <a:t>All these packages are independent from each </a:t>
            </a:r>
            <a:r>
              <a:rPr lang="en-US" sz="2400" dirty="0" smtClean="0"/>
              <a:t>other and </a:t>
            </a:r>
            <a:r>
              <a:rPr lang="en-US" sz="2400" dirty="0"/>
              <a:t>can be run </a:t>
            </a:r>
            <a:r>
              <a:rPr lang="en-US" sz="2400" dirty="0" smtClean="0"/>
              <a:t>simultaneously, but works on data loaded by previous “prepare_” packages</a:t>
            </a:r>
            <a:endParaRPr lang="en-US" sz="2400" dirty="0"/>
          </a:p>
        </p:txBody>
      </p:sp>
    </p:spTree>
    <p:extLst>
      <p:ext uri="{BB962C8B-B14F-4D97-AF65-F5344CB8AC3E}">
        <p14:creationId xmlns:p14="http://schemas.microsoft.com/office/powerpoint/2010/main" val="3435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xit" presetSubtype="0" fill="hold" grpId="1"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xit" presetSubtype="0" fill="hold" grpId="1" nodeType="withEffect">
                                  <p:stCondLst>
                                    <p:cond delay="0"/>
                                  </p:stCondLst>
                                  <p:childTnLst>
                                    <p:animEffect transition="out" filter="fade">
                                      <p:cBhvr>
                                        <p:cTn id="28" dur="500"/>
                                        <p:tgtEl>
                                          <p:spTgt spid="9"/>
                                        </p:tgtEl>
                                      </p:cBhvr>
                                    </p:animEffect>
                                    <p:set>
                                      <p:cBhvr>
                                        <p:cTn id="29" dur="1" fill="hold">
                                          <p:stCondLst>
                                            <p:cond delay="499"/>
                                          </p:stCondLst>
                                        </p:cTn>
                                        <p:tgtEl>
                                          <p:spTgt spid="9"/>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8" grpId="1" animBg="1"/>
      <p:bldP spid="9" grpId="0" animBg="1"/>
      <p:bldP spid="9" grpId="1"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a:t>
            </a:r>
            <a:endParaRPr lang="en-US" dirty="0"/>
          </a:p>
        </p:txBody>
      </p:sp>
      <p:sp>
        <p:nvSpPr>
          <p:cNvPr id="3" name="Content Placeholder 2"/>
          <p:cNvSpPr>
            <a:spLocks noGrp="1"/>
          </p:cNvSpPr>
          <p:nvPr>
            <p:ph idx="1"/>
          </p:nvPr>
        </p:nvSpPr>
        <p:spPr/>
        <p:txBody>
          <a:bodyPr>
            <a:normAutofit lnSpcReduction="10000"/>
          </a:bodyPr>
          <a:lstStyle/>
          <a:p>
            <a:r>
              <a:rPr lang="en-US" dirty="0" smtClean="0"/>
              <a:t>Yes, rules!</a:t>
            </a:r>
          </a:p>
          <a:p>
            <a:pPr lvl="1"/>
            <a:r>
              <a:rPr lang="en-US" dirty="0" smtClean="0"/>
              <a:t>Not too strict </a:t>
            </a:r>
            <a:r>
              <a:rPr lang="en-US" dirty="0" smtClean="0">
                <a:sym typeface="Wingdings" pitchFamily="2" charset="2"/>
              </a:rPr>
              <a:t></a:t>
            </a:r>
            <a:endParaRPr lang="en-US" dirty="0" smtClean="0"/>
          </a:p>
          <a:p>
            <a:endParaRPr lang="en-US" dirty="0"/>
          </a:p>
          <a:p>
            <a:r>
              <a:rPr lang="en-US" dirty="0" smtClean="0"/>
              <a:t>The idea start from the observation that in the real world there is space for </a:t>
            </a:r>
            <a:r>
              <a:rPr lang="en-US" i="1" dirty="0" smtClean="0"/>
              <a:t>Architecture</a:t>
            </a:r>
            <a:r>
              <a:rPr lang="en-US" dirty="0" smtClean="0"/>
              <a:t> AND </a:t>
            </a:r>
            <a:r>
              <a:rPr lang="en-US" i="1" dirty="0" smtClean="0"/>
              <a:t>Engineering</a:t>
            </a:r>
          </a:p>
          <a:p>
            <a:endParaRPr lang="en-US" i="1" dirty="0"/>
          </a:p>
          <a:p>
            <a:r>
              <a:rPr lang="en-US" i="1" dirty="0" smtClean="0"/>
              <a:t>Architecture -&gt; Design, Functionality, Usability</a:t>
            </a:r>
          </a:p>
          <a:p>
            <a:endParaRPr lang="en-US" i="1" dirty="0"/>
          </a:p>
          <a:p>
            <a:r>
              <a:rPr lang="en-US" i="1" dirty="0" smtClean="0"/>
              <a:t>Engineering -&gt; Enforce rules that assures efficiency, </a:t>
            </a:r>
            <a:r>
              <a:rPr lang="en-US" i="1" dirty="0" err="1" smtClean="0"/>
              <a:t>maintability</a:t>
            </a:r>
            <a:r>
              <a:rPr lang="en-US" i="1" dirty="0" smtClean="0"/>
              <a:t>, improvement, “industrialization”</a:t>
            </a:r>
            <a:endParaRPr lang="en-US" i="1" dirty="0"/>
          </a:p>
        </p:txBody>
      </p:sp>
    </p:spTree>
    <p:extLst>
      <p:ext uri="{BB962C8B-B14F-4D97-AF65-F5344CB8AC3E}">
        <p14:creationId xmlns:p14="http://schemas.microsoft.com/office/powerpoint/2010/main" val="8370148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t>
            </a:r>
            <a:r>
              <a:rPr lang="en-US" dirty="0" smtClean="0"/>
              <a:t>DWH Loading </a:t>
            </a:r>
            <a:r>
              <a:rPr lang="en-US" dirty="0"/>
              <a:t>Packages</a:t>
            </a:r>
          </a:p>
        </p:txBody>
      </p:sp>
      <p:sp>
        <p:nvSpPr>
          <p:cNvPr id="3" name="Content Placeholder 2"/>
          <p:cNvSpPr>
            <a:spLocks noGrp="1"/>
          </p:cNvSpPr>
          <p:nvPr>
            <p:ph idx="1"/>
          </p:nvPr>
        </p:nvSpPr>
        <p:spPr/>
        <p:txBody>
          <a:bodyPr>
            <a:noAutofit/>
          </a:bodyPr>
          <a:lstStyle/>
          <a:p>
            <a:r>
              <a:rPr lang="en-US" dirty="0" err="1" smtClean="0"/>
              <a:t>load_dim_customers</a:t>
            </a:r>
            <a:endParaRPr lang="en-US" dirty="0" smtClean="0"/>
          </a:p>
          <a:p>
            <a:r>
              <a:rPr lang="en-US" dirty="0" err="1" smtClean="0"/>
              <a:t>load_dim_orders</a:t>
            </a:r>
            <a:endParaRPr lang="en-US" dirty="0" smtClean="0"/>
          </a:p>
          <a:p>
            <a:r>
              <a:rPr lang="en-US" dirty="0" err="1" smtClean="0"/>
              <a:t>load_dim_products</a:t>
            </a:r>
            <a:endParaRPr lang="en-US" dirty="0" smtClean="0"/>
          </a:p>
          <a:p>
            <a:r>
              <a:rPr lang="en-US" dirty="0" err="1" smtClean="0"/>
              <a:t>load_dim_time</a:t>
            </a:r>
            <a:endParaRPr lang="en-US" dirty="0" smtClean="0"/>
          </a:p>
          <a:p>
            <a:r>
              <a:rPr lang="en-US" dirty="0" err="1" smtClean="0"/>
              <a:t>load_factless_daterange</a:t>
            </a:r>
            <a:endParaRPr lang="en-US" dirty="0" smtClean="0"/>
          </a:p>
          <a:p>
            <a:r>
              <a:rPr lang="en-US" dirty="0" err="1" smtClean="0"/>
              <a:t>load_fact_invoices</a:t>
            </a:r>
            <a:endParaRPr lang="en-US" dirty="0" smtClean="0"/>
          </a:p>
          <a:p>
            <a:endParaRPr lang="en-US" dirty="0"/>
          </a:p>
          <a:p>
            <a:r>
              <a:rPr lang="en-US" dirty="0" smtClean="0"/>
              <a:t>These packages should be as simpler as possible</a:t>
            </a:r>
          </a:p>
          <a:p>
            <a:pPr lvl="1"/>
            <a:r>
              <a:rPr lang="en-US" dirty="0" smtClean="0"/>
              <a:t>No Complex ETL Logic Here</a:t>
            </a:r>
          </a:p>
          <a:p>
            <a:endParaRPr lang="en-US" dirty="0" smtClean="0"/>
          </a:p>
        </p:txBody>
      </p:sp>
    </p:spTree>
    <p:extLst>
      <p:ext uri="{BB962C8B-B14F-4D97-AF65-F5344CB8AC3E}">
        <p14:creationId xmlns:p14="http://schemas.microsoft.com/office/powerpoint/2010/main" val="3539921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Services</a:t>
            </a:r>
          </a:p>
        </p:txBody>
      </p:sp>
      <p:sp>
        <p:nvSpPr>
          <p:cNvPr id="3" name="Content Placeholder 2"/>
          <p:cNvSpPr>
            <a:spLocks noGrp="1"/>
          </p:cNvSpPr>
          <p:nvPr>
            <p:ph idx="1"/>
          </p:nvPr>
        </p:nvSpPr>
        <p:spPr/>
        <p:txBody>
          <a:bodyPr>
            <a:noAutofit/>
          </a:bodyPr>
          <a:lstStyle/>
          <a:p>
            <a:r>
              <a:rPr lang="en-US" dirty="0" smtClean="0"/>
              <a:t>RULE: One “action” per package!</a:t>
            </a:r>
          </a:p>
          <a:p>
            <a:endParaRPr lang="en-US" dirty="0" smtClean="0"/>
          </a:p>
          <a:p>
            <a:r>
              <a:rPr lang="en-US" dirty="0" smtClean="0"/>
              <a:t>Try to make sure that all packages of the same layer (STG or DWH) uses the same connection managers</a:t>
            </a:r>
          </a:p>
          <a:p>
            <a:pPr lvl="1"/>
            <a:r>
              <a:rPr lang="en-US" dirty="0" smtClean="0"/>
              <a:t>In this way you can have only one configuration file to configure connections when running packages</a:t>
            </a:r>
          </a:p>
          <a:p>
            <a:endParaRPr lang="en-US" dirty="0"/>
          </a:p>
          <a:p>
            <a:r>
              <a:rPr lang="en-US" dirty="0"/>
              <a:t>Don’t bother about </a:t>
            </a:r>
            <a:r>
              <a:rPr lang="en-US" dirty="0" smtClean="0"/>
              <a:t>logging: use </a:t>
            </a:r>
            <a:r>
              <a:rPr lang="en-US" dirty="0" err="1" smtClean="0"/>
              <a:t>DTLoggedExec</a:t>
            </a:r>
            <a:endParaRPr lang="en-US" dirty="0" smtClean="0"/>
          </a:p>
          <a:p>
            <a:pPr lvl="1"/>
            <a:r>
              <a:rPr lang="en-US" dirty="0" smtClean="0">
                <a:hlinkClick r:id="rId2"/>
              </a:rPr>
              <a:t>http</a:t>
            </a:r>
            <a:r>
              <a:rPr lang="en-US" dirty="0">
                <a:hlinkClick r:id="rId2"/>
              </a:rPr>
              <a:t>://dtloggedexec.codeplex.com</a:t>
            </a:r>
            <a:r>
              <a:rPr lang="en-US" dirty="0" smtClean="0">
                <a:hlinkClick r:id="rId2"/>
              </a:rPr>
              <a:t>/</a:t>
            </a:r>
            <a:r>
              <a:rPr lang="en-US" dirty="0" smtClean="0"/>
              <a:t> </a:t>
            </a:r>
          </a:p>
          <a:p>
            <a:endParaRPr lang="en-US" dirty="0"/>
          </a:p>
        </p:txBody>
      </p:sp>
    </p:spTree>
    <p:extLst>
      <p:ext uri="{BB962C8B-B14F-4D97-AF65-F5344CB8AC3E}">
        <p14:creationId xmlns:p14="http://schemas.microsoft.com/office/powerpoint/2010/main" val="37532851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Services</a:t>
            </a:r>
          </a:p>
        </p:txBody>
      </p:sp>
      <p:sp>
        <p:nvSpPr>
          <p:cNvPr id="3" name="Content Placeholder 2"/>
          <p:cNvSpPr>
            <a:spLocks noGrp="1"/>
          </p:cNvSpPr>
          <p:nvPr>
            <p:ph idx="1"/>
          </p:nvPr>
        </p:nvSpPr>
        <p:spPr/>
        <p:txBody>
          <a:bodyPr>
            <a:normAutofit/>
          </a:bodyPr>
          <a:lstStyle/>
          <a:p>
            <a:r>
              <a:rPr lang="en-US" dirty="0"/>
              <a:t>Deploy</a:t>
            </a:r>
          </a:p>
          <a:p>
            <a:pPr lvl="1"/>
            <a:r>
              <a:rPr lang="en-US" dirty="0" smtClean="0"/>
              <a:t>Use </a:t>
            </a:r>
            <a:r>
              <a:rPr lang="en-US" dirty="0"/>
              <a:t>.DTSX file whenever security </a:t>
            </a:r>
            <a:r>
              <a:rPr lang="en-US" dirty="0" smtClean="0"/>
              <a:t>implications </a:t>
            </a:r>
            <a:r>
              <a:rPr lang="en-US" dirty="0"/>
              <a:t>allows </a:t>
            </a:r>
            <a:r>
              <a:rPr lang="en-US" dirty="0" smtClean="0"/>
              <a:t>you </a:t>
            </a:r>
            <a:r>
              <a:rPr lang="en-US" dirty="0"/>
              <a:t>to do </a:t>
            </a:r>
            <a:r>
              <a:rPr lang="en-US" dirty="0" smtClean="0"/>
              <a:t>so</a:t>
            </a:r>
            <a:endParaRPr lang="en-US" dirty="0"/>
          </a:p>
          <a:p>
            <a:endParaRPr lang="en-US" dirty="0" smtClean="0"/>
          </a:p>
          <a:p>
            <a:r>
              <a:rPr lang="en-US" dirty="0" smtClean="0"/>
              <a:t>Create a job with one step for each SSIS package you have to run</a:t>
            </a:r>
          </a:p>
          <a:p>
            <a:pPr lvl="1"/>
            <a:r>
              <a:rPr lang="en-US" dirty="0" smtClean="0"/>
              <a:t>Pro: very easy to run one step only (just cut-n-past CMDEXEC line)</a:t>
            </a:r>
          </a:p>
          <a:p>
            <a:pPr lvl="1"/>
            <a:r>
              <a:rPr lang="en-US" dirty="0" smtClean="0"/>
              <a:t>Con: Not usable if you have “complex” SSIS launch sequence	</a:t>
            </a:r>
          </a:p>
          <a:p>
            <a:pPr lvl="2"/>
            <a:r>
              <a:rPr lang="en-US" dirty="0"/>
              <a:t>S</a:t>
            </a:r>
            <a:r>
              <a:rPr lang="en-US" dirty="0" smtClean="0"/>
              <a:t>o try to K.I.S.S. </a:t>
            </a:r>
            <a:r>
              <a:rPr lang="en-US" dirty="0" smtClean="0">
                <a:sym typeface="Wingdings" pitchFamily="2" charset="2"/>
              </a:rPr>
              <a:t></a:t>
            </a:r>
            <a:endParaRPr lang="en-US" dirty="0"/>
          </a:p>
        </p:txBody>
      </p:sp>
    </p:spTree>
    <p:extLst>
      <p:ext uri="{BB962C8B-B14F-4D97-AF65-F5344CB8AC3E}">
        <p14:creationId xmlns:p14="http://schemas.microsoft.com/office/powerpoint/2010/main" val="355417928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Notes / Warnings</a:t>
            </a:r>
            <a:endParaRPr lang="en-US" dirty="0"/>
          </a:p>
        </p:txBody>
      </p:sp>
      <p:sp>
        <p:nvSpPr>
          <p:cNvPr id="3" name="Content Placeholder 2"/>
          <p:cNvSpPr>
            <a:spLocks noGrp="1"/>
          </p:cNvSpPr>
          <p:nvPr>
            <p:ph idx="1"/>
          </p:nvPr>
        </p:nvSpPr>
        <p:spPr/>
        <p:txBody>
          <a:bodyPr/>
          <a:lstStyle/>
          <a:p>
            <a:r>
              <a:rPr lang="en-US" dirty="0" smtClean="0"/>
              <a:t>Make deployment between DEV/TEST/PROD environment easy</a:t>
            </a:r>
          </a:p>
          <a:p>
            <a:pPr lvl="1"/>
            <a:r>
              <a:rPr lang="en-US" dirty="0" smtClean="0"/>
              <a:t>Use one server per environment</a:t>
            </a:r>
          </a:p>
          <a:p>
            <a:pPr lvl="1"/>
            <a:r>
              <a:rPr lang="en-US" dirty="0" smtClean="0"/>
              <a:t>Server should be identical</a:t>
            </a:r>
          </a:p>
          <a:p>
            <a:pPr lvl="1"/>
            <a:r>
              <a:rPr lang="en-US" dirty="0" smtClean="0"/>
              <a:t>Keep the same database names and positions</a:t>
            </a:r>
          </a:p>
          <a:p>
            <a:pPr lvl="1"/>
            <a:r>
              <a:rPr lang="en-US" dirty="0" smtClean="0"/>
              <a:t>Use a Source Control System </a:t>
            </a:r>
            <a:endParaRPr lang="en-US" dirty="0"/>
          </a:p>
          <a:p>
            <a:endParaRPr lang="en-US" dirty="0" smtClean="0"/>
          </a:p>
          <a:p>
            <a:r>
              <a:rPr lang="en-US" dirty="0" smtClean="0"/>
              <a:t>Beware of SYNONYMS usage</a:t>
            </a:r>
          </a:p>
          <a:p>
            <a:pPr lvl="1"/>
            <a:r>
              <a:rPr lang="en-US" dirty="0" smtClean="0"/>
              <a:t>Prevent the usage of SET IDENTITY INSERT ON</a:t>
            </a:r>
            <a:endParaRPr lang="en-US" dirty="0"/>
          </a:p>
        </p:txBody>
      </p:sp>
    </p:spTree>
    <p:extLst>
      <p:ext uri="{BB962C8B-B14F-4D97-AF65-F5344CB8AC3E}">
        <p14:creationId xmlns:p14="http://schemas.microsoft.com/office/powerpoint/2010/main" val="13259726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4"/>
          <p:cNvSpPr>
            <a:spLocks noGrp="1"/>
          </p:cNvSpPr>
          <p:nvPr>
            <p:ph type="ctrTitle"/>
          </p:nvPr>
        </p:nvSpPr>
        <p:spPr>
          <a:xfrm>
            <a:off x="4138621" y="4337880"/>
            <a:ext cx="4713831" cy="1022826"/>
          </a:xfrm>
        </p:spPr>
        <p:txBody>
          <a:bodyPr/>
          <a:lstStyle/>
          <a:p>
            <a:r>
              <a:rPr lang="en-US" dirty="0" smtClean="0"/>
              <a:t>Demo</a:t>
            </a:r>
            <a:endParaRPr lang="en-US" dirty="0"/>
          </a:p>
        </p:txBody>
      </p:sp>
    </p:spTree>
    <p:extLst>
      <p:ext uri="{BB962C8B-B14F-4D97-AF65-F5344CB8AC3E}">
        <p14:creationId xmlns:p14="http://schemas.microsoft.com/office/powerpoint/2010/main" val="12916600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Latest Case Study - 1</a:t>
            </a:r>
            <a:endParaRPr lang="en-US" dirty="0"/>
          </a:p>
        </p:txBody>
      </p:sp>
      <p:sp>
        <p:nvSpPr>
          <p:cNvPr id="3" name="Content Placeholder 2"/>
          <p:cNvSpPr>
            <a:spLocks noGrp="1"/>
          </p:cNvSpPr>
          <p:nvPr>
            <p:ph idx="1"/>
          </p:nvPr>
        </p:nvSpPr>
        <p:spPr/>
        <p:txBody>
          <a:bodyPr/>
          <a:lstStyle/>
          <a:p>
            <a:r>
              <a:rPr lang="en-US" dirty="0" smtClean="0"/>
              <a:t>Customer with data coming from SAP and Mainframe (DB2)</a:t>
            </a:r>
          </a:p>
          <a:p>
            <a:pPr lvl="1"/>
            <a:r>
              <a:rPr lang="en-US" dirty="0" smtClean="0"/>
              <a:t>600GB of OLTP data</a:t>
            </a:r>
          </a:p>
          <a:p>
            <a:pPr lvl="1"/>
            <a:r>
              <a:rPr lang="en-US" dirty="0" smtClean="0"/>
              <a:t>SAP has </a:t>
            </a:r>
            <a:r>
              <a:rPr lang="en-US" i="1" dirty="0" smtClean="0"/>
              <a:t>thousands</a:t>
            </a:r>
            <a:r>
              <a:rPr lang="en-US" dirty="0" smtClean="0"/>
              <a:t> of tables </a:t>
            </a:r>
          </a:p>
          <a:p>
            <a:pPr lvl="1"/>
            <a:r>
              <a:rPr lang="en-US" dirty="0" smtClean="0"/>
              <a:t>tables with high number of columns (&gt; 100)</a:t>
            </a:r>
          </a:p>
          <a:p>
            <a:pPr lvl="1"/>
            <a:r>
              <a:rPr lang="en-US" dirty="0" smtClean="0"/>
              <a:t>Measures and Dimensions requirements changing </a:t>
            </a:r>
            <a:r>
              <a:rPr lang="en-US" i="1" dirty="0" smtClean="0"/>
              <a:t>during</a:t>
            </a:r>
            <a:r>
              <a:rPr lang="en-US" dirty="0" smtClean="0"/>
              <a:t> the development</a:t>
            </a:r>
          </a:p>
          <a:p>
            <a:pPr lvl="1"/>
            <a:r>
              <a:rPr lang="en-US" dirty="0" smtClean="0"/>
              <a:t>SAP tables changed </a:t>
            </a:r>
            <a:r>
              <a:rPr lang="en-US" i="1" dirty="0" smtClean="0"/>
              <a:t>during</a:t>
            </a:r>
            <a:r>
              <a:rPr lang="en-US" dirty="0" smtClean="0"/>
              <a:t> BI development</a:t>
            </a:r>
          </a:p>
          <a:p>
            <a:pPr lvl="1"/>
            <a:r>
              <a:rPr lang="en-US" dirty="0" smtClean="0"/>
              <a:t>Solution is a mixture between </a:t>
            </a:r>
            <a:r>
              <a:rPr lang="en-US" dirty="0" err="1" smtClean="0"/>
              <a:t>Inmon</a:t>
            </a:r>
            <a:r>
              <a:rPr lang="en-US" dirty="0" smtClean="0"/>
              <a:t> and Kimball</a:t>
            </a:r>
            <a:r>
              <a:rPr lang="en-US" dirty="0"/>
              <a:t>	</a:t>
            </a:r>
            <a:endParaRPr lang="en-US" dirty="0" smtClean="0"/>
          </a:p>
          <a:p>
            <a:endParaRPr lang="en-US" i="1" dirty="0"/>
          </a:p>
          <a:p>
            <a:endParaRPr lang="en-US" i="1" dirty="0"/>
          </a:p>
        </p:txBody>
      </p:sp>
    </p:spTree>
    <p:extLst>
      <p:ext uri="{BB962C8B-B14F-4D97-AF65-F5344CB8AC3E}">
        <p14:creationId xmlns:p14="http://schemas.microsoft.com/office/powerpoint/2010/main" val="37139018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Latest Case Study - 2</a:t>
            </a:r>
            <a:endParaRPr lang="en-US" dirty="0"/>
          </a:p>
        </p:txBody>
      </p:sp>
      <p:sp>
        <p:nvSpPr>
          <p:cNvPr id="3" name="Content Placeholder 2"/>
          <p:cNvSpPr>
            <a:spLocks noGrp="1"/>
          </p:cNvSpPr>
          <p:nvPr>
            <p:ph idx="1"/>
          </p:nvPr>
        </p:nvSpPr>
        <p:spPr/>
        <p:txBody>
          <a:bodyPr>
            <a:normAutofit lnSpcReduction="10000"/>
          </a:bodyPr>
          <a:lstStyle/>
          <a:p>
            <a:r>
              <a:rPr lang="en-US" dirty="0" smtClean="0"/>
              <a:t>Customer with data coming mainly from highly customized internal applications and from SAP</a:t>
            </a:r>
          </a:p>
          <a:p>
            <a:pPr lvl="1"/>
            <a:r>
              <a:rPr lang="en-US" dirty="0" smtClean="0"/>
              <a:t>Not Much data</a:t>
            </a:r>
          </a:p>
          <a:p>
            <a:pPr lvl="1"/>
            <a:r>
              <a:rPr lang="en-US" dirty="0" smtClean="0"/>
              <a:t>But very dynamic company/system lots of business rules, frequently changing</a:t>
            </a:r>
          </a:p>
          <a:p>
            <a:endParaRPr lang="en-US" dirty="0" smtClean="0"/>
          </a:p>
          <a:p>
            <a:r>
              <a:rPr lang="en-US" dirty="0" smtClean="0"/>
              <a:t>Several different consultant working on the project</a:t>
            </a:r>
          </a:p>
          <a:p>
            <a:pPr lvl="1"/>
            <a:r>
              <a:rPr lang="en-US" dirty="0" smtClean="0"/>
              <a:t>Small timeframe to do everything </a:t>
            </a:r>
          </a:p>
          <a:p>
            <a:pPr lvl="1"/>
            <a:r>
              <a:rPr lang="en-US" dirty="0" smtClean="0"/>
              <a:t>final deliverable: Gross Margin</a:t>
            </a:r>
          </a:p>
          <a:p>
            <a:pPr lvl="1"/>
            <a:r>
              <a:rPr lang="en-US" dirty="0" smtClean="0"/>
              <a:t>Need to minimize the “friction” created by a very 	dynamic environment	</a:t>
            </a:r>
          </a:p>
          <a:p>
            <a:endParaRPr lang="en-US" i="1" dirty="0"/>
          </a:p>
          <a:p>
            <a:endParaRPr lang="en-US" i="1" dirty="0"/>
          </a:p>
        </p:txBody>
      </p:sp>
    </p:spTree>
    <p:extLst>
      <p:ext uri="{BB962C8B-B14F-4D97-AF65-F5344CB8AC3E}">
        <p14:creationId xmlns:p14="http://schemas.microsoft.com/office/powerpoint/2010/main" val="134643616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Latest Case Study - </a:t>
            </a:r>
            <a:r>
              <a:rPr lang="en-US" dirty="0" smtClean="0"/>
              <a:t>3</a:t>
            </a:r>
            <a:endParaRPr lang="en-US" dirty="0"/>
          </a:p>
        </p:txBody>
      </p:sp>
      <p:sp>
        <p:nvSpPr>
          <p:cNvPr id="3" name="Content Placeholder 2"/>
          <p:cNvSpPr>
            <a:spLocks noGrp="1"/>
          </p:cNvSpPr>
          <p:nvPr>
            <p:ph idx="1"/>
          </p:nvPr>
        </p:nvSpPr>
        <p:spPr/>
        <p:txBody>
          <a:bodyPr/>
          <a:lstStyle/>
          <a:p>
            <a:r>
              <a:rPr lang="en-US" dirty="0" smtClean="0"/>
              <a:t>Customer with data coming from DB2 (Mainframe)</a:t>
            </a:r>
          </a:p>
          <a:p>
            <a:pPr lvl="1"/>
            <a:r>
              <a:rPr lang="en-US" dirty="0" smtClean="0"/>
              <a:t>Poorly documented and low quality data</a:t>
            </a:r>
          </a:p>
          <a:p>
            <a:pPr lvl="2"/>
            <a:r>
              <a:rPr lang="en-US" dirty="0" smtClean="0"/>
              <a:t>Requirements and feasibility changed during development</a:t>
            </a:r>
          </a:p>
          <a:p>
            <a:pPr lvl="1"/>
            <a:r>
              <a:rPr lang="en-US" dirty="0" smtClean="0"/>
              <a:t>Slow DB2 connection</a:t>
            </a:r>
          </a:p>
          <a:p>
            <a:pPr lvl="1"/>
            <a:r>
              <a:rPr lang="en-US" dirty="0" smtClean="0"/>
              <a:t>Very complex Periods-to-Date calculations and time-related analysis</a:t>
            </a:r>
          </a:p>
          <a:p>
            <a:pPr lvl="2"/>
            <a:r>
              <a:rPr lang="en-US" dirty="0" smtClean="0"/>
              <a:t>Usage of many intermediate tables helped a lot to find problem related to bad data </a:t>
            </a:r>
            <a:r>
              <a:rPr lang="en-US" dirty="0" err="1" smtClean="0"/>
              <a:t>vs</a:t>
            </a:r>
            <a:r>
              <a:rPr lang="en-US" dirty="0" smtClean="0"/>
              <a:t> incorrect implementation</a:t>
            </a:r>
            <a:endParaRPr lang="en-US" dirty="0"/>
          </a:p>
        </p:txBody>
      </p:sp>
    </p:spTree>
    <p:extLst>
      <p:ext uri="{BB962C8B-B14F-4D97-AF65-F5344CB8AC3E}">
        <p14:creationId xmlns:p14="http://schemas.microsoft.com/office/powerpoint/2010/main" val="19425872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4"/>
          <p:cNvSpPr>
            <a:spLocks noGrp="1"/>
          </p:cNvSpPr>
          <p:nvPr>
            <p:ph type="ctrTitle"/>
          </p:nvPr>
        </p:nvSpPr>
        <p:spPr>
          <a:xfrm>
            <a:off x="4138621" y="4337880"/>
            <a:ext cx="4713831" cy="1022826"/>
          </a:xfrm>
        </p:spPr>
        <p:txBody>
          <a:bodyPr/>
          <a:lstStyle/>
          <a:p>
            <a:r>
              <a:rPr lang="en-US" dirty="0" smtClean="0"/>
              <a:t>Questions</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4"/>
          <p:cNvSpPr>
            <a:spLocks noGrp="1"/>
          </p:cNvSpPr>
          <p:nvPr>
            <p:ph type="ctrTitle"/>
          </p:nvPr>
        </p:nvSpPr>
        <p:spPr>
          <a:xfrm>
            <a:off x="4430169" y="4019829"/>
            <a:ext cx="4713831" cy="1022826"/>
          </a:xfrm>
        </p:spPr>
        <p:txBody>
          <a:bodyPr/>
          <a:lstStyle/>
          <a:p>
            <a:r>
              <a:rPr lang="en-US" dirty="0" smtClean="0"/>
              <a:t>Thank you!</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events that led to this idea</a:t>
            </a:r>
          </a:p>
        </p:txBody>
      </p:sp>
      <p:sp>
        <p:nvSpPr>
          <p:cNvPr id="4" name="Content Placeholder 3"/>
          <p:cNvSpPr>
            <a:spLocks noGrp="1"/>
          </p:cNvSpPr>
          <p:nvPr>
            <p:ph idx="1"/>
          </p:nvPr>
        </p:nvSpPr>
        <p:spPr/>
        <p:txBody>
          <a:bodyPr>
            <a:noAutofit/>
          </a:bodyPr>
          <a:lstStyle/>
          <a:p>
            <a:r>
              <a:rPr lang="en-US" dirty="0" smtClean="0"/>
              <a:t>“How It’s Made” TV Show </a:t>
            </a:r>
            <a:r>
              <a:rPr lang="en-US" dirty="0" smtClean="0">
                <a:sym typeface="Wingdings" pitchFamily="2" charset="2"/>
              </a:rPr>
              <a:t></a:t>
            </a:r>
          </a:p>
          <a:p>
            <a:pPr lvl="1"/>
            <a:r>
              <a:rPr lang="en-US" dirty="0" smtClean="0">
                <a:sym typeface="Wingdings" pitchFamily="2" charset="2"/>
              </a:rPr>
              <a:t>Humanity can build </a:t>
            </a:r>
            <a:r>
              <a:rPr lang="en-US" b="1" dirty="0" smtClean="0">
                <a:sym typeface="Wingdings" pitchFamily="2" charset="2"/>
              </a:rPr>
              <a:t>very complex</a:t>
            </a:r>
            <a:r>
              <a:rPr lang="en-US" dirty="0">
                <a:sym typeface="Wingdings" pitchFamily="2" charset="2"/>
              </a:rPr>
              <a:t> </a:t>
            </a:r>
            <a:r>
              <a:rPr lang="en-US" dirty="0" smtClean="0">
                <a:sym typeface="Wingdings" pitchFamily="2" charset="2"/>
              </a:rPr>
              <a:t>machinery just by 	having people complete </a:t>
            </a:r>
            <a:r>
              <a:rPr lang="en-US" b="1" i="1" dirty="0" smtClean="0">
                <a:sym typeface="Wingdings" pitchFamily="2" charset="2"/>
              </a:rPr>
              <a:t>simple</a:t>
            </a:r>
            <a:r>
              <a:rPr lang="en-US" b="1" dirty="0" smtClean="0">
                <a:sym typeface="Wingdings" pitchFamily="2" charset="2"/>
              </a:rPr>
              <a:t> </a:t>
            </a:r>
            <a:r>
              <a:rPr lang="en-US" b="1" i="1" dirty="0" smtClean="0">
                <a:sym typeface="Wingdings" pitchFamily="2" charset="2"/>
              </a:rPr>
              <a:t>steps</a:t>
            </a:r>
          </a:p>
          <a:p>
            <a:pPr lvl="2"/>
            <a:r>
              <a:rPr lang="en-US" i="1" dirty="0" smtClean="0">
                <a:sym typeface="Wingdings" pitchFamily="2" charset="2"/>
              </a:rPr>
              <a:t>…or, follow rules</a:t>
            </a:r>
          </a:p>
          <a:p>
            <a:endParaRPr lang="en-US" dirty="0" smtClean="0">
              <a:sym typeface="Wingdings" pitchFamily="2" charset="2"/>
            </a:endParaRPr>
          </a:p>
          <a:p>
            <a:r>
              <a:rPr lang="en-US" dirty="0" smtClean="0">
                <a:sym typeface="Wingdings" pitchFamily="2" charset="2"/>
              </a:rPr>
              <a:t>Parts of machinery being built are created by separated and isolated teams who simple agree on 	how two or more different parts will be put together</a:t>
            </a:r>
          </a:p>
          <a:p>
            <a:pPr lvl="1"/>
            <a:r>
              <a:rPr lang="en-US" i="1" dirty="0" smtClean="0">
                <a:sym typeface="Wingdings" pitchFamily="2" charset="2"/>
              </a:rPr>
              <a:t>…or, define contracts</a:t>
            </a:r>
            <a:endParaRPr lang="en-US" dirty="0" smtClean="0">
              <a:sym typeface="Wingdings" pitchFamily="2" charset="2"/>
            </a:endParaRPr>
          </a:p>
          <a:p>
            <a:pPr marL="109728" indent="0">
              <a:buNone/>
            </a:pPr>
            <a:endParaRPr lang="en-US" i="1" dirty="0">
              <a:sym typeface="Wingdings" pitchFamily="2" charset="2"/>
            </a:endParaRPr>
          </a:p>
          <a:p>
            <a:endParaRPr lang="en-US" dirty="0"/>
          </a:p>
        </p:txBody>
      </p:sp>
    </p:spTree>
    <p:extLst>
      <p:ext uri="{BB962C8B-B14F-4D97-AF65-F5344CB8AC3E}">
        <p14:creationId xmlns:p14="http://schemas.microsoft.com/office/powerpoint/2010/main" val="8536222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4"/>
          <p:cNvSpPr>
            <a:spLocks noGrp="1"/>
          </p:cNvSpPr>
          <p:nvPr>
            <p:ph type="title"/>
          </p:nvPr>
        </p:nvSpPr>
        <p:spPr>
          <a:xfrm>
            <a:off x="525294" y="1981200"/>
            <a:ext cx="7969419" cy="1362075"/>
          </a:xfrm>
        </p:spPr>
        <p:txBody>
          <a:bodyPr>
            <a:normAutofit/>
          </a:bodyPr>
          <a:lstStyle/>
          <a:p>
            <a:r>
              <a:rPr lang="en-US" sz="38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 would appreciate your feedback!</a:t>
            </a:r>
            <a:endParaRPr lang="en-US" sz="38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 name="Text Placeholder 1"/>
          <p:cNvSpPr>
            <a:spLocks noGrp="1"/>
          </p:cNvSpPr>
          <p:nvPr>
            <p:ph type="body" idx="1"/>
          </p:nvPr>
        </p:nvSpPr>
        <p:spPr/>
        <p:txBody>
          <a:bodyPr/>
          <a:lstStyle/>
          <a:p>
            <a:r>
              <a:rPr lang="en-US" dirty="0">
                <a:hlinkClick r:id="rId2"/>
              </a:rPr>
              <a:t>http://</a:t>
            </a:r>
            <a:r>
              <a:rPr lang="en-US" dirty="0" smtClean="0">
                <a:hlinkClick r:id="rId2"/>
              </a:rPr>
              <a:t>spkr8.com/t/4577</a:t>
            </a:r>
            <a:r>
              <a:rPr lang="en-US" dirty="0" smtClean="0"/>
              <a:t>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events that led to this idea</a:t>
            </a:r>
          </a:p>
        </p:txBody>
      </p:sp>
      <p:sp>
        <p:nvSpPr>
          <p:cNvPr id="3" name="Content Placeholder 2"/>
          <p:cNvSpPr>
            <a:spLocks noGrp="1"/>
          </p:cNvSpPr>
          <p:nvPr>
            <p:ph idx="1"/>
          </p:nvPr>
        </p:nvSpPr>
        <p:spPr/>
        <p:txBody>
          <a:bodyPr/>
          <a:lstStyle/>
          <a:p>
            <a:r>
              <a:rPr lang="en-US" dirty="0">
                <a:sym typeface="Wingdings" pitchFamily="2" charset="2"/>
              </a:rPr>
              <a:t>Each part can be tested for compliance with standards </a:t>
            </a:r>
            <a:r>
              <a:rPr lang="en-US" dirty="0" smtClean="0">
                <a:sym typeface="Wingdings" pitchFamily="2" charset="2"/>
              </a:rPr>
              <a:t>and </a:t>
            </a:r>
            <a:r>
              <a:rPr lang="en-US" dirty="0">
                <a:sym typeface="Wingdings" pitchFamily="2" charset="2"/>
              </a:rPr>
              <a:t>defined </a:t>
            </a:r>
            <a:r>
              <a:rPr lang="en-US" dirty="0" smtClean="0">
                <a:sym typeface="Wingdings" pitchFamily="2" charset="2"/>
              </a:rPr>
              <a:t>requirements</a:t>
            </a:r>
          </a:p>
          <a:p>
            <a:pPr lvl="1"/>
            <a:r>
              <a:rPr lang="en-US" i="1" dirty="0" smtClean="0">
                <a:sym typeface="Wingdings" pitchFamily="2" charset="2"/>
              </a:rPr>
              <a:t>…or</a:t>
            </a:r>
            <a:r>
              <a:rPr lang="en-US" i="1" dirty="0">
                <a:sym typeface="Wingdings" pitchFamily="2" charset="2"/>
              </a:rPr>
              <a:t>, testability</a:t>
            </a:r>
          </a:p>
        </p:txBody>
      </p:sp>
    </p:spTree>
    <p:extLst>
      <p:ext uri="{BB962C8B-B14F-4D97-AF65-F5344CB8AC3E}">
        <p14:creationId xmlns:p14="http://schemas.microsoft.com/office/powerpoint/2010/main" val="2724993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normAutofit/>
          </a:bodyPr>
          <a:lstStyle/>
          <a:p>
            <a:r>
              <a:rPr lang="en-US" dirty="0" smtClean="0"/>
              <a:t>Help to start a BI solution with a “formal” shape right from the beginning</a:t>
            </a:r>
          </a:p>
          <a:p>
            <a:pPr lvl="1"/>
            <a:r>
              <a:rPr lang="en-US" dirty="0" smtClean="0"/>
              <a:t>This helps a lot to have better maintainability</a:t>
            </a:r>
          </a:p>
          <a:p>
            <a:pPr lvl="1"/>
            <a:r>
              <a:rPr lang="en-US" dirty="0" smtClean="0"/>
              <a:t>This is *vital* to be able to put additional human resources on the project with the least effort</a:t>
            </a:r>
          </a:p>
          <a:p>
            <a:pPr lvl="2"/>
            <a:r>
              <a:rPr lang="en-US" dirty="0" smtClean="0"/>
              <a:t>They can be productive almost immediately</a:t>
            </a:r>
          </a:p>
          <a:p>
            <a:pPr lvl="2"/>
            <a:r>
              <a:rPr lang="en-US" dirty="0" smtClean="0"/>
              <a:t>Anyone will produce a work that can be carried on by other people</a:t>
            </a:r>
          </a:p>
          <a:p>
            <a:endParaRPr lang="en-US" dirty="0" smtClean="0"/>
          </a:p>
          <a:p>
            <a:r>
              <a:rPr lang="en-US" dirty="0" smtClean="0"/>
              <a:t>Attention! I’ll assume you already have confidence with BI terms</a:t>
            </a:r>
            <a:endParaRPr lang="en-US" dirty="0"/>
          </a:p>
        </p:txBody>
      </p:sp>
    </p:spTree>
    <p:extLst>
      <p:ext uri="{BB962C8B-B14F-4D97-AF65-F5344CB8AC3E}">
        <p14:creationId xmlns:p14="http://schemas.microsoft.com/office/powerpoint/2010/main" val="25209742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noAutofit/>
          </a:bodyPr>
          <a:lstStyle/>
          <a:p>
            <a:r>
              <a:rPr lang="en-US" dirty="0" smtClean="0"/>
              <a:t>Try to isolate all the layers to reduce “friction” to minimum levels</a:t>
            </a:r>
          </a:p>
          <a:p>
            <a:pPr lvl="1"/>
            <a:r>
              <a:rPr lang="en-US" dirty="0" smtClean="0"/>
              <a:t>“Friction” is what make hard to change things</a:t>
            </a:r>
          </a:p>
          <a:p>
            <a:endParaRPr lang="en-US" dirty="0" smtClean="0"/>
          </a:p>
          <a:p>
            <a:r>
              <a:rPr lang="en-US" dirty="0" smtClean="0"/>
              <a:t>Keep everything as simple as possible to make changes to the system easier</a:t>
            </a:r>
          </a:p>
          <a:p>
            <a:pPr lvl="1"/>
            <a:r>
              <a:rPr lang="en-US" dirty="0" smtClean="0"/>
              <a:t>So that we can “adapt” to changing business 	requirements</a:t>
            </a:r>
          </a:p>
          <a:p>
            <a:endParaRPr lang="en-US" dirty="0" smtClean="0"/>
          </a:p>
          <a:p>
            <a:r>
              <a:rPr lang="en-US" dirty="0"/>
              <a:t>Methodology independent</a:t>
            </a:r>
          </a:p>
          <a:p>
            <a:pPr lvl="1"/>
            <a:r>
              <a:rPr lang="en-US" dirty="0"/>
              <a:t>use Kimball, </a:t>
            </a:r>
            <a:r>
              <a:rPr lang="en-US" dirty="0" err="1"/>
              <a:t>Inmon</a:t>
            </a:r>
            <a:r>
              <a:rPr lang="en-US" dirty="0"/>
              <a:t> or the methodology you prefer</a:t>
            </a:r>
          </a:p>
          <a:p>
            <a:endParaRPr lang="en-US" dirty="0"/>
          </a:p>
          <a:p>
            <a:endParaRPr lang="en-US" dirty="0"/>
          </a:p>
          <a:p>
            <a:endParaRPr lang="en-US" dirty="0" smtClean="0"/>
          </a:p>
          <a:p>
            <a:endParaRPr lang="en-US" dirty="0"/>
          </a:p>
        </p:txBody>
      </p:sp>
    </p:spTree>
    <p:extLst>
      <p:ext uri="{BB962C8B-B14F-4D97-AF65-F5344CB8AC3E}">
        <p14:creationId xmlns:p14="http://schemas.microsoft.com/office/powerpoint/2010/main" val="28943959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2719</TotalTime>
  <Words>2727</Words>
  <Application>Microsoft Office PowerPoint</Application>
  <PresentationFormat>On-screen Show (4:3)</PresentationFormat>
  <Paragraphs>483</Paragraphs>
  <Slides>60</Slides>
  <Notes>25</Notes>
  <HiddenSlides>2</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Urban</vt:lpstr>
      <vt:lpstr>Adaptive BI Best Practices</vt:lpstr>
      <vt:lpstr>About Me</vt:lpstr>
      <vt:lpstr>Agenda</vt:lpstr>
      <vt:lpstr>What this session is about?</vt:lpstr>
      <vt:lpstr>Rules ?!?!?</vt:lpstr>
      <vt:lpstr>The events that led to this idea</vt:lpstr>
      <vt:lpstr>The events that led to this idea</vt:lpstr>
      <vt:lpstr>Key points</vt:lpstr>
      <vt:lpstr>Key points</vt:lpstr>
      <vt:lpstr>The “Layers”</vt:lpstr>
      <vt:lpstr>Databases</vt:lpstr>
      <vt:lpstr>Database</vt:lpstr>
      <vt:lpstr>Database</vt:lpstr>
      <vt:lpstr>Schemas</vt:lpstr>
      <vt:lpstr>Logical Boundaries</vt:lpstr>
      <vt:lpstr>Logical Boundaries</vt:lpstr>
      <vt:lpstr>Programmable Objects</vt:lpstr>
      <vt:lpstr>Views</vt:lpstr>
      <vt:lpstr>Stored Procedures</vt:lpstr>
      <vt:lpstr>Rules for Source/Helper Database</vt:lpstr>
      <vt:lpstr>OLTP/Helper DB objects</vt:lpstr>
      <vt:lpstr>Rules for Configuration Database</vt:lpstr>
      <vt:lpstr>Configuration Database</vt:lpstr>
      <vt:lpstr>Rules for Staging Database</vt:lpstr>
      <vt:lpstr>Staging Database</vt:lpstr>
      <vt:lpstr>Staging DB objects</vt:lpstr>
      <vt:lpstr>Staging DB objects</vt:lpstr>
      <vt:lpstr>Staging DB objects</vt:lpstr>
      <vt:lpstr>Staging DB objects</vt:lpstr>
      <vt:lpstr>Staging DB objects</vt:lpstr>
      <vt:lpstr>Staging DB objects</vt:lpstr>
      <vt:lpstr>Objects Roles</vt:lpstr>
      <vt:lpstr>Rules for Datawarehouse Database</vt:lpstr>
      <vt:lpstr>Datawarehouse DB Objects</vt:lpstr>
      <vt:lpstr>Datawarehouse DB Objects</vt:lpstr>
      <vt:lpstr>Datawarehouse DB Objects - Dimensions</vt:lpstr>
      <vt:lpstr>Date Dimension</vt:lpstr>
      <vt:lpstr>Dimension Dummy Members</vt:lpstr>
      <vt:lpstr>Datawarehouse DB Objects - Fact</vt:lpstr>
      <vt:lpstr>Datawarehouse DB Objects - Factless</vt:lpstr>
      <vt:lpstr>The Global Picture</vt:lpstr>
      <vt:lpstr>PowerPoint Presentation</vt:lpstr>
      <vt:lpstr>The Complete Picture</vt:lpstr>
      <vt:lpstr>Crossing Layer’s Border</vt:lpstr>
      <vt:lpstr>Database Unit Testing</vt:lpstr>
      <vt:lpstr>ETL</vt:lpstr>
      <vt:lpstr>Integration Services</vt:lpstr>
      <vt:lpstr>Integration Services</vt:lpstr>
      <vt:lpstr>Example of Staging Packages</vt:lpstr>
      <vt:lpstr>Example of DWH Loading Packages</vt:lpstr>
      <vt:lpstr>Integration Services</vt:lpstr>
      <vt:lpstr>Integration Services</vt:lpstr>
      <vt:lpstr>Additional Notes / Warnings</vt:lpstr>
      <vt:lpstr>Demo</vt:lpstr>
      <vt:lpstr>Latest Case Study - 1</vt:lpstr>
      <vt:lpstr>Latest Case Study - 2</vt:lpstr>
      <vt:lpstr>Latest Case Study - 3</vt:lpstr>
      <vt:lpstr>Questions</vt:lpstr>
      <vt:lpstr>Thank you!</vt:lpstr>
      <vt:lpstr>I would appreciate your feedback!</vt:lpstr>
    </vt:vector>
  </TitlesOfParts>
  <Company>Brazen Graphics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Mary Tiong</dc:creator>
  <cp:lastModifiedBy>Sérgio Carvalho Fonseca</cp:lastModifiedBy>
  <cp:revision>103</cp:revision>
  <dcterms:created xsi:type="dcterms:W3CDTF">2010-02-16T21:25:45Z</dcterms:created>
  <dcterms:modified xsi:type="dcterms:W3CDTF">2011-01-06T15:34:28Z</dcterms:modified>
</cp:coreProperties>
</file>