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8" r:id="rId4"/>
    <p:sldId id="260" r:id="rId5"/>
    <p:sldId id="261" r:id="rId7"/>
    <p:sldId id="262" r:id="rId8"/>
    <p:sldId id="263" r:id="rId9"/>
    <p:sldId id="273" r:id="rId10"/>
    <p:sldId id="264" r:id="rId11"/>
    <p:sldId id="266" r:id="rId12"/>
    <p:sldId id="272" r:id="rId13"/>
    <p:sldId id="277" r:id="rId14"/>
    <p:sldId id="268" r:id="rId15"/>
    <p:sldId id="298" r:id="rId16"/>
    <p:sldId id="294" r:id="rId17"/>
    <p:sldId id="292" r:id="rId18"/>
    <p:sldId id="295" r:id="rId19"/>
    <p:sldId id="296" r:id="rId20"/>
    <p:sldId id="297" r:id="rId21"/>
    <p:sldId id="293" r:id="rId22"/>
    <p:sldId id="299" r:id="rId23"/>
    <p:sldId id="300" r:id="rId24"/>
    <p:sldId id="301" r:id="rId25"/>
    <p:sldId id="302" r:id="rId26"/>
    <p:sldId id="276" r:id="rId27"/>
    <p:sldId id="303" r:id="rId28"/>
    <p:sldId id="304" r:id="rId29"/>
    <p:sldId id="305" r:id="rId30"/>
    <p:sldId id="270" r:id="rId31"/>
    <p:sldId id="306" r:id="rId32"/>
    <p:sldId id="307" r:id="rId33"/>
    <p:sldId id="308" r:id="rId34"/>
    <p:sldId id="313" r:id="rId35"/>
    <p:sldId id="314" r:id="rId36"/>
    <p:sldId id="312" r:id="rId37"/>
    <p:sldId id="309" r:id="rId38"/>
    <p:sldId id="310" r:id="rId39"/>
    <p:sldId id="311" r:id="rId40"/>
    <p:sldId id="315" r:id="rId41"/>
    <p:sldId id="316" r:id="rId42"/>
    <p:sldId id="31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2" d="100"/>
          <a:sy n="72" d="100"/>
        </p:scale>
        <p:origin x="7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72178-EB8B-4BF7-9B53-6F94B8933B02}"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C5469-1590-4A87-B628-4161DEC85C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r>
              <a:rPr lang="en-US" altLang="zh-CN" dirty="0"/>
              <a:t>T</a:t>
            </a:r>
            <a:r>
              <a:rPr lang="zh-CN" altLang="en-US" dirty="0"/>
              <a:t>，</a:t>
            </a:r>
            <a:r>
              <a:rPr lang="en-US" altLang="zh-CN" dirty="0"/>
              <a:t>P</a:t>
            </a:r>
            <a:r>
              <a:rPr lang="zh-CN" altLang="en-US" dirty="0"/>
              <a:t>，</a:t>
            </a:r>
            <a:r>
              <a:rPr lang="en-US" altLang="zh-CN" dirty="0"/>
              <a:t>E</a:t>
            </a:r>
            <a:r>
              <a:rPr lang="zh-CN" altLang="en-US" dirty="0"/>
              <a:t>，</a:t>
            </a:r>
            <a:r>
              <a:rPr lang="en-US" altLang="zh-CN" dirty="0"/>
              <a:t>Z</a:t>
            </a:r>
            <a:r>
              <a:rPr lang="zh-CN" altLang="en-US" dirty="0"/>
              <a:t>，</a:t>
            </a:r>
            <a:r>
              <a:rPr lang="en-US" altLang="zh-CN" dirty="0"/>
              <a:t>Y</a:t>
            </a:r>
            <a:r>
              <a:rPr lang="zh-CN" altLang="en-US" dirty="0"/>
              <a:t>，</a:t>
            </a:r>
            <a:r>
              <a:rPr lang="en-US" altLang="zh-CN" dirty="0"/>
              <a:t>B</a:t>
            </a:r>
            <a:endParaRPr lang="zh-CN" altLang="en-US" dirty="0"/>
          </a:p>
        </p:txBody>
      </p:sp>
      <p:sp>
        <p:nvSpPr>
          <p:cNvPr id="4" name="灯片编号占位符 3"/>
          <p:cNvSpPr>
            <a:spLocks noGrp="true"/>
          </p:cNvSpPr>
          <p:nvPr>
            <p:ph type="sldNum" sz="quarter" idx="5"/>
          </p:nvPr>
        </p:nvSpPr>
        <p:spPr/>
        <p:txBody>
          <a:bodyPr/>
          <a:lstStyle/>
          <a:p>
            <a:fld id="{B00C5469-1590-4A87-B628-4161DEC85C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true">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true"/>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true"/>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true"/>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true"/>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true"/>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true"/>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true"/>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
        <p:nvSpPr>
          <p:cNvPr id="20" name="TextBox 19"/>
          <p:cNvSpPr txBox="true"/>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2" name="TextBox 21"/>
          <p:cNvSpPr txBox="true"/>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true"/>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true"/>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true"/>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true"/>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true"/>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
        <p:nvSpPr>
          <p:cNvPr id="24" name="TextBox 23"/>
          <p:cNvSpPr txBox="true"/>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true"/>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true"/>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true"/>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true"/>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true"/>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true"/>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true"/>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true"/>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a:t>单击此处编辑母版标题样式</a:t>
            </a:r>
            <a:endParaRPr lang="en-US" dirty="0"/>
          </a:p>
        </p:txBody>
      </p:sp>
      <p:sp>
        <p:nvSpPr>
          <p:cNvPr id="3" name="Content Placeholder 2"/>
          <p:cNvSpPr>
            <a:spLocks noGrp="true"/>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true"/>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true"/>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true"/>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true"/>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true"/>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4" name="Footer Placeholder 3"/>
          <p:cNvSpPr>
            <a:spLocks noGrp="true"/>
          </p:cNvSpPr>
          <p:nvPr>
            <p:ph type="ftr" sz="quarter" idx="11"/>
          </p:nvPr>
        </p:nvSpPr>
        <p:spPr/>
        <p:txBody>
          <a:bodyPr/>
          <a:lstStyle/>
          <a:p>
            <a:endParaRPr lang="zh-CN" altLang="en-US"/>
          </a:p>
        </p:txBody>
      </p:sp>
      <p:sp>
        <p:nvSpPr>
          <p:cNvPr id="5" name="Slide Number Placeholder 4"/>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3" name="Footer Placeholder 2"/>
          <p:cNvSpPr>
            <a:spLocks noGrp="true"/>
          </p:cNvSpPr>
          <p:nvPr>
            <p:ph type="ftr" sz="quarter" idx="11"/>
          </p:nvPr>
        </p:nvSpPr>
        <p:spPr/>
        <p:txBody>
          <a:bodyPr/>
          <a:lstStyle/>
          <a:p>
            <a:endParaRPr lang="zh-CN" altLang="en-US"/>
          </a:p>
        </p:txBody>
      </p:sp>
      <p:sp>
        <p:nvSpPr>
          <p:cNvPr id="4" name="Slide Number Placeholder 3"/>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true"/>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true"/>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true"/>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true" noChangeAspect="true"/>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true"/>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true"/>
          </p:cNvSpPr>
          <p:nvPr>
            <p:ph type="dt" sz="half" idx="10"/>
          </p:nvPr>
        </p:nvSpPr>
        <p:spPr/>
        <p:txBody>
          <a:bodyPr/>
          <a:lstStyle/>
          <a:p>
            <a:fld id="{7BDE5704-9751-441D-8D5D-0C0F741F72AE}"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445921DE-8AB4-4D10-91E5-761E71ECF31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true">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true"/>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true"/>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true"/>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DE5704-9751-441D-8D5D-0C0F741F72AE}" type="datetimeFigureOut">
              <a:rPr lang="zh-CN" altLang="en-US" smtClean="0"/>
            </a:fld>
            <a:endParaRPr lang="zh-CN" altLang="en-US"/>
          </a:p>
        </p:txBody>
      </p:sp>
      <p:sp>
        <p:nvSpPr>
          <p:cNvPr id="5" name="Footer Placeholder 4"/>
          <p:cNvSpPr>
            <a:spLocks noGrp="true"/>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true"/>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5921DE-8AB4-4D10-91E5-761E71ECF31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bilibili.com/video/av17192341?from=search&amp;seid=8462145369384288589"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pPr algn="ctr"/>
            <a:r>
              <a:rPr lang="zh-CN" altLang="en-US" dirty="0"/>
              <a:t>大数据实训开题</a:t>
            </a:r>
            <a:endParaRPr lang="zh-CN" altLang="en-US" dirty="0"/>
          </a:p>
        </p:txBody>
      </p:sp>
      <p:sp>
        <p:nvSpPr>
          <p:cNvPr id="3" name="副标题 2"/>
          <p:cNvSpPr>
            <a:spLocks noGrp="true"/>
          </p:cNvSpPr>
          <p:nvPr>
            <p:ph type="subTitle" idx="1"/>
          </p:nvPr>
        </p:nvSpPr>
        <p:spPr/>
        <p:txBody>
          <a:bodyPr/>
          <a:lstStyle/>
          <a:p>
            <a:pPr algn="r"/>
            <a:r>
              <a:rPr lang="en-US" altLang="zh-CN" dirty="0"/>
              <a:t>——</a:t>
            </a:r>
            <a:r>
              <a:rPr lang="zh-CN" altLang="en-US" dirty="0">
                <a:ea typeface="宋体" charset="0"/>
              </a:rPr>
              <a:t>高寻真源</a:t>
            </a:r>
            <a:r>
              <a:rPr lang="zh-CN" altLang="en-US" dirty="0"/>
              <a:t> 田丰收</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sym typeface="+mn-ea"/>
              </a:rPr>
              <a:t>大数据平台的发展趋势</a:t>
            </a:r>
            <a:r>
              <a:rPr lang="en-US" altLang="zh-CN" dirty="0">
                <a:sym typeface="+mn-ea"/>
              </a:rPr>
              <a:t>-</a:t>
            </a:r>
            <a:r>
              <a:rPr lang="zh-CN" altLang="en-US" dirty="0">
                <a:sym typeface="+mn-ea"/>
              </a:rPr>
              <a:t>早期发展</a:t>
            </a:r>
            <a:endParaRPr lang="zh-CN" altLang="en-US" dirty="0">
              <a:sym typeface="+mn-ea"/>
            </a:endParaRPr>
          </a:p>
        </p:txBody>
      </p:sp>
      <p:pic>
        <p:nvPicPr>
          <p:cNvPr id="5" name="内容占位符 4"/>
          <p:cNvPicPr>
            <a:picLocks noGrp="true" noChangeAspect="true"/>
          </p:cNvPicPr>
          <p:nvPr>
            <p:ph idx="1"/>
          </p:nvPr>
        </p:nvPicPr>
        <p:blipFill>
          <a:blip r:embed="rId1">
            <a:extLst>
              <a:ext uri="{28A0092B-C50C-407E-A947-70E740481C1C}">
                <a14:useLocalDpi xmlns:a14="http://schemas.microsoft.com/office/drawing/2010/main" val="false"/>
              </a:ext>
            </a:extLst>
          </a:blip>
          <a:stretch>
            <a:fillRect/>
          </a:stretch>
        </p:blipFill>
        <p:spPr>
          <a:xfrm>
            <a:off x="1203240" y="1814566"/>
            <a:ext cx="5610225" cy="3810000"/>
          </a:xfrm>
        </p:spPr>
      </p:pic>
      <p:pic>
        <p:nvPicPr>
          <p:cNvPr id="9" name="图片 8"/>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1203240" y="1402923"/>
            <a:ext cx="9466672" cy="4633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sym typeface="+mn-ea"/>
              </a:rPr>
              <a:t>大数据平台的发展趋势</a:t>
            </a:r>
            <a:br>
              <a:rPr lang="zh-CN" altLang="en-US" dirty="0"/>
            </a:br>
            <a:r>
              <a:rPr lang="en-US" altLang="zh-CN" dirty="0"/>
              <a:t>-”</a:t>
            </a:r>
            <a:r>
              <a:rPr lang="zh-CN" altLang="en-US" dirty="0"/>
              <a:t>后现代</a:t>
            </a:r>
            <a:r>
              <a:rPr lang="en-US" altLang="zh-CN" dirty="0"/>
              <a:t>”</a:t>
            </a:r>
            <a:r>
              <a:rPr lang="zh-CN" altLang="en-US" dirty="0"/>
              <a:t>的大数据</a:t>
            </a:r>
            <a:endParaRPr lang="zh-CN" altLang="en-US" dirty="0"/>
          </a:p>
        </p:txBody>
      </p:sp>
      <p:sp>
        <p:nvSpPr>
          <p:cNvPr id="3" name="内容占位符 2"/>
          <p:cNvSpPr>
            <a:spLocks noGrp="true"/>
          </p:cNvSpPr>
          <p:nvPr>
            <p:ph idx="1"/>
          </p:nvPr>
        </p:nvSpPr>
        <p:spPr/>
        <p:txBody>
          <a:bodyPr/>
          <a:lstStyle/>
          <a:p>
            <a:r>
              <a:rPr lang="zh-CN" altLang="en-US" dirty="0"/>
              <a:t>流式计算</a:t>
            </a:r>
            <a:r>
              <a:rPr lang="en-US" altLang="zh-CN" dirty="0"/>
              <a:t>:</a:t>
            </a:r>
            <a:r>
              <a:rPr lang="zh-CN" altLang="en-US" dirty="0"/>
              <a:t>从</a:t>
            </a:r>
            <a:r>
              <a:rPr lang="en-US" altLang="zh-CN" dirty="0"/>
              <a:t>Strom</a:t>
            </a:r>
            <a:r>
              <a:rPr lang="zh-CN" altLang="en-US" dirty="0"/>
              <a:t>到批流合一的</a:t>
            </a:r>
            <a:r>
              <a:rPr lang="en-US" altLang="zh-CN" dirty="0" err="1"/>
              <a:t>Flink</a:t>
            </a:r>
            <a:endParaRPr lang="en-US" altLang="zh-CN" dirty="0"/>
          </a:p>
          <a:p>
            <a:r>
              <a:rPr lang="zh-CN" altLang="en-US" dirty="0"/>
              <a:t>深度学习的狂欢</a:t>
            </a:r>
            <a:r>
              <a:rPr lang="en-US" altLang="zh-CN" dirty="0"/>
              <a:t>——GPU</a:t>
            </a:r>
            <a:r>
              <a:rPr lang="zh-CN" altLang="en-US" dirty="0"/>
              <a:t>集群的时代</a:t>
            </a:r>
            <a:endParaRPr lang="en-US" altLang="zh-CN" dirty="0"/>
          </a:p>
          <a:p>
            <a:r>
              <a:rPr lang="zh-CN" altLang="en-US" dirty="0"/>
              <a:t>天眼系统：</a:t>
            </a:r>
            <a:r>
              <a:rPr lang="en-GB" altLang="zh-CN" dirty="0">
                <a:hlinkClick r:id="rId1"/>
              </a:rPr>
              <a:t> https://www.bilibili.com/video/av17192341?from=search&amp;seid=8462145369384288589</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true"/>
          </p:cNvPicPr>
          <p:nvPr/>
        </p:nvPicPr>
        <p:blipFill>
          <a:blip r:embed="rId1"/>
          <a:stretch>
            <a:fillRect/>
          </a:stretch>
        </p:blipFill>
        <p:spPr>
          <a:xfrm>
            <a:off x="6392875" y="1375055"/>
            <a:ext cx="5276190" cy="4476190"/>
          </a:xfrm>
          <a:prstGeom prst="rect">
            <a:avLst/>
          </a:prstGeom>
        </p:spPr>
      </p:pic>
      <p:sp>
        <p:nvSpPr>
          <p:cNvPr id="2" name="标题 1"/>
          <p:cNvSpPr>
            <a:spLocks noGrp="true"/>
          </p:cNvSpPr>
          <p:nvPr>
            <p:ph type="title"/>
          </p:nvPr>
        </p:nvSpPr>
        <p:spPr/>
        <p:txBody>
          <a:bodyPr/>
          <a:lstStyle/>
          <a:p>
            <a:r>
              <a:rPr lang="zh-CN" altLang="en-US" dirty="0">
                <a:sym typeface="+mn-ea"/>
              </a:rPr>
              <a:t>大数据平台的发展趋势</a:t>
            </a:r>
            <a:r>
              <a:rPr lang="en-US" altLang="zh-CN" dirty="0">
                <a:sym typeface="+mn-ea"/>
              </a:rPr>
              <a:t>-</a:t>
            </a:r>
            <a:r>
              <a:rPr lang="zh-CN" altLang="en-US" dirty="0">
                <a:sym typeface="+mn-ea"/>
              </a:rPr>
              <a:t>日渐成熟</a:t>
            </a:r>
            <a:endParaRPr lang="zh-CN" altLang="en-US" dirty="0">
              <a:sym typeface="+mn-ea"/>
            </a:endParaRPr>
          </a:p>
        </p:txBody>
      </p:sp>
      <p:sp>
        <p:nvSpPr>
          <p:cNvPr id="3" name="内容占位符 2"/>
          <p:cNvSpPr>
            <a:spLocks noGrp="true"/>
          </p:cNvSpPr>
          <p:nvPr>
            <p:ph idx="1"/>
          </p:nvPr>
        </p:nvSpPr>
        <p:spPr>
          <a:xfrm>
            <a:off x="677545" y="2192020"/>
            <a:ext cx="4648835" cy="3880485"/>
          </a:xfrm>
        </p:spPr>
        <p:txBody>
          <a:bodyPr/>
          <a:lstStyle/>
          <a:p>
            <a:r>
              <a:rPr lang="zh-CN" altLang="en-US" dirty="0"/>
              <a:t>下图是</a:t>
            </a:r>
            <a:r>
              <a:rPr lang="en-US" altLang="zh-CN" dirty="0"/>
              <a:t>Gartner2016</a:t>
            </a:r>
            <a:r>
              <a:rPr lang="zh-CN" altLang="en-US" dirty="0"/>
              <a:t>年给出的技术成熟度曲线，首次将云计算、大数据及相关技术移除。</a:t>
            </a:r>
            <a:r>
              <a:rPr lang="en-US" altLang="zh-CN" dirty="0" err="1"/>
              <a:t>Gart</a:t>
            </a:r>
            <a:r>
              <a:rPr lang="zh-CN" altLang="en-US" dirty="0"/>
              <a:t>呢人之初这些技术不是不重要而是不再“新兴”。所以大数据度过了技术膨胀期进入真正使用大数据解决问题的时候。未来大数据将展现强大的生命力，相关市场的营收也将不断放大。</a:t>
            </a:r>
            <a:endParaRPr lang="en-US" altLang="zh-CN"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大数据常见架构</a:t>
            </a:r>
            <a:r>
              <a:rPr lang="en-US" altLang="zh-CN">
                <a:sym typeface="+mn-ea"/>
              </a:rPr>
              <a:t>-</a:t>
            </a:r>
            <a:r>
              <a:rPr lang="zh-CN" altLang="en-US">
                <a:sym typeface="+mn-ea"/>
              </a:rPr>
              <a:t>数据来源</a:t>
            </a:r>
            <a:endParaRPr lang="zh-CN" altLang="en-US">
              <a:sym typeface="+mn-ea"/>
            </a:endParaRPr>
          </a:p>
        </p:txBody>
      </p:sp>
      <p:sp>
        <p:nvSpPr>
          <p:cNvPr id="3" name="内容占位符 2"/>
          <p:cNvSpPr>
            <a:spLocks noGrp="true"/>
          </p:cNvSpPr>
          <p:nvPr>
            <p:ph idx="1"/>
          </p:nvPr>
        </p:nvSpPr>
        <p:spPr/>
        <p:txBody>
          <a:bodyPr/>
          <a:p>
            <a:r>
              <a:rPr lang="zh-CN" altLang="en-US"/>
              <a:t>数据库：数据库可以记录业务数据和部分操作数据，错误数据或日志数据</a:t>
            </a:r>
            <a:endParaRPr lang="zh-CN" altLang="en-US"/>
          </a:p>
          <a:p>
            <a:r>
              <a:rPr lang="zh-CN" altLang="en-US"/>
              <a:t>日志文件：系统自身的日志文件是可靠的数据来源，比如各类</a:t>
            </a:r>
            <a:r>
              <a:rPr lang="en-US" altLang="zh-CN"/>
              <a:t>java</a:t>
            </a:r>
            <a:r>
              <a:rPr lang="zh-CN" altLang="en-US">
                <a:ea typeface="宋体" charset="0"/>
              </a:rPr>
              <a:t>框架都会使用</a:t>
            </a:r>
            <a:r>
              <a:rPr lang="en-US" altLang="zh-CN"/>
              <a:t>log4j</a:t>
            </a:r>
            <a:r>
              <a:rPr lang="zh-CN" altLang="en-US">
                <a:ea typeface="宋体" charset="0"/>
              </a:rPr>
              <a:t>存储日志文件，这些日志文件本身就是最好的数据来源</a:t>
            </a:r>
            <a:endParaRPr lang="zh-CN" altLang="en-US"/>
          </a:p>
          <a:p>
            <a:r>
              <a:rPr lang="zh-CN" altLang="en-US"/>
              <a:t>数据埋点：前段埋点，代码埋点等，在特殊节点获取数据并存储。</a:t>
            </a:r>
            <a:endParaRPr lang="zh-CN" altLang="en-US"/>
          </a:p>
          <a:p>
            <a:r>
              <a:rPr lang="zh-CN" altLang="en-US"/>
              <a:t>服务器探针：获取服务器数据的硬件</a:t>
            </a:r>
            <a:endParaRPr lang="zh-CN" altLang="en-US"/>
          </a:p>
          <a:p>
            <a:r>
              <a:rPr lang="zh-CN" altLang="en-US"/>
              <a:t>预警与监控系统：预警与监控系统会记录整体系统运行的数据。包括软硬件数据，甚至一些更复杂的数据。很多时候，监控系统本身也是一种大数据应用</a:t>
            </a:r>
            <a:endParaRPr lang="zh-CN" altLang="en-US"/>
          </a:p>
          <a:p>
            <a:r>
              <a:rPr lang="zh-CN" altLang="en-US"/>
              <a:t>传感器：对于需要与物联网结合的大数据项目中最重要的数据来源。</a:t>
            </a:r>
            <a:endParaRPr lang="zh-CN" altLang="en-US"/>
          </a:p>
          <a:p>
            <a:r>
              <a:rPr lang="zh-CN" altLang="en-US"/>
              <a:t>等等</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大数据常见架构</a:t>
            </a:r>
            <a:r>
              <a:rPr lang="en-US" altLang="zh-CN"/>
              <a:t>-</a:t>
            </a:r>
            <a:r>
              <a:rPr lang="zh-CN" altLang="en-US"/>
              <a:t>业务目标</a:t>
            </a:r>
            <a:endParaRPr lang="zh-CN" altLang="en-US"/>
          </a:p>
        </p:txBody>
      </p:sp>
      <p:sp>
        <p:nvSpPr>
          <p:cNvPr id="3" name="内容占位符 2"/>
          <p:cNvSpPr>
            <a:spLocks noGrp="true"/>
          </p:cNvSpPr>
          <p:nvPr>
            <p:ph idx="1"/>
          </p:nvPr>
        </p:nvSpPr>
        <p:spPr>
          <a:xfrm>
            <a:off x="677545" y="2160905"/>
            <a:ext cx="3371215" cy="3880485"/>
          </a:xfrm>
        </p:spPr>
        <p:txBody>
          <a:bodyPr>
            <a:normAutofit lnSpcReduction="20000"/>
          </a:bodyPr>
          <a:p>
            <a:r>
              <a:rPr lang="zh-CN" altLang="en-US"/>
              <a:t>大数据的结构都是基于数据来源与实际业务来设计的，比如右图是一个比较经典的电商业务场景（来源于阿里云公开技术报告）</a:t>
            </a:r>
            <a:endParaRPr lang="zh-CN" altLang="en-US"/>
          </a:p>
          <a:p>
            <a:r>
              <a:rPr lang="zh-CN" altLang="en-US">
                <a:ea typeface="宋体" charset="0"/>
              </a:rPr>
              <a:t>更复杂的场景往往会与更深层的数据挖掘与数据分析有关。比如各类预测服务，搜索服务。</a:t>
            </a:r>
            <a:endParaRPr lang="zh-CN" altLang="en-US">
              <a:ea typeface="宋体" charset="0"/>
            </a:endParaRPr>
          </a:p>
          <a:p>
            <a:r>
              <a:rPr lang="zh-CN" altLang="en-US">
                <a:ea typeface="宋体" charset="0"/>
              </a:rPr>
              <a:t>而在工业上会有更详细的业务目标，比如通过物流数据运输效率的提高，运输损耗的降低，根据售后记录分析与改进某一类型产品等等</a:t>
            </a:r>
            <a:endParaRPr lang="zh-CN" altLang="en-US">
              <a:ea typeface="宋体" charset="0"/>
            </a:endParaRPr>
          </a:p>
        </p:txBody>
      </p:sp>
      <p:pic>
        <p:nvPicPr>
          <p:cNvPr id="4" name="图片 3" descr="业务场景"/>
          <p:cNvPicPr>
            <a:picLocks noChangeAspect="true"/>
          </p:cNvPicPr>
          <p:nvPr/>
        </p:nvPicPr>
        <p:blipFill>
          <a:blip r:embed="rId1"/>
          <a:stretch>
            <a:fillRect/>
          </a:stretch>
        </p:blipFill>
        <p:spPr>
          <a:xfrm>
            <a:off x="3937635" y="2160905"/>
            <a:ext cx="6626860" cy="3624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大数据常见架构</a:t>
            </a:r>
            <a:r>
              <a:rPr lang="en-US" altLang="zh-CN"/>
              <a:t>-</a:t>
            </a:r>
            <a:r>
              <a:rPr lang="zh-CN" altLang="en-US"/>
              <a:t>离线计算（早期概念）</a:t>
            </a:r>
            <a:endParaRPr lang="zh-CN" altLang="en-US"/>
          </a:p>
        </p:txBody>
      </p:sp>
      <p:sp>
        <p:nvSpPr>
          <p:cNvPr id="3" name="内容占位符 2"/>
          <p:cNvSpPr>
            <a:spLocks noGrp="true"/>
          </p:cNvSpPr>
          <p:nvPr>
            <p:ph idx="1"/>
          </p:nvPr>
        </p:nvSpPr>
        <p:spPr>
          <a:xfrm>
            <a:off x="7873365" y="1489075"/>
            <a:ext cx="3329305" cy="4575810"/>
          </a:xfrm>
        </p:spPr>
        <p:txBody>
          <a:bodyPr>
            <a:normAutofit fontScale="90000" lnSpcReduction="20000"/>
          </a:bodyPr>
          <a:p>
            <a:r>
              <a:rPr lang="zh-CN" altLang="en-US"/>
              <a:t>早期的数据仓库设计目标中数据的主要来源是数据库，但是随着时代的发展数据来源变得越来越多样。</a:t>
            </a:r>
            <a:endParaRPr lang="zh-CN" altLang="en-US"/>
          </a:p>
          <a:p>
            <a:r>
              <a:rPr lang="zh-CN" altLang="en-US"/>
              <a:t>数据加载层：ETL（Extract-Transform-Load）</a:t>
            </a:r>
            <a:endParaRPr lang="zh-CN" altLang="en-US"/>
          </a:p>
          <a:p>
            <a:r>
              <a:rPr lang="zh-CN" altLang="en-US"/>
              <a:t>数据运营层：ODS（Operational Data Store）</a:t>
            </a:r>
            <a:endParaRPr lang="zh-CN" altLang="en-US"/>
          </a:p>
          <a:p>
            <a:r>
              <a:rPr lang="zh-CN" altLang="en-US"/>
              <a:t>数据仓库层：DW（Data Warehouse）</a:t>
            </a:r>
            <a:endParaRPr lang="zh-CN" altLang="en-US"/>
          </a:p>
          <a:p>
            <a:r>
              <a:rPr lang="zh-CN" altLang="en-US">
                <a:ea typeface="宋体" charset="0"/>
              </a:rPr>
              <a:t>数据市场：</a:t>
            </a:r>
            <a:r>
              <a:rPr lang="en-US" altLang="zh-CN"/>
              <a:t>DM</a:t>
            </a:r>
            <a:r>
              <a:rPr lang="zh-CN" altLang="en-US">
                <a:ea typeface="宋体" charset="0"/>
              </a:rPr>
              <a:t>（</a:t>
            </a:r>
            <a:r>
              <a:rPr lang="en-US" altLang="zh-CN">
                <a:ea typeface="宋体" charset="0"/>
              </a:rPr>
              <a:t>DataMart</a:t>
            </a:r>
            <a:r>
              <a:rPr lang="zh-CN" altLang="en-US">
                <a:ea typeface="宋体" charset="0"/>
              </a:rPr>
              <a:t>）：一个从操作的数据和其他的为某个特殊的专业人员团体服务的数据源中收集数据的仓库</a:t>
            </a:r>
            <a:endParaRPr lang="zh-CN" altLang="en-US">
              <a:ea typeface="宋体" charset="0"/>
            </a:endParaRPr>
          </a:p>
          <a:p>
            <a:r>
              <a:rPr lang="en-US" altLang="zh-CN"/>
              <a:t>DB</a:t>
            </a:r>
            <a:r>
              <a:rPr lang="zh-CN" altLang="en-US">
                <a:ea typeface="宋体" charset="0"/>
              </a:rPr>
              <a:t>，</a:t>
            </a:r>
            <a:r>
              <a:rPr lang="zh-CN" altLang="en-US"/>
              <a:t>Data</a:t>
            </a:r>
            <a:r>
              <a:rPr lang="en-US" altLang="zh-CN"/>
              <a:t>M</a:t>
            </a:r>
            <a:r>
              <a:rPr lang="zh-CN" altLang="en-US"/>
              <a:t>ar</a:t>
            </a:r>
            <a:r>
              <a:rPr lang="en-US" altLang="zh-CN"/>
              <a:t>t</a:t>
            </a:r>
            <a:r>
              <a:rPr lang="zh-CN" altLang="en-US">
                <a:ea typeface="宋体" charset="0"/>
              </a:rPr>
              <a:t>对应输出来源，</a:t>
            </a:r>
            <a:r>
              <a:rPr lang="en-US" altLang="zh-CN">
                <a:ea typeface="宋体" charset="0"/>
              </a:rPr>
              <a:t>DataMart</a:t>
            </a:r>
            <a:r>
              <a:rPr lang="zh-CN" altLang="en-US">
                <a:ea typeface="宋体" charset="0"/>
              </a:rPr>
              <a:t>对应数据仓库的输出，不同业务数据来源，或者结构分层会略有差别，但是基本结构一致。</a:t>
            </a:r>
            <a:endParaRPr lang="en-US" altLang="zh-CN">
              <a:ea typeface="宋体" charset="0"/>
            </a:endParaRPr>
          </a:p>
        </p:txBody>
      </p:sp>
      <p:pic>
        <p:nvPicPr>
          <p:cNvPr id="7" name="图片 6" descr="离线计算"/>
          <p:cNvPicPr>
            <a:picLocks noChangeAspect="true"/>
          </p:cNvPicPr>
          <p:nvPr/>
        </p:nvPicPr>
        <p:blipFill>
          <a:blip r:embed="rId1"/>
          <a:stretch>
            <a:fillRect/>
          </a:stretch>
        </p:blipFill>
        <p:spPr>
          <a:xfrm>
            <a:off x="677545" y="1543050"/>
            <a:ext cx="7248525" cy="3771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normAutofit fontScale="90000"/>
          </a:bodyPr>
          <a:p>
            <a:r>
              <a:rPr lang="zh-CN" altLang="en-US">
                <a:sym typeface="+mn-ea"/>
              </a:rPr>
              <a:t>大数据常见架构</a:t>
            </a:r>
            <a:r>
              <a:rPr lang="en-US" altLang="zh-CN">
                <a:sym typeface="+mn-ea"/>
              </a:rPr>
              <a:t>-</a:t>
            </a:r>
            <a:r>
              <a:rPr lang="zh-CN" altLang="en-US">
                <a:sym typeface="+mn-ea"/>
              </a:rPr>
              <a:t>离线计算（具体实现中的后需改进）</a:t>
            </a:r>
            <a:br>
              <a:rPr lang="zh-CN" altLang="en-US"/>
            </a:br>
            <a:endParaRPr lang="zh-CN" altLang="en-US"/>
          </a:p>
        </p:txBody>
      </p:sp>
      <p:pic>
        <p:nvPicPr>
          <p:cNvPr id="4" name="图片 3" descr="ods_dw_app_dim"/>
          <p:cNvPicPr>
            <a:picLocks noChangeAspect="true"/>
          </p:cNvPicPr>
          <p:nvPr/>
        </p:nvPicPr>
        <p:blipFill>
          <a:blip r:embed="rId1"/>
          <a:stretch>
            <a:fillRect/>
          </a:stretch>
        </p:blipFill>
        <p:spPr>
          <a:xfrm>
            <a:off x="912495" y="1784985"/>
            <a:ext cx="4796155" cy="4117975"/>
          </a:xfrm>
          <a:prstGeom prst="rect">
            <a:avLst/>
          </a:prstGeom>
        </p:spPr>
      </p:pic>
      <p:pic>
        <p:nvPicPr>
          <p:cNvPr id="8" name="图片 7" descr="ods_dw_app_dim_实现"/>
          <p:cNvPicPr>
            <a:picLocks noChangeAspect="true"/>
          </p:cNvPicPr>
          <p:nvPr/>
        </p:nvPicPr>
        <p:blipFill>
          <a:blip r:embed="rId2"/>
          <a:stretch>
            <a:fillRect/>
          </a:stretch>
        </p:blipFill>
        <p:spPr>
          <a:xfrm>
            <a:off x="6187440" y="1784985"/>
            <a:ext cx="4991735" cy="3972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大数据常见架构</a:t>
            </a:r>
            <a:r>
              <a:rPr lang="en-US" altLang="zh-CN">
                <a:sym typeface="+mn-ea"/>
              </a:rPr>
              <a:t>-</a:t>
            </a:r>
            <a:r>
              <a:rPr lang="zh-CN" altLang="en-US">
                <a:sym typeface="+mn-ea"/>
              </a:rPr>
              <a:t>离线计算（后需改进）</a:t>
            </a:r>
            <a:endParaRPr lang="zh-CN" altLang="en-US"/>
          </a:p>
        </p:txBody>
      </p:sp>
      <p:pic>
        <p:nvPicPr>
          <p:cNvPr id="5" name="内容占位符 4" descr="ods_dw_app_dim_2"/>
          <p:cNvPicPr>
            <a:picLocks noChangeAspect="true"/>
          </p:cNvPicPr>
          <p:nvPr>
            <p:ph idx="1"/>
          </p:nvPr>
        </p:nvPicPr>
        <p:blipFill>
          <a:blip r:embed="rId1"/>
          <a:stretch>
            <a:fillRect/>
          </a:stretch>
        </p:blipFill>
        <p:spPr>
          <a:xfrm>
            <a:off x="677545" y="2058670"/>
            <a:ext cx="4820285" cy="3880485"/>
          </a:xfrm>
          <a:prstGeom prst="rect">
            <a:avLst/>
          </a:prstGeom>
        </p:spPr>
      </p:pic>
      <p:sp>
        <p:nvSpPr>
          <p:cNvPr id="4" name="文本框 3"/>
          <p:cNvSpPr txBox="true"/>
          <p:nvPr/>
        </p:nvSpPr>
        <p:spPr>
          <a:xfrm>
            <a:off x="5654040" y="2058670"/>
            <a:ext cx="5730875" cy="4523105"/>
          </a:xfrm>
          <a:prstGeom prst="rect">
            <a:avLst/>
          </a:prstGeom>
          <a:noFill/>
        </p:spPr>
        <p:txBody>
          <a:bodyPr wrap="square" rtlCol="0">
            <a:spAutoFit/>
          </a:bodyPr>
          <a:p>
            <a:pPr algn="l"/>
            <a:r>
              <a:rPr lang="zh-CN" altLang="en-US"/>
              <a:t>DWS：轻度汇总层，从ODS层中对用户的行为做一个初步的汇总，抽象出来一些通用的维度：时间、ip、id，并根据这些维度做一些统计值，比如用户每个时间段在不同登录ip购买的商品数等。这里做一层轻度的汇总会让计算更加的高效，在此基础上如果计算仅7天、30天、90天的行为的话会快很多。我们希望80%的业务都能通过我们的DWS层计算，而不是ODS。</a:t>
            </a:r>
            <a:endParaRPr lang="zh-CN" altLang="en-US"/>
          </a:p>
          <a:p>
            <a:pPr algn="l"/>
            <a:r>
              <a:rPr lang="zh-CN" altLang="en-US"/>
              <a:t>DWD：这一层主要解决一些数据质量问题和数据的完整度问题。比如用户的资料信息来自于很多不同表，而且经常出现延迟丢数据等问题，为了方便各个使用方更好的使用数据，我们可以在这一层做一个屏蔽。</a:t>
            </a:r>
            <a:endParaRPr lang="zh-CN" altLang="en-US"/>
          </a:p>
          <a:p>
            <a:pPr algn="l"/>
            <a:r>
              <a:rPr lang="zh-CN" altLang="en-US"/>
              <a:t>DIM：这一层比较单纯，举个例子就明白，比如国家代码和国家名、地理位置、中文名、国旗图片等信息就存在DIM层中。</a:t>
            </a:r>
            <a:endParaRPr lang="zh-CN" altLang="en-US"/>
          </a:p>
          <a:p>
            <a:pPr algn="l"/>
            <a:r>
              <a:rPr lang="zh-CN" altLang="en-US"/>
              <a:t>TMP：每一层的计算都会有很多临时表，专设一个DWTMP层来存储我们数据仓库的临时表。</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内容占位符 6" descr="ods_dw_app_dim_详细"/>
          <p:cNvPicPr>
            <a:picLocks noChangeAspect="true"/>
          </p:cNvPicPr>
          <p:nvPr>
            <p:ph idx="1"/>
          </p:nvPr>
        </p:nvPicPr>
        <p:blipFill>
          <a:blip r:embed="rId1"/>
          <a:stretch>
            <a:fillRect/>
          </a:stretch>
        </p:blipFill>
        <p:spPr>
          <a:xfrm>
            <a:off x="2868295" y="299085"/>
            <a:ext cx="7753985" cy="5782945"/>
          </a:xfrm>
          <a:prstGeom prst="rect">
            <a:avLst/>
          </a:prstGeom>
        </p:spPr>
      </p:pic>
      <p:sp>
        <p:nvSpPr>
          <p:cNvPr id="4" name="文本框 3"/>
          <p:cNvSpPr txBox="true"/>
          <p:nvPr/>
        </p:nvSpPr>
        <p:spPr>
          <a:xfrm>
            <a:off x="428625" y="1083945"/>
            <a:ext cx="2697480" cy="1753235"/>
          </a:xfrm>
          <a:prstGeom prst="rect">
            <a:avLst/>
          </a:prstGeom>
          <a:noFill/>
        </p:spPr>
        <p:txBody>
          <a:bodyPr wrap="none" rtlCol="0">
            <a:spAutoFit/>
          </a:bodyPr>
          <a:p>
            <a:r>
              <a:rPr lang="zh-CN" altLang="en-US"/>
              <a:t>具体业务举例：</a:t>
            </a:r>
            <a:endParaRPr lang="zh-CN" altLang="en-US"/>
          </a:p>
          <a:p>
            <a:endParaRPr lang="zh-CN" altLang="en-US"/>
          </a:p>
          <a:p>
            <a:r>
              <a:rPr lang="zh-CN" altLang="en-US"/>
              <a:t>本次实训时间较短，</a:t>
            </a:r>
            <a:endParaRPr lang="zh-CN" altLang="en-US"/>
          </a:p>
          <a:p>
            <a:r>
              <a:rPr lang="zh-CN" altLang="en-US"/>
              <a:t>我们只需要根据我们自己</a:t>
            </a:r>
            <a:endParaRPr lang="zh-CN" altLang="en-US"/>
          </a:p>
          <a:p>
            <a:r>
              <a:rPr lang="zh-CN" altLang="en-US"/>
              <a:t>会的技术建立系统即可，</a:t>
            </a:r>
            <a:endParaRPr lang="zh-CN" altLang="en-US"/>
          </a:p>
          <a:p>
            <a:r>
              <a:rPr lang="zh-CN" altLang="en-US"/>
              <a:t>不需要过于贪心。</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大数据常见架构</a:t>
            </a:r>
            <a:r>
              <a:rPr lang="en-US" altLang="zh-CN">
                <a:sym typeface="+mn-ea"/>
              </a:rPr>
              <a:t>-</a:t>
            </a:r>
            <a:r>
              <a:rPr lang="zh-CN" altLang="en-US">
                <a:sym typeface="+mn-ea"/>
              </a:rPr>
              <a:t>实时计算架构</a:t>
            </a:r>
            <a:br>
              <a:rPr lang="zh-CN" altLang="en-US"/>
            </a:br>
            <a:endParaRPr lang="zh-CN" altLang="en-US"/>
          </a:p>
        </p:txBody>
      </p:sp>
      <p:sp>
        <p:nvSpPr>
          <p:cNvPr id="3" name="内容占位符 2"/>
          <p:cNvSpPr>
            <a:spLocks noGrp="true"/>
          </p:cNvSpPr>
          <p:nvPr>
            <p:ph idx="1"/>
          </p:nvPr>
        </p:nvSpPr>
        <p:spPr>
          <a:xfrm>
            <a:off x="677545" y="2160905"/>
            <a:ext cx="4372610" cy="3880485"/>
          </a:xfrm>
        </p:spPr>
        <p:txBody>
          <a:bodyPr/>
          <a:p>
            <a:r>
              <a:rPr lang="zh-CN" altLang="en-US"/>
              <a:t>右图是一个常见的实时计算架构。实时计算系统出现远远晚于数据仓库（上世纪八十年出现数据仓库理论）。</a:t>
            </a:r>
            <a:endParaRPr lang="zh-CN" altLang="en-US"/>
          </a:p>
          <a:p>
            <a:r>
              <a:rPr lang="zh-CN" altLang="en-US"/>
              <a:t>实时计算系统实际是伴随着互联网的出现与硬件的发展而出现的。</a:t>
            </a:r>
            <a:endParaRPr lang="zh-CN" altLang="en-US"/>
          </a:p>
          <a:p>
            <a:r>
              <a:rPr lang="zh-CN" altLang="en-US"/>
              <a:t>由于以上原因，实时计算系统从出现开始，其数据来源就更加多样，所要实现的目标也更加多样，实际涉及技术也更加复杂。</a:t>
            </a:r>
            <a:endParaRPr lang="zh-CN" altLang="en-US"/>
          </a:p>
        </p:txBody>
      </p:sp>
      <p:pic>
        <p:nvPicPr>
          <p:cNvPr id="4" name="图片 3" descr="实时平台整体架构"/>
          <p:cNvPicPr>
            <a:picLocks noChangeAspect="true"/>
          </p:cNvPicPr>
          <p:nvPr/>
        </p:nvPicPr>
        <p:blipFill>
          <a:blip r:embed="rId1"/>
          <a:stretch>
            <a:fillRect/>
          </a:stretch>
        </p:blipFill>
        <p:spPr>
          <a:xfrm>
            <a:off x="5450840" y="1556385"/>
            <a:ext cx="6520180" cy="4708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目录</a:t>
            </a:r>
            <a:endParaRPr lang="zh-CN" altLang="en-US" dirty="0"/>
          </a:p>
        </p:txBody>
      </p:sp>
      <p:sp>
        <p:nvSpPr>
          <p:cNvPr id="3" name="内容占位符 2"/>
          <p:cNvSpPr>
            <a:spLocks noGrp="true"/>
          </p:cNvSpPr>
          <p:nvPr>
            <p:ph idx="1"/>
          </p:nvPr>
        </p:nvSpPr>
        <p:spPr/>
        <p:txBody>
          <a:bodyPr/>
          <a:lstStyle/>
          <a:p>
            <a:r>
              <a:rPr lang="zh-CN" altLang="en-US" dirty="0"/>
              <a:t>大数据的出现与发展</a:t>
            </a:r>
            <a:endParaRPr lang="en-US" altLang="zh-CN" dirty="0"/>
          </a:p>
          <a:p>
            <a:r>
              <a:rPr lang="zh-CN" altLang="en-US" dirty="0"/>
              <a:t>大数据技术的发展历史</a:t>
            </a:r>
            <a:endParaRPr lang="zh-CN" altLang="en-US" dirty="0"/>
          </a:p>
          <a:p>
            <a:r>
              <a:rPr lang="zh-CN" altLang="en-US" dirty="0"/>
              <a:t>常见大数据架构</a:t>
            </a:r>
            <a:endParaRPr lang="en-US" altLang="zh-CN" dirty="0"/>
          </a:p>
          <a:p>
            <a:r>
              <a:rPr lang="zh-CN" altLang="en-US" dirty="0"/>
              <a:t>又见改变（大数据技术再次发生变化</a:t>
            </a:r>
            <a:r>
              <a:rPr lang="zh-CN" altLang="en-US" dirty="0">
                <a:sym typeface="+mn-ea"/>
              </a:rPr>
              <a:t>）</a:t>
            </a:r>
            <a:endParaRPr lang="zh-CN" altLang="en-US" dirty="0"/>
          </a:p>
          <a:p>
            <a:r>
              <a:rPr lang="zh-CN" altLang="en-US" dirty="0"/>
              <a:t>选题</a:t>
            </a:r>
            <a:endParaRPr lang="zh-CN" altLang="en-US" dirty="0"/>
          </a:p>
          <a:p>
            <a:r>
              <a:rPr lang="zh-CN" altLang="en-US" dirty="0"/>
              <a:t>数据集介绍</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大数据常见架构</a:t>
            </a:r>
            <a:r>
              <a:rPr lang="en-US" altLang="zh-CN">
                <a:sym typeface="+mn-ea"/>
              </a:rPr>
              <a:t>-Lambda</a:t>
            </a:r>
            <a:r>
              <a:rPr lang="zh-CN" altLang="en-US">
                <a:sym typeface="+mn-ea"/>
              </a:rPr>
              <a:t>架构</a:t>
            </a:r>
            <a:endParaRPr lang="zh-CN" altLang="en-US">
              <a:sym typeface="+mn-ea"/>
            </a:endParaRPr>
          </a:p>
        </p:txBody>
      </p:sp>
      <p:sp>
        <p:nvSpPr>
          <p:cNvPr id="3" name="内容占位符 2"/>
          <p:cNvSpPr>
            <a:spLocks noGrp="true"/>
          </p:cNvSpPr>
          <p:nvPr>
            <p:ph idx="1"/>
          </p:nvPr>
        </p:nvSpPr>
        <p:spPr>
          <a:xfrm>
            <a:off x="677545" y="2160905"/>
            <a:ext cx="3319145" cy="3880485"/>
          </a:xfrm>
        </p:spPr>
        <p:txBody>
          <a:bodyPr>
            <a:normAutofit fontScale="90000"/>
          </a:bodyPr>
          <a:p>
            <a:r>
              <a:rPr lang="en-US" altLang="zh-CN"/>
              <a:t>lambda</a:t>
            </a:r>
            <a:r>
              <a:rPr lang="zh-CN" altLang="en-US">
                <a:ea typeface="宋体" charset="0"/>
              </a:rPr>
              <a:t>是比较经典的实时</a:t>
            </a:r>
            <a:r>
              <a:rPr lang="en-US" altLang="zh-CN">
                <a:ea typeface="宋体" charset="0"/>
              </a:rPr>
              <a:t>/</a:t>
            </a:r>
            <a:r>
              <a:rPr lang="zh-CN" altLang="en-US">
                <a:ea typeface="宋体" charset="0"/>
              </a:rPr>
              <a:t>离线混合系统。比较通用，也易于实现，但是缺陷也很多。</a:t>
            </a:r>
            <a:endParaRPr lang="zh-CN" altLang="en-US">
              <a:ea typeface="宋体" charset="0"/>
            </a:endParaRPr>
          </a:p>
          <a:p>
            <a:r>
              <a:rPr lang="zh-CN" altLang="en-US">
                <a:ea typeface="宋体" charset="0"/>
              </a:rPr>
              <a:t>多种计算，存储引擎组成，框架系统过多，开发，维护，学习成本高</a:t>
            </a:r>
            <a:endParaRPr lang="zh-CN" altLang="en-US">
              <a:ea typeface="宋体" charset="0"/>
            </a:endParaRPr>
          </a:p>
          <a:p>
            <a:r>
              <a:rPr lang="zh-CN" altLang="en-US">
                <a:ea typeface="宋体" charset="0"/>
              </a:rPr>
              <a:t>多种数据在</a:t>
            </a:r>
            <a:r>
              <a:rPr lang="en-US" altLang="zh-CN">
                <a:ea typeface="宋体" charset="0"/>
              </a:rPr>
              <a:t>view</a:t>
            </a:r>
            <a:r>
              <a:rPr lang="zh-CN" altLang="en-US">
                <a:ea typeface="宋体" charset="0"/>
              </a:rPr>
              <a:t>中存储，有冗余，数据一致性也存在问题</a:t>
            </a:r>
            <a:endParaRPr lang="zh-CN" altLang="en-US">
              <a:ea typeface="宋体" charset="0"/>
            </a:endParaRPr>
          </a:p>
          <a:p>
            <a:r>
              <a:rPr lang="zh-CN" altLang="en-US">
                <a:ea typeface="宋体" charset="0"/>
              </a:rPr>
              <a:t>不同部分对应不同组件，目前仍缺乏一致的开发语言与部署方式</a:t>
            </a:r>
            <a:endParaRPr lang="zh-CN" altLang="en-US">
              <a:ea typeface="宋体" charset="0"/>
            </a:endParaRPr>
          </a:p>
          <a:p>
            <a:r>
              <a:rPr lang="zh-CN" altLang="en-US">
                <a:ea typeface="宋体" charset="0"/>
              </a:rPr>
              <a:t>结构过于简单，无法有效处理复杂的数据环境</a:t>
            </a:r>
            <a:endParaRPr lang="zh-CN" altLang="en-US">
              <a:ea typeface="宋体" charset="0"/>
            </a:endParaRPr>
          </a:p>
          <a:p>
            <a:endParaRPr lang="zh-CN" altLang="en-US">
              <a:ea typeface="宋体" charset="0"/>
            </a:endParaRPr>
          </a:p>
        </p:txBody>
      </p:sp>
      <p:pic>
        <p:nvPicPr>
          <p:cNvPr id="4" name="图片 3" descr="lambda"/>
          <p:cNvPicPr>
            <a:picLocks noChangeAspect="true"/>
          </p:cNvPicPr>
          <p:nvPr/>
        </p:nvPicPr>
        <p:blipFill>
          <a:blip r:embed="rId1"/>
          <a:stretch>
            <a:fillRect/>
          </a:stretch>
        </p:blipFill>
        <p:spPr>
          <a:xfrm>
            <a:off x="4540885" y="1751330"/>
            <a:ext cx="7185025" cy="45351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大数据常见架构</a:t>
            </a:r>
            <a:r>
              <a:rPr lang="en-US" altLang="zh-CN">
                <a:sym typeface="+mn-ea"/>
              </a:rPr>
              <a:t>-</a:t>
            </a:r>
            <a:r>
              <a:rPr lang="zh-CN" altLang="en-US">
                <a:sym typeface="+mn-ea"/>
              </a:rPr>
              <a:t>数据湖</a:t>
            </a:r>
            <a:endParaRPr lang="zh-CN" altLang="en-US">
              <a:sym typeface="+mn-ea"/>
            </a:endParaRPr>
          </a:p>
        </p:txBody>
      </p:sp>
      <p:sp>
        <p:nvSpPr>
          <p:cNvPr id="3" name="内容占位符 2"/>
          <p:cNvSpPr>
            <a:spLocks noGrp="true"/>
          </p:cNvSpPr>
          <p:nvPr>
            <p:ph idx="1"/>
          </p:nvPr>
        </p:nvSpPr>
        <p:spPr>
          <a:xfrm>
            <a:off x="677545" y="2160905"/>
            <a:ext cx="2756535" cy="3880485"/>
          </a:xfrm>
        </p:spPr>
        <p:txBody>
          <a:bodyPr>
            <a:normAutofit lnSpcReduction="10000"/>
          </a:bodyPr>
          <a:p>
            <a:r>
              <a:rPr lang="zh-CN" altLang="en-US"/>
              <a:t>对于</a:t>
            </a:r>
            <a:r>
              <a:rPr lang="en-US" altLang="zh-CN"/>
              <a:t>lambda</a:t>
            </a:r>
            <a:r>
              <a:rPr lang="zh-CN" altLang="en-US">
                <a:ea typeface="宋体" charset="0"/>
              </a:rPr>
              <a:t>架构的前三个问题，核心问题都在于目前技术架构的实际完成中组件过多。而对于最后一个问题，确实架构上的绝对不足。这个时候就要提到数据湖的概念或数据中台（右侧为联想的数据湖）。相比对</a:t>
            </a:r>
            <a:r>
              <a:rPr lang="en-US" altLang="zh-CN">
                <a:ea typeface="宋体" charset="0"/>
              </a:rPr>
              <a:t>lambda</a:t>
            </a:r>
            <a:r>
              <a:rPr lang="zh-CN" altLang="en-US">
                <a:ea typeface="宋体" charset="0"/>
              </a:rPr>
              <a:t>架构的不同，数据湖与数据中台是一种更庞大也更抽象的概念。</a:t>
            </a:r>
            <a:endParaRPr lang="zh-CN" altLang="en-US">
              <a:ea typeface="宋体" charset="0"/>
            </a:endParaRPr>
          </a:p>
          <a:p>
            <a:endParaRPr lang="zh-CN" altLang="en-US">
              <a:ea typeface="宋体" charset="0"/>
            </a:endParaRPr>
          </a:p>
        </p:txBody>
      </p:sp>
      <p:pic>
        <p:nvPicPr>
          <p:cNvPr id="4" name="图片 3" descr="联想数据湖架构"/>
          <p:cNvPicPr>
            <a:picLocks noChangeAspect="true"/>
          </p:cNvPicPr>
          <p:nvPr/>
        </p:nvPicPr>
        <p:blipFill>
          <a:blip r:embed="rId1"/>
          <a:stretch>
            <a:fillRect/>
          </a:stretch>
        </p:blipFill>
        <p:spPr>
          <a:xfrm>
            <a:off x="3531235" y="1494155"/>
            <a:ext cx="7990205" cy="48742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大数据常见架构</a:t>
            </a:r>
            <a:r>
              <a:rPr lang="en-US" altLang="zh-CN">
                <a:sym typeface="+mn-ea"/>
              </a:rPr>
              <a:t>-</a:t>
            </a:r>
            <a:r>
              <a:rPr lang="zh-CN" altLang="en-US">
                <a:sym typeface="+mn-ea"/>
              </a:rPr>
              <a:t>数据湖</a:t>
            </a:r>
            <a:br>
              <a:rPr lang="zh-CN" altLang="en-US">
                <a:sym typeface="+mn-ea"/>
              </a:rPr>
            </a:br>
            <a:endParaRPr lang="zh-CN" altLang="en-US"/>
          </a:p>
        </p:txBody>
      </p:sp>
      <p:sp>
        <p:nvSpPr>
          <p:cNvPr id="3" name="内容占位符 2"/>
          <p:cNvSpPr>
            <a:spLocks noGrp="true"/>
          </p:cNvSpPr>
          <p:nvPr>
            <p:ph idx="1"/>
          </p:nvPr>
        </p:nvSpPr>
        <p:spPr>
          <a:xfrm>
            <a:off x="403860" y="2160905"/>
            <a:ext cx="4520565" cy="3953510"/>
          </a:xfrm>
        </p:spPr>
        <p:txBody>
          <a:bodyPr>
            <a:normAutofit fontScale="80000"/>
          </a:bodyPr>
          <a:p>
            <a:r>
              <a:rPr lang="zh-CN" altLang="en-US"/>
              <a:t>维基百科上定义，数据湖（Data Lake）是一个以原始格式存储数据的存储库或系统。它按原样存储数据，而无需事先对数据进行结构化处理。一个数据湖可以存储结构化数据（如关系型数据库中的表），半结构化数据（如CSV、日志、XML、JSON），非结构化数据（如电子邮件、文档、PDF）和二进制数据（如图形、音频、视频）。</a:t>
            </a:r>
            <a:endParaRPr lang="zh-CN" altLang="en-US"/>
          </a:p>
          <a:p>
            <a:r>
              <a:rPr lang="zh-CN" altLang="en-US"/>
              <a:t>但是随着大数据技术的融合发展，数据湖不断演变，汇集了各种技术，包括数据仓库、实时和高速数据流技术、数据挖掘、深度学习、分布式存储和其他技术。逐渐发展成为</a:t>
            </a:r>
            <a:r>
              <a:rPr lang="zh-CN" altLang="en-US">
                <a:solidFill>
                  <a:srgbClr val="FF0000"/>
                </a:solidFill>
              </a:rPr>
              <a:t>一个可以存储所有结构化和非结构化任意规模数据，并可以运行不同类型的大数据工具，对数据进行大数据处理、实时分析和机器学习等操作的统一数据管理平台</a:t>
            </a:r>
            <a:r>
              <a:rPr lang="zh-CN" altLang="en-US"/>
              <a:t>。</a:t>
            </a:r>
            <a:endParaRPr lang="zh-CN" altLang="en-US"/>
          </a:p>
        </p:txBody>
      </p:sp>
      <p:pic>
        <p:nvPicPr>
          <p:cNvPr id="4" name="图片 3" descr="阿里云数据湖"/>
          <p:cNvPicPr>
            <a:picLocks noChangeAspect="true"/>
          </p:cNvPicPr>
          <p:nvPr/>
        </p:nvPicPr>
        <p:blipFill>
          <a:blip r:embed="rId1"/>
          <a:stretch>
            <a:fillRect/>
          </a:stretch>
        </p:blipFill>
        <p:spPr>
          <a:xfrm>
            <a:off x="4924425" y="1395095"/>
            <a:ext cx="6666865" cy="4718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网易数据中台"/>
          <p:cNvPicPr>
            <a:picLocks noChangeAspect="true"/>
          </p:cNvPicPr>
          <p:nvPr/>
        </p:nvPicPr>
        <p:blipFill>
          <a:blip r:embed="rId1"/>
          <a:stretch>
            <a:fillRect/>
          </a:stretch>
        </p:blipFill>
        <p:spPr>
          <a:xfrm>
            <a:off x="3850005" y="857250"/>
            <a:ext cx="8121650" cy="5413375"/>
          </a:xfrm>
          <a:prstGeom prst="rect">
            <a:avLst/>
          </a:prstGeom>
        </p:spPr>
      </p:pic>
      <p:sp>
        <p:nvSpPr>
          <p:cNvPr id="2" name="标题 1"/>
          <p:cNvSpPr>
            <a:spLocks noGrp="true"/>
          </p:cNvSpPr>
          <p:nvPr>
            <p:ph type="title"/>
          </p:nvPr>
        </p:nvSpPr>
        <p:spPr/>
        <p:txBody>
          <a:bodyPr/>
          <a:p>
            <a:r>
              <a:rPr lang="zh-CN" altLang="en-US"/>
              <a:t>大数据</a:t>
            </a:r>
            <a:r>
              <a:rPr lang="en-US" altLang="zh-CN"/>
              <a:t>-</a:t>
            </a:r>
            <a:r>
              <a:rPr lang="zh-CN" altLang="en-US"/>
              <a:t>数据中台</a:t>
            </a:r>
            <a:endParaRPr lang="zh-CN" altLang="en-US"/>
          </a:p>
        </p:txBody>
      </p:sp>
      <p:sp>
        <p:nvSpPr>
          <p:cNvPr id="3" name="内容占位符 2"/>
          <p:cNvSpPr>
            <a:spLocks noGrp="true"/>
          </p:cNvSpPr>
          <p:nvPr>
            <p:ph idx="1"/>
          </p:nvPr>
        </p:nvSpPr>
        <p:spPr>
          <a:xfrm>
            <a:off x="677545" y="2160905"/>
            <a:ext cx="3172460" cy="3880485"/>
          </a:xfrm>
        </p:spPr>
        <p:txBody>
          <a:bodyPr>
            <a:normAutofit fontScale="90000" lnSpcReduction="10000"/>
          </a:bodyPr>
          <a:p>
            <a:r>
              <a:rPr lang="zh-CN" altLang="en-US"/>
              <a:t>数据中台比数据湖（</a:t>
            </a:r>
            <a:r>
              <a:rPr lang="zh-CN" altLang="en-US">
                <a:solidFill>
                  <a:srgbClr val="FF0000"/>
                </a:solidFill>
              </a:rPr>
              <a:t>大工具</a:t>
            </a:r>
            <a:r>
              <a:rPr lang="zh-CN" altLang="en-US"/>
              <a:t>）一样并非具体结构，数据湖的设计理念主要是从技术出发，解决技术问题。而数据中台的设计理念与核心价值都是从实际业务出发，即让数据持续的产生价值。</a:t>
            </a:r>
            <a:endParaRPr lang="zh-CN" altLang="en-US"/>
          </a:p>
          <a:p>
            <a:r>
              <a:rPr lang="zh-CN" altLang="en-US"/>
              <a:t>数据中台：一套可持续“让企业的数据用起来”的</a:t>
            </a:r>
            <a:r>
              <a:rPr lang="zh-CN" altLang="en-US">
                <a:solidFill>
                  <a:srgbClr val="FF0000"/>
                </a:solidFill>
              </a:rPr>
              <a:t>机制</a:t>
            </a:r>
            <a:r>
              <a:rPr lang="zh-CN" altLang="en-US"/>
              <a:t>，一种战略选择和组织形式，是依据企业特有的业务模式和组织架构，通过有形的产品和实施方法论支撑，构建一套持续不断把数据变成资产并服务于业务的机制。</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又见改变：</a:t>
            </a:r>
            <a:r>
              <a:rPr lang="zh-CN" altLang="en-US" dirty="0">
                <a:sym typeface="+mn-ea"/>
              </a:rPr>
              <a:t>大数据平台的发展趋势</a:t>
            </a:r>
            <a:endParaRPr lang="zh-CN" altLang="en-US" dirty="0"/>
          </a:p>
        </p:txBody>
      </p:sp>
      <p:sp>
        <p:nvSpPr>
          <p:cNvPr id="3" name="内容占位符 2"/>
          <p:cNvSpPr>
            <a:spLocks noGrp="true"/>
          </p:cNvSpPr>
          <p:nvPr>
            <p:ph idx="1"/>
          </p:nvPr>
        </p:nvSpPr>
        <p:spPr>
          <a:xfrm>
            <a:off x="677545" y="1930400"/>
            <a:ext cx="9203690" cy="4237355"/>
          </a:xfrm>
        </p:spPr>
        <p:txBody>
          <a:bodyPr>
            <a:normAutofit fontScale="90000"/>
          </a:bodyPr>
          <a:lstStyle/>
          <a:p>
            <a:r>
              <a:rPr lang="en-US" altLang="zh-CN" dirty="0"/>
              <a:t>Hadoop</a:t>
            </a:r>
            <a:r>
              <a:rPr lang="zh-CN" altLang="en-US" dirty="0"/>
              <a:t>从</a:t>
            </a:r>
            <a:r>
              <a:rPr lang="en-US" altLang="zh-CN" dirty="0"/>
              <a:t>2006</a:t>
            </a:r>
            <a:r>
              <a:rPr lang="zh-CN" altLang="en-US" dirty="0"/>
              <a:t>年项目成立开始，已经走过</a:t>
            </a:r>
            <a:r>
              <a:rPr lang="en-US" altLang="zh-CN" dirty="0"/>
              <a:t>12</a:t>
            </a:r>
            <a:r>
              <a:rPr lang="zh-CN" altLang="en-US" dirty="0"/>
              <a:t>年，从最开始的</a:t>
            </a:r>
            <a:r>
              <a:rPr lang="en-US" altLang="zh-CN" dirty="0"/>
              <a:t>HDFS</a:t>
            </a:r>
            <a:r>
              <a:rPr lang="zh-CN" altLang="en-US" dirty="0"/>
              <a:t>和</a:t>
            </a:r>
            <a:r>
              <a:rPr lang="en-US" altLang="zh-CN" dirty="0"/>
              <a:t>MapReduce</a:t>
            </a:r>
            <a:r>
              <a:rPr lang="zh-CN" altLang="en-US" dirty="0"/>
              <a:t>两个组件到现在完整的生态链。但是当大数据技术日渐成熟之后，同时又有新的技术以及新的需求出现，因此原有的大数据作为成熟服务，也摇身一变变成了需要改变的老者，目前有以下几个方向：</a:t>
            </a:r>
            <a:endParaRPr lang="zh-CN" altLang="en-US" dirty="0"/>
          </a:p>
          <a:p>
            <a:r>
              <a:rPr lang="zh-CN" altLang="en-US" dirty="0"/>
              <a:t>云优先与云原生：服务端利用云的部署和扩展能力，保证数据访问高并发、高可用、高可靠。大数据框架还将进一步提升的云原生程度，提高整体效能。</a:t>
            </a:r>
            <a:endParaRPr lang="zh-CN" altLang="en-US" dirty="0"/>
          </a:p>
          <a:p>
            <a:r>
              <a:rPr lang="zh-CN" altLang="en-US" dirty="0">
                <a:sym typeface="+mn-ea"/>
              </a:rPr>
              <a:t>普适性分析：将分析能力推至数据源端、管道和服务端，低时延反馈结果。（如，边缘计算）</a:t>
            </a:r>
            <a:endParaRPr lang="zh-CN" altLang="en-US" dirty="0"/>
          </a:p>
          <a:p>
            <a:r>
              <a:rPr lang="zh-CN" altLang="en-US" dirty="0">
                <a:sym typeface="+mn-ea"/>
              </a:rPr>
              <a:t>自服务：无须太多的人为干预和人力投入，使得数据合理放置，转换为合适分析的数据类型，方便</a:t>
            </a:r>
            <a:r>
              <a:rPr lang="en-US" altLang="zh-CN" dirty="0">
                <a:sym typeface="+mn-ea"/>
              </a:rPr>
              <a:t>APP</a:t>
            </a:r>
            <a:r>
              <a:rPr lang="zh-CN" altLang="en-US" dirty="0">
                <a:sym typeface="+mn-ea"/>
              </a:rPr>
              <a:t>开发等。</a:t>
            </a:r>
            <a:endParaRPr lang="zh-CN" altLang="en-US" dirty="0"/>
          </a:p>
          <a:p>
            <a:r>
              <a:rPr lang="zh-CN" altLang="en-US" dirty="0"/>
              <a:t>批流合一：数据源更多的是流数据，需要进行流式实时分析，而非毫秒级或者秒级的计算。但过多的大数据技术不利于实际开发，批流合一是普遍方向。</a:t>
            </a:r>
            <a:endParaRPr lang="zh-CN" altLang="en-US" dirty="0"/>
          </a:p>
          <a:p>
            <a:r>
              <a:rPr lang="zh-CN" altLang="en-US" dirty="0"/>
              <a:t>仓湖合一：数据湖与数据仓库合一，实际是使用一种框架代替原来的复杂框架，实际结构上的简化。</a:t>
            </a:r>
            <a:endParaRPr lang="zh-CN" altLang="en-US" dirty="0"/>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dirty="0">
                <a:sym typeface="+mn-ea"/>
              </a:rPr>
              <a:t>又见改变</a:t>
            </a:r>
            <a:r>
              <a:rPr lang="en-US" altLang="zh-CN"/>
              <a:t>-</a:t>
            </a:r>
            <a:r>
              <a:rPr lang="zh-CN" altLang="en-US"/>
              <a:t>虚拟化与云计算</a:t>
            </a:r>
            <a:endParaRPr lang="zh-CN" altLang="en-US"/>
          </a:p>
        </p:txBody>
      </p:sp>
      <p:sp>
        <p:nvSpPr>
          <p:cNvPr id="3" name="内容占位符 2"/>
          <p:cNvSpPr>
            <a:spLocks noGrp="true"/>
          </p:cNvSpPr>
          <p:nvPr>
            <p:ph idx="1"/>
          </p:nvPr>
        </p:nvSpPr>
        <p:spPr/>
        <p:txBody>
          <a:bodyPr>
            <a:normAutofit lnSpcReduction="10000"/>
          </a:bodyPr>
          <a:p>
            <a:r>
              <a:rPr lang="zh-CN" altLang="en-US"/>
              <a:t>云计算的核心就是将资源虚拟化，减少资源浪费，提高开发部署效率。同时通过弹性部署等手段，也可以有效解决当计算资源或者存储资源陷于瓶颈时的集群自动扩展问题。</a:t>
            </a:r>
            <a:endParaRPr lang="zh-CN" altLang="en-US"/>
          </a:p>
          <a:p>
            <a:r>
              <a:rPr lang="zh-CN" altLang="en-US"/>
              <a:t>减少资源浪费：一般直接部署于物理机，由于组件冲突，资源起伏等一般会剩余较多的资源。但是借助虚拟化，既可以避免这个问题，一台物理机可以被拆分为多台虚拟机。其之间互不冲突。</a:t>
            </a:r>
            <a:endParaRPr lang="zh-CN" altLang="en-US"/>
          </a:p>
          <a:p>
            <a:r>
              <a:rPr lang="zh-CN" altLang="en-US"/>
              <a:t>弹性部署：当一个系统计算资源使用或者存储资源使用到达一定阈值时，可以进行自动扩展，增加节点数。和前者配合可以更有效的解决资源浪费的问题。</a:t>
            </a:r>
            <a:endParaRPr lang="zh-CN" altLang="en-US"/>
          </a:p>
          <a:p>
            <a:r>
              <a:rPr lang="zh-CN" altLang="en-US">
                <a:ea typeface="宋体" charset="0"/>
              </a:rPr>
              <a:t>开发与部署效率：对于基本服务，不再需要技术支持人员从头搭建系统，只需要运维人员在云计算集群中快速启动有关镜像即可。大幅度提高了开发效率，部署服务时，同样采取类似的模式，可以有效提高部署效率。</a:t>
            </a:r>
            <a:endParaRPr lang="zh-CN" altLang="en-US">
              <a:ea typeface="宋体" charset="0"/>
            </a:endParaRPr>
          </a:p>
          <a:p>
            <a:r>
              <a:rPr lang="zh-CN" altLang="en-US">
                <a:ea typeface="宋体" charset="0"/>
              </a:rPr>
              <a:t>对于我们而言，我们虽然不一定有云计算集群，但是合理的使用</a:t>
            </a:r>
            <a:r>
              <a:rPr lang="en-US" altLang="zh-CN">
                <a:ea typeface="宋体" charset="0"/>
              </a:rPr>
              <a:t>docker</a:t>
            </a:r>
            <a:r>
              <a:rPr lang="zh-CN" altLang="en-US">
                <a:ea typeface="宋体" charset="0"/>
              </a:rPr>
              <a:t>也会帮助我们节省大量的时间。</a:t>
            </a:r>
            <a:endParaRPr lang="zh-CN" altLang="en-US">
              <a:ea typeface="宋体"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dirty="0">
                <a:sym typeface="+mn-ea"/>
              </a:rPr>
              <a:t>又见改变</a:t>
            </a:r>
            <a:r>
              <a:rPr lang="en-US" altLang="zh-CN"/>
              <a:t>-</a:t>
            </a:r>
            <a:r>
              <a:rPr lang="zh-CN" altLang="en-US"/>
              <a:t>基于云与云原生的大数据集群</a:t>
            </a:r>
            <a:endParaRPr lang="zh-CN" altLang="en-US"/>
          </a:p>
        </p:txBody>
      </p:sp>
      <p:sp>
        <p:nvSpPr>
          <p:cNvPr id="3" name="内容占位符 2"/>
          <p:cNvSpPr>
            <a:spLocks noGrp="true"/>
          </p:cNvSpPr>
          <p:nvPr>
            <p:ph idx="1"/>
          </p:nvPr>
        </p:nvSpPr>
        <p:spPr/>
        <p:txBody>
          <a:bodyPr/>
          <a:p>
            <a:r>
              <a:rPr lang="en-US" altLang="zh-CN"/>
              <a:t>yaml</a:t>
            </a:r>
            <a:r>
              <a:rPr lang="zh-CN" altLang="en-US">
                <a:ea typeface="宋体" charset="0"/>
              </a:rPr>
              <a:t>文件：</a:t>
            </a:r>
            <a:r>
              <a:rPr lang="en-US" altLang="zh-CN"/>
              <a:t>yaml</a:t>
            </a:r>
            <a:r>
              <a:rPr lang="zh-CN" altLang="en-US">
                <a:ea typeface="宋体" charset="0"/>
              </a:rPr>
              <a:t>文件是云计算系统本身的功能，根据</a:t>
            </a:r>
            <a:r>
              <a:rPr lang="en-US" altLang="zh-CN">
                <a:ea typeface="宋体" charset="0"/>
              </a:rPr>
              <a:t>yaml</a:t>
            </a:r>
            <a:r>
              <a:rPr lang="zh-CN" altLang="en-US">
                <a:ea typeface="宋体" charset="0"/>
              </a:rPr>
              <a:t>文件内容，可以快速其他有关服务，同样我们也可以借助其</a:t>
            </a:r>
            <a:r>
              <a:rPr lang="zh-CN" altLang="en-US"/>
              <a:t>快速部署大数据集群</a:t>
            </a:r>
            <a:endParaRPr lang="zh-CN" altLang="en-US"/>
          </a:p>
          <a:p>
            <a:r>
              <a:rPr lang="zh-CN" altLang="en-US"/>
              <a:t>插件（组件）：</a:t>
            </a:r>
            <a:r>
              <a:rPr lang="en-US" altLang="zh-CN"/>
              <a:t>openstack</a:t>
            </a:r>
            <a:r>
              <a:rPr lang="zh-CN" altLang="en-US">
                <a:ea typeface="宋体" charset="0"/>
              </a:rPr>
              <a:t>带有</a:t>
            </a:r>
            <a:r>
              <a:rPr lang="en-US" altLang="zh-CN">
                <a:ea typeface="宋体" charset="0"/>
              </a:rPr>
              <a:t>Sahara</a:t>
            </a:r>
            <a:r>
              <a:rPr lang="zh-CN" altLang="en-US">
                <a:ea typeface="宋体" charset="0"/>
              </a:rPr>
              <a:t>系统，及有关后续组件。可以快速启动对应大数据集群。</a:t>
            </a:r>
            <a:endParaRPr lang="zh-CN" altLang="en-US">
              <a:ea typeface="宋体" charset="0"/>
            </a:endParaRPr>
          </a:p>
          <a:p>
            <a:r>
              <a:rPr lang="zh-CN" altLang="en-US">
                <a:ea typeface="宋体" charset="0"/>
              </a:rPr>
              <a:t>云原生大数据：</a:t>
            </a:r>
            <a:r>
              <a:rPr lang="en-US" altLang="zh-CN">
                <a:ea typeface="宋体" charset="0"/>
              </a:rPr>
              <a:t>spark</a:t>
            </a:r>
            <a:r>
              <a:rPr lang="zh-CN" altLang="en-US">
                <a:ea typeface="宋体" charset="0"/>
              </a:rPr>
              <a:t>，</a:t>
            </a:r>
            <a:r>
              <a:rPr lang="en-US" altLang="zh-CN">
                <a:ea typeface="宋体" charset="0"/>
              </a:rPr>
              <a:t>flink</a:t>
            </a:r>
            <a:r>
              <a:rPr lang="zh-CN" altLang="en-US">
                <a:ea typeface="宋体" charset="0"/>
              </a:rPr>
              <a:t>都自带有关插件，可以直接由</a:t>
            </a:r>
            <a:r>
              <a:rPr lang="en-US" altLang="zh-CN">
                <a:ea typeface="宋体" charset="0"/>
              </a:rPr>
              <a:t>k8s</a:t>
            </a:r>
            <a:r>
              <a:rPr lang="zh-CN" altLang="en-US">
                <a:ea typeface="宋体" charset="0"/>
              </a:rPr>
              <a:t>负责资源调度。</a:t>
            </a:r>
            <a:endParaRPr lang="zh-CN" altLang="en-US">
              <a:ea typeface="宋体" charset="0"/>
            </a:endParaRPr>
          </a:p>
          <a:p>
            <a:r>
              <a:rPr lang="zh-CN" altLang="en-US">
                <a:ea typeface="宋体" charset="0"/>
              </a:rPr>
              <a:t>云原生</a:t>
            </a:r>
            <a:r>
              <a:rPr lang="en-US" altLang="zh-CN">
                <a:ea typeface="宋体" charset="0"/>
              </a:rPr>
              <a:t>TensorFlow</a:t>
            </a:r>
            <a:r>
              <a:rPr lang="zh-CN" altLang="en-US">
                <a:ea typeface="宋体" charset="0"/>
              </a:rPr>
              <a:t>：</a:t>
            </a:r>
            <a:r>
              <a:rPr lang="en-US" altLang="zh-CN">
                <a:ea typeface="宋体" charset="0"/>
              </a:rPr>
              <a:t>Google</a:t>
            </a:r>
            <a:r>
              <a:rPr lang="zh-CN" altLang="en-US">
                <a:ea typeface="宋体" charset="0"/>
              </a:rPr>
              <a:t>开发的</a:t>
            </a:r>
            <a:r>
              <a:rPr lang="en-US" altLang="zh-CN">
                <a:ea typeface="宋体" charset="0"/>
              </a:rPr>
              <a:t>kubeflow</a:t>
            </a:r>
            <a:r>
              <a:rPr lang="zh-CN" altLang="en-US">
                <a:ea typeface="宋体" charset="0"/>
              </a:rPr>
              <a:t>可以基于</a:t>
            </a:r>
            <a:r>
              <a:rPr lang="en-US" altLang="zh-CN">
                <a:ea typeface="宋体" charset="0"/>
              </a:rPr>
              <a:t>k8s</a:t>
            </a:r>
            <a:r>
              <a:rPr lang="zh-CN" altLang="en-US">
                <a:ea typeface="宋体" charset="0"/>
              </a:rPr>
              <a:t>进行分布式的机器学习。</a:t>
            </a:r>
            <a:endParaRPr lang="zh-CN" altLang="en-US">
              <a:ea typeface="宋体" charset="0"/>
            </a:endParaRPr>
          </a:p>
          <a:p>
            <a:r>
              <a:rPr lang="zh-CN" altLang="en-US">
                <a:ea typeface="宋体" charset="0"/>
              </a:rPr>
              <a:t>亦可使用</a:t>
            </a:r>
            <a:r>
              <a:rPr lang="en-US" altLang="zh-CN">
                <a:ea typeface="宋体" charset="0"/>
              </a:rPr>
              <a:t>dockerfile</a:t>
            </a:r>
            <a:r>
              <a:rPr lang="zh-CN" altLang="en-US">
                <a:ea typeface="宋体" charset="0"/>
              </a:rPr>
              <a:t>快速启动基于</a:t>
            </a:r>
            <a:r>
              <a:rPr lang="en-US" altLang="zh-CN">
                <a:ea typeface="宋体" charset="0"/>
              </a:rPr>
              <a:t>docker</a:t>
            </a:r>
            <a:r>
              <a:rPr lang="zh-CN" altLang="en-US">
                <a:ea typeface="宋体" charset="0"/>
              </a:rPr>
              <a:t>的大数据集群。</a:t>
            </a:r>
            <a:endParaRPr lang="zh-CN" altLang="en-US">
              <a:ea typeface="宋体"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dirty="0">
                <a:sym typeface="+mn-ea"/>
              </a:rPr>
              <a:t>又见改变：</a:t>
            </a:r>
            <a:r>
              <a:rPr lang="zh-CN" altLang="en-US"/>
              <a:t>边缘计算</a:t>
            </a:r>
            <a:endParaRPr lang="zh-CN" altLang="en-US"/>
          </a:p>
        </p:txBody>
      </p:sp>
      <p:sp>
        <p:nvSpPr>
          <p:cNvPr id="3" name="内容占位符 2"/>
          <p:cNvSpPr>
            <a:spLocks noGrp="true"/>
          </p:cNvSpPr>
          <p:nvPr>
            <p:ph idx="1"/>
          </p:nvPr>
        </p:nvSpPr>
        <p:spPr/>
        <p:txBody>
          <a:bodyPr/>
          <a:p>
            <a:r>
              <a:rPr lang="zh-CN" altLang="en-US"/>
              <a:t>随着网络边缘设备的硬件进步，边缘设备已经可以进行一些有效的计算，而非将所有数据提交至计算中心，从而整体上提高了整体系统的效能。基于该思想，物联网中出现的核心内容就是边缘计算：</a:t>
            </a:r>
            <a:endParaRPr lang="zh-CN" altLang="en-US"/>
          </a:p>
          <a:p>
            <a:r>
              <a:rPr lang="zh-CN" altLang="en-US"/>
              <a:t>（百度百科）边缘计算，是指在靠近物或数据源头的一侧，采用网络、计算、存储、应用核心能力为一体的开放平台，就近提供最近端服务。其应用程序在边缘侧发起，产生更快的网络服务响应，满足行业在实时业务、应用智能、安全与隐私保护等方面的基本需求。边缘计算处于物理实体和工业连接之间，或处于物理实体的顶端。而云端计算，仍然可以访问边缘计算的历史数据。</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sym typeface="+mn-ea"/>
              </a:rPr>
              <a:t>又见改变：</a:t>
            </a:r>
            <a:r>
              <a:rPr lang="zh-CN" altLang="en-US" dirty="0"/>
              <a:t>发展是变化的</a:t>
            </a:r>
            <a:endParaRPr lang="zh-CN" altLang="en-US" dirty="0"/>
          </a:p>
        </p:txBody>
      </p:sp>
      <p:sp>
        <p:nvSpPr>
          <p:cNvPr id="3" name="内容占位符 2"/>
          <p:cNvSpPr>
            <a:spLocks noGrp="true"/>
          </p:cNvSpPr>
          <p:nvPr>
            <p:ph idx="1"/>
          </p:nvPr>
        </p:nvSpPr>
        <p:spPr/>
        <p:txBody>
          <a:bodyPr>
            <a:normAutofit/>
          </a:bodyPr>
          <a:lstStyle/>
          <a:p>
            <a:r>
              <a:rPr lang="zh-CN" altLang="en-US" sz="2400" dirty="0"/>
              <a:t>在实际的生产和环境中，架构不是一成不变的，会根据实际需要和业务来领过的部署和应用。当然在一个完整的企业大数据系统中，本章所述架构可能不够完整，这门课只介绍最基础的大数据平台，很多底层和上层的东西可能没有覆盖到。另外架构不是凭空出现的，由业务场景驱动的架构才是真正的可用的架构。</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选题</a:t>
            </a:r>
            <a:r>
              <a:rPr lang="en-US" altLang="zh-CN"/>
              <a:t>-</a:t>
            </a:r>
            <a:r>
              <a:rPr lang="zh-CN" altLang="en-US"/>
              <a:t>日程安排</a:t>
            </a:r>
            <a:endParaRPr lang="zh-CN" altLang="en-US"/>
          </a:p>
        </p:txBody>
      </p:sp>
      <p:sp>
        <p:nvSpPr>
          <p:cNvPr id="3" name="内容占位符 2"/>
          <p:cNvSpPr>
            <a:spLocks noGrp="true"/>
          </p:cNvSpPr>
          <p:nvPr>
            <p:ph idx="1"/>
          </p:nvPr>
        </p:nvSpPr>
        <p:spPr/>
        <p:txBody>
          <a:bodyPr>
            <a:normAutofit fontScale="90000" lnSpcReduction="20000"/>
          </a:bodyPr>
          <a:p>
            <a:r>
              <a:rPr lang="zh-CN" altLang="en-US"/>
              <a:t>第一周周一：开题：大数据发展现状，大数据常用架构，数据集介绍与命题选择 </a:t>
            </a:r>
            <a:endParaRPr lang="zh-CN" altLang="en-US"/>
          </a:p>
          <a:p>
            <a:r>
              <a:rPr lang="zh-CN" altLang="en-US"/>
              <a:t>第一周周二：如何快速构建大数据系统实操，基于云开发大数据系统实操，大数据获取与数据迁移实操 </a:t>
            </a:r>
            <a:endParaRPr lang="zh-CN" altLang="en-US"/>
          </a:p>
          <a:p>
            <a:r>
              <a:rPr lang="zh-CN" altLang="en-US"/>
              <a:t>第一周周三：基于MapReduce统计分析， </a:t>
            </a:r>
            <a:endParaRPr lang="zh-CN" altLang="en-US"/>
          </a:p>
          <a:p>
            <a:r>
              <a:rPr lang="zh-CN" altLang="en-US"/>
              <a:t>第一周周四：基于hive与hbase进行统计分析，结果缓存 </a:t>
            </a:r>
            <a:endParaRPr lang="zh-CN" altLang="en-US"/>
          </a:p>
          <a:p>
            <a:r>
              <a:rPr lang="zh-CN" altLang="en-US"/>
              <a:t>第一周周五：中期检查与答疑 </a:t>
            </a:r>
            <a:endParaRPr lang="zh-CN" altLang="en-US"/>
          </a:p>
          <a:p>
            <a:r>
              <a:rPr lang="zh-CN" altLang="en-US"/>
              <a:t>第二周周一：使用echarts/d3/matplotlib进行数据可视化（一） </a:t>
            </a:r>
            <a:endParaRPr lang="zh-CN" altLang="en-US"/>
          </a:p>
          <a:p>
            <a:r>
              <a:rPr lang="zh-CN" altLang="en-US"/>
              <a:t>第二周周二：使用echarts/d3/matplotlib进行数据可视化（二），实时数仓与离线数仓的构建 </a:t>
            </a:r>
            <a:endParaRPr lang="zh-CN" altLang="en-US"/>
          </a:p>
          <a:p>
            <a:r>
              <a:rPr lang="zh-CN" altLang="en-US"/>
              <a:t>第二周周三：基于MapReduce的构建常用算法 </a:t>
            </a:r>
            <a:endParaRPr lang="zh-CN" altLang="en-US"/>
          </a:p>
          <a:p>
            <a:r>
              <a:rPr lang="zh-CN" altLang="en-US"/>
              <a:t>第二周周四：扩展内容 </a:t>
            </a:r>
            <a:endParaRPr lang="zh-CN" altLang="en-US"/>
          </a:p>
          <a:p>
            <a:r>
              <a:rPr lang="zh-CN" altLang="en-US"/>
              <a:t>第二周周五：答辩</a:t>
            </a:r>
            <a:endParaRPr lang="zh-CN" altLang="en-US"/>
          </a:p>
          <a:p>
            <a:r>
              <a:rPr lang="zh-CN" altLang="en-US"/>
              <a:t>注：实训内容会根据学生实际进度进行微调。</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4922604" y="1326802"/>
            <a:ext cx="5791200" cy="4714875"/>
          </a:xfrm>
          <a:prstGeom prst="rect">
            <a:avLst/>
          </a:prstGeom>
        </p:spPr>
      </p:pic>
      <p:sp>
        <p:nvSpPr>
          <p:cNvPr id="2" name="标题 1"/>
          <p:cNvSpPr>
            <a:spLocks noGrp="true"/>
          </p:cNvSpPr>
          <p:nvPr>
            <p:ph type="title"/>
          </p:nvPr>
        </p:nvSpPr>
        <p:spPr/>
        <p:txBody>
          <a:bodyPr/>
          <a:lstStyle/>
          <a:p>
            <a:r>
              <a:rPr lang="zh-CN" altLang="en-US" dirty="0"/>
              <a:t>大数据背景（数据爆炸）</a:t>
            </a:r>
            <a:endParaRPr lang="zh-CN" altLang="en-US" dirty="0"/>
          </a:p>
        </p:txBody>
      </p:sp>
      <p:sp>
        <p:nvSpPr>
          <p:cNvPr id="3" name="内容占位符 2"/>
          <p:cNvSpPr>
            <a:spLocks noGrp="true"/>
          </p:cNvSpPr>
          <p:nvPr>
            <p:ph idx="1"/>
          </p:nvPr>
        </p:nvSpPr>
        <p:spPr>
          <a:xfrm>
            <a:off x="677545" y="2160905"/>
            <a:ext cx="4485640" cy="3880485"/>
          </a:xfrm>
        </p:spPr>
        <p:txBody>
          <a:bodyPr/>
          <a:lstStyle/>
          <a:p>
            <a:r>
              <a:rPr lang="zh-CN" altLang="en-US" dirty="0"/>
              <a:t>大量旧有数据</a:t>
            </a:r>
            <a:endParaRPr lang="en-US" altLang="zh-CN" dirty="0"/>
          </a:p>
          <a:p>
            <a:r>
              <a:rPr lang="zh-CN" altLang="en-US" dirty="0"/>
              <a:t>网络时代开始的第一轮数据爆炸</a:t>
            </a:r>
            <a:endParaRPr lang="en-US" altLang="zh-CN" dirty="0"/>
          </a:p>
          <a:p>
            <a:r>
              <a:rPr lang="en-US" altLang="zh-CN" dirty="0"/>
              <a:t>Hadoop</a:t>
            </a:r>
            <a:r>
              <a:rPr lang="zh-CN" altLang="en-US" dirty="0"/>
              <a:t>大数据时代的第一次数据爆炸</a:t>
            </a:r>
            <a:endParaRPr lang="en-US" altLang="zh-CN" dirty="0"/>
          </a:p>
          <a:p>
            <a:r>
              <a:rPr lang="zh-CN" altLang="en-US" dirty="0"/>
              <a:t>移动互联网时代的数据爆炸</a:t>
            </a:r>
            <a:endParaRPr lang="en-US" altLang="zh-CN" dirty="0"/>
          </a:p>
          <a:p>
            <a:r>
              <a:rPr lang="en-US" altLang="zh-CN" dirty="0"/>
              <a:t>AI</a:t>
            </a:r>
            <a:r>
              <a:rPr lang="zh-CN" altLang="en-US" dirty="0"/>
              <a:t>时代的数据爆炸</a:t>
            </a:r>
            <a:endParaRPr lang="zh-CN" altLang="en-US" dirty="0"/>
          </a:p>
          <a:p>
            <a:r>
              <a:rPr lang="zh-CN" altLang="en-US" dirty="0"/>
              <a:t>数据的爆炸又不仅仅是表现在数量上，同时也表现在数据类型上。</a:t>
            </a:r>
            <a:endParaRPr lang="zh-CN" altLang="en-US" dirty="0"/>
          </a:p>
          <a:p>
            <a:r>
              <a:rPr lang="zh-CN" altLang="en-US" dirty="0"/>
              <a:t>总的趋势是从结构化到非结构化，从离线处理到实时处理。</a:t>
            </a:r>
            <a:endParaRPr lang="zh-CN" altLang="en-US" dirty="0"/>
          </a:p>
          <a:p>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选题</a:t>
            </a:r>
            <a:r>
              <a:rPr lang="en-US" altLang="zh-CN">
                <a:sym typeface="+mn-ea"/>
              </a:rPr>
              <a:t>-</a:t>
            </a:r>
            <a:r>
              <a:rPr lang="zh-CN" altLang="en-US">
                <a:sym typeface="+mn-ea"/>
              </a:rPr>
              <a:t>题目要求</a:t>
            </a:r>
            <a:endParaRPr lang="zh-CN" altLang="en-US">
              <a:sym typeface="+mn-ea"/>
            </a:endParaRPr>
          </a:p>
        </p:txBody>
      </p:sp>
      <p:sp>
        <p:nvSpPr>
          <p:cNvPr id="3" name="内容占位符 2"/>
          <p:cNvSpPr>
            <a:spLocks noGrp="true"/>
          </p:cNvSpPr>
          <p:nvPr>
            <p:ph idx="1"/>
          </p:nvPr>
        </p:nvSpPr>
        <p:spPr/>
        <p:txBody>
          <a:bodyPr/>
          <a:p>
            <a:r>
              <a:rPr lang="zh-CN" altLang="en-US"/>
              <a:t>共提供了十二个数据集，其中带有时间标志的数据集有五个，一个数据集包含两个数据文件，文本数据集一个。还有三个数据集比较方便用于爬虫扩展，两个数据集官方提供了后续数据，可进行对比分析。</a:t>
            </a:r>
            <a:endParaRPr lang="zh-CN" altLang="en-US"/>
          </a:p>
          <a:p>
            <a:r>
              <a:rPr lang="zh-CN" altLang="en-US"/>
              <a:t>本次选题为半开放选题：</a:t>
            </a:r>
            <a:endParaRPr lang="zh-CN" altLang="en-US"/>
          </a:p>
          <a:p>
            <a:r>
              <a:rPr lang="zh-CN" altLang="en-US"/>
              <a:t>（1）数据集不限，除提供数据集外，也可使用其他数据集。常用的数据集来源有</a:t>
            </a:r>
            <a:r>
              <a:rPr lang="en-US" altLang="zh-CN"/>
              <a:t>UCI</a:t>
            </a:r>
            <a:r>
              <a:rPr lang="zh-CN" altLang="en-US">
                <a:ea typeface="宋体" charset="0"/>
              </a:rPr>
              <a:t>，</a:t>
            </a:r>
            <a:r>
              <a:rPr lang="en-US" altLang="zh-CN">
                <a:ea typeface="宋体" charset="0"/>
              </a:rPr>
              <a:t>kaggle</a:t>
            </a:r>
            <a:r>
              <a:rPr lang="zh-CN" altLang="en-US">
                <a:ea typeface="宋体" charset="0"/>
              </a:rPr>
              <a:t>，天池，科赛等。数据量不易过小，为了贴合实际情况，尽量选择带有时间的数据。想要进行较多内容者，可以选择较为复杂的数据或者未清洗的原始数据进行本次实训。</a:t>
            </a:r>
            <a:endParaRPr lang="zh-CN" altLang="en-US"/>
          </a:p>
          <a:p>
            <a:r>
              <a:rPr lang="zh-CN" altLang="en-US"/>
              <a:t>（2）所选技术栈进行一定的限制。限定为已经学习的技术栈。不能使用</a:t>
            </a:r>
            <a:r>
              <a:rPr lang="en-US" altLang="zh-CN"/>
              <a:t>Spark</a:t>
            </a:r>
            <a:r>
              <a:rPr lang="zh-CN" altLang="en-US">
                <a:ea typeface="宋体" charset="0"/>
              </a:rPr>
              <a:t>，</a:t>
            </a:r>
            <a:r>
              <a:rPr lang="en-US" altLang="zh-CN">
                <a:ea typeface="宋体" charset="0"/>
              </a:rPr>
              <a:t>Flink</a:t>
            </a:r>
            <a:r>
              <a:rPr lang="zh-CN" altLang="en-US">
                <a:ea typeface="宋体" charset="0"/>
              </a:rPr>
              <a:t>等未学习的内容。必须使用合理的技术进行编程。尽量减少冗余。</a:t>
            </a:r>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选题</a:t>
            </a:r>
            <a:r>
              <a:rPr lang="en-US" altLang="zh-CN">
                <a:sym typeface="+mn-ea"/>
              </a:rPr>
              <a:t>-</a:t>
            </a:r>
            <a:r>
              <a:rPr lang="zh-CN" altLang="en-US">
                <a:sym typeface="+mn-ea"/>
              </a:rPr>
              <a:t>题目要求</a:t>
            </a:r>
            <a:br>
              <a:rPr lang="zh-CN" altLang="en-US">
                <a:sym typeface="+mn-ea"/>
              </a:rPr>
            </a:br>
            <a:endParaRPr lang="zh-CN" altLang="en-US"/>
          </a:p>
        </p:txBody>
      </p:sp>
      <p:sp>
        <p:nvSpPr>
          <p:cNvPr id="3" name="内容占位符 2"/>
          <p:cNvSpPr>
            <a:spLocks noGrp="true"/>
          </p:cNvSpPr>
          <p:nvPr>
            <p:ph idx="1"/>
          </p:nvPr>
        </p:nvSpPr>
        <p:spPr/>
        <p:txBody>
          <a:bodyPr/>
          <a:p>
            <a:r>
              <a:rPr lang="zh-CN" altLang="en-US">
                <a:sym typeface="+mn-ea"/>
              </a:rPr>
              <a:t>可选题目：（1）基于XXX数据集离线计算仓库的数据分析、挖掘与可视化系统。内容必须包含数据分析，数据挖掘与数据的可视化，同时代码必须清晰。最好封装成类或</a:t>
            </a:r>
            <a:r>
              <a:rPr lang="en-US" altLang="zh-CN">
                <a:sym typeface="+mn-ea"/>
              </a:rPr>
              <a:t>jar</a:t>
            </a:r>
            <a:r>
              <a:rPr lang="zh-CN" altLang="en-US">
                <a:ea typeface="宋体" charset="0"/>
                <a:sym typeface="+mn-ea"/>
              </a:rPr>
              <a:t>包，以满足调用或者定期运算的要求。</a:t>
            </a:r>
            <a:endParaRPr lang="zh-CN" altLang="en-US"/>
          </a:p>
          <a:p>
            <a:r>
              <a:rPr lang="zh-CN" altLang="en-US">
                <a:sym typeface="+mn-ea"/>
              </a:rPr>
              <a:t>（2）基于XXX数据集的实时数仓数据分析、挖掘与可视化系统。基于实时数据进行数据的分析，挖掘与可视化。由于是实时数仓系统，因此必须满足相应的实时计算要求，完成实时数仓。同时由于是实时数仓，批处理运算，因此必须设计可用的系统结构。</a:t>
            </a:r>
            <a:endParaRPr lang="zh-CN" altLang="en-US"/>
          </a:p>
          <a:p>
            <a:r>
              <a:rPr lang="zh-CN" altLang="en-US">
                <a:sym typeface="+mn-ea"/>
              </a:rPr>
              <a:t>（3）XXX数据分析、挖掘，可视化数据报告。最终结果为一份数据分析报告，需要包含数据分析，数据挖掘与数据可视化，同时该数据报告必须使用一定的数据挖掘算法进行实际的数据挖掘，并进行建模（建模分析，建模预测皆可）。</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数据集介绍</a:t>
            </a:r>
            <a:r>
              <a:rPr lang="en-US" altLang="zh-CN"/>
              <a:t>-MediumArticlesDataset</a:t>
            </a:r>
            <a:endParaRPr lang="en-US" altLang="zh-CN"/>
          </a:p>
        </p:txBody>
      </p:sp>
      <p:sp>
        <p:nvSpPr>
          <p:cNvPr id="3" name="内容占位符 2"/>
          <p:cNvSpPr>
            <a:spLocks noGrp="true"/>
          </p:cNvSpPr>
          <p:nvPr>
            <p:ph idx="1"/>
          </p:nvPr>
        </p:nvSpPr>
        <p:spPr/>
        <p:txBody>
          <a:bodyPr/>
          <a:p>
            <a:r>
              <a:rPr lang="zh-CN" altLang="en-US"/>
              <a:t>来自7个不同出版物的2019年出版的6K +文章数据</a:t>
            </a:r>
            <a:endParaRPr lang="zh-CN" altLang="en-US"/>
          </a:p>
          <a:p>
            <a:r>
              <a:rPr lang="zh-CN" altLang="en-US"/>
              <a:t>该数据为文本数据，也</a:t>
            </a:r>
            <a:r>
              <a:rPr lang="zh-CN" altLang="en-US">
                <a:solidFill>
                  <a:srgbClr val="FF0000"/>
                </a:solidFill>
              </a:rPr>
              <a:t>可以替换为其他文本数据</a:t>
            </a:r>
            <a:r>
              <a:rPr lang="zh-CN" altLang="en-US"/>
              <a:t>，如人民日报数据，搜狗数据或者其他官方或私人中文数据。</a:t>
            </a:r>
            <a:endParaRPr lang="zh-CN" altLang="en-US"/>
          </a:p>
          <a:p>
            <a:r>
              <a:rPr lang="zh-CN" altLang="en-US"/>
              <a:t>数据来源：https://www.kaggle.com/dorianlazar/medium-articles-dataset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数据集介绍</a:t>
            </a:r>
            <a:r>
              <a:rPr lang="en-US" altLang="zh-CN"/>
              <a:t>-BitcoinHeistRansomwareAddressDataset</a:t>
            </a:r>
            <a:endParaRPr lang="en-US" altLang="zh-CN"/>
          </a:p>
        </p:txBody>
      </p:sp>
      <p:sp>
        <p:nvSpPr>
          <p:cNvPr id="3" name="内容占位符 2"/>
          <p:cNvSpPr>
            <a:spLocks noGrp="true"/>
          </p:cNvSpPr>
          <p:nvPr>
            <p:ph idx="1"/>
          </p:nvPr>
        </p:nvSpPr>
        <p:spPr/>
        <p:txBody>
          <a:bodyPr/>
          <a:p>
            <a:r>
              <a:rPr lang="zh-CN" altLang="en-US"/>
              <a:t>BitcoinHeist数据集包含异构比特币网络上的地址特征，以识别勒索软件付款。</a:t>
            </a:r>
            <a:endParaRPr lang="zh-CN" altLang="en-US"/>
          </a:p>
          <a:p>
            <a:r>
              <a:rPr lang="zh-CN" altLang="en-US"/>
              <a:t>数据来源：https://archive.ics.uci.edu/ml/datasets/BitcoinHeistRansomwareAddressDataset</a:t>
            </a:r>
            <a:endParaRPr lang="zh-CN" altLang="en-US"/>
          </a:p>
          <a:p>
            <a:endParaRPr lang="zh-CN" altLang="en-US"/>
          </a:p>
          <a:p>
            <a:r>
              <a:rPr lang="zh-CN" altLang="en-US"/>
              <a:t>实例数：2916697，无缺失值；该数据包含</a:t>
            </a:r>
            <a:r>
              <a:rPr lang="zh-CN" altLang="en-US">
                <a:solidFill>
                  <a:srgbClr val="FF0000"/>
                </a:solidFill>
              </a:rPr>
              <a:t>时间</a:t>
            </a:r>
            <a:endParaRPr lang="zh-CN" altLang="en-US">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数据集介绍</a:t>
            </a:r>
            <a:r>
              <a:rPr lang="en-US" altLang="zh-CN"/>
              <a:t>-Adult</a:t>
            </a:r>
            <a:endParaRPr lang="en-US" altLang="zh-CN"/>
          </a:p>
        </p:txBody>
      </p:sp>
      <p:sp>
        <p:nvSpPr>
          <p:cNvPr id="3" name="内容占位符 2"/>
          <p:cNvSpPr>
            <a:spLocks noGrp="true"/>
          </p:cNvSpPr>
          <p:nvPr>
            <p:ph idx="1"/>
          </p:nvPr>
        </p:nvSpPr>
        <p:spPr/>
        <p:txBody>
          <a:bodyPr/>
          <a:p>
            <a:r>
              <a:rPr lang="zh-CN" altLang="en-US"/>
              <a:t>提取是由Barry Becker从1994年人口普查数据库中进行的。使用以下条件提取了一组合理的干净记录：（（AAGE&gt; 16）&amp;&amp;（AGI&gt; 100）&amp;&amp;（AFNLWGT&gt; 1）&amp;&amp;（HRSWK&gt; 0））</a:t>
            </a:r>
            <a:endParaRPr lang="zh-CN" altLang="en-US"/>
          </a:p>
          <a:p>
            <a:r>
              <a:rPr lang="zh-CN" altLang="en-US"/>
              <a:t>预测任务是确定一个人的年收入是否超过50K年。</a:t>
            </a:r>
            <a:endParaRPr lang="zh-CN" altLang="en-US"/>
          </a:p>
          <a:p>
            <a:r>
              <a:rPr lang="zh-CN" altLang="en-US"/>
              <a:t>实例数：</a:t>
            </a:r>
            <a:r>
              <a:rPr lang="en-US" altLang="zh-CN"/>
              <a:t>48842</a:t>
            </a:r>
            <a:r>
              <a:rPr lang="zh-CN" altLang="en-US">
                <a:ea typeface="宋体" charset="0"/>
              </a:rPr>
              <a:t>，有缺失值</a:t>
            </a:r>
            <a:endParaRPr lang="zh-CN" altLang="en-US"/>
          </a:p>
          <a:p>
            <a:r>
              <a:rPr lang="zh-CN" altLang="en-US"/>
              <a:t>数据来源：https://archive.ics.uci.edu/ml/datasets/Adult</a:t>
            </a:r>
            <a:endParaRPr lang="zh-CN" altLang="en-US"/>
          </a:p>
          <a:p>
            <a:endParaRPr lang="zh-CN" altLang="en-US"/>
          </a:p>
          <a:p>
            <a:r>
              <a:rPr lang="zh-CN" altLang="en-US"/>
              <a:t>该数据为</a:t>
            </a:r>
            <a:r>
              <a:rPr lang="zh-CN" altLang="en-US">
                <a:solidFill>
                  <a:srgbClr val="FF0000"/>
                </a:solidFill>
              </a:rPr>
              <a:t>可扩展数据</a:t>
            </a:r>
            <a:r>
              <a:rPr lang="zh-CN" altLang="en-US"/>
              <a:t>，美国人口普查数据是开放的，可以去有关结构查询下载对应数据。</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normAutofit fontScale="90000"/>
          </a:bodyPr>
          <a:p>
            <a:r>
              <a:rPr lang="zh-CN" altLang="en-US" dirty="0">
                <a:sym typeface="+mn-ea"/>
              </a:rPr>
              <a:t>数据集介绍</a:t>
            </a:r>
            <a:r>
              <a:rPr lang="en-US" altLang="zh-CN" dirty="0">
                <a:sym typeface="+mn-ea"/>
              </a:rPr>
              <a:t>-北京多站点空气质量数据集数据</a:t>
            </a:r>
            <a:br>
              <a:rPr lang="zh-CN" altLang="en-US" dirty="0"/>
            </a:br>
            <a:endParaRPr lang="zh-CN" altLang="en-US"/>
          </a:p>
        </p:txBody>
      </p:sp>
      <p:sp>
        <p:nvSpPr>
          <p:cNvPr id="3" name="内容占位符 2"/>
          <p:cNvSpPr>
            <a:spLocks noGrp="true"/>
          </p:cNvSpPr>
          <p:nvPr>
            <p:ph idx="1"/>
          </p:nvPr>
        </p:nvSpPr>
        <p:spPr/>
        <p:txBody>
          <a:bodyPr>
            <a:normAutofit fontScale="95000" lnSpcReduction="10000"/>
          </a:bodyPr>
          <a:p>
            <a:r>
              <a:rPr lang="zh-CN" altLang="en-US"/>
              <a:t>该每小时数据集考虑了北京多个站点的6种主要空气污染物和6种相关的气象变量，带有时序标志。可用于分类，回归或者</a:t>
            </a:r>
            <a:r>
              <a:rPr lang="zh-CN" altLang="en-US">
                <a:solidFill>
                  <a:srgbClr val="FF0000"/>
                </a:solidFill>
              </a:rPr>
              <a:t>时间</a:t>
            </a:r>
            <a:r>
              <a:rPr lang="zh-CN" altLang="en-US"/>
              <a:t>序列分析。该数据为</a:t>
            </a:r>
            <a:r>
              <a:rPr lang="zh-CN" altLang="en-US">
                <a:solidFill>
                  <a:srgbClr val="FF0000"/>
                </a:solidFill>
              </a:rPr>
              <a:t>可扩展，可替换</a:t>
            </a:r>
            <a:r>
              <a:rPr lang="zh-CN" altLang="en-US"/>
              <a:t>数据，可以使用其他城市空气质量数据集进行扩展或者替换。目前有较多的数据来源。</a:t>
            </a:r>
            <a:endParaRPr lang="zh-CN" altLang="en-US"/>
          </a:p>
          <a:p>
            <a:r>
              <a:rPr lang="zh-CN" altLang="en-US"/>
              <a:t>数据集信息：该数据集包括来自12个国家控制的空气质量监测站点的每小时空气污染物数据。空气质量数据来自北京市环境监测中心。每个空气质量站点的气象数据均与中国气象局最近的气象站相匹配。时间段是从2013年3月1日到2017年2月28日。缺少的数据表示为NA。</a:t>
            </a:r>
            <a:endParaRPr lang="zh-CN" altLang="en-US"/>
          </a:p>
          <a:p>
            <a:r>
              <a:rPr lang="zh-CN" altLang="en-US"/>
              <a:t>属性信息</a:t>
            </a:r>
            <a:r>
              <a:rPr lang="en-US" altLang="zh-CN"/>
              <a:t>——</a:t>
            </a:r>
            <a:r>
              <a:rPr lang="zh-CN" altLang="en-US"/>
              <a:t>编号：行号；年份：该行数据的年份；月份：该行 数据的月份；day：该行数据的一天；hour：该行数据的小时；PM2.5：PM2.5浓度（ug / m ^ 3 ）；PM10：PM10浓度（ug / m ^ 3）；SO2：SO2浓度（ug / m ^ 3）；NO2：NO2浓度（ug / m ^ 3）；CO：CO浓度（ug / m ^ 3）；O3：O3浓度（ ug / m ^ 3）；TEMP：温度（摄氏度）；PRES：压力（hPa）；DEWP：露点温度（摄氏度）；RAIN：降水量（mm）；wd：风向；WSPM：风速（m / s）；站位：名称空气质量监测点</a:t>
            </a:r>
            <a:endParaRPr lang="zh-CN" altLang="en-US"/>
          </a:p>
          <a:p>
            <a:r>
              <a:rPr lang="zh-CN" altLang="en-US"/>
              <a:t>数据来源：https://archive.ics.uci.edu/ml/datasets/Beijing+Multi-Site+Air-Quality+Data</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数据集介绍</a:t>
            </a:r>
            <a:r>
              <a:rPr lang="en-US" altLang="zh-CN"/>
              <a:t>-家电能耗预测数据集</a:t>
            </a:r>
            <a:endParaRPr lang="en-US" altLang="zh-CN"/>
          </a:p>
        </p:txBody>
      </p:sp>
      <p:sp>
        <p:nvSpPr>
          <p:cNvPr id="3" name="内容占位符 2"/>
          <p:cNvSpPr>
            <a:spLocks noGrp="true"/>
          </p:cNvSpPr>
          <p:nvPr>
            <p:ph idx="1"/>
          </p:nvPr>
        </p:nvSpPr>
        <p:spPr/>
        <p:txBody>
          <a:bodyPr/>
          <a:p>
            <a:r>
              <a:rPr lang="zh-CN" altLang="en-US"/>
              <a:t>数据集为10分钟，持续约4.5个月。用ZigBee无线传感器网络监控房屋的温度和湿度条件。每个无线节点在3.3分钟左右传输温度和湿度条件。然后，将无线数据平均10分钟。能量数据每10分钟用m-bus能量计记录一次。最近的机场气象站（比利时基耶夫斯机场）的天气是从Reliable Prognosis（rp5.ru）的公共数据集中下载的，并使用日期和时间列与实验数据集合并在一起。数据集中包含两个随机变量，用于测试回归模型并过滤掉非预测性属性（参数）。该数据带有</a:t>
            </a:r>
            <a:r>
              <a:rPr lang="zh-CN" altLang="en-US">
                <a:solidFill>
                  <a:srgbClr val="FF0000"/>
                </a:solidFill>
              </a:rPr>
              <a:t>时间</a:t>
            </a:r>
            <a:r>
              <a:rPr lang="zh-CN" altLang="en-US"/>
              <a:t>。</a:t>
            </a:r>
            <a:endParaRPr lang="zh-CN" altLang="en-US"/>
          </a:p>
          <a:p>
            <a:r>
              <a:rPr lang="zh-CN" altLang="en-US"/>
              <a:t>实例数：19735，无缺失值</a:t>
            </a:r>
            <a:endParaRPr lang="zh-CN" altLang="en-US"/>
          </a:p>
          <a:p>
            <a:r>
              <a:rPr lang="zh-CN" altLang="en-US"/>
              <a:t>数据来源：https://archive.ics.uci.edu/ml/datasets/Appliances+energy+prediction</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数据集介绍</a:t>
            </a:r>
            <a:r>
              <a:rPr lang="en-US" altLang="zh-CN">
                <a:sym typeface="+mn-ea"/>
              </a:rPr>
              <a:t>-体育馆人数数据</a:t>
            </a:r>
            <a:endParaRPr lang="en-US" altLang="zh-CN">
              <a:sym typeface="+mn-ea"/>
            </a:endParaRPr>
          </a:p>
        </p:txBody>
      </p:sp>
      <p:sp>
        <p:nvSpPr>
          <p:cNvPr id="3" name="内容占位符 2"/>
          <p:cNvSpPr>
            <a:spLocks noGrp="true"/>
          </p:cNvSpPr>
          <p:nvPr>
            <p:ph idx="1"/>
          </p:nvPr>
        </p:nvSpPr>
        <p:spPr/>
        <p:txBody>
          <a:bodyPr/>
          <a:p>
            <a:r>
              <a:rPr lang="zh-CN" altLang="en-US"/>
              <a:t>某美国大学体育馆人数数据集，大约每隔</a:t>
            </a:r>
            <a:r>
              <a:rPr lang="zh-CN" altLang="en-US">
                <a:solidFill>
                  <a:srgbClr val="FF0000"/>
                </a:solidFill>
              </a:rPr>
              <a:t>十分钟</a:t>
            </a:r>
            <a:r>
              <a:rPr lang="zh-CN" altLang="en-US"/>
              <a:t>统计一次，共26000人次的体育馆人员数量数据，除了人数以外还包括天气、学期等附加属性信息。</a:t>
            </a:r>
            <a:endParaRPr lang="zh-CN" altLang="en-US"/>
          </a:p>
          <a:p>
            <a:r>
              <a:rPr lang="zh-CN" altLang="en-US"/>
              <a:t>数据来源：https://tianchi.aliyun.com/dataset/dataDetail?dataId=83348</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sym typeface="+mn-ea"/>
              </a:rPr>
              <a:t>数据集介绍</a:t>
            </a:r>
            <a:r>
              <a:rPr lang="en-US" altLang="zh-CN">
                <a:sym typeface="+mn-ea"/>
              </a:rPr>
              <a:t>-Give Me Some Credit</a:t>
            </a:r>
            <a:endParaRPr lang="en-US" altLang="zh-CN">
              <a:sym typeface="+mn-ea"/>
            </a:endParaRPr>
          </a:p>
        </p:txBody>
      </p:sp>
      <p:sp>
        <p:nvSpPr>
          <p:cNvPr id="3" name="内容占位符 2"/>
          <p:cNvSpPr>
            <a:spLocks noGrp="true"/>
          </p:cNvSpPr>
          <p:nvPr>
            <p:ph idx="1"/>
          </p:nvPr>
        </p:nvSpPr>
        <p:spPr/>
        <p:txBody>
          <a:bodyPr/>
          <a:p>
            <a:r>
              <a:rPr lang="zh-CN" altLang="en-US"/>
              <a:t>数据来源：https://www.kaggle.com/c/GiveMeSomeCredit/overview</a:t>
            </a:r>
            <a:endParaRPr lang="zh-CN" altLang="en-US"/>
          </a:p>
          <a:p>
            <a:r>
              <a:rPr lang="zh-CN" altLang="en-US"/>
              <a:t>基于所给的数据，预测借款人是否会预期，并构建信用卡评分模型。</a:t>
            </a:r>
            <a:endParaRPr lang="zh-CN" altLang="en-US"/>
          </a:p>
          <a:p>
            <a:r>
              <a:rPr lang="zh-CN" altLang="en-US"/>
              <a:t>该数据集较为</a:t>
            </a:r>
            <a:r>
              <a:rPr lang="zh-CN" altLang="en-US">
                <a:solidFill>
                  <a:srgbClr val="FF0000"/>
                </a:solidFill>
              </a:rPr>
              <a:t>简单</a:t>
            </a:r>
            <a:endParaRPr lang="zh-CN" altLang="en-US">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数据集介绍</a:t>
            </a:r>
            <a:r>
              <a:rPr lang="en-US" altLang="zh-CN"/>
              <a:t>-P2P信贷平台业务数据</a:t>
            </a:r>
            <a:endParaRPr lang="en-US" altLang="zh-CN"/>
          </a:p>
        </p:txBody>
      </p:sp>
      <p:sp>
        <p:nvSpPr>
          <p:cNvPr id="3" name="内容占位符 2"/>
          <p:cNvSpPr>
            <a:spLocks noGrp="true"/>
          </p:cNvSpPr>
          <p:nvPr>
            <p:ph idx="1"/>
          </p:nvPr>
        </p:nvSpPr>
        <p:spPr/>
        <p:txBody>
          <a:bodyPr/>
          <a:p>
            <a:r>
              <a:rPr lang="zh-CN" altLang="en-US"/>
              <a:t>所提供数据来自拍拍贷真实业务数据，从2015-01-01到2017-01-30的所有信用标的10%sample样本。数据集包含LC.csv（标的特征表数据）和LP.csv（标的还款计划和还款记录表）数据。该数据带有一定的</a:t>
            </a:r>
            <a:r>
              <a:rPr lang="zh-CN" altLang="en-US">
                <a:solidFill>
                  <a:srgbClr val="FF0000"/>
                </a:solidFill>
              </a:rPr>
              <a:t>时间</a:t>
            </a:r>
            <a:r>
              <a:rPr lang="zh-CN" altLang="en-US"/>
              <a:t>标志。</a:t>
            </a:r>
            <a:endParaRPr lang="zh-CN" altLang="en-US"/>
          </a:p>
          <a:p>
            <a:r>
              <a:rPr lang="zh-CN" altLang="en-US"/>
              <a:t>该数据</a:t>
            </a:r>
            <a:r>
              <a:rPr lang="zh-CN" altLang="en-US">
                <a:solidFill>
                  <a:srgbClr val="FF0000"/>
                </a:solidFill>
              </a:rPr>
              <a:t>较为复杂</a:t>
            </a:r>
            <a:r>
              <a:rPr lang="zh-CN" altLang="en-US"/>
              <a:t>，带有两个数据文件。同时该数据集可以扩展，拍拍贷举办的多次墨镜杯都曾多次发布数据集。</a:t>
            </a:r>
            <a:endParaRPr lang="zh-CN" altLang="en-US"/>
          </a:p>
          <a:p>
            <a:r>
              <a:rPr lang="zh-CN" altLang="en-US"/>
              <a:t>数据来源：https://www.kesci.com/mw/dataset/593ccb4523168e6e8923ab7f（多处可获取）</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信息化就是数据化</a:t>
            </a:r>
            <a:endParaRPr lang="zh-CN" altLang="en-US" dirty="0"/>
          </a:p>
        </p:txBody>
      </p:sp>
      <p:sp>
        <p:nvSpPr>
          <p:cNvPr id="3" name="内容占位符 2"/>
          <p:cNvSpPr>
            <a:spLocks noGrp="true"/>
          </p:cNvSpPr>
          <p:nvPr>
            <p:ph idx="1"/>
          </p:nvPr>
        </p:nvSpPr>
        <p:spPr/>
        <p:txBody>
          <a:bodyPr/>
          <a:lstStyle/>
          <a:p>
            <a:r>
              <a:rPr lang="zh-CN" altLang="en-US" dirty="0"/>
              <a:t>旧数据的全面数据化</a:t>
            </a:r>
            <a:r>
              <a:rPr lang="en-US" altLang="zh-CN" dirty="0"/>
              <a:t>——</a:t>
            </a:r>
            <a:r>
              <a:rPr lang="zh-CN" altLang="en-US" dirty="0"/>
              <a:t>在打孔机的时代就有人曾浩浩荡荡的准备将全世界的图书数字化，要将全世界的知识永远的保存下来。但是最终因为过大的规模和落后的技术，没有成功。而</a:t>
            </a:r>
            <a:r>
              <a:rPr lang="en-US" altLang="zh-CN" dirty="0"/>
              <a:t>90</a:t>
            </a:r>
            <a:r>
              <a:rPr lang="zh-CN" altLang="en-US" dirty="0"/>
              <a:t>年代末，谷歌借助新的计算机与扫描技术，开始初步尝试图书数字化。</a:t>
            </a:r>
            <a:r>
              <a:rPr lang="en-US" altLang="zh-CN" dirty="0"/>
              <a:t>2004</a:t>
            </a:r>
            <a:r>
              <a:rPr lang="zh-CN" altLang="en-US" dirty="0"/>
              <a:t>年起，谷歌与数家大型图书馆达成协议，将后者的馆藏图书数字化，并以此为基础建立了一个庞大的数字图书数据库。不过最终因为数字侵权问题，没能实现终极目标，但是今天仍然有无数的图书可以在互联网上被找到。</a:t>
            </a:r>
            <a:endParaRPr lang="en-US" altLang="zh-CN" dirty="0"/>
          </a:p>
          <a:p>
            <a:r>
              <a:rPr lang="zh-CN" altLang="en-US" dirty="0"/>
              <a:t>旧数据系统的数字化</a:t>
            </a:r>
            <a:r>
              <a:rPr lang="en-US" altLang="zh-CN" dirty="0"/>
              <a:t>——</a:t>
            </a:r>
            <a:r>
              <a:rPr lang="zh-CN" altLang="en-US" dirty="0"/>
              <a:t>中国从战国时期就开始建立完整的户籍系统，而如今的大数据时代，“天眼”正在为新时代的中国人服务。</a:t>
            </a:r>
            <a:endParaRPr lang="en-US" altLang="zh-CN" dirty="0"/>
          </a:p>
          <a:p>
            <a:r>
              <a:rPr lang="zh-CN" altLang="en-US" dirty="0"/>
              <a:t>旧时代的数据系统</a:t>
            </a:r>
            <a:r>
              <a:rPr lang="en-US" altLang="zh-CN" dirty="0"/>
              <a:t>——Oracle</a:t>
            </a:r>
            <a:r>
              <a:rPr lang="zh-CN" altLang="en-US" dirty="0"/>
              <a:t>等大型关系型数据库，数据仓库。</a:t>
            </a:r>
            <a:endParaRPr lang="zh-CN" altLang="en-US"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true"/>
          </p:cNvSpPr>
          <p:nvPr>
            <p:ph type="title"/>
          </p:nvPr>
        </p:nvSpPr>
        <p:spPr/>
        <p:txBody>
          <a:bodyPr/>
          <a:p>
            <a:r>
              <a:rPr lang="zh-CN" altLang="en-US"/>
              <a:t>数据集介绍</a:t>
            </a:r>
            <a:r>
              <a:rPr lang="en-US" altLang="zh-CN"/>
              <a:t>-B站</a:t>
            </a:r>
            <a:r>
              <a:rPr lang="zh-CN" altLang="en-US"/>
              <a:t>手游数据</a:t>
            </a:r>
            <a:endParaRPr lang="zh-CN" altLang="en-US"/>
          </a:p>
        </p:txBody>
      </p:sp>
      <p:sp>
        <p:nvSpPr>
          <p:cNvPr id="3" name="内容占位符 2"/>
          <p:cNvSpPr>
            <a:spLocks noGrp="true"/>
          </p:cNvSpPr>
          <p:nvPr>
            <p:ph idx="1"/>
          </p:nvPr>
        </p:nvSpPr>
        <p:spPr/>
        <p:txBody>
          <a:bodyPr/>
          <a:p>
            <a:r>
              <a:rPr lang="zh-CN" altLang="en-US"/>
              <a:t>B站《英雄联盟手游》相关高播放量视频数据</a:t>
            </a:r>
            <a:endParaRPr lang="zh-CN" altLang="en-US"/>
          </a:p>
          <a:p>
            <a:r>
              <a:rPr lang="zh-CN" altLang="en-US"/>
              <a:t>https://tianchi.aliyun.com/dataset/dataDetail?dataId=84617</a:t>
            </a:r>
            <a:endParaRPr lang="zh-CN" altLang="en-US"/>
          </a:p>
          <a:p>
            <a:r>
              <a:rPr lang="zh-CN" altLang="en-US"/>
              <a:t>b站《英雄联盟手游》相关视频，播放量最高的1000个视频数据（2020.11.1） 数据集 包含字段： 标题 标题_链接 图片 视频时长 关键词1 播放量 上传时间 up主链接 up主ID</a:t>
            </a:r>
            <a:endParaRPr lang="zh-CN" altLang="en-US"/>
          </a:p>
          <a:p>
            <a:r>
              <a:rPr lang="zh-CN" altLang="en-US"/>
              <a:t>B站《王者荣耀》相关高播放量视频数据</a:t>
            </a:r>
            <a:endParaRPr lang="zh-CN" altLang="en-US"/>
          </a:p>
          <a:p>
            <a:r>
              <a:rPr lang="zh-CN" altLang="en-US"/>
              <a:t>https://tianchi.aliyun.com/dataset/dataDetail?dataId=84616</a:t>
            </a:r>
            <a:endParaRPr lang="zh-CN" altLang="en-US"/>
          </a:p>
          <a:p>
            <a:r>
              <a:rPr lang="zh-CN" altLang="en-US"/>
              <a:t>b站《王者荣耀》相关视频，播放量最高的1000个视频数据 数据集 包含字段：标题 视频地址 图片 视频时长 播放量 发布时间 up主链接 up主</a:t>
            </a:r>
            <a:endParaRPr lang="zh-CN" altLang="en-US"/>
          </a:p>
          <a:p>
            <a:r>
              <a:rPr lang="zh-CN" altLang="en-US"/>
              <a:t>该两个数据集都</a:t>
            </a:r>
            <a:r>
              <a:rPr lang="zh-CN" altLang="en-US">
                <a:solidFill>
                  <a:srgbClr val="FF0000"/>
                </a:solidFill>
              </a:rPr>
              <a:t>较为简单</a:t>
            </a:r>
            <a:r>
              <a:rPr lang="zh-CN" altLang="en-US"/>
              <a:t>，可以进行</a:t>
            </a:r>
            <a:r>
              <a:rPr lang="zh-CN" altLang="en-US">
                <a:solidFill>
                  <a:srgbClr val="FF0000"/>
                </a:solidFill>
              </a:rPr>
              <a:t>扩展</a:t>
            </a:r>
            <a:r>
              <a:rPr lang="zh-CN" altLang="en-US"/>
              <a:t>，或者</a:t>
            </a:r>
            <a:r>
              <a:rPr lang="zh-CN" altLang="en-US">
                <a:solidFill>
                  <a:srgbClr val="FF0000"/>
                </a:solidFill>
              </a:rPr>
              <a:t>合为一个数据集进行对比分析</a:t>
            </a:r>
            <a:r>
              <a:rPr lang="zh-CN" altLang="en-US"/>
              <a:t>。</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互联网时代的数据爆炸</a:t>
            </a:r>
            <a:endParaRPr lang="zh-CN" altLang="en-US" dirty="0"/>
          </a:p>
        </p:txBody>
      </p:sp>
      <p:sp>
        <p:nvSpPr>
          <p:cNvPr id="3" name="内容占位符 2"/>
          <p:cNvSpPr>
            <a:spLocks noGrp="true"/>
          </p:cNvSpPr>
          <p:nvPr>
            <p:ph idx="1"/>
          </p:nvPr>
        </p:nvSpPr>
        <p:spPr/>
        <p:txBody>
          <a:bodyPr/>
          <a:lstStyle/>
          <a:p>
            <a:r>
              <a:rPr lang="en-US" altLang="zh-CN" dirty="0"/>
              <a:t>Web2.0</a:t>
            </a:r>
            <a:r>
              <a:rPr lang="zh-CN" altLang="en-US" dirty="0"/>
              <a:t>的到来</a:t>
            </a:r>
            <a:r>
              <a:rPr lang="en-US" altLang="zh-CN" dirty="0"/>
              <a:t>——</a:t>
            </a:r>
            <a:r>
              <a:rPr lang="zh-CN" altLang="en-US" dirty="0"/>
              <a:t>企业的全面信息化，以及定位</a:t>
            </a:r>
            <a:endParaRPr lang="en-US" altLang="zh-CN" dirty="0"/>
          </a:p>
          <a:p>
            <a:r>
              <a:rPr lang="zh-CN" altLang="en-US" dirty="0"/>
              <a:t>互联网时代的大型互联网公司</a:t>
            </a:r>
            <a:r>
              <a:rPr lang="en-US" altLang="zh-CN" dirty="0"/>
              <a:t>——</a:t>
            </a:r>
            <a:r>
              <a:rPr lang="zh-CN" altLang="en-US" dirty="0"/>
              <a:t>谷歌，阿里，亚马逊。谷歌为了存储大量的网页编写了世界上第一个分布式大数据系统，</a:t>
            </a:r>
            <a:r>
              <a:rPr lang="en-US" altLang="zh-CN" dirty="0"/>
              <a:t>gfs</a:t>
            </a:r>
            <a:r>
              <a:rPr lang="zh-CN" altLang="en-US" dirty="0"/>
              <a:t>。之后则根据其论文复现了</a:t>
            </a:r>
            <a:r>
              <a:rPr lang="en-US" altLang="zh-CN" dirty="0" err="1"/>
              <a:t>hdfs</a:t>
            </a:r>
            <a:r>
              <a:rPr lang="zh-CN" altLang="en-US" dirty="0"/>
              <a:t>系统。</a:t>
            </a:r>
            <a:r>
              <a:rPr lang="en-US" altLang="zh-CN" dirty="0" err="1"/>
              <a:t>Hdfs</a:t>
            </a:r>
            <a:r>
              <a:rPr lang="zh-CN" altLang="en-US" dirty="0"/>
              <a:t>是</a:t>
            </a:r>
            <a:r>
              <a:rPr lang="en-US" altLang="zh-CN" dirty="0" err="1"/>
              <a:t>hadoop</a:t>
            </a:r>
            <a:r>
              <a:rPr lang="zh-CN" altLang="en-US" dirty="0"/>
              <a:t>生态系统的基础，而</a:t>
            </a:r>
            <a:r>
              <a:rPr lang="en-US" altLang="zh-CN" dirty="0"/>
              <a:t>Hadoop</a:t>
            </a:r>
            <a:r>
              <a:rPr lang="zh-CN" altLang="en-US" dirty="0"/>
              <a:t>生态系统则为互联网时代的数据爆炸提供了第一次技术支持。</a:t>
            </a:r>
            <a:endParaRPr lang="en-US" altLang="zh-CN" dirty="0"/>
          </a:p>
          <a:p>
            <a:r>
              <a:rPr lang="zh-CN" altLang="en-US" dirty="0"/>
              <a:t>数据时代正式的转变为了大数据时代，对实时数据的处理也正式成为了需求。</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互联网时代的数据爆炸</a:t>
            </a:r>
            <a:endParaRPr lang="zh-CN" altLang="en-US" dirty="0"/>
          </a:p>
        </p:txBody>
      </p:sp>
      <p:sp>
        <p:nvSpPr>
          <p:cNvPr id="3" name="内容占位符 2"/>
          <p:cNvSpPr>
            <a:spLocks noGrp="true"/>
          </p:cNvSpPr>
          <p:nvPr>
            <p:ph idx="1"/>
          </p:nvPr>
        </p:nvSpPr>
        <p:spPr/>
        <p:txBody>
          <a:bodyPr/>
          <a:lstStyle/>
          <a:p>
            <a:r>
              <a:rPr lang="zh-CN" altLang="en-US" dirty="0"/>
              <a:t>移动互联网时代</a:t>
            </a:r>
            <a:r>
              <a:rPr lang="en-US" altLang="zh-CN" dirty="0"/>
              <a:t>——</a:t>
            </a:r>
            <a:r>
              <a:rPr lang="zh-CN" altLang="en-US" dirty="0"/>
              <a:t>信息收集技术的升级，移动设备巨大的用户量和使用量</a:t>
            </a:r>
            <a:endParaRPr lang="en-US" altLang="zh-CN" dirty="0"/>
          </a:p>
          <a:p>
            <a:r>
              <a:rPr lang="zh-CN" altLang="en-US" dirty="0"/>
              <a:t>信息手机技术的升级，不再是对页面访问的记录保存，甚至可以在手机端以及浏览器端对每一次页面停留，每一次页面滑动的保存。而在大数据生态系统的支持下，这些数据也得以很好的保存和使用</a:t>
            </a:r>
            <a:endParaRPr lang="en-US" altLang="zh-CN" dirty="0"/>
          </a:p>
          <a:p>
            <a:r>
              <a:rPr lang="zh-CN" altLang="en-US" dirty="0"/>
              <a:t>移动互联网时代，移动互联网用户大幅度增长，人人都离不开手机了。</a:t>
            </a:r>
            <a:endParaRPr lang="en-US" altLang="zh-CN" dirty="0"/>
          </a:p>
          <a:p>
            <a:r>
              <a:rPr lang="zh-CN" altLang="en-US" dirty="0"/>
              <a:t>悄然发生</a:t>
            </a:r>
            <a:r>
              <a:rPr lang="en-US" altLang="zh-CN" dirty="0"/>
              <a:t>——</a:t>
            </a:r>
            <a:r>
              <a:rPr lang="zh-CN" altLang="en-US" dirty="0"/>
              <a:t>大数据生态系统从</a:t>
            </a:r>
            <a:r>
              <a:rPr lang="en-US" altLang="zh-CN" dirty="0"/>
              <a:t>Hadoop</a:t>
            </a:r>
            <a:r>
              <a:rPr lang="zh-CN" altLang="en-US" dirty="0"/>
              <a:t>悄悄转变为了</a:t>
            </a:r>
            <a:r>
              <a:rPr lang="en-US" altLang="zh-CN" dirty="0"/>
              <a:t>Spark</a:t>
            </a:r>
            <a:endParaRPr lang="en-US" altLang="zh-CN" dirty="0"/>
          </a:p>
          <a:p>
            <a:r>
              <a:rPr lang="zh-CN" altLang="en-US" dirty="0"/>
              <a:t>我们现在依旧处于互联网时代</a:t>
            </a:r>
            <a:r>
              <a:rPr lang="en-US" altLang="zh-CN" dirty="0"/>
              <a:t>,</a:t>
            </a:r>
            <a:r>
              <a:rPr lang="zh-CN" altLang="en-US" dirty="0"/>
              <a:t>但是不同的这也是</a:t>
            </a:r>
            <a:r>
              <a:rPr lang="en-US" altLang="zh-CN" dirty="0"/>
              <a:t>AI</a:t>
            </a:r>
            <a:r>
              <a:rPr lang="zh-CN" altLang="en-US" dirty="0"/>
              <a:t>时代</a:t>
            </a:r>
            <a:r>
              <a:rPr lang="en-US" altLang="zh-CN" dirty="0"/>
              <a:t>,</a:t>
            </a:r>
            <a:r>
              <a:rPr lang="zh-CN" altLang="en-US" dirty="0"/>
              <a:t>视频</a:t>
            </a:r>
            <a:r>
              <a:rPr lang="en-US" altLang="zh-CN" dirty="0"/>
              <a:t>,</a:t>
            </a:r>
            <a:r>
              <a:rPr lang="zh-CN" altLang="en-US" dirty="0"/>
              <a:t>语音等等。对于新型数据除了传统的大数据集群外，也有了新的需要和解决方案。</a:t>
            </a:r>
            <a:endParaRPr lang="en-US" altLang="zh-CN" dirty="0"/>
          </a:p>
          <a:p>
            <a:pPr marL="0" indent="0">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大数据背景</a:t>
            </a:r>
            <a:endParaRPr lang="zh-CN" altLang="en-US" dirty="0"/>
          </a:p>
        </p:txBody>
      </p:sp>
      <p:pic>
        <p:nvPicPr>
          <p:cNvPr id="5" name="内容占位符 4"/>
          <p:cNvPicPr>
            <a:picLocks noGrp="true" noChangeAspect="true"/>
          </p:cNvPicPr>
          <p:nvPr>
            <p:ph idx="1"/>
          </p:nvPr>
        </p:nvPicPr>
        <p:blipFill>
          <a:blip r:embed="rId1">
            <a:extLst>
              <a:ext uri="{28A0092B-C50C-407E-A947-70E740481C1C}">
                <a14:useLocalDpi xmlns:a14="http://schemas.microsoft.com/office/drawing/2010/main" val="false"/>
              </a:ext>
            </a:extLst>
          </a:blip>
          <a:stretch>
            <a:fillRect/>
          </a:stretch>
        </p:blipFill>
        <p:spPr>
          <a:xfrm>
            <a:off x="1044320" y="1722925"/>
            <a:ext cx="4806064" cy="3204043"/>
          </a:xfrm>
        </p:spPr>
      </p:pic>
      <p:pic>
        <p:nvPicPr>
          <p:cNvPr id="7" name="图片 6"/>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4073001" y="2438400"/>
            <a:ext cx="5715000" cy="3810000"/>
          </a:xfrm>
          <a:prstGeom prst="rect">
            <a:avLst/>
          </a:prstGeom>
        </p:spPr>
      </p:pic>
      <p:pic>
        <p:nvPicPr>
          <p:cNvPr id="9" name="图片 8"/>
          <p:cNvPicPr>
            <a:picLocks noChangeAspect="true"/>
          </p:cNvPicPr>
          <p:nvPr/>
        </p:nvPicPr>
        <p:blipFill>
          <a:blip r:embed="rId3">
            <a:extLst>
              <a:ext uri="{28A0092B-C50C-407E-A947-70E740481C1C}">
                <a14:useLocalDpi xmlns:a14="http://schemas.microsoft.com/office/drawing/2010/main" val="false"/>
              </a:ext>
            </a:extLst>
          </a:blip>
          <a:stretch>
            <a:fillRect/>
          </a:stretch>
        </p:blipFill>
        <p:spPr>
          <a:xfrm>
            <a:off x="1786354" y="1433747"/>
            <a:ext cx="6856892" cy="40428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大数据背景</a:t>
            </a:r>
            <a:r>
              <a:rPr lang="en-US" altLang="zh-CN" dirty="0"/>
              <a:t>-</a:t>
            </a:r>
            <a:r>
              <a:rPr lang="zh-CN" altLang="en-US" dirty="0"/>
              <a:t>技术变化</a:t>
            </a:r>
            <a:endParaRPr lang="zh-CN" altLang="en-US" dirty="0"/>
          </a:p>
        </p:txBody>
      </p:sp>
      <p:sp>
        <p:nvSpPr>
          <p:cNvPr id="3" name="内容占位符 2"/>
          <p:cNvSpPr>
            <a:spLocks noGrp="true"/>
          </p:cNvSpPr>
          <p:nvPr>
            <p:ph idx="1"/>
          </p:nvPr>
        </p:nvSpPr>
        <p:spPr/>
        <p:txBody>
          <a:bodyPr/>
          <a:lstStyle/>
          <a:p>
            <a:r>
              <a:rPr lang="zh-CN" altLang="en-US" dirty="0"/>
              <a:t>对于计算机工业界的人来说</a:t>
            </a:r>
            <a:r>
              <a:rPr lang="en-US" altLang="zh-CN" dirty="0"/>
              <a:t>——</a:t>
            </a:r>
            <a:r>
              <a:rPr lang="zh-CN" altLang="en-US" dirty="0"/>
              <a:t>大数据时代带来的是技术的改变</a:t>
            </a:r>
            <a:r>
              <a:rPr lang="en-US" altLang="zh-CN" dirty="0"/>
              <a:t>,</a:t>
            </a:r>
            <a:r>
              <a:rPr lang="zh-CN" altLang="en-US" dirty="0"/>
              <a:t>从存储到分析彻彻底底的改变。</a:t>
            </a:r>
            <a:endParaRPr lang="en-US" altLang="zh-CN" dirty="0"/>
          </a:p>
          <a:p>
            <a:r>
              <a:rPr lang="zh-CN" altLang="en-US" dirty="0"/>
              <a:t>存储</a:t>
            </a:r>
            <a:r>
              <a:rPr lang="en-US" altLang="zh-CN" dirty="0"/>
              <a:t>:</a:t>
            </a:r>
            <a:r>
              <a:rPr lang="zh-CN" altLang="en-US" dirty="0"/>
              <a:t>关系型数据库</a:t>
            </a:r>
            <a:r>
              <a:rPr lang="en-US" altLang="zh-CN" dirty="0"/>
              <a:t>-&gt;</a:t>
            </a:r>
            <a:r>
              <a:rPr lang="zh-CN" altLang="en-US" dirty="0"/>
              <a:t>数据仓库</a:t>
            </a:r>
            <a:r>
              <a:rPr lang="en-US" altLang="zh-CN" dirty="0"/>
              <a:t>-&gt;</a:t>
            </a:r>
            <a:r>
              <a:rPr lang="zh-CN" altLang="en-US" dirty="0"/>
              <a:t>分布式文件系统</a:t>
            </a:r>
            <a:r>
              <a:rPr lang="en-US" altLang="zh-CN" dirty="0"/>
              <a:t>-&gt;</a:t>
            </a:r>
            <a:r>
              <a:rPr lang="zh-CN" altLang="en-US" dirty="0"/>
              <a:t>非关系型数据库等等</a:t>
            </a:r>
            <a:endParaRPr lang="en-US" altLang="zh-CN" dirty="0"/>
          </a:p>
          <a:p>
            <a:r>
              <a:rPr lang="zh-CN" altLang="en-US" dirty="0"/>
              <a:t>分析平台</a:t>
            </a:r>
            <a:r>
              <a:rPr lang="en-US" altLang="zh-CN" dirty="0"/>
              <a:t>:</a:t>
            </a:r>
            <a:r>
              <a:rPr lang="zh-CN" altLang="en-US" dirty="0"/>
              <a:t>普通计算机</a:t>
            </a:r>
            <a:r>
              <a:rPr lang="en-US" altLang="zh-CN" dirty="0"/>
              <a:t>-&gt;</a:t>
            </a:r>
            <a:r>
              <a:rPr lang="zh-CN" altLang="en-US" dirty="0"/>
              <a:t>超级计算机</a:t>
            </a:r>
            <a:r>
              <a:rPr lang="en-US" altLang="zh-CN" dirty="0"/>
              <a:t>-&gt;</a:t>
            </a:r>
            <a:r>
              <a:rPr lang="zh-CN" altLang="en-US" dirty="0"/>
              <a:t>分布式离线分析</a:t>
            </a:r>
            <a:r>
              <a:rPr lang="en-US" altLang="zh-CN" dirty="0"/>
              <a:t>-&gt;</a:t>
            </a:r>
            <a:r>
              <a:rPr lang="zh-CN" altLang="en-US" dirty="0"/>
              <a:t>分布式实时分析</a:t>
            </a:r>
            <a:r>
              <a:rPr lang="en-US" altLang="zh-CN" dirty="0"/>
              <a:t>-&gt;</a:t>
            </a:r>
            <a:r>
              <a:rPr lang="zh-CN" altLang="en-US" dirty="0"/>
              <a:t>分布式流式计算引擎</a:t>
            </a:r>
            <a:endParaRPr lang="en-US" altLang="zh-CN" dirty="0"/>
          </a:p>
          <a:p>
            <a:r>
              <a:rPr lang="zh-CN" altLang="en-US" dirty="0"/>
              <a:t>算法</a:t>
            </a:r>
            <a:r>
              <a:rPr lang="en-US" altLang="zh-CN" dirty="0"/>
              <a:t>:</a:t>
            </a:r>
            <a:r>
              <a:rPr lang="zh-CN" altLang="en-US" dirty="0"/>
              <a:t>统计分析</a:t>
            </a:r>
            <a:r>
              <a:rPr lang="en-US" altLang="zh-CN" dirty="0"/>
              <a:t>-&gt;</a:t>
            </a:r>
            <a:r>
              <a:rPr lang="zh-CN" altLang="en-US" dirty="0"/>
              <a:t>数据挖掘</a:t>
            </a:r>
            <a:r>
              <a:rPr lang="en-US" altLang="zh-CN" dirty="0"/>
              <a:t>(</a:t>
            </a:r>
            <a:r>
              <a:rPr lang="zh-CN" altLang="en-US" dirty="0"/>
              <a:t>机器学习</a:t>
            </a:r>
            <a:r>
              <a:rPr lang="en-US" altLang="zh-CN" dirty="0"/>
              <a:t>)-&gt;</a:t>
            </a:r>
            <a:r>
              <a:rPr lang="zh-CN" altLang="en-US" dirty="0"/>
              <a:t>人工智能</a:t>
            </a:r>
            <a:r>
              <a:rPr lang="en-US" altLang="zh-CN" dirty="0"/>
              <a:t>(</a:t>
            </a:r>
            <a:r>
              <a:rPr lang="zh-CN" altLang="en-US" dirty="0"/>
              <a:t>深度学习</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dirty="0"/>
              <a:t>商家看大数据</a:t>
            </a:r>
            <a:r>
              <a:rPr lang="en-US" altLang="zh-CN" dirty="0"/>
              <a:t>-</a:t>
            </a:r>
            <a:r>
              <a:rPr lang="zh-CN" altLang="en-US" dirty="0"/>
              <a:t>数据产生价值</a:t>
            </a:r>
            <a:endParaRPr lang="zh-CN" altLang="en-US" dirty="0"/>
          </a:p>
        </p:txBody>
      </p:sp>
      <p:sp>
        <p:nvSpPr>
          <p:cNvPr id="3" name="内容占位符 2"/>
          <p:cNvSpPr>
            <a:spLocks noGrp="true"/>
          </p:cNvSpPr>
          <p:nvPr>
            <p:ph idx="1"/>
          </p:nvPr>
        </p:nvSpPr>
        <p:spPr/>
        <p:txBody>
          <a:bodyPr/>
          <a:lstStyle/>
          <a:p>
            <a:r>
              <a:rPr lang="zh-CN" altLang="en-US" dirty="0"/>
              <a:t>啤酒与尿布</a:t>
            </a:r>
            <a:r>
              <a:rPr lang="en-US" altLang="zh-CN" dirty="0"/>
              <a:t>:20</a:t>
            </a:r>
            <a:r>
              <a:rPr lang="zh-CN" altLang="en-US" dirty="0"/>
              <a:t>世纪</a:t>
            </a:r>
            <a:r>
              <a:rPr lang="en-US" altLang="zh-CN" dirty="0"/>
              <a:t>90</a:t>
            </a:r>
            <a:r>
              <a:rPr lang="zh-CN" altLang="en-US" dirty="0"/>
              <a:t>年代，美国沃尔玛超市管理人员分析销售数据时，发现了一个令人难以理解的现象：在某些特定的情况下，“啤酒”与“尿布”两件看上去毫无关系的商品，会经常出现在同一个购物篮中，且大多出现在年轻的父亲身上。分析背后原因是，在美国有婴儿的家庭中，一般是母亲在家中照看婴儿，年轻的父亲去超市买尿布。父亲在购买尿布的同时，往往会顺便为自己购买啤酒。由此，沃尔玛就在卖场尝试将啤酒与尿布摆放在相同区域，让年轻的父亲可以同时找到这两件商品，并很快地完成购物，从而极大提升商品销售收入。</a:t>
            </a:r>
            <a:endParaRPr lang="en-US" altLang="zh-CN" dirty="0"/>
          </a:p>
          <a:p>
            <a:r>
              <a:rPr lang="en-US" altLang="zh-CN" dirty="0"/>
              <a:t>Amazon Studios</a:t>
            </a:r>
            <a:r>
              <a:rPr lang="zh-CN" altLang="en-US" dirty="0"/>
              <a:t>与</a:t>
            </a:r>
            <a:r>
              <a:rPr lang="en-US" altLang="zh-CN" dirty="0"/>
              <a:t>Netflix</a:t>
            </a:r>
            <a:r>
              <a:rPr lang="zh-CN" altLang="en-US" dirty="0"/>
              <a:t>是两家美国的传媒公司</a:t>
            </a:r>
            <a:r>
              <a:rPr lang="en-US" altLang="zh-CN" dirty="0"/>
              <a:t>,2013</a:t>
            </a:r>
            <a:r>
              <a:rPr lang="zh-CN" altLang="en-US" dirty="0"/>
              <a:t>年他们都对自己网站上客户的视频浏览行为进行了分析</a:t>
            </a:r>
            <a:r>
              <a:rPr lang="en-US" altLang="zh-CN" dirty="0"/>
              <a:t>,</a:t>
            </a:r>
            <a:r>
              <a:rPr lang="zh-CN" altLang="en-US" dirty="0"/>
              <a:t>包括看了什么视频</a:t>
            </a:r>
            <a:r>
              <a:rPr lang="en-US" altLang="zh-CN" dirty="0"/>
              <a:t>,</a:t>
            </a:r>
            <a:r>
              <a:rPr lang="zh-CN" altLang="en-US" dirty="0"/>
              <a:t>什么时候看的</a:t>
            </a:r>
            <a:r>
              <a:rPr lang="en-US" altLang="zh-CN" dirty="0"/>
              <a:t>,</a:t>
            </a:r>
            <a:r>
              <a:rPr lang="zh-CN" altLang="en-US" dirty="0"/>
              <a:t>何处暂停</a:t>
            </a:r>
            <a:r>
              <a:rPr lang="en-US" altLang="zh-CN" dirty="0"/>
              <a:t>,</a:t>
            </a:r>
            <a:r>
              <a:rPr lang="zh-CN" altLang="en-US" dirty="0"/>
              <a:t>何处跳过</a:t>
            </a:r>
            <a:r>
              <a:rPr lang="en-US" altLang="zh-CN" dirty="0"/>
              <a:t>,</a:t>
            </a:r>
            <a:r>
              <a:rPr lang="zh-CN" altLang="en-US" dirty="0"/>
              <a:t>在何处反复观看</a:t>
            </a:r>
            <a:r>
              <a:rPr lang="en-US" altLang="zh-CN" dirty="0"/>
              <a:t>,</a:t>
            </a:r>
            <a:r>
              <a:rPr lang="zh-CN" altLang="en-US" dirty="0"/>
              <a:t>给视频评分</a:t>
            </a:r>
            <a:r>
              <a:rPr lang="en-US" altLang="zh-CN" dirty="0"/>
              <a:t>.</a:t>
            </a:r>
            <a:r>
              <a:rPr lang="zh-CN" altLang="en-US" dirty="0"/>
              <a:t>但是最终</a:t>
            </a:r>
            <a:r>
              <a:rPr lang="en-US" altLang="zh-CN" dirty="0"/>
              <a:t>Amazon Studios</a:t>
            </a:r>
            <a:r>
              <a:rPr lang="zh-CN" altLang="en-US" dirty="0"/>
              <a:t>只推出了由四位议员为主角的情景喜剧</a:t>
            </a:r>
            <a:r>
              <a:rPr lang="en-US" altLang="zh-CN" dirty="0"/>
              <a:t>,</a:t>
            </a:r>
            <a:r>
              <a:rPr lang="zh-CN" altLang="en-US" dirty="0"/>
              <a:t>最终草草收场</a:t>
            </a:r>
            <a:r>
              <a:rPr lang="en-US" altLang="zh-CN" dirty="0"/>
              <a:t>,</a:t>
            </a:r>
            <a:r>
              <a:rPr lang="zh-CN" altLang="en-US" dirty="0"/>
              <a:t>而</a:t>
            </a:r>
            <a:r>
              <a:rPr lang="en-US" altLang="zh-CN" dirty="0" err="1"/>
              <a:t>Netfilx</a:t>
            </a:r>
            <a:r>
              <a:rPr lang="zh-CN" altLang="en-US" dirty="0"/>
              <a:t>则退出了</a:t>
            </a:r>
            <a:r>
              <a:rPr lang="en-US" altLang="zh-CN" dirty="0"/>
              <a:t>《</a:t>
            </a:r>
            <a:r>
              <a:rPr lang="zh-CN" altLang="en-US" dirty="0"/>
              <a:t>阿尔法屋</a:t>
            </a:r>
            <a:r>
              <a:rPr lang="en-US" altLang="zh-CN" dirty="0"/>
              <a:t>》</a:t>
            </a:r>
            <a:r>
              <a:rPr lang="zh-CN" altLang="en-US" dirty="0"/>
              <a:t>和后来大名鼎鼎的</a:t>
            </a:r>
            <a:r>
              <a:rPr lang="en-US" altLang="zh-CN" dirty="0"/>
              <a:t>《</a:t>
            </a:r>
            <a:r>
              <a:rPr lang="zh-CN" altLang="en-US" dirty="0"/>
              <a:t>纸牌屋</a:t>
            </a:r>
            <a:r>
              <a:rPr lang="en-US" altLang="zh-CN" dirty="0"/>
              <a:t>》</a:t>
            </a:r>
            <a:r>
              <a:rPr lang="zh-CN" altLang="en-US" dirty="0"/>
              <a:t>。</a:t>
            </a:r>
            <a:endParaRPr lang="en-US" altLang="zh-CN" dirty="0"/>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true">
          <a:gsLst>
            <a:gs pos="0">
              <a:schemeClr val="phClr">
                <a:tint val="65000"/>
                <a:lumMod val="110000"/>
              </a:schemeClr>
            </a:gs>
            <a:gs pos="88000">
              <a:schemeClr val="phClr">
                <a:tint val="90000"/>
              </a:schemeClr>
            </a:gs>
          </a:gsLst>
          <a:lin ang="5400000" scaled="false"/>
        </a:gradFill>
        <a:gradFill rotWithShape="true">
          <a:gsLst>
            <a:gs pos="0">
              <a:schemeClr val="phClr">
                <a:tint val="96000"/>
                <a:lumMod val="100000"/>
              </a:schemeClr>
            </a:gs>
            <a:gs pos="78000">
              <a:schemeClr val="phClr">
                <a:shade val="94000"/>
                <a:lumMod val="94000"/>
              </a:schemeClr>
            </a:gs>
          </a:gsLst>
          <a:lin ang="5400000" scaled="false"/>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true">
          <a:gsLst>
            <a:gs pos="0">
              <a:schemeClr val="phClr">
                <a:tint val="90000"/>
                <a:lumMod val="104000"/>
              </a:schemeClr>
            </a:gs>
            <a:gs pos="94000">
              <a:schemeClr val="phClr">
                <a:shade val="96000"/>
                <a:lumMod val="82000"/>
              </a:schemeClr>
            </a:gs>
          </a:gsLst>
          <a:lin ang="5400000" scaled="false"/>
        </a:gradFill>
        <a:gradFill rotWithShape="true">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8801</Words>
  <Application>WPS 演示</Application>
  <PresentationFormat>宽屏</PresentationFormat>
  <Paragraphs>275</Paragraphs>
  <Slides>40</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40</vt:i4>
      </vt:variant>
    </vt:vector>
  </HeadingPairs>
  <TitlesOfParts>
    <vt:vector size="56" baseType="lpstr">
      <vt:lpstr>Arial</vt:lpstr>
      <vt:lpstr>宋体</vt:lpstr>
      <vt:lpstr>Wingdings</vt:lpstr>
      <vt:lpstr>Wingdings 3</vt:lpstr>
      <vt:lpstr>Arial</vt:lpstr>
      <vt:lpstr>Nimbus Roman No9 L</vt:lpstr>
      <vt:lpstr>宋体</vt:lpstr>
      <vt:lpstr>Droid Sans Fallback</vt:lpstr>
      <vt:lpstr>方正姚体</vt:lpstr>
      <vt:lpstr>Trebuchet MS</vt:lpstr>
      <vt:lpstr>华文新魏</vt:lpstr>
      <vt:lpstr>Gubbi</vt:lpstr>
      <vt:lpstr>微软雅黑</vt:lpstr>
      <vt:lpstr>Arial Unicode MS</vt:lpstr>
      <vt:lpstr>等线</vt:lpstr>
      <vt:lpstr>平面</vt:lpstr>
      <vt:lpstr>大数据概论</vt:lpstr>
      <vt:lpstr>目录</vt:lpstr>
      <vt:lpstr>大数据背景（数据爆炸）</vt:lpstr>
      <vt:lpstr>信息化就是数据化</vt:lpstr>
      <vt:lpstr>互联网时代的数据爆炸</vt:lpstr>
      <vt:lpstr>互联网时代的数据爆炸</vt:lpstr>
      <vt:lpstr>大数据背景</vt:lpstr>
      <vt:lpstr>大数据背景-技术变化</vt:lpstr>
      <vt:lpstr>商家看大数据-数据产生价值</vt:lpstr>
      <vt:lpstr>大数据发展历史</vt:lpstr>
      <vt:lpstr>”后现代”的大数据</vt:lpstr>
      <vt:lpstr>大数据发展现状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大数据平台的发展趋势</vt:lpstr>
      <vt:lpstr>PowerPoint 演示文稿</vt:lpstr>
      <vt:lpstr>PowerPoint 演示文稿</vt:lpstr>
      <vt:lpstr>PowerPoint 演示文稿</vt:lpstr>
      <vt:lpstr>发展是变化的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Hadoop大数据开发实战</dc:title>
  <dc:creator>田 丰收</dc:creator>
  <cp:lastModifiedBy>田丰收</cp:lastModifiedBy>
  <cp:revision>58</cp:revision>
  <dcterms:created xsi:type="dcterms:W3CDTF">2020-12-09T09:17:31Z</dcterms:created>
  <dcterms:modified xsi:type="dcterms:W3CDTF">2020-12-09T09:17:31Z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