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12" r:id="rId3"/>
    <p:sldId id="314" r:id="rId4"/>
    <p:sldId id="315" r:id="rId5"/>
    <p:sldId id="317" r:id="rId6"/>
    <p:sldId id="318" r:id="rId7"/>
    <p:sldId id="319" r:id="rId8"/>
    <p:sldId id="320" r:id="rId9"/>
    <p:sldId id="322" r:id="rId10"/>
    <p:sldId id="324" r:id="rId11"/>
    <p:sldId id="323" r:id="rId12"/>
    <p:sldId id="287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9">
          <p15:clr>
            <a:srgbClr val="A4A3A4"/>
          </p15:clr>
        </p15:guide>
        <p15:guide id="2" pos="2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AF27"/>
    <a:srgbClr val="C42A13"/>
    <a:srgbClr val="F9711C"/>
    <a:srgbClr val="38B28A"/>
    <a:srgbClr val="E74C2E"/>
    <a:srgbClr val="196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504" y="114"/>
      </p:cViewPr>
      <p:guideLst>
        <p:guide orient="horz" pos="1579"/>
        <p:guide pos="2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2" d="100"/>
        <a:sy n="1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58FF6-4467-43F1-89AB-D185139918FC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8F22F-F449-4453-81D0-F9B7771B5E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8F22F-F449-4453-81D0-F9B7771B5E4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6A82-8C58-4230-85E6-C1DB51D5629D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6A82-8C58-4230-85E6-C1DB51D5629D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5C28-AD93-4B03-9A73-F263CFFF2B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91740" y="2469515"/>
            <a:ext cx="4423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Punk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2545" y="3824605"/>
            <a:ext cx="6659880" cy="158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8244205" y="3816985"/>
            <a:ext cx="899795" cy="76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534150" y="3304540"/>
            <a:ext cx="208788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ernard MT Condensed" panose="02050806060905020404" pitchFamily="18" charset="0"/>
              </a:rPr>
              <a:t>郭智溢 万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ernard MT Condensed" panose="02050806060905020404" pitchFamily="18" charset="0"/>
              </a:rPr>
              <a:t>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ernard MT Condensed" panose="02050806060905020404" pitchFamily="18" charset="0"/>
              </a:rPr>
              <a:t>蓝 王枫 杨凯</a:t>
            </a:r>
          </a:p>
        </p:txBody>
      </p:sp>
      <p:sp>
        <p:nvSpPr>
          <p:cNvPr id="5" name="矩形 4"/>
          <p:cNvSpPr/>
          <p:nvPr/>
        </p:nvSpPr>
        <p:spPr>
          <a:xfrm rot="10800000">
            <a:off x="2783840" y="0"/>
            <a:ext cx="721995" cy="1920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1374140" y="0"/>
            <a:ext cx="687070" cy="1920240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10800000">
            <a:off x="687070" y="0"/>
            <a:ext cx="687070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10800000">
            <a:off x="0" y="-6985"/>
            <a:ext cx="687705" cy="19278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0800000">
            <a:off x="2061210" y="0"/>
            <a:ext cx="721995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0800000">
            <a:off x="5603240" y="0"/>
            <a:ext cx="721995" cy="1920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4192905" y="0"/>
            <a:ext cx="687070" cy="1920240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0800000">
            <a:off x="3505835" y="0"/>
            <a:ext cx="687070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0800000">
            <a:off x="4880610" y="0"/>
            <a:ext cx="721995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10800000">
            <a:off x="8422005" y="-6985"/>
            <a:ext cx="721995" cy="1920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0800000">
            <a:off x="7012305" y="-6985"/>
            <a:ext cx="687070" cy="1920240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10800000">
            <a:off x="6325235" y="-6985"/>
            <a:ext cx="687070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10800000">
            <a:off x="7699375" y="-6985"/>
            <a:ext cx="721995" cy="192024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0800000">
            <a:off x="2783840" y="3963035"/>
            <a:ext cx="721995" cy="11804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10800000">
            <a:off x="1374140" y="3963035"/>
            <a:ext cx="687070" cy="1180465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10800000">
            <a:off x="687070" y="3963035"/>
            <a:ext cx="687070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10800000">
            <a:off x="0" y="3963035"/>
            <a:ext cx="687070" cy="11804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10800000">
            <a:off x="2061210" y="3963035"/>
            <a:ext cx="721995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10800000">
            <a:off x="5603240" y="3963035"/>
            <a:ext cx="721995" cy="11804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10800000">
            <a:off x="4192905" y="3963035"/>
            <a:ext cx="687070" cy="1180465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 rot="10800000">
            <a:off x="3505835" y="3963035"/>
            <a:ext cx="687070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10800000">
            <a:off x="4880610" y="3963035"/>
            <a:ext cx="721995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10800000">
            <a:off x="8422005" y="3956685"/>
            <a:ext cx="721995" cy="11804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 rot="10800000">
            <a:off x="7012305" y="3956685"/>
            <a:ext cx="687070" cy="1180465"/>
          </a:xfrm>
          <a:prstGeom prst="rect">
            <a:avLst/>
          </a:prstGeom>
          <a:solidFill>
            <a:srgbClr val="E74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 rot="10800000">
            <a:off x="6325235" y="3956685"/>
            <a:ext cx="687070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 rot="10800000">
            <a:off x="7699375" y="3956685"/>
            <a:ext cx="721995" cy="11804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0"/>
          <p:cNvSpPr txBox="1"/>
          <p:nvPr/>
        </p:nvSpPr>
        <p:spPr>
          <a:xfrm>
            <a:off x="6915150" y="3663315"/>
            <a:ext cx="1240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2019.1.6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2065655"/>
            <a:ext cx="9144000" cy="19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4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4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23" grpId="0" bldLvl="0" animBg="1"/>
      <p:bldP spid="24" grpId="0" bldLvl="0" animBg="1"/>
      <p:bldP spid="25" grpId="0" bldLvl="0" animBg="1"/>
      <p:bldP spid="27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56705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数据选取</a:t>
            </a: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数据选取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25" y="959485"/>
            <a:ext cx="7632065" cy="3919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305675" cy="299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+ 濒危动物交易量有所下降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商业用途与个人用途始终占据主流 ,商业性狩猎与科研比重有所增加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进口国家大多为欧美发达国家或者人口大国，中国印度排名上升较快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进出口植物占比较大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项目的不足：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对动植物的知识不足无法分析的更全面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动植物中英文名对照表工作量比较大，没法更直观的表达数据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数据量较大，但数据维度较小，可供分析的面较少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30822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最终的结果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1763688" y="3026445"/>
            <a:ext cx="5660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5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4400" spc="5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3848311"/>
            <a:ext cx="3779002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5255568" y="3856777"/>
            <a:ext cx="3888432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45005" y="372010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感谢大家观看</a:t>
            </a:r>
          </a:p>
        </p:txBody>
      </p:sp>
      <p:sp>
        <p:nvSpPr>
          <p:cNvPr id="6" name="矩形 5"/>
          <p:cNvSpPr/>
          <p:nvPr/>
        </p:nvSpPr>
        <p:spPr>
          <a:xfrm>
            <a:off x="2555776" y="3981713"/>
            <a:ext cx="42119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Thank you for watching</a:t>
            </a:r>
            <a:endParaRPr lang="zh-CN" altLang="en-US" sz="1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018655" cy="299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组名：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V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isual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unk</a:t>
            </a: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组员分工：郭智溢  数据清洗、服务端后台实现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                万珂蓝  界面设计、前端实现、数据项选取、数据收集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                王枫     界面设计、数据对照表制作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                杨凯     前端技术实验、文档、PPT制作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项目地址：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http://66.42.44.7:5000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项目仓库：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https://github.com/FontaineGuo/DataVisualization_LessonProject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小组介绍</a:t>
            </a: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01865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通过国际濒危物种贸易公约cites濒危动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植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物进出口数据来分析濒危动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植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物进出口流向、以及交易的数量变化，以及用途的变化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" panose="020B0502040204020203" pitchFamily="34" charset="-34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选题的意义</a:t>
            </a: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01865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cites濒危物种信息表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cites 2000-2017年濒危物种交易数据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数据来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180" y="2005330"/>
            <a:ext cx="4615180" cy="2509520"/>
          </a:xfrm>
          <a:prstGeom prst="rect">
            <a:avLst/>
          </a:prstGeom>
        </p:spPr>
      </p:pic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2025650" y="4570730"/>
            <a:ext cx="5941060" cy="28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www.sites.org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305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对两个数据来源中不需要的分析项目去除 并导入至数据库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+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从数据库中将需要的数据转化成json文件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清洗数据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360170" y="59499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清洗数据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数据清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1029970"/>
            <a:ext cx="6819265" cy="3726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360170" y="59499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清洗数据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数据清洗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1017905"/>
            <a:ext cx="6062345" cy="3677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360170" y="594995"/>
            <a:ext cx="21393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清洗数据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数据清洗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1054735"/>
            <a:ext cx="6259830" cy="3740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3125" y="1292860"/>
            <a:ext cx="7305675" cy="183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+ 进出口前20的国家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对于进口国家，会考察每年它们进口的来源、进口的物种种类、交易量以及目的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对于出口国家，会考察每年它们出口的目的地，出口的物种种类、交易量以及目的</a:t>
            </a:r>
          </a:p>
          <a:p>
            <a:pPr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</a:rPr>
              <a:t> + 全球濒危动物的交易总量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73125" y="842645"/>
            <a:ext cx="3082290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+mn-ea"/>
              </a:rPr>
              <a:t>数据选取与视图构建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2836" y="177487"/>
            <a:ext cx="1152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rPr>
              <a:t>Visual Punk</a:t>
            </a:r>
          </a:p>
        </p:txBody>
      </p:sp>
      <p:sp>
        <p:nvSpPr>
          <p:cNvPr id="54" name="Freeform 158"/>
          <p:cNvSpPr>
            <a:spLocks noChangeArrowheads="1"/>
          </p:cNvSpPr>
          <p:nvPr/>
        </p:nvSpPr>
        <p:spPr bwMode="auto">
          <a:xfrm>
            <a:off x="467544" y="251933"/>
            <a:ext cx="405292" cy="189662"/>
          </a:xfrm>
          <a:custGeom>
            <a:avLst/>
            <a:gdLst>
              <a:gd name="T0" fmla="*/ 455718 w 497"/>
              <a:gd name="T1" fmla="*/ 0 h 232"/>
              <a:gd name="T2" fmla="*/ 455718 w 497"/>
              <a:gd name="T3" fmla="*/ 0 h 232"/>
              <a:gd name="T4" fmla="*/ 319003 w 497"/>
              <a:gd name="T5" fmla="*/ 138571 h 232"/>
              <a:gd name="T6" fmla="*/ 339390 w 497"/>
              <a:gd name="T7" fmla="*/ 224124 h 232"/>
              <a:gd name="T8" fmla="*/ 243449 w 497"/>
              <a:gd name="T9" fmla="*/ 224124 h 232"/>
              <a:gd name="T10" fmla="*/ 275829 w 497"/>
              <a:gd name="T11" fmla="*/ 138571 h 232"/>
              <a:gd name="T12" fmla="*/ 136715 w 497"/>
              <a:gd name="T13" fmla="*/ 0 h 232"/>
              <a:gd name="T14" fmla="*/ 0 w 497"/>
              <a:gd name="T15" fmla="*/ 138571 h 232"/>
              <a:gd name="T16" fmla="*/ 136715 w 497"/>
              <a:gd name="T17" fmla="*/ 278347 h 232"/>
              <a:gd name="T18" fmla="*/ 455718 w 497"/>
              <a:gd name="T19" fmla="*/ 278347 h 232"/>
              <a:gd name="T20" fmla="*/ 594832 w 497"/>
              <a:gd name="T21" fmla="*/ 138571 h 232"/>
              <a:gd name="T22" fmla="*/ 455718 w 497"/>
              <a:gd name="T23" fmla="*/ 0 h 232"/>
              <a:gd name="T24" fmla="*/ 63561 w 497"/>
              <a:gd name="T25" fmla="*/ 138571 h 232"/>
              <a:gd name="T26" fmla="*/ 63561 w 497"/>
              <a:gd name="T27" fmla="*/ 138571 h 232"/>
              <a:gd name="T28" fmla="*/ 136715 w 497"/>
              <a:gd name="T29" fmla="*/ 63863 h 232"/>
              <a:gd name="T30" fmla="*/ 212269 w 497"/>
              <a:gd name="T31" fmla="*/ 138571 h 232"/>
              <a:gd name="T32" fmla="*/ 136715 w 497"/>
              <a:gd name="T33" fmla="*/ 224124 h 232"/>
              <a:gd name="T34" fmla="*/ 63561 w 497"/>
              <a:gd name="T35" fmla="*/ 138571 h 232"/>
              <a:gd name="T36" fmla="*/ 455718 w 497"/>
              <a:gd name="T37" fmla="*/ 224124 h 232"/>
              <a:gd name="T38" fmla="*/ 455718 w 497"/>
              <a:gd name="T39" fmla="*/ 224124 h 232"/>
              <a:gd name="T40" fmla="*/ 382563 w 497"/>
              <a:gd name="T41" fmla="*/ 138571 h 232"/>
              <a:gd name="T42" fmla="*/ 455718 w 497"/>
              <a:gd name="T43" fmla="*/ 63863 h 232"/>
              <a:gd name="T44" fmla="*/ 530072 w 497"/>
              <a:gd name="T45" fmla="*/ 138571 h 232"/>
              <a:gd name="T46" fmla="*/ 455718 w 497"/>
              <a:gd name="T47" fmla="*/ 224124 h 2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>
              <a:defRPr/>
            </a:pPr>
            <a:endParaRPr lang="zh-CN" altLang="en-US">
              <a:solidFill>
                <a:srgbClr val="A1835E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2394406" y="346764"/>
            <a:ext cx="67495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348</Words>
  <Application>Microsoft Office PowerPoint</Application>
  <PresentationFormat>On-screen Show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微软雅黑</vt:lpstr>
      <vt:lpstr>Arial</vt:lpstr>
      <vt:lpstr>Bernard MT Condensed</vt:lpstr>
      <vt:lpstr>Calibri</vt:lpstr>
      <vt:lpstr>Impact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lastModifiedBy>智溢 郭</cp:lastModifiedBy>
  <cp:revision>60</cp:revision>
  <dcterms:created xsi:type="dcterms:W3CDTF">2015-07-28T10:20:00Z</dcterms:created>
  <dcterms:modified xsi:type="dcterms:W3CDTF">2019-01-13T05:36:56Z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2052-11.1.0.8370</vt:lpwstr>
  </property>
</Properties>
</file>