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8" r:id="rId11"/>
    <p:sldId id="267" r:id="rId12"/>
    <p:sldId id="266" r:id="rId13"/>
    <p:sldId id="265" r:id="rId14"/>
    <p:sldId id="272" r:id="rId15"/>
    <p:sldId id="271" r:id="rId16"/>
    <p:sldId id="270" r:id="rId17"/>
    <p:sldId id="269" r:id="rId18"/>
    <p:sldId id="273" r:id="rId19"/>
    <p:sldId id="276" r:id="rId20"/>
    <p:sldId id="275" r:id="rId21"/>
    <p:sldId id="274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B0F0"/>
            </a:gs>
            <a:gs pos="100000">
              <a:schemeClr val="accent5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5022" y="575697"/>
            <a:ext cx="7732000" cy="1577299"/>
          </a:xfrm>
        </p:spPr>
        <p:txBody>
          <a:bodyPr>
            <a:normAutofit/>
          </a:bodyPr>
          <a:lstStyle/>
          <a:p>
            <a:r>
              <a:rPr lang="es-AR" b="1" cap="none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Prácticas </a:t>
            </a:r>
            <a:r>
              <a:rPr lang="es-AR" b="1" cap="none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de Testing Ágil</a:t>
            </a:r>
            <a:endParaRPr lang="es-AR" b="1" cap="none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57012" y="4702282"/>
            <a:ext cx="4861588" cy="2155718"/>
          </a:xfrm>
        </p:spPr>
        <p:txBody>
          <a:bodyPr>
            <a:normAutofit/>
          </a:bodyPr>
          <a:lstStyle/>
          <a:p>
            <a:pPr algn="r"/>
            <a:r>
              <a:rPr lang="es-AR" sz="1600" b="1" dirty="0" smtClean="0">
                <a:solidFill>
                  <a:schemeClr val="tx1">
                    <a:lumMod val="85000"/>
                  </a:schemeClr>
                </a:solidFill>
              </a:rPr>
              <a:t>UTN FRC- Ingeniería en Sistemas</a:t>
            </a:r>
          </a:p>
          <a:p>
            <a:pPr algn="r"/>
            <a:r>
              <a:rPr lang="es-AR" sz="1600" b="1" dirty="0" smtClean="0">
                <a:solidFill>
                  <a:schemeClr val="tx1">
                    <a:lumMod val="85000"/>
                  </a:schemeClr>
                </a:solidFill>
              </a:rPr>
              <a:t>Catedra de </a:t>
            </a:r>
            <a:r>
              <a:rPr lang="es-AR" sz="1600" b="1" dirty="0" smtClean="0">
                <a:solidFill>
                  <a:schemeClr val="tx1">
                    <a:lumMod val="85000"/>
                  </a:schemeClr>
                </a:solidFill>
              </a:rPr>
              <a:t>Ingeniería de Software</a:t>
            </a:r>
            <a:endParaRPr lang="es-AR" sz="1600" b="1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r"/>
            <a:r>
              <a:rPr lang="es-AR" sz="1600" b="1" dirty="0" smtClean="0">
                <a:solidFill>
                  <a:schemeClr val="tx1">
                    <a:lumMod val="85000"/>
                  </a:schemeClr>
                </a:solidFill>
              </a:rPr>
              <a:t>4K1- 2022</a:t>
            </a:r>
            <a:endParaRPr lang="es-AR" sz="1600" b="1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r"/>
            <a:r>
              <a:rPr lang="es-AR" sz="1600" b="1" dirty="0" smtClean="0">
                <a:solidFill>
                  <a:schemeClr val="tx1">
                    <a:lumMod val="85000"/>
                  </a:schemeClr>
                </a:solidFill>
              </a:rPr>
              <a:t>Grupo </a:t>
            </a:r>
            <a:r>
              <a:rPr lang="es-AR" sz="1600" b="1" dirty="0" smtClean="0">
                <a:solidFill>
                  <a:schemeClr val="tx1">
                    <a:lumMod val="85000"/>
                  </a:schemeClr>
                </a:solidFill>
              </a:rPr>
              <a:t>4</a:t>
            </a:r>
            <a:endParaRPr lang="es-AR" sz="1600" b="1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r"/>
            <a:r>
              <a:rPr lang="es-AR" sz="1600" b="1" dirty="0" smtClean="0">
                <a:solidFill>
                  <a:schemeClr val="tx1">
                    <a:lumMod val="85000"/>
                  </a:schemeClr>
                </a:solidFill>
              </a:rPr>
              <a:t>Fontal, </a:t>
            </a:r>
            <a:r>
              <a:rPr lang="es-AR" sz="1600" b="1" dirty="0" err="1" smtClean="0">
                <a:solidFill>
                  <a:schemeClr val="tx1">
                    <a:lumMod val="85000"/>
                  </a:schemeClr>
                </a:solidFill>
              </a:rPr>
              <a:t>Gazzia</a:t>
            </a:r>
            <a:r>
              <a:rPr lang="es-AR" sz="1600" b="1" dirty="0" smtClean="0">
                <a:solidFill>
                  <a:schemeClr val="tx1">
                    <a:lumMod val="85000"/>
                  </a:schemeClr>
                </a:solidFill>
              </a:rPr>
              <a:t>, Gregorat</a:t>
            </a:r>
            <a:r>
              <a:rPr lang="es-AR" sz="1600" b="1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s-AR" sz="1600" b="1" dirty="0" err="1" smtClean="0">
                <a:solidFill>
                  <a:schemeClr val="tx1">
                    <a:lumMod val="85000"/>
                  </a:schemeClr>
                </a:solidFill>
              </a:rPr>
              <a:t>Giardino</a:t>
            </a:r>
            <a:r>
              <a:rPr lang="es-AR" sz="1600" b="1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s-AR" sz="1600" b="1" dirty="0" err="1" smtClean="0">
                <a:solidFill>
                  <a:schemeClr val="tx1">
                    <a:lumMod val="85000"/>
                  </a:schemeClr>
                </a:solidFill>
              </a:rPr>
              <a:t>Rosso</a:t>
            </a:r>
            <a:r>
              <a:rPr lang="es-AR" sz="1600" b="1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s-AR" sz="1600" b="1" dirty="0" err="1" smtClean="0">
                <a:solidFill>
                  <a:schemeClr val="tx1">
                    <a:lumMod val="85000"/>
                  </a:schemeClr>
                </a:solidFill>
              </a:rPr>
              <a:t>Pagliero</a:t>
            </a:r>
            <a:endParaRPr lang="es-AR" sz="1600" b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9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B0F0"/>
            </a:gs>
            <a:gs pos="100000">
              <a:schemeClr val="accent5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85800"/>
            <a:ext cx="12192000" cy="1507067"/>
          </a:xfrm>
        </p:spPr>
        <p:txBody>
          <a:bodyPr/>
          <a:lstStyle/>
          <a:p>
            <a:pPr algn="ctr"/>
            <a:r>
              <a:rPr lang="es-AR" cap="none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ATDD vs TDD</a:t>
            </a:r>
            <a:endParaRPr lang="es-AR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23" y="2192867"/>
            <a:ext cx="5203353" cy="34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B0F0"/>
            </a:gs>
            <a:gs pos="100000">
              <a:schemeClr val="accent5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85800"/>
            <a:ext cx="12192000" cy="1507067"/>
          </a:xfrm>
        </p:spPr>
        <p:txBody>
          <a:bodyPr/>
          <a:lstStyle/>
          <a:p>
            <a:pPr algn="ctr"/>
            <a:r>
              <a:rPr lang="es-AR" cap="none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Pruebas de regresión</a:t>
            </a:r>
            <a:endParaRPr lang="es-AR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008" y="2192867"/>
            <a:ext cx="6037984" cy="352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B0F0"/>
            </a:gs>
            <a:gs pos="100000">
              <a:schemeClr val="accent5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85800"/>
            <a:ext cx="12192000" cy="1507067"/>
          </a:xfrm>
        </p:spPr>
        <p:txBody>
          <a:bodyPr/>
          <a:lstStyle/>
          <a:p>
            <a:pPr algn="ctr"/>
            <a:r>
              <a:rPr lang="es-AR" cap="none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Automatización de las pruebas de regresión</a:t>
            </a:r>
            <a:endParaRPr lang="es-AR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95" y="2722892"/>
            <a:ext cx="6608445" cy="212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7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B0F0"/>
            </a:gs>
            <a:gs pos="100000">
              <a:schemeClr val="accent5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85800"/>
            <a:ext cx="12192000" cy="1507067"/>
          </a:xfrm>
        </p:spPr>
        <p:txBody>
          <a:bodyPr/>
          <a:lstStyle/>
          <a:p>
            <a:pPr algn="ctr"/>
            <a:r>
              <a:rPr lang="es-AR" cap="none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Pruebas Unitarias</a:t>
            </a:r>
            <a:endParaRPr lang="es-AR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82" y="2192867"/>
            <a:ext cx="5247236" cy="295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2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B0F0"/>
            </a:gs>
            <a:gs pos="100000">
              <a:schemeClr val="accent5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85800"/>
            <a:ext cx="12192000" cy="1507067"/>
          </a:xfrm>
        </p:spPr>
        <p:txBody>
          <a:bodyPr/>
          <a:lstStyle/>
          <a:p>
            <a:pPr algn="ctr"/>
            <a:r>
              <a:rPr lang="es-AR" cap="none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Automatización de pruebas unitarias</a:t>
            </a:r>
            <a:endParaRPr lang="es-AR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115" y="2192867"/>
            <a:ext cx="4317769" cy="287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B0F0"/>
            </a:gs>
            <a:gs pos="100000">
              <a:schemeClr val="accent5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4272"/>
            <a:ext cx="12192000" cy="1507067"/>
          </a:xfrm>
        </p:spPr>
        <p:txBody>
          <a:bodyPr/>
          <a:lstStyle/>
          <a:p>
            <a:pPr algn="ctr"/>
            <a:r>
              <a:rPr lang="es-AR" cap="none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Testing exploratorio</a:t>
            </a:r>
            <a:endParaRPr lang="es-AR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55"/>
          <a:stretch/>
        </p:blipFill>
        <p:spPr>
          <a:xfrm>
            <a:off x="2993361" y="1871339"/>
            <a:ext cx="6205278" cy="380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2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B0F0"/>
            </a:gs>
            <a:gs pos="100000">
              <a:schemeClr val="accent5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85800"/>
            <a:ext cx="12192000" cy="1507067"/>
          </a:xfrm>
        </p:spPr>
        <p:txBody>
          <a:bodyPr/>
          <a:lstStyle/>
          <a:p>
            <a:pPr algn="ctr"/>
            <a:r>
              <a:rPr lang="es-AR" cap="none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Ventajas del </a:t>
            </a:r>
            <a:r>
              <a:rPr lang="es-AR" cap="none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testing</a:t>
            </a:r>
            <a:r>
              <a:rPr lang="es-AR" cap="none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exploratorio</a:t>
            </a:r>
            <a:endParaRPr lang="es-AR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56" y="2192867"/>
            <a:ext cx="3192087" cy="319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1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B0F0"/>
            </a:gs>
            <a:gs pos="100000">
              <a:schemeClr val="accent5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85800"/>
            <a:ext cx="12192000" cy="1507067"/>
          </a:xfrm>
        </p:spPr>
        <p:txBody>
          <a:bodyPr/>
          <a:lstStyle/>
          <a:p>
            <a:pPr algn="ctr"/>
            <a:r>
              <a:rPr lang="es-AR" cap="none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Otras ventajas del </a:t>
            </a:r>
            <a:r>
              <a:rPr lang="es-AR" cap="none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testing</a:t>
            </a:r>
            <a:r>
              <a:rPr lang="es-AR" cap="none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exploratorio</a:t>
            </a:r>
            <a:endParaRPr lang="es-AR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1755216"/>
            <a:ext cx="58293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3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B0F0"/>
            </a:gs>
            <a:gs pos="100000">
              <a:schemeClr val="accent5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85800"/>
            <a:ext cx="12192000" cy="1507067"/>
          </a:xfrm>
        </p:spPr>
        <p:txBody>
          <a:bodyPr/>
          <a:lstStyle/>
          <a:p>
            <a:pPr algn="ctr"/>
            <a:r>
              <a:rPr lang="es-AR" cap="none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 de versiones</a:t>
            </a:r>
            <a:endParaRPr lang="es-AR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692" y="2192867"/>
            <a:ext cx="4566977" cy="294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B0F0"/>
            </a:gs>
            <a:gs pos="100000">
              <a:schemeClr val="accent5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85800"/>
            <a:ext cx="12192000" cy="1507067"/>
          </a:xfrm>
        </p:spPr>
        <p:txBody>
          <a:bodyPr/>
          <a:lstStyle/>
          <a:p>
            <a:pPr algn="ctr"/>
            <a:r>
              <a:rPr lang="es-AR" cap="none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Behaviour</a:t>
            </a:r>
            <a:r>
              <a:rPr lang="es-AR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AR" cap="none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Driven</a:t>
            </a:r>
            <a:r>
              <a:rPr lang="es-AR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AR" cap="none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Development</a:t>
            </a:r>
            <a:endParaRPr lang="es-AR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93" y="2192867"/>
            <a:ext cx="8397414" cy="279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4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B0F0"/>
            </a:gs>
            <a:gs pos="100000">
              <a:schemeClr val="accent5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66855"/>
            <a:ext cx="12192000" cy="1507067"/>
          </a:xfrm>
        </p:spPr>
        <p:txBody>
          <a:bodyPr/>
          <a:lstStyle/>
          <a:p>
            <a:pPr algn="ctr"/>
            <a:r>
              <a:rPr lang="es-AR" cap="none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Introducción</a:t>
            </a:r>
            <a:endParaRPr lang="es-AR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73" y="1420389"/>
            <a:ext cx="8140517" cy="5437611"/>
          </a:xfrm>
        </p:spPr>
      </p:pic>
    </p:spTree>
    <p:extLst>
      <p:ext uri="{BB962C8B-B14F-4D97-AF65-F5344CB8AC3E}">
        <p14:creationId xmlns:p14="http://schemas.microsoft.com/office/powerpoint/2010/main" val="175207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B0F0"/>
            </a:gs>
            <a:gs pos="100000">
              <a:schemeClr val="accent5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85800"/>
            <a:ext cx="12192000" cy="1507067"/>
          </a:xfrm>
        </p:spPr>
        <p:txBody>
          <a:bodyPr/>
          <a:lstStyle/>
          <a:p>
            <a:pPr algn="ctr"/>
            <a:r>
              <a:rPr lang="es-AR" cap="none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Practicas agiles</a:t>
            </a:r>
            <a:endParaRPr lang="es-AR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192867"/>
            <a:ext cx="59055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4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B0F0"/>
            </a:gs>
            <a:gs pos="100000">
              <a:schemeClr val="accent5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85800"/>
            <a:ext cx="12192000" cy="1507067"/>
          </a:xfrm>
        </p:spPr>
        <p:txBody>
          <a:bodyPr/>
          <a:lstStyle/>
          <a:p>
            <a:pPr algn="ctr"/>
            <a:r>
              <a:rPr lang="es-AR" cap="none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Conclusión</a:t>
            </a:r>
            <a:endParaRPr lang="es-AR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140" y="1658484"/>
            <a:ext cx="6785720" cy="6785720"/>
          </a:xfrm>
        </p:spPr>
      </p:pic>
    </p:spTree>
    <p:extLst>
      <p:ext uri="{BB962C8B-B14F-4D97-AF65-F5344CB8AC3E}">
        <p14:creationId xmlns:p14="http://schemas.microsoft.com/office/powerpoint/2010/main" val="13210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B0F0"/>
            </a:gs>
            <a:gs pos="100000">
              <a:schemeClr val="accent5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85800"/>
            <a:ext cx="12192000" cy="1507067"/>
          </a:xfrm>
        </p:spPr>
        <p:txBody>
          <a:bodyPr/>
          <a:lstStyle/>
          <a:p>
            <a:pPr algn="ctr"/>
            <a:r>
              <a:rPr lang="es-AR" cap="none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Bibliografía</a:t>
            </a:r>
            <a:endParaRPr lang="es-AR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556190" y="1439333"/>
            <a:ext cx="9402457" cy="3615267"/>
          </a:xfrm>
        </p:spPr>
        <p:txBody>
          <a:bodyPr/>
          <a:lstStyle/>
          <a:p>
            <a:pPr marL="0" indent="0">
              <a:buNone/>
            </a:pPr>
            <a:endParaRPr lang="es-AR" dirty="0">
              <a:solidFill>
                <a:schemeClr val="tx1">
                  <a:lumMod val="8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s-AR" sz="2800" dirty="0" smtClean="0">
                <a:solidFill>
                  <a:schemeClr val="tx1">
                    <a:lumMod val="8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Lisa </a:t>
            </a:r>
            <a:r>
              <a:rPr lang="es-AR" sz="2800" dirty="0" err="1" smtClean="0">
                <a:solidFill>
                  <a:schemeClr val="tx1">
                    <a:lumMod val="8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Crispin</a:t>
            </a:r>
            <a:r>
              <a:rPr lang="es-AR" sz="2800" dirty="0" smtClean="0">
                <a:solidFill>
                  <a:schemeClr val="tx1">
                    <a:lumMod val="8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Janet Gregory; “</a:t>
            </a: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Agile 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Testing - A Practical Guide for testers and agile </a:t>
            </a: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teams”</a:t>
            </a:r>
            <a:endParaRPr lang="es-AR" sz="28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6302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B0F0"/>
            </a:gs>
            <a:gs pos="100000">
              <a:schemeClr val="accent5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80443"/>
            <a:ext cx="12192000" cy="1507067"/>
          </a:xfrm>
        </p:spPr>
        <p:txBody>
          <a:bodyPr/>
          <a:lstStyle/>
          <a:p>
            <a:pPr algn="ctr"/>
            <a:r>
              <a:rPr lang="es-AR" cap="none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Como se aplica la agilidad?</a:t>
            </a:r>
            <a:endParaRPr lang="es-AR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187510"/>
            <a:ext cx="47625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6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B0F0"/>
            </a:gs>
            <a:gs pos="100000">
              <a:schemeClr val="accent5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816656"/>
            <a:ext cx="12192000" cy="1507067"/>
          </a:xfrm>
        </p:spPr>
        <p:txBody>
          <a:bodyPr/>
          <a:lstStyle/>
          <a:p>
            <a:pPr algn="ctr"/>
            <a:r>
              <a:rPr lang="es-AR" cap="none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Practicas y Automatización</a:t>
            </a:r>
            <a:endParaRPr lang="es-AR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692" y="2323723"/>
            <a:ext cx="5524615" cy="341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4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B0F0"/>
            </a:gs>
            <a:gs pos="100000">
              <a:schemeClr val="accent5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801094"/>
            <a:ext cx="12192000" cy="1507067"/>
          </a:xfrm>
        </p:spPr>
        <p:txBody>
          <a:bodyPr/>
          <a:lstStyle/>
          <a:p>
            <a:pPr algn="ctr"/>
            <a:r>
              <a:rPr lang="es-AR" cap="none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Practicas concretas</a:t>
            </a:r>
            <a:endParaRPr lang="es-AR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471" y="2308161"/>
            <a:ext cx="4857057" cy="323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5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B0F0"/>
            </a:gs>
            <a:gs pos="100000">
              <a:schemeClr val="accent5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85800"/>
            <a:ext cx="12192000" cy="1507067"/>
          </a:xfrm>
        </p:spPr>
        <p:txBody>
          <a:bodyPr/>
          <a:lstStyle/>
          <a:p>
            <a:pPr algn="ctr"/>
            <a:r>
              <a:rPr lang="es-AR" cap="none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Test </a:t>
            </a:r>
            <a:r>
              <a:rPr lang="es-AR" cap="none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Driven</a:t>
            </a:r>
            <a:r>
              <a:rPr lang="es-AR" cap="none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AR" cap="none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Development</a:t>
            </a:r>
            <a:endParaRPr lang="es-AR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88" y="2192867"/>
            <a:ext cx="3841423" cy="313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3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B0F0"/>
            </a:gs>
            <a:gs pos="100000">
              <a:schemeClr val="accent5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85800"/>
            <a:ext cx="12192000" cy="1507067"/>
          </a:xfrm>
        </p:spPr>
        <p:txBody>
          <a:bodyPr/>
          <a:lstStyle/>
          <a:p>
            <a:pPr algn="ctr"/>
            <a:r>
              <a:rPr lang="es-AR" cap="none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Ventajas Test </a:t>
            </a:r>
            <a:r>
              <a:rPr lang="es-AR" cap="none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Driven</a:t>
            </a:r>
            <a:r>
              <a:rPr lang="es-AR" cap="none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AR" cap="none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Development</a:t>
            </a:r>
            <a:endParaRPr lang="es-AR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7" y="2192867"/>
            <a:ext cx="70199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B0F0"/>
            </a:gs>
            <a:gs pos="100000">
              <a:schemeClr val="accent5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85800"/>
            <a:ext cx="12192000" cy="1507067"/>
          </a:xfrm>
        </p:spPr>
        <p:txBody>
          <a:bodyPr/>
          <a:lstStyle/>
          <a:p>
            <a:pPr algn="ctr"/>
            <a:r>
              <a:rPr lang="es-AR" cap="none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Acceptance</a:t>
            </a:r>
            <a:r>
              <a:rPr lang="es-AR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AR" cap="none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Test </a:t>
            </a:r>
            <a:r>
              <a:rPr lang="es-AR" cap="none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Driven</a:t>
            </a:r>
            <a:r>
              <a:rPr lang="es-AR" cap="none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AR" cap="none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Development</a:t>
            </a:r>
            <a:endParaRPr lang="es-AR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31" y="2192867"/>
            <a:ext cx="4833938" cy="31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3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0B0F0"/>
            </a:gs>
            <a:gs pos="100000">
              <a:schemeClr val="accent5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85800"/>
            <a:ext cx="12192000" cy="1507067"/>
          </a:xfrm>
        </p:spPr>
        <p:txBody>
          <a:bodyPr/>
          <a:lstStyle/>
          <a:p>
            <a:pPr algn="ctr"/>
            <a:r>
              <a:rPr lang="es-AR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Utilidad de </a:t>
            </a:r>
            <a:r>
              <a:rPr lang="es-AR" cap="none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Acceptance</a:t>
            </a:r>
            <a:r>
              <a:rPr lang="es-AR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test </a:t>
            </a:r>
            <a:r>
              <a:rPr lang="es-AR" cap="none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driven</a:t>
            </a:r>
            <a:r>
              <a:rPr lang="es-AR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AR" cap="none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development</a:t>
            </a:r>
            <a:endParaRPr lang="es-AR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317" y="2192867"/>
            <a:ext cx="5113366" cy="25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5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750">
        <p:wipe/>
      </p:transition>
    </mc:Choice>
    <mc:Fallback xmlns="">
      <p:transition advTm="197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839</TotalTime>
  <Words>116</Words>
  <Application>Microsoft Office PowerPoint</Application>
  <PresentationFormat>Panorámica</PresentationFormat>
  <Paragraphs>29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Century Gothic</vt:lpstr>
      <vt:lpstr>Segoe UI</vt:lpstr>
      <vt:lpstr>Segoe UI Black</vt:lpstr>
      <vt:lpstr>Segoe UI Semibold</vt:lpstr>
      <vt:lpstr>Wingdings 3</vt:lpstr>
      <vt:lpstr>Sector</vt:lpstr>
      <vt:lpstr>Prácticas de Testing Ágil</vt:lpstr>
      <vt:lpstr>Introducción</vt:lpstr>
      <vt:lpstr>Como se aplica la agilidad?</vt:lpstr>
      <vt:lpstr>Practicas y Automatización</vt:lpstr>
      <vt:lpstr>Practicas concretas</vt:lpstr>
      <vt:lpstr>Test Driven Development</vt:lpstr>
      <vt:lpstr>Ventajas Test Driven Development</vt:lpstr>
      <vt:lpstr>Acceptance Test Driven Development</vt:lpstr>
      <vt:lpstr>Utilidad de Acceptance test driven development</vt:lpstr>
      <vt:lpstr>ATDD vs TDD</vt:lpstr>
      <vt:lpstr>Pruebas de regresión</vt:lpstr>
      <vt:lpstr>Automatización de las pruebas de regresión</vt:lpstr>
      <vt:lpstr>Pruebas Unitarias</vt:lpstr>
      <vt:lpstr>Automatización de pruebas unitarias</vt:lpstr>
      <vt:lpstr>Testing exploratorio</vt:lpstr>
      <vt:lpstr>Ventajas del testing exploratorio</vt:lpstr>
      <vt:lpstr>Otras ventajas del testing exploratorio</vt:lpstr>
      <vt:lpstr>Control de versiones</vt:lpstr>
      <vt:lpstr>Behaviour Driven Development</vt:lpstr>
      <vt:lpstr>Practicas agiles</vt:lpstr>
      <vt:lpstr>Conclusión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del diseño de interfaces de usuario. Errores comunes en el diseño de interfaces. Colores.</dc:title>
  <dc:creator>Matias Gregorat</dc:creator>
  <cp:lastModifiedBy>Matias Gregorat</cp:lastModifiedBy>
  <cp:revision>42</cp:revision>
  <dcterms:created xsi:type="dcterms:W3CDTF">2021-11-07T21:18:07Z</dcterms:created>
  <dcterms:modified xsi:type="dcterms:W3CDTF">2022-11-03T01:30:41Z</dcterms:modified>
</cp:coreProperties>
</file>