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1095" r:id="rId3"/>
    <p:sldId id="1096" r:id="rId4"/>
    <p:sldId id="1107" r:id="rId5"/>
    <p:sldId id="1108" r:id="rId6"/>
    <p:sldId id="1099" r:id="rId7"/>
    <p:sldId id="1097" r:id="rId8"/>
    <p:sldId id="1098" r:id="rId9"/>
    <p:sldId id="1101" r:id="rId10"/>
    <p:sldId id="1102" r:id="rId11"/>
    <p:sldId id="1104" r:id="rId12"/>
    <p:sldId id="1106" r:id="rId13"/>
    <p:sldId id="1103" r:id="rId14"/>
    <p:sldId id="1092" r:id="rId15"/>
    <p:sldId id="11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1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4485" autoAdjust="0"/>
  </p:normalViewPr>
  <p:slideViewPr>
    <p:cSldViewPr snapToGrid="0">
      <p:cViewPr>
        <p:scale>
          <a:sx n="75" d="100"/>
          <a:sy n="75" d="100"/>
        </p:scale>
        <p:origin x="221" y="-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3F70F-867B-491B-9E59-A7865894BEA1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5E480-2F77-42FC-B487-91A8266EB8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88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D74A9-7CE9-4F99-8BD2-0D8B6DC1480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16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5E480-2F77-42FC-B487-91A8266EB8A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95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What are Microbial Communities?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Definition and basic characteristics of microbial communities.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What Can They Be Used For?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Applications in biotechnology, medicine, and environmental science.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Why Not Monocultures?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Limitations of monocultures in terms of functional complexity and stability.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Why Stable Communities?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Importance of stability in microbial communities for reliable and effective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Are Microbial Communities Not Stable?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Challenges in naturally occurring microbial communities and the need for engineered stability.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D74A9-7CE9-4F99-8BD2-0D8B6DC148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0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5E480-2F77-42FC-B487-91A8266EB8A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46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5E480-2F77-42FC-B487-91A8266EB8A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33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5E480-2F77-42FC-B487-91A8266EB8A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17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5E480-2F77-42FC-B487-91A8266EB8A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5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Division of Labor</a:t>
            </a:r>
          </a:p>
          <a:p>
            <a:r>
              <a:rPr lang="en-US" dirty="0"/>
              <a:t>- Chemical Synthesis of complex </a:t>
            </a:r>
          </a:p>
          <a:p>
            <a:r>
              <a:rPr lang="en-US" dirty="0"/>
              <a:t>- Less error prone (talk about hazards)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5E480-2F77-42FC-B487-91A8266EB8A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16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5E480-2F77-42FC-B487-91A8266EB8A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27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time-series data of the steady state display little about its underlying dynamics, which is a bad scenario for system identification. To excite the system and get “richer” or more informative timeseries data, we apply external perturbations to drive the system and measure its response.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5E480-2F77-42FC-B487-91A8266EB8A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5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40F6-0247-9491-C792-A0810E2BE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F2D8F-8F68-E955-42C5-D2296EC28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4FC67-F278-D50D-4615-B6F22849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A194-0373-484D-B559-D538E132451D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77F58-73CA-B987-810E-21029203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2A449-BEB3-886B-603A-E783ADCA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B57D-5F35-43F8-837B-E388C93DEE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99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A11D-F107-6531-2731-F08FB8C6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49CA5-387B-F9BC-CF85-52470E903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5D654-5D24-7FFC-2AF2-0CC94B366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A194-0373-484D-B559-D538E132451D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72BE2-7369-4248-208A-BCD51590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98EDA-DBB5-F76F-661E-524A0AFF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B57D-5F35-43F8-837B-E388C93DEE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11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67D1FB-58B4-BA12-7F53-D3560CE8B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67298-A555-3BCB-6D08-19FB392C4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B1F53-AE6D-45E1-8FE5-13FC8010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A194-0373-484D-B559-D538E132451D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6D5DE-6711-0164-A265-C5EDFA7E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C0248-8120-EAC2-CDDF-3D56E26E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B57D-5F35-43F8-837B-E388C93DEE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82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01657" y="-169997"/>
            <a:ext cx="10972800" cy="642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81297" y="259521"/>
            <a:ext cx="10093160" cy="406400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AU" dirty="0"/>
              <a:t>Click to 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62517" y="901669"/>
            <a:ext cx="10946387" cy="557864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9375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C321-29C1-A4E3-73CA-2A344C81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A2FC-FEF2-5832-5D9F-B66EFA9F7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A59F6-3D8D-BC1B-E736-D530D4EB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A194-0373-484D-B559-D538E132451D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27C3F-E4E0-1072-0E56-778361AF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0FAD3-C13D-DA6B-3EB3-E8EB38FD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B57D-5F35-43F8-837B-E388C93DEE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75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954A-C2B0-F2FA-D2A9-9F5BE5CD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83BD8-311E-F6A6-F498-8CC8C59BE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3BEEE-0F90-B1CA-3491-DEED76DE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A194-0373-484D-B559-D538E132451D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D3342-9E4A-EDDF-A243-D53DE397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E42B6-8337-D160-581C-ECFADF00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B57D-5F35-43F8-837B-E388C93DEE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24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3155-3400-8E16-1355-EED41ADE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9DF9A-B493-0CC3-E522-8125DA232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A6119-F81E-9E07-5F91-30E5AF638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28ACD-8A50-122D-EA16-DC0963FEF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A194-0373-484D-B559-D538E132451D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FC38E-FD02-3C93-5D27-6C9F677F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5DFFB-0422-B8CA-4F2B-D5FCF59E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B57D-5F35-43F8-837B-E388C93DEE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04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4DDD-F36C-55EF-9A50-9583053B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EDFF7-E18F-9313-5E83-EFBC15696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9D152-0DA7-E85C-AE74-78CAB9EE6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F6EEA-282B-8874-F3EB-3D35044E8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B5E36-E9EE-A307-E792-FF25A46F0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C0A0A-053E-DCAA-1BC5-88BA09CD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A194-0373-484D-B559-D538E132451D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B2F06-7ABB-4C56-3032-C82ECC59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8A2443-3683-5605-67EB-5CF8B3F3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B57D-5F35-43F8-837B-E388C93DEE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6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7757-ED77-E240-FD79-E64CF288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23B4D-8093-FBEB-3ACE-8B7620A6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A194-0373-484D-B559-D538E132451D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7B40B-8D8C-0BAF-88BC-D7A43C6A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B7B93-E1BB-8720-C349-4933D82B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B57D-5F35-43F8-837B-E388C93DEE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4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DBBDAC-48FB-371F-8CF6-092E6C9D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A194-0373-484D-B559-D538E132451D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0CC95-28ED-9195-F451-F4CB3B9E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A8CA4-1FEC-F3D4-407B-4F9BC13E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B57D-5F35-43F8-837B-E388C93DEE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76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4D5D-D13B-7EF6-468C-46D6B3FA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D803E-2BA2-95BA-BBC6-A38FDF82F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BE908-D4F2-CFE0-0CE1-95F5C776E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9F749-7047-C28B-578A-29B34D56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A194-0373-484D-B559-D538E132451D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15ED7-C5CD-D40D-4E08-BDB00787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FC70A-9DF8-CF5F-8CB7-BEDA5687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B57D-5F35-43F8-837B-E388C93DEE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64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117F-65B6-13ED-A5C8-E20A581A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C57B5-F4EE-29A4-3F0D-331220916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469D3-26B0-B327-741D-D23F8BA9A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35B07-F82F-C7F7-7546-8CF9AEB4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A194-0373-484D-B559-D538E132451D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66344-6085-667F-54AF-F360C125A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A739E-0F12-5FE0-D047-A3D41A29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DB57D-5F35-43F8-837B-E388C93DEE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96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2A5F4-0ACB-89BF-C98C-2BA98C342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C38A7-244E-5D8F-8202-73A46B4FC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9A4E1-D2E0-0D96-77EE-B6E13FE8F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0A194-0373-484D-B559-D538E132451D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484EA-B1DA-8833-9251-50A015105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E6C93-5ACD-9C2A-33C1-0C5718A1A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DB57D-5F35-43F8-837B-E388C93DEE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2/bies.201600188" TargetMode="Externa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89/fbioe.2020.0083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89/fbioe.2020.0083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olorful swirls of paint&#10;&#10;Description automatically generated with medium confidence">
            <a:extLst>
              <a:ext uri="{FF2B5EF4-FFF2-40B4-BE49-F238E27FC236}">
                <a16:creationId xmlns:a16="http://schemas.microsoft.com/office/drawing/2014/main" id="{4BAEF096-9290-154F-595C-2DF99C35FB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3" r="19398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8BE1C-948E-1CCF-778D-A14945AFD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700" dirty="0"/>
              <a:t>Designing Microbial Communities Using Interpretable Gaussian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4225A-5A82-3CE7-0523-E0FC9DEE5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Understanding and Designing Systems with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789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2821-2458-861D-3D84-95E84B2F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0C128C-0C4D-73A2-10C9-DE8BC1EB23FB}"/>
              </a:ext>
            </a:extLst>
          </p:cNvPr>
          <p:cNvGrpSpPr/>
          <p:nvPr/>
        </p:nvGrpSpPr>
        <p:grpSpPr>
          <a:xfrm>
            <a:off x="2476754" y="2694875"/>
            <a:ext cx="2972696" cy="1971360"/>
            <a:chOff x="2896954" y="2238252"/>
            <a:chExt cx="2972696" cy="197136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CEB3168-84DA-FA18-80C9-9EAE213B2A37}"/>
                </a:ext>
              </a:extLst>
            </p:cNvPr>
            <p:cNvSpPr/>
            <p:nvPr/>
          </p:nvSpPr>
          <p:spPr>
            <a:xfrm>
              <a:off x="2896954" y="2238252"/>
              <a:ext cx="656216" cy="6562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71F302A-4D87-91B4-28BA-6F2ADF059460}"/>
                </a:ext>
              </a:extLst>
            </p:cNvPr>
            <p:cNvSpPr/>
            <p:nvPr/>
          </p:nvSpPr>
          <p:spPr>
            <a:xfrm>
              <a:off x="5213434" y="2238252"/>
              <a:ext cx="656216" cy="6562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5D03920-D9CA-A9B2-F349-06B29006C419}"/>
                </a:ext>
              </a:extLst>
            </p:cNvPr>
            <p:cNvCxnSpPr>
              <a:cxnSpLocks/>
            </p:cNvCxnSpPr>
            <p:nvPr/>
          </p:nvCxnSpPr>
          <p:spPr>
            <a:xfrm>
              <a:off x="3926105" y="2648388"/>
              <a:ext cx="919778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E1C36F8-155B-4AB3-DF94-72680D09D1D4}"/>
                    </a:ext>
                  </a:extLst>
                </p:cNvPr>
                <p:cNvSpPr txBox="1"/>
                <p:nvPr/>
              </p:nvSpPr>
              <p:spPr>
                <a:xfrm>
                  <a:off x="3010353" y="2363170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E1C36F8-155B-4AB3-DF94-72680D09D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0353" y="2363170"/>
                  <a:ext cx="4607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312D692-C395-FCC4-1B8B-24D40CDA0634}"/>
                    </a:ext>
                  </a:extLst>
                </p:cNvPr>
                <p:cNvSpPr txBox="1"/>
                <p:nvPr/>
              </p:nvSpPr>
              <p:spPr>
                <a:xfrm>
                  <a:off x="5324132" y="237362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312D692-C395-FCC4-1B8B-24D40CDA0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132" y="2373620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C5717A-67EA-C2F6-9857-D3B1CA115F95}"/>
                </a:ext>
              </a:extLst>
            </p:cNvPr>
            <p:cNvSpPr/>
            <p:nvPr/>
          </p:nvSpPr>
          <p:spPr>
            <a:xfrm>
              <a:off x="4073123" y="3553396"/>
              <a:ext cx="656216" cy="65621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40F7503-6ACE-4AAB-BD9E-269351D8C6B9}"/>
                    </a:ext>
                  </a:extLst>
                </p:cNvPr>
                <p:cNvSpPr txBox="1"/>
                <p:nvPr/>
              </p:nvSpPr>
              <p:spPr>
                <a:xfrm>
                  <a:off x="4184404" y="3673008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40F7503-6ACE-4AAB-BD9E-269351D8C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4404" y="3673008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29F4C94-0374-7A4F-728B-7DDDF60C0FF1}"/>
                </a:ext>
              </a:extLst>
            </p:cNvPr>
            <p:cNvCxnSpPr>
              <a:cxnSpLocks/>
            </p:cNvCxnSpPr>
            <p:nvPr/>
          </p:nvCxnSpPr>
          <p:spPr>
            <a:xfrm>
              <a:off x="3613234" y="2983668"/>
              <a:ext cx="459889" cy="569728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4DDD1E-8EAD-DF84-1EA2-6E780304CA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9339" y="2892675"/>
              <a:ext cx="401604" cy="536325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28AAE21-E0E3-5CF7-8D1F-93F81419C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744" y="2845270"/>
            <a:ext cx="3658123" cy="16705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490876-40FD-25F6-63C1-3DF48230ACB0}"/>
                  </a:ext>
                </a:extLst>
              </p:cNvPr>
              <p:cNvSpPr txBox="1"/>
              <p:nvPr/>
            </p:nvSpPr>
            <p:spPr>
              <a:xfrm>
                <a:off x="7125979" y="5372086"/>
                <a:ext cx="1727652" cy="7332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490876-40FD-25F6-63C1-3DF48230A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979" y="5372086"/>
                <a:ext cx="1727652" cy="7332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01B4C1-8450-3DA9-8C56-86E40E674835}"/>
                  </a:ext>
                </a:extLst>
              </p:cNvPr>
              <p:cNvSpPr txBox="1"/>
              <p:nvPr/>
            </p:nvSpPr>
            <p:spPr>
              <a:xfrm>
                <a:off x="2170730" y="5635226"/>
                <a:ext cx="36960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are interested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01B4C1-8450-3DA9-8C56-86E40E674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730" y="5635226"/>
                <a:ext cx="3696070" cy="369332"/>
              </a:xfrm>
              <a:prstGeom prst="rect">
                <a:avLst/>
              </a:prstGeom>
              <a:blipFill>
                <a:blip r:embed="rId7"/>
                <a:stretch>
                  <a:fillRect l="-132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728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07407E-6 L 0.00026 -0.145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729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00078 -0.1724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8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CB77BBB6-4353-2E95-A305-6A582ED52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" r="5687"/>
          <a:stretch/>
        </p:blipFill>
        <p:spPr>
          <a:xfrm>
            <a:off x="331699" y="1526842"/>
            <a:ext cx="11528602" cy="435532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735F89-F798-9B59-E17C-D42323A4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The simulation of Generalized Lotka-Volterra model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012605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3570-0F8C-04F9-84BF-6097311C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Extended Generalized Lotka-Volterra model (gMLV)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D3BE9-187A-3771-2C9A-76C8F67D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 external perturbations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D7B6DB-EB2D-9B68-1975-E103BCBD1854}"/>
              </a:ext>
            </a:extLst>
          </p:cNvPr>
          <p:cNvGrpSpPr/>
          <p:nvPr/>
        </p:nvGrpSpPr>
        <p:grpSpPr>
          <a:xfrm>
            <a:off x="2476754" y="3036072"/>
            <a:ext cx="2972696" cy="1971360"/>
            <a:chOff x="2896954" y="2238252"/>
            <a:chExt cx="2972696" cy="197136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5FBF422-95EE-2549-EB08-9B050BD8E53A}"/>
                </a:ext>
              </a:extLst>
            </p:cNvPr>
            <p:cNvSpPr/>
            <p:nvPr/>
          </p:nvSpPr>
          <p:spPr>
            <a:xfrm>
              <a:off x="2896954" y="2238252"/>
              <a:ext cx="656216" cy="6562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D613D39-9CFF-8715-C758-D1FAC66E227E}"/>
                </a:ext>
              </a:extLst>
            </p:cNvPr>
            <p:cNvSpPr/>
            <p:nvPr/>
          </p:nvSpPr>
          <p:spPr>
            <a:xfrm>
              <a:off x="5213434" y="2238252"/>
              <a:ext cx="656216" cy="6562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4E32589-9DF4-8FBA-D365-83561A473582}"/>
                </a:ext>
              </a:extLst>
            </p:cNvPr>
            <p:cNvCxnSpPr>
              <a:cxnSpLocks/>
            </p:cNvCxnSpPr>
            <p:nvPr/>
          </p:nvCxnSpPr>
          <p:spPr>
            <a:xfrm>
              <a:off x="3926105" y="2648388"/>
              <a:ext cx="919778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5E2EC02-DEA2-9CBC-EA54-BF9F514F87A7}"/>
                    </a:ext>
                  </a:extLst>
                </p:cNvPr>
                <p:cNvSpPr txBox="1"/>
                <p:nvPr/>
              </p:nvSpPr>
              <p:spPr>
                <a:xfrm>
                  <a:off x="3010353" y="2363170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5E2EC02-DEA2-9CBC-EA54-BF9F514F87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0353" y="2363170"/>
                  <a:ext cx="46076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584AB76-9FA4-3D7B-72E3-A56A68BF0258}"/>
                    </a:ext>
                  </a:extLst>
                </p:cNvPr>
                <p:cNvSpPr txBox="1"/>
                <p:nvPr/>
              </p:nvSpPr>
              <p:spPr>
                <a:xfrm>
                  <a:off x="5324132" y="237362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584AB76-9FA4-3D7B-72E3-A56A68BF0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132" y="237362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6867658-7DBC-FF85-CA3D-390B15583F00}"/>
                </a:ext>
              </a:extLst>
            </p:cNvPr>
            <p:cNvSpPr/>
            <p:nvPr/>
          </p:nvSpPr>
          <p:spPr>
            <a:xfrm>
              <a:off x="4073123" y="3553396"/>
              <a:ext cx="656216" cy="65621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8E9C590-74A2-8659-08C4-D03F82CC6AD1}"/>
                    </a:ext>
                  </a:extLst>
                </p:cNvPr>
                <p:cNvSpPr txBox="1"/>
                <p:nvPr/>
              </p:nvSpPr>
              <p:spPr>
                <a:xfrm>
                  <a:off x="4184404" y="3673008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8E9C590-74A2-8659-08C4-D03F82CC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4404" y="3673008"/>
                  <a:ext cx="46609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D50BF83-58AF-3AF2-9B73-D39969B8509D}"/>
                </a:ext>
              </a:extLst>
            </p:cNvPr>
            <p:cNvCxnSpPr>
              <a:cxnSpLocks/>
            </p:cNvCxnSpPr>
            <p:nvPr/>
          </p:nvCxnSpPr>
          <p:spPr>
            <a:xfrm>
              <a:off x="3613234" y="2983668"/>
              <a:ext cx="459889" cy="569728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AC3D9EC-CC4E-CEA8-23F9-07DBB1472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9339" y="2892675"/>
              <a:ext cx="401604" cy="536325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71A2697-3FFC-3C1E-1D84-636C1703E8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194" y="3645868"/>
            <a:ext cx="3590476" cy="580952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57248CD-6B01-D109-7A4B-1FD8D4F73B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611" y="3645868"/>
            <a:ext cx="2047619" cy="580952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60AA9577-A59E-D512-E736-CAC7651B16FF}"/>
              </a:ext>
            </a:extLst>
          </p:cNvPr>
          <p:cNvSpPr/>
          <p:nvPr/>
        </p:nvSpPr>
        <p:spPr>
          <a:xfrm>
            <a:off x="1747178" y="4569180"/>
            <a:ext cx="217034" cy="2202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E76DD5-D85B-D811-4290-D9A7843D45DA}"/>
              </a:ext>
            </a:extLst>
          </p:cNvPr>
          <p:cNvCxnSpPr/>
          <p:nvPr/>
        </p:nvCxnSpPr>
        <p:spPr>
          <a:xfrm>
            <a:off x="2137045" y="4679324"/>
            <a:ext cx="1368860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CC1010-4CD9-A717-195B-F211B7581D47}"/>
              </a:ext>
            </a:extLst>
          </p:cNvPr>
          <p:cNvCxnSpPr/>
          <p:nvPr/>
        </p:nvCxnSpPr>
        <p:spPr>
          <a:xfrm flipV="1">
            <a:off x="1964212" y="3690495"/>
            <a:ext cx="574593" cy="780333"/>
          </a:xfrm>
          <a:prstGeom prst="straightConnector1">
            <a:avLst/>
          </a:prstGeom>
          <a:ln w="28575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156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0D092-3B37-4734-5875-0B6F7A58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US" sz="3800" dirty="0"/>
              <a:t>Extended Generalized Lotka-Volterra model (gMLV)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B9080-73C3-3D41-89E3-36E0B14EF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Software package: gMLV</a:t>
            </a:r>
          </a:p>
          <a:p>
            <a:endParaRPr lang="en-US" sz="2200" dirty="0"/>
          </a:p>
          <a:p>
            <a:r>
              <a:rPr lang="en-US" sz="2200" dirty="0"/>
              <a:t>Simulation and inference methods</a:t>
            </a:r>
            <a:br>
              <a:rPr lang="en-US" sz="2200" dirty="0"/>
            </a:br>
            <a:r>
              <a:rPr lang="en-US" sz="2200" dirty="0"/>
              <a:t>for microbial communities</a:t>
            </a:r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850CD-D151-3D89-EE0E-E36A761D5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26401"/>
            <a:ext cx="6903720" cy="500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37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F7855-533E-174E-B850-5CD41E44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Simulation results of the Extended Generalized Lotka-Volterra model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934276-F6D6-4670-7A26-492FA60A7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4350"/>
            <a:ext cx="10512547" cy="415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1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etails are in the caption following the image">
            <a:extLst>
              <a:ext uri="{FF2B5EF4-FFF2-40B4-BE49-F238E27FC236}">
                <a16:creationId xmlns:a16="http://schemas.microsoft.com/office/drawing/2014/main" id="{3E9B1B12-44ED-BBD5-34DD-41B677E35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0913" y="477211"/>
            <a:ext cx="366297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44457C-47E8-3567-99D9-9F0C87DAFBDC}"/>
              </a:ext>
            </a:extLst>
          </p:cNvPr>
          <p:cNvSpPr txBox="1"/>
          <p:nvPr/>
        </p:nvSpPr>
        <p:spPr>
          <a:xfrm>
            <a:off x="2180868" y="6350998"/>
            <a:ext cx="7520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effectLst/>
              </a:rPr>
              <a:t>H.-T. Cao, T. E. Gibson, A. Bashan, and Y.-Y. Liu, “Inferring human microbial dynamics from temporal metagenomics data: Pitfalls and lessons,” </a:t>
            </a:r>
            <a:r>
              <a:rPr lang="en-US" sz="1000" i="1" dirty="0">
                <a:effectLst/>
              </a:rPr>
              <a:t>BioEssays</a:t>
            </a:r>
            <a:r>
              <a:rPr lang="en-US" sz="1000" dirty="0">
                <a:effectLst/>
              </a:rPr>
              <a:t>, vol. 39, no. 2, p. 1600188, 2017, doi: </a:t>
            </a:r>
            <a:r>
              <a:rPr lang="en-US" sz="1000" dirty="0">
                <a:effectLst/>
                <a:hlinkClick r:id="rId3"/>
              </a:rPr>
              <a:t>10.1002/bies.201600188</a:t>
            </a:r>
            <a:r>
              <a:rPr lang="en-US" sz="1000" dirty="0">
                <a:effectLst/>
              </a:rPr>
              <a:t>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8B1161-3FF4-529C-C41A-82D592D45578}"/>
              </a:ext>
            </a:extLst>
          </p:cNvPr>
          <p:cNvCxnSpPr/>
          <p:nvPr/>
        </p:nvCxnSpPr>
        <p:spPr>
          <a:xfrm>
            <a:off x="5222349" y="3036590"/>
            <a:ext cx="772594" cy="0"/>
          </a:xfrm>
          <a:prstGeom prst="straightConnector1">
            <a:avLst/>
          </a:prstGeom>
          <a:ln w="19050" cap="flat" cmpd="sng" algn="ctr">
            <a:solidFill>
              <a:srgbClr val="D31F1B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695D08-7E03-0FDB-B0F7-26E5D5EF916D}"/>
              </a:ext>
            </a:extLst>
          </p:cNvPr>
          <p:cNvSpPr txBox="1"/>
          <p:nvPr/>
        </p:nvSpPr>
        <p:spPr>
          <a:xfrm>
            <a:off x="6425249" y="2529791"/>
            <a:ext cx="34033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Design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Design stable synthetic bacterial communities</a:t>
            </a:r>
          </a:p>
        </p:txBody>
      </p:sp>
    </p:spTree>
    <p:extLst>
      <p:ext uri="{BB962C8B-B14F-4D97-AF65-F5344CB8AC3E}">
        <p14:creationId xmlns:p14="http://schemas.microsoft.com/office/powerpoint/2010/main" val="2333363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F1A5-41B0-38C0-636D-04932C8D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559461"/>
            <a:ext cx="4646904" cy="1624520"/>
          </a:xfrm>
        </p:spPr>
        <p:txBody>
          <a:bodyPr anchor="ctr">
            <a:normAutofit/>
          </a:bodyPr>
          <a:lstStyle/>
          <a:p>
            <a:pPr lvl="0"/>
            <a:r>
              <a:rPr lang="en-US" sz="3100" b="1" dirty="0"/>
              <a:t>Objective</a:t>
            </a:r>
            <a:r>
              <a:rPr lang="en-US" sz="3100" dirty="0"/>
              <a:t>: Generate a library of synthetic stable microbial communities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3286-30AB-04D4-72E6-2EEA95674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are Microbial Communities?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Can They Be Used For?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Why Not Monocultures?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Why Stable Communities?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Are Microbial Communities Not Stable?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E1EECB-391F-04F1-F2CA-BA7A5623B2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77" r="2435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67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E53F-6706-962C-7561-BCCA9D89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What are synthetic genetic circuits and what can they be used for?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9B09CA-9FE8-06F7-BF75-9CDBBE9DB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820063" y="3205378"/>
            <a:ext cx="2402607" cy="120130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09EB1B2-AEFF-DF54-2F47-DB3F864FB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08645" y="2226002"/>
            <a:ext cx="2402607" cy="120130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F415172-4D86-5F1A-8542-C27ADB2FF5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208647" y="4858199"/>
            <a:ext cx="2402607" cy="1201303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5576882-D0A4-FDFE-D80C-84079202E577}"/>
              </a:ext>
            </a:extLst>
          </p:cNvPr>
          <p:cNvCxnSpPr>
            <a:cxnSpLocks/>
          </p:cNvCxnSpPr>
          <p:nvPr/>
        </p:nvCxnSpPr>
        <p:spPr>
          <a:xfrm>
            <a:off x="4483599" y="2826065"/>
            <a:ext cx="1456964" cy="739444"/>
          </a:xfrm>
          <a:prstGeom prst="bentConnector3">
            <a:avLst/>
          </a:prstGeom>
          <a:ln w="4762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120E64C-D2A0-63B4-6689-A4E0E88E2C90}"/>
              </a:ext>
            </a:extLst>
          </p:cNvPr>
          <p:cNvCxnSpPr>
            <a:cxnSpLocks/>
          </p:cNvCxnSpPr>
          <p:nvPr/>
        </p:nvCxnSpPr>
        <p:spPr>
          <a:xfrm flipV="1">
            <a:off x="4483600" y="4045958"/>
            <a:ext cx="1456964" cy="1412891"/>
          </a:xfrm>
          <a:prstGeom prst="bentConnector3">
            <a:avLst/>
          </a:prstGeom>
          <a:ln w="47625"/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436503BD-C78B-7DD5-3AD1-F3DFCC503C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17249" y="3205376"/>
            <a:ext cx="2402607" cy="120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55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E53F-6706-962C-7561-BCCA9D89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What are synthetic genetic circuits and what can they be used for?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D5BB32-E7FC-D4B8-F412-07058D0EB3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14537" y="3429000"/>
            <a:ext cx="3562925" cy="9473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47ED18C-D345-49EE-2401-EE9BDCCAE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894697" y="3302032"/>
            <a:ext cx="2402605" cy="120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94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3D4529-A68E-9AF8-5ACC-34A2C4DC68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14537" y="3429000"/>
            <a:ext cx="3562925" cy="9473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96E53F-6706-962C-7561-BCCA9D89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What are synthetic genetic circuits and what can they be used for?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D5BB32-E7FC-D4B8-F412-07058D0EB3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14537" y="3429000"/>
            <a:ext cx="3562925" cy="947367"/>
          </a:xfrm>
          <a:prstGeom prst="rect">
            <a:avLst/>
          </a:prstGeom>
        </p:spPr>
      </p:pic>
      <p:pic>
        <p:nvPicPr>
          <p:cNvPr id="6" name="Picture 5" descr="A picture containing object&#10;&#10;Description automatically generated">
            <a:extLst>
              <a:ext uri="{FF2B5EF4-FFF2-40B4-BE49-F238E27FC236}">
                <a16:creationId xmlns:a16="http://schemas.microsoft.com/office/drawing/2014/main" id="{62249AB6-DA1E-9189-4E5E-1351E0CEA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578" y="2574821"/>
            <a:ext cx="212141" cy="1093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C43963-5494-FBAD-B956-34A905F39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066" y="2404085"/>
            <a:ext cx="212141" cy="945492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824530E-6216-C320-9428-9AD5EBA41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9576" y="2406829"/>
            <a:ext cx="212141" cy="940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4B12A8-31E2-D06C-F784-B5B6EC91E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066" y="2404085"/>
            <a:ext cx="212141" cy="945492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D8CBE5AB-1584-D0D6-BBD2-0BE303BE1D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9576" y="2406829"/>
            <a:ext cx="212141" cy="94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71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E53F-6706-962C-7561-BCCA9D89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What are </a:t>
            </a:r>
            <a:r>
              <a:rPr lang="en-US" dirty="0"/>
              <a:t>synthetic microbial communities?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6A2FB3-757C-44E2-5A44-8B844F55A0D8}"/>
              </a:ext>
            </a:extLst>
          </p:cNvPr>
          <p:cNvGrpSpPr/>
          <p:nvPr/>
        </p:nvGrpSpPr>
        <p:grpSpPr>
          <a:xfrm>
            <a:off x="2476754" y="2694875"/>
            <a:ext cx="2972696" cy="1971360"/>
            <a:chOff x="2896954" y="2238252"/>
            <a:chExt cx="2972696" cy="197136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54C4E7F-57D5-F5FE-BDA1-6BB85C78A13A}"/>
                </a:ext>
              </a:extLst>
            </p:cNvPr>
            <p:cNvSpPr/>
            <p:nvPr/>
          </p:nvSpPr>
          <p:spPr>
            <a:xfrm>
              <a:off x="2896954" y="2238252"/>
              <a:ext cx="656216" cy="6562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4CDFB0E-B966-F4FA-2901-C8934082C9A8}"/>
                </a:ext>
              </a:extLst>
            </p:cNvPr>
            <p:cNvSpPr/>
            <p:nvPr/>
          </p:nvSpPr>
          <p:spPr>
            <a:xfrm>
              <a:off x="5213434" y="2238252"/>
              <a:ext cx="656216" cy="6562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7CD8CC8-E8D7-90EA-A568-08F187826F68}"/>
                </a:ext>
              </a:extLst>
            </p:cNvPr>
            <p:cNvCxnSpPr>
              <a:cxnSpLocks/>
            </p:cNvCxnSpPr>
            <p:nvPr/>
          </p:nvCxnSpPr>
          <p:spPr>
            <a:xfrm>
              <a:off x="3926105" y="2648388"/>
              <a:ext cx="919778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13831CE-9717-0046-4140-6F3CC583FAA7}"/>
                    </a:ext>
                  </a:extLst>
                </p:cNvPr>
                <p:cNvSpPr txBox="1"/>
                <p:nvPr/>
              </p:nvSpPr>
              <p:spPr>
                <a:xfrm>
                  <a:off x="3010353" y="2363170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13831CE-9717-0046-4140-6F3CC583FA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0353" y="2363170"/>
                  <a:ext cx="46076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7705BAF-9BB3-FFA6-CE14-F525531289B4}"/>
                    </a:ext>
                  </a:extLst>
                </p:cNvPr>
                <p:cNvSpPr txBox="1"/>
                <p:nvPr/>
              </p:nvSpPr>
              <p:spPr>
                <a:xfrm>
                  <a:off x="5324132" y="237362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7705BAF-9BB3-FFA6-CE14-F525531289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132" y="2373620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EA3340-A2BA-2539-2DD6-A03F768DC8D4}"/>
                </a:ext>
              </a:extLst>
            </p:cNvPr>
            <p:cNvSpPr/>
            <p:nvPr/>
          </p:nvSpPr>
          <p:spPr>
            <a:xfrm>
              <a:off x="4073123" y="3553396"/>
              <a:ext cx="656216" cy="65621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BDA97E5-91F6-8EC9-EF8C-683567893F79}"/>
                    </a:ext>
                  </a:extLst>
                </p:cNvPr>
                <p:cNvSpPr txBox="1"/>
                <p:nvPr/>
              </p:nvSpPr>
              <p:spPr>
                <a:xfrm>
                  <a:off x="4184404" y="3667629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BDA97E5-91F6-8EC9-EF8C-683567893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4404" y="3667629"/>
                  <a:ext cx="46609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684817F-E433-1099-7F41-D4F2558E6942}"/>
                </a:ext>
              </a:extLst>
            </p:cNvPr>
            <p:cNvCxnSpPr>
              <a:cxnSpLocks/>
            </p:cNvCxnSpPr>
            <p:nvPr/>
          </p:nvCxnSpPr>
          <p:spPr>
            <a:xfrm>
              <a:off x="3613234" y="2983668"/>
              <a:ext cx="459889" cy="569728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AD4803-6E31-7532-50AE-69DFF7F8E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9339" y="2892675"/>
              <a:ext cx="401604" cy="536325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965A5E-F3A1-567C-7B9E-46BF8806AB60}"/>
                  </a:ext>
                </a:extLst>
              </p:cNvPr>
              <p:cNvSpPr txBox="1"/>
              <p:nvPr/>
            </p:nvSpPr>
            <p:spPr>
              <a:xfrm>
                <a:off x="2030311" y="4952393"/>
                <a:ext cx="39014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Species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that interact with each other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965A5E-F3A1-567C-7B9E-46BF8806A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311" y="4952393"/>
                <a:ext cx="3901440" cy="646331"/>
              </a:xfrm>
              <a:prstGeom prst="rect">
                <a:avLst/>
              </a:prstGeom>
              <a:blipFill>
                <a:blip r:embed="rId6"/>
                <a:stretch>
                  <a:fillRect l="-1250" t="-4717" r="-234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B168E19-FB3F-985C-D8D5-07F15C798A1F}"/>
              </a:ext>
            </a:extLst>
          </p:cNvPr>
          <p:cNvSpPr txBox="1"/>
          <p:nvPr/>
        </p:nvSpPr>
        <p:spPr>
          <a:xfrm>
            <a:off x="6663570" y="3263490"/>
            <a:ext cx="42635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Intentionally designed and assembled microbial communities with a specific composition and purpose in mind </a:t>
            </a:r>
          </a:p>
        </p:txBody>
      </p:sp>
    </p:spTree>
    <p:extLst>
      <p:ext uri="{BB962C8B-B14F-4D97-AF65-F5344CB8AC3E}">
        <p14:creationId xmlns:p14="http://schemas.microsoft.com/office/powerpoint/2010/main" val="3098279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6E53F-6706-962C-7561-BCCA9D89E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Why not monocultures? Why stable communities?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07F7D-4752-43B2-9070-B00F2B52F19A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B. D. Karkaria, N. J. Treloar, C. P. Barnes, and A. J. H. Fedorec, “From Microbial Communities to Distributed Computing Systems,” </a:t>
            </a:r>
            <a:r>
              <a:rPr lang="en-US" i="1" dirty="0">
                <a:effectLst/>
              </a:rPr>
              <a:t>Front. Bioeng. Biotechnol.</a:t>
            </a:r>
            <a:r>
              <a:rPr lang="en-US" dirty="0">
                <a:effectLst/>
              </a:rPr>
              <a:t>, vol. 8, 2020, doi: </a:t>
            </a:r>
            <a:r>
              <a:rPr lang="en-US" dirty="0">
                <a:effectLst/>
                <a:hlinkClick r:id="rId3"/>
              </a:rPr>
              <a:t>10.3389/fbioe.2020.00834</a:t>
            </a:r>
            <a:r>
              <a:rPr lang="en-US" dirty="0">
                <a:effectLst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CC291E-B836-91B4-7343-6156F6FF24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1" b="56877"/>
          <a:stretch/>
        </p:blipFill>
        <p:spPr bwMode="auto">
          <a:xfrm>
            <a:off x="470137" y="3066912"/>
            <a:ext cx="5481509" cy="28088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D761341-D1D3-2268-CD21-2A2255B532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21" b="13134"/>
          <a:stretch/>
        </p:blipFill>
        <p:spPr bwMode="auto">
          <a:xfrm>
            <a:off x="6236987" y="3066912"/>
            <a:ext cx="5484876" cy="28014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776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6E53F-6706-962C-7561-BCCA9D89E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Ecological interactions used to dynamically manipulate resource allocation within co-cultures</a:t>
            </a:r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6C57A-637F-B2AC-52B7-8F2C04DEE3AD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B. D. Karkaria, N. J. Treloar, C. P. Barnes, and A. J. H. Fedorec, “From Microbial Communities to Distributed Computing Systems,” </a:t>
            </a:r>
            <a:r>
              <a:rPr lang="en-US" i="1" dirty="0">
                <a:effectLst/>
              </a:rPr>
              <a:t>Front. Bioeng. Biotechnol.</a:t>
            </a:r>
            <a:r>
              <a:rPr lang="en-US" dirty="0">
                <a:effectLst/>
              </a:rPr>
              <a:t>, vol. 8, 2020, doi: </a:t>
            </a:r>
            <a:r>
              <a:rPr lang="en-US" dirty="0">
                <a:effectLst/>
                <a:hlinkClick r:id="rId3"/>
              </a:rPr>
              <a:t>10.3389/fbioe.2020.00834</a:t>
            </a:r>
            <a:r>
              <a:rPr lang="en-US" dirty="0">
                <a:effectLst/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6A8718-B55C-4257-39F6-D1FE7132D6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36"/>
          <a:stretch/>
        </p:blipFill>
        <p:spPr bwMode="auto">
          <a:xfrm>
            <a:off x="1913078" y="2911728"/>
            <a:ext cx="8450122" cy="366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627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2821-2458-861D-3D84-95E84B2F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0C128C-0C4D-73A2-10C9-DE8BC1EB23FB}"/>
              </a:ext>
            </a:extLst>
          </p:cNvPr>
          <p:cNvGrpSpPr/>
          <p:nvPr/>
        </p:nvGrpSpPr>
        <p:grpSpPr>
          <a:xfrm>
            <a:off x="2476754" y="2694875"/>
            <a:ext cx="2972696" cy="1971360"/>
            <a:chOff x="2896954" y="2238252"/>
            <a:chExt cx="2972696" cy="197136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CEB3168-84DA-FA18-80C9-9EAE213B2A37}"/>
                </a:ext>
              </a:extLst>
            </p:cNvPr>
            <p:cNvSpPr/>
            <p:nvPr/>
          </p:nvSpPr>
          <p:spPr>
            <a:xfrm>
              <a:off x="2896954" y="2238252"/>
              <a:ext cx="656216" cy="6562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71F302A-4D87-91B4-28BA-6F2ADF059460}"/>
                </a:ext>
              </a:extLst>
            </p:cNvPr>
            <p:cNvSpPr/>
            <p:nvPr/>
          </p:nvSpPr>
          <p:spPr>
            <a:xfrm>
              <a:off x="5213434" y="2238252"/>
              <a:ext cx="656216" cy="6562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5D03920-D9CA-A9B2-F349-06B29006C419}"/>
                </a:ext>
              </a:extLst>
            </p:cNvPr>
            <p:cNvCxnSpPr>
              <a:cxnSpLocks/>
            </p:cNvCxnSpPr>
            <p:nvPr/>
          </p:nvCxnSpPr>
          <p:spPr>
            <a:xfrm>
              <a:off x="3926105" y="2648388"/>
              <a:ext cx="919778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E1C36F8-155B-4AB3-DF94-72680D09D1D4}"/>
                    </a:ext>
                  </a:extLst>
                </p:cNvPr>
                <p:cNvSpPr txBox="1"/>
                <p:nvPr/>
              </p:nvSpPr>
              <p:spPr>
                <a:xfrm>
                  <a:off x="3010353" y="2363170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E1C36F8-155B-4AB3-DF94-72680D09D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0353" y="2363170"/>
                  <a:ext cx="4607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312D692-C395-FCC4-1B8B-24D40CDA0634}"/>
                    </a:ext>
                  </a:extLst>
                </p:cNvPr>
                <p:cNvSpPr txBox="1"/>
                <p:nvPr/>
              </p:nvSpPr>
              <p:spPr>
                <a:xfrm>
                  <a:off x="5324132" y="237362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312D692-C395-FCC4-1B8B-24D40CDA0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132" y="2373620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C5717A-67EA-C2F6-9857-D3B1CA115F95}"/>
                </a:ext>
              </a:extLst>
            </p:cNvPr>
            <p:cNvSpPr/>
            <p:nvPr/>
          </p:nvSpPr>
          <p:spPr>
            <a:xfrm>
              <a:off x="4073123" y="3553396"/>
              <a:ext cx="656216" cy="65621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0000"/>
                </a:highlight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40F7503-6ACE-4AAB-BD9E-269351D8C6B9}"/>
                    </a:ext>
                  </a:extLst>
                </p:cNvPr>
                <p:cNvSpPr txBox="1"/>
                <p:nvPr/>
              </p:nvSpPr>
              <p:spPr>
                <a:xfrm>
                  <a:off x="4184404" y="3667629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40F7503-6ACE-4AAB-BD9E-269351D8C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4404" y="3667629"/>
                  <a:ext cx="466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29F4C94-0374-7A4F-728B-7DDDF60C0FF1}"/>
                </a:ext>
              </a:extLst>
            </p:cNvPr>
            <p:cNvCxnSpPr>
              <a:cxnSpLocks/>
            </p:cNvCxnSpPr>
            <p:nvPr/>
          </p:nvCxnSpPr>
          <p:spPr>
            <a:xfrm>
              <a:off x="3613234" y="2983668"/>
              <a:ext cx="459889" cy="569728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4DDD1E-8EAD-DF84-1EA2-6E780304CA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9339" y="2892675"/>
              <a:ext cx="401604" cy="536325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28AAE21-E0E3-5CF7-8D1F-93F81419C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744" y="2845270"/>
            <a:ext cx="3658123" cy="16705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551495-F880-855D-FE3F-89096EC084C6}"/>
              </a:ext>
            </a:extLst>
          </p:cNvPr>
          <p:cNvSpPr txBox="1"/>
          <p:nvPr/>
        </p:nvSpPr>
        <p:spPr>
          <a:xfrm>
            <a:off x="6324814" y="4639622"/>
            <a:ext cx="332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Generalized Lotka-Volterra model</a:t>
            </a:r>
          </a:p>
        </p:txBody>
      </p:sp>
    </p:spTree>
    <p:extLst>
      <p:ext uri="{BB962C8B-B14F-4D97-AF65-F5344CB8AC3E}">
        <p14:creationId xmlns:p14="http://schemas.microsoft.com/office/powerpoint/2010/main" val="2673995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552</Words>
  <Application>Microsoft Office PowerPoint</Application>
  <PresentationFormat>Widescreen</PresentationFormat>
  <Paragraphs>71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Söhne</vt:lpstr>
      <vt:lpstr>Office Theme</vt:lpstr>
      <vt:lpstr>Designing Microbial Communities Using Interpretable Gaussian Processes</vt:lpstr>
      <vt:lpstr>Objective: Generate a library of synthetic stable microbial communities</vt:lpstr>
      <vt:lpstr>What are synthetic genetic circuits and what can they be used for?</vt:lpstr>
      <vt:lpstr>What are synthetic genetic circuits and what can they be used for?</vt:lpstr>
      <vt:lpstr>What are synthetic genetic circuits and what can they be used for?</vt:lpstr>
      <vt:lpstr>What are synthetic microbial communities?</vt:lpstr>
      <vt:lpstr>Why not monocultures? Why stable communities?</vt:lpstr>
      <vt:lpstr>Ecological interactions used to dynamically manipulate resource allocation within co-cultures</vt:lpstr>
      <vt:lpstr>The model</vt:lpstr>
      <vt:lpstr>The model</vt:lpstr>
      <vt:lpstr>The simulation of Generalized Lotka-Volterra model </vt:lpstr>
      <vt:lpstr>Extended Generalized Lotka-Volterra model (gMLV)</vt:lpstr>
      <vt:lpstr>Extended Generalized Lotka-Volterra model (gMLV)</vt:lpstr>
      <vt:lpstr>Simulation results of the Extended Generalized Lotka-Volterra model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Microbial Communities Using Interpretable Gaussian Processes</dc:title>
  <dc:creator>Pedro Fontanarrosa</dc:creator>
  <cp:lastModifiedBy>Pedro Fontanarrosa</cp:lastModifiedBy>
  <cp:revision>11</cp:revision>
  <dcterms:created xsi:type="dcterms:W3CDTF">2023-10-24T10:50:40Z</dcterms:created>
  <dcterms:modified xsi:type="dcterms:W3CDTF">2023-10-25T15:06:15Z</dcterms:modified>
</cp:coreProperties>
</file>