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0" r:id="rId3"/>
    <p:sldId id="270" r:id="rId4"/>
    <p:sldId id="272" r:id="rId5"/>
    <p:sldId id="1095" r:id="rId6"/>
    <p:sldId id="1096" r:id="rId7"/>
    <p:sldId id="1099" r:id="rId8"/>
    <p:sldId id="266" r:id="rId9"/>
    <p:sldId id="267" r:id="rId10"/>
    <p:sldId id="268" r:id="rId11"/>
    <p:sldId id="264" r:id="rId12"/>
    <p:sldId id="269" r:id="rId13"/>
    <p:sldId id="1097" r:id="rId14"/>
    <p:sldId id="1098" r:id="rId15"/>
    <p:sldId id="1091" r:id="rId16"/>
    <p:sldId id="275" r:id="rId17"/>
    <p:sldId id="265" r:id="rId18"/>
    <p:sldId id="274" r:id="rId19"/>
    <p:sldId id="1092" r:id="rId20"/>
    <p:sldId id="259" r:id="rId21"/>
    <p:sldId id="1093" r:id="rId22"/>
    <p:sldId id="1094" r:id="rId23"/>
    <p:sldId id="1101" r:id="rId24"/>
    <p:sldId id="1100" r:id="rId25"/>
    <p:sldId id="1102" r:id="rId26"/>
    <p:sldId id="277"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6" autoAdjust="0"/>
    <p:restoredTop sz="78096" autoAdjust="0"/>
  </p:normalViewPr>
  <p:slideViewPr>
    <p:cSldViewPr snapToGrid="0">
      <p:cViewPr varScale="1">
        <p:scale>
          <a:sx n="65" d="100"/>
          <a:sy n="65" d="100"/>
        </p:scale>
        <p:origin x="502"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50739-4330-4F6D-BF92-30B50E4F35E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5728A36-F363-4A12-9479-D048D33C7737}">
      <dgm:prSet/>
      <dgm:spPr/>
      <dgm:t>
        <a:bodyPr/>
        <a:lstStyle/>
        <a:p>
          <a:pPr>
            <a:lnSpc>
              <a:spcPct val="100000"/>
            </a:lnSpc>
          </a:pPr>
          <a:r>
            <a:rPr lang="en-US" dirty="0"/>
            <a:t>Objective 1: Generate a library of stable microbial communities</a:t>
          </a:r>
        </a:p>
      </dgm:t>
    </dgm:pt>
    <dgm:pt modelId="{B01F4D1E-9D91-4B73-8F49-4EBAE6325FD1}" type="parTrans" cxnId="{19810EC6-BB22-4826-A2A2-CD86896BEBF0}">
      <dgm:prSet/>
      <dgm:spPr/>
      <dgm:t>
        <a:bodyPr/>
        <a:lstStyle/>
        <a:p>
          <a:endParaRPr lang="en-US"/>
        </a:p>
      </dgm:t>
    </dgm:pt>
    <dgm:pt modelId="{6FE8AD58-B7E2-44ED-8044-EF2A8D103FD4}" type="sibTrans" cxnId="{19810EC6-BB22-4826-A2A2-CD86896BEBF0}">
      <dgm:prSet/>
      <dgm:spPr/>
      <dgm:t>
        <a:bodyPr/>
        <a:lstStyle/>
        <a:p>
          <a:pPr>
            <a:lnSpc>
              <a:spcPct val="100000"/>
            </a:lnSpc>
          </a:pPr>
          <a:endParaRPr lang="en-US"/>
        </a:p>
      </dgm:t>
    </dgm:pt>
    <dgm:pt modelId="{12099C8B-F20B-48D2-BFF7-106B72E3E70B}">
      <dgm:prSet/>
      <dgm:spPr/>
      <dgm:t>
        <a:bodyPr/>
        <a:lstStyle/>
        <a:p>
          <a:pPr>
            <a:lnSpc>
              <a:spcPct val="100000"/>
            </a:lnSpc>
          </a:pPr>
          <a:r>
            <a:rPr lang="en-US" dirty="0"/>
            <a:t>Objective 2: Developing the Gaussian processes framework for interpretable dynamical system design</a:t>
          </a:r>
        </a:p>
      </dgm:t>
    </dgm:pt>
    <dgm:pt modelId="{6AF9D6BC-7E3A-4F61-8B2B-F2F9A8E44B23}" type="parTrans" cxnId="{5350C099-835C-4ED2-A593-3BE8F5FFFA20}">
      <dgm:prSet/>
      <dgm:spPr/>
      <dgm:t>
        <a:bodyPr/>
        <a:lstStyle/>
        <a:p>
          <a:endParaRPr lang="en-US"/>
        </a:p>
      </dgm:t>
    </dgm:pt>
    <dgm:pt modelId="{C5581DEA-B6E8-4B44-BC27-8EBF90D04D55}" type="sibTrans" cxnId="{5350C099-835C-4ED2-A593-3BE8F5FFFA20}">
      <dgm:prSet/>
      <dgm:spPr/>
      <dgm:t>
        <a:bodyPr/>
        <a:lstStyle/>
        <a:p>
          <a:endParaRPr lang="en-US"/>
        </a:p>
      </dgm:t>
    </dgm:pt>
    <dgm:pt modelId="{1DDB7EC5-B175-41E0-9E34-7BD08AC200C8}" type="pres">
      <dgm:prSet presAssocID="{13050739-4330-4F6D-BF92-30B50E4F35E7}" presName="root" presStyleCnt="0">
        <dgm:presLayoutVars>
          <dgm:dir/>
          <dgm:resizeHandles val="exact"/>
        </dgm:presLayoutVars>
      </dgm:prSet>
      <dgm:spPr/>
    </dgm:pt>
    <dgm:pt modelId="{E77304C8-03B7-49C3-8B63-C2ADD22DC0B2}" type="pres">
      <dgm:prSet presAssocID="{13050739-4330-4F6D-BF92-30B50E4F35E7}" presName="container" presStyleCnt="0">
        <dgm:presLayoutVars>
          <dgm:dir/>
          <dgm:resizeHandles val="exact"/>
        </dgm:presLayoutVars>
      </dgm:prSet>
      <dgm:spPr/>
    </dgm:pt>
    <dgm:pt modelId="{CE6590C8-5959-4677-9626-4C5660D2994F}" type="pres">
      <dgm:prSet presAssocID="{A5728A36-F363-4A12-9479-D048D33C7737}" presName="compNode" presStyleCnt="0"/>
      <dgm:spPr/>
    </dgm:pt>
    <dgm:pt modelId="{9ECACB88-D664-4F26-975D-29ABD55D56C4}" type="pres">
      <dgm:prSet presAssocID="{A5728A36-F363-4A12-9479-D048D33C7737}" presName="iconBgRect" presStyleLbl="bgShp" presStyleIdx="0" presStyleCnt="2"/>
      <dgm:spPr/>
    </dgm:pt>
    <dgm:pt modelId="{DF2804E9-76D1-4C86-B894-9166843B46F1}" type="pres">
      <dgm:prSet presAssocID="{A5728A36-F363-4A12-9479-D048D33C7737}"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heckmark"/>
        </a:ext>
      </dgm:extLst>
    </dgm:pt>
    <dgm:pt modelId="{29A5E87A-953E-4847-B8EE-E2BCE489F722}" type="pres">
      <dgm:prSet presAssocID="{A5728A36-F363-4A12-9479-D048D33C7737}" presName="spaceRect" presStyleCnt="0"/>
      <dgm:spPr/>
    </dgm:pt>
    <dgm:pt modelId="{89E5CB9D-BC7E-4016-A6C1-A64830FA3452}" type="pres">
      <dgm:prSet presAssocID="{A5728A36-F363-4A12-9479-D048D33C7737}" presName="textRect" presStyleLbl="revTx" presStyleIdx="0" presStyleCnt="2">
        <dgm:presLayoutVars>
          <dgm:chMax val="1"/>
          <dgm:chPref val="1"/>
        </dgm:presLayoutVars>
      </dgm:prSet>
      <dgm:spPr/>
    </dgm:pt>
    <dgm:pt modelId="{A67BC1EE-E96C-47B7-8FCB-174A16D599ED}" type="pres">
      <dgm:prSet presAssocID="{6FE8AD58-B7E2-44ED-8044-EF2A8D103FD4}" presName="sibTrans" presStyleLbl="sibTrans2D1" presStyleIdx="0" presStyleCnt="0"/>
      <dgm:spPr/>
    </dgm:pt>
    <dgm:pt modelId="{316ACD8C-B16D-4F47-BA21-CD7B2C21E717}" type="pres">
      <dgm:prSet presAssocID="{12099C8B-F20B-48D2-BFF7-106B72E3E70B}" presName="compNode" presStyleCnt="0"/>
      <dgm:spPr/>
    </dgm:pt>
    <dgm:pt modelId="{6A06A863-B439-48C2-B7D2-58DA7839F603}" type="pres">
      <dgm:prSet presAssocID="{12099C8B-F20B-48D2-BFF7-106B72E3E70B}" presName="iconBgRect" presStyleLbl="bgShp" presStyleIdx="1" presStyleCnt="2"/>
      <dgm:spPr/>
    </dgm:pt>
    <dgm:pt modelId="{48032432-5D6E-4678-97A2-FE8C3C11E84E}" type="pres">
      <dgm:prSet presAssocID="{12099C8B-F20B-48D2-BFF7-106B72E3E70B}"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Programmer female with solid fill"/>
        </a:ext>
      </dgm:extLst>
    </dgm:pt>
    <dgm:pt modelId="{8BB3CED0-8272-4684-834B-6580FFF7C0AA}" type="pres">
      <dgm:prSet presAssocID="{12099C8B-F20B-48D2-BFF7-106B72E3E70B}" presName="spaceRect" presStyleCnt="0"/>
      <dgm:spPr/>
    </dgm:pt>
    <dgm:pt modelId="{9FEFE48C-089E-4A91-A263-A6A8939B28A8}" type="pres">
      <dgm:prSet presAssocID="{12099C8B-F20B-48D2-BFF7-106B72E3E70B}" presName="textRect" presStyleLbl="revTx" presStyleIdx="1" presStyleCnt="2">
        <dgm:presLayoutVars>
          <dgm:chMax val="1"/>
          <dgm:chPref val="1"/>
        </dgm:presLayoutVars>
      </dgm:prSet>
      <dgm:spPr/>
    </dgm:pt>
  </dgm:ptLst>
  <dgm:cxnLst>
    <dgm:cxn modelId="{10C48615-11C2-4E58-95AB-26CFC423F3B1}" type="presOf" srcId="{6FE8AD58-B7E2-44ED-8044-EF2A8D103FD4}" destId="{A67BC1EE-E96C-47B7-8FCB-174A16D599ED}" srcOrd="0" destOrd="0" presId="urn:microsoft.com/office/officeart/2018/2/layout/IconCircleList"/>
    <dgm:cxn modelId="{848E8E52-2E4D-4055-8357-9898AD2A7FF2}" type="presOf" srcId="{A5728A36-F363-4A12-9479-D048D33C7737}" destId="{89E5CB9D-BC7E-4016-A6C1-A64830FA3452}" srcOrd="0" destOrd="0" presId="urn:microsoft.com/office/officeart/2018/2/layout/IconCircleList"/>
    <dgm:cxn modelId="{18C3448F-A307-484E-B495-FE22B346E29B}" type="presOf" srcId="{13050739-4330-4F6D-BF92-30B50E4F35E7}" destId="{1DDB7EC5-B175-41E0-9E34-7BD08AC200C8}" srcOrd="0" destOrd="0" presId="urn:microsoft.com/office/officeart/2018/2/layout/IconCircleList"/>
    <dgm:cxn modelId="{5350C099-835C-4ED2-A593-3BE8F5FFFA20}" srcId="{13050739-4330-4F6D-BF92-30B50E4F35E7}" destId="{12099C8B-F20B-48D2-BFF7-106B72E3E70B}" srcOrd="1" destOrd="0" parTransId="{6AF9D6BC-7E3A-4F61-8B2B-F2F9A8E44B23}" sibTransId="{C5581DEA-B6E8-4B44-BC27-8EBF90D04D55}"/>
    <dgm:cxn modelId="{4EAA9BB6-C912-4403-A15B-31E01BFD9BB8}" type="presOf" srcId="{12099C8B-F20B-48D2-BFF7-106B72E3E70B}" destId="{9FEFE48C-089E-4A91-A263-A6A8939B28A8}" srcOrd="0" destOrd="0" presId="urn:microsoft.com/office/officeart/2018/2/layout/IconCircleList"/>
    <dgm:cxn modelId="{19810EC6-BB22-4826-A2A2-CD86896BEBF0}" srcId="{13050739-4330-4F6D-BF92-30B50E4F35E7}" destId="{A5728A36-F363-4A12-9479-D048D33C7737}" srcOrd="0" destOrd="0" parTransId="{B01F4D1E-9D91-4B73-8F49-4EBAE6325FD1}" sibTransId="{6FE8AD58-B7E2-44ED-8044-EF2A8D103FD4}"/>
    <dgm:cxn modelId="{992E1A5E-FB37-49C1-8773-39F7B2290D68}" type="presParOf" srcId="{1DDB7EC5-B175-41E0-9E34-7BD08AC200C8}" destId="{E77304C8-03B7-49C3-8B63-C2ADD22DC0B2}" srcOrd="0" destOrd="0" presId="urn:microsoft.com/office/officeart/2018/2/layout/IconCircleList"/>
    <dgm:cxn modelId="{3EE9037F-023D-4457-A5CA-8235DE1AE072}" type="presParOf" srcId="{E77304C8-03B7-49C3-8B63-C2ADD22DC0B2}" destId="{CE6590C8-5959-4677-9626-4C5660D2994F}" srcOrd="0" destOrd="0" presId="urn:microsoft.com/office/officeart/2018/2/layout/IconCircleList"/>
    <dgm:cxn modelId="{CEEF764D-AD42-4B3C-B7E6-37DF3140C20A}" type="presParOf" srcId="{CE6590C8-5959-4677-9626-4C5660D2994F}" destId="{9ECACB88-D664-4F26-975D-29ABD55D56C4}" srcOrd="0" destOrd="0" presId="urn:microsoft.com/office/officeart/2018/2/layout/IconCircleList"/>
    <dgm:cxn modelId="{53D858EA-52CA-4686-A815-8153E0AEC294}" type="presParOf" srcId="{CE6590C8-5959-4677-9626-4C5660D2994F}" destId="{DF2804E9-76D1-4C86-B894-9166843B46F1}" srcOrd="1" destOrd="0" presId="urn:microsoft.com/office/officeart/2018/2/layout/IconCircleList"/>
    <dgm:cxn modelId="{0762C474-962A-4AAE-83A3-B3138AA23037}" type="presParOf" srcId="{CE6590C8-5959-4677-9626-4C5660D2994F}" destId="{29A5E87A-953E-4847-B8EE-E2BCE489F722}" srcOrd="2" destOrd="0" presId="urn:microsoft.com/office/officeart/2018/2/layout/IconCircleList"/>
    <dgm:cxn modelId="{5DB5FBFF-209F-4035-81BC-29271320D46F}" type="presParOf" srcId="{CE6590C8-5959-4677-9626-4C5660D2994F}" destId="{89E5CB9D-BC7E-4016-A6C1-A64830FA3452}" srcOrd="3" destOrd="0" presId="urn:microsoft.com/office/officeart/2018/2/layout/IconCircleList"/>
    <dgm:cxn modelId="{7296EFAF-C389-4644-9BEC-C6D2421B485A}" type="presParOf" srcId="{E77304C8-03B7-49C3-8B63-C2ADD22DC0B2}" destId="{A67BC1EE-E96C-47B7-8FCB-174A16D599ED}" srcOrd="1" destOrd="0" presId="urn:microsoft.com/office/officeart/2018/2/layout/IconCircleList"/>
    <dgm:cxn modelId="{6EF8D36F-07D0-469A-86B5-8BDDFF96117E}" type="presParOf" srcId="{E77304C8-03B7-49C3-8B63-C2ADD22DC0B2}" destId="{316ACD8C-B16D-4F47-BA21-CD7B2C21E717}" srcOrd="2" destOrd="0" presId="urn:microsoft.com/office/officeart/2018/2/layout/IconCircleList"/>
    <dgm:cxn modelId="{164AB2CE-BE21-41E2-9389-F521A91EDCD2}" type="presParOf" srcId="{316ACD8C-B16D-4F47-BA21-CD7B2C21E717}" destId="{6A06A863-B439-48C2-B7D2-58DA7839F603}" srcOrd="0" destOrd="0" presId="urn:microsoft.com/office/officeart/2018/2/layout/IconCircleList"/>
    <dgm:cxn modelId="{D0BA591F-9E21-4036-BA9B-71037951B159}" type="presParOf" srcId="{316ACD8C-B16D-4F47-BA21-CD7B2C21E717}" destId="{48032432-5D6E-4678-97A2-FE8C3C11E84E}" srcOrd="1" destOrd="0" presId="urn:microsoft.com/office/officeart/2018/2/layout/IconCircleList"/>
    <dgm:cxn modelId="{B01EFA51-F5CA-4E32-A53A-91E0ADFB8F41}" type="presParOf" srcId="{316ACD8C-B16D-4F47-BA21-CD7B2C21E717}" destId="{8BB3CED0-8272-4684-834B-6580FFF7C0AA}" srcOrd="2" destOrd="0" presId="urn:microsoft.com/office/officeart/2018/2/layout/IconCircleList"/>
    <dgm:cxn modelId="{5A0E9610-0C2A-4164-8209-7E99AECB80BE}" type="presParOf" srcId="{316ACD8C-B16D-4F47-BA21-CD7B2C21E717}" destId="{9FEFE48C-089E-4A91-A263-A6A8939B28A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ACB88-D664-4F26-975D-29ABD55D56C4}">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804E9-76D1-4C86-B894-9166843B46F1}">
      <dsp:nvSpPr>
        <dsp:cNvPr id="0" name=""/>
        <dsp:cNvSpPr/>
      </dsp:nvSpPr>
      <dsp:spPr>
        <a:xfrm>
          <a:off x="492877" y="1788253"/>
          <a:ext cx="774830" cy="77483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5CB9D-BC7E-4016-A6C1-A64830FA3452}">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Objective 1: Generate a library of stable microbial communities</a:t>
          </a:r>
        </a:p>
      </dsp:txBody>
      <dsp:txXfrm>
        <a:off x="1834517" y="1507711"/>
        <a:ext cx="3148942" cy="1335915"/>
      </dsp:txXfrm>
    </dsp:sp>
    <dsp:sp modelId="{6A06A863-B439-48C2-B7D2-58DA7839F603}">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32432-5D6E-4678-97A2-FE8C3C11E84E}">
      <dsp:nvSpPr>
        <dsp:cNvPr id="0" name=""/>
        <dsp:cNvSpPr/>
      </dsp:nvSpPr>
      <dsp:spPr>
        <a:xfrm>
          <a:off x="5812681" y="1788253"/>
          <a:ext cx="774830" cy="7748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FE48C-089E-4A91-A263-A6A8939B28A8}">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dirty="0"/>
            <a:t>Objective 2: Developing the Gaussian processes framework for interpretable dynamical system design</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72B9D-EF0C-4E16-A6A8-6793C8460034}" type="datetimeFigureOut">
              <a:rPr lang="en-US" smtClean="0"/>
              <a:t>8/31/2023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D74A9-7CE9-4F99-8BD2-0D8B6DC14804}" type="slidenum">
              <a:rPr lang="en-US" smtClean="0"/>
              <a:t>‹#›</a:t>
            </a:fld>
            <a:endParaRPr lang="en-US"/>
          </a:p>
        </p:txBody>
      </p:sp>
    </p:spTree>
    <p:extLst>
      <p:ext uri="{BB962C8B-B14F-4D97-AF65-F5344CB8AC3E}">
        <p14:creationId xmlns:p14="http://schemas.microsoft.com/office/powerpoint/2010/main" val="354993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this presentation, we will discuss the importance of understanding and designing systems that generate data. We will also touch upon the limitations of traditional machine learning models and how we aim to overcome them.</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2</a:t>
            </a:fld>
            <a:endParaRPr lang="en-US"/>
          </a:p>
        </p:txBody>
      </p:sp>
    </p:spTree>
    <p:extLst>
      <p:ext uri="{BB962C8B-B14F-4D97-AF65-F5344CB8AC3E}">
        <p14:creationId xmlns:p14="http://schemas.microsoft.com/office/powerpoint/2010/main" val="112818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next steps involves the creation of synthetic data. Synthetic data will help us generate ample data to train our Gaussian Process models and give us a deeper understanding of the intrinsic relationships between different species in our study. This understanding can be used as a benchmark when we begin deploying GPs to interpret the systems.</a:t>
            </a:r>
          </a:p>
          <a:p>
            <a:endParaRPr lang="en-US" b="0" i="0" dirty="0">
              <a:solidFill>
                <a:srgbClr val="D1D5DB"/>
              </a:solidFill>
              <a:effectLst/>
              <a:latin typeface="Söhne"/>
            </a:endParaRPr>
          </a:p>
          <a:p>
            <a:r>
              <a:rPr lang="en-US" b="0" i="0" dirty="0">
                <a:solidFill>
                  <a:srgbClr val="D1D5DB"/>
                </a:solidFill>
                <a:effectLst/>
                <a:latin typeface="Söhne"/>
              </a:rPr>
              <a:t>Key Benefits of the Approach:</a:t>
            </a:r>
          </a:p>
          <a:p>
            <a:pPr algn="l">
              <a:buFont typeface="Arial" panose="020B0604020202020204" pitchFamily="34" charset="0"/>
              <a:buChar char="•"/>
            </a:pPr>
            <a:r>
              <a:rPr lang="en-US" b="0" i="0" dirty="0">
                <a:solidFill>
                  <a:srgbClr val="D1D5DB"/>
                </a:solidFill>
                <a:effectLst/>
                <a:latin typeface="Söhne"/>
              </a:rPr>
              <a:t>Accelerate the GP model training process</a:t>
            </a:r>
          </a:p>
          <a:p>
            <a:pPr algn="l">
              <a:buFont typeface="Arial" panose="020B0604020202020204" pitchFamily="34" charset="0"/>
              <a:buChar char="•"/>
            </a:pPr>
            <a:r>
              <a:rPr lang="en-US" b="0" i="0" dirty="0">
                <a:solidFill>
                  <a:srgbClr val="D1D5DB"/>
                </a:solidFill>
                <a:effectLst/>
                <a:latin typeface="Söhne"/>
              </a:rPr>
              <a:t>Facilitate a better understanding of underlying systems</a:t>
            </a:r>
          </a:p>
          <a:p>
            <a:pPr algn="l">
              <a:buFont typeface="Arial" panose="020B0604020202020204" pitchFamily="34" charset="0"/>
              <a:buChar char="•"/>
            </a:pPr>
            <a:r>
              <a:rPr lang="en-US" b="0" i="0" dirty="0">
                <a:solidFill>
                  <a:srgbClr val="D1D5DB"/>
                </a:solidFill>
                <a:effectLst/>
                <a:latin typeface="Söhne"/>
              </a:rPr>
              <a:t>Enable comprehensive comparison and matching of GPs with the "true" system</a:t>
            </a:r>
          </a:p>
          <a:p>
            <a:endParaRPr lang="en-US" dirty="0"/>
          </a:p>
          <a:p>
            <a:r>
              <a:rPr lang="en-US" b="0" i="0" dirty="0">
                <a:solidFill>
                  <a:srgbClr val="D1D5DB"/>
                </a:solidFill>
                <a:effectLst/>
                <a:latin typeface="Söhne"/>
              </a:rPr>
              <a:t>This approach will not only streamline and expedite the GP model training process but will also facilitate a more profound understanding of the underlying systems that generate the data. Moreover, it will provide us with the ability to compare and match our Gaussian Process understanding with the actual or "true" system in a comprehensive manner.</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a:t>
            </a:r>
            <a:endParaRPr lang="en-US" dirty="0"/>
          </a:p>
          <a:p>
            <a:endParaRPr lang="en-US" dirty="0"/>
          </a:p>
          <a:p>
            <a:r>
              <a:rPr lang="en-US" dirty="0"/>
              <a:t>Produce a script to generate synthetic data. This will not only help us produce a lot of data to which train our gaussian processes models, but also know what is the “true” or “real” underlying relationship between species that generate the data. So when we start to use GPs to understand the underlying systems we can match and compare.</a:t>
            </a:r>
          </a:p>
          <a:p>
            <a:r>
              <a:rPr lang="en-US" dirty="0"/>
              <a:t>Produce a script to automatically generate the best GP regression that loops for these different variables: different kernels, different latent processes,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16</a:t>
            </a:fld>
            <a:endParaRPr lang="en-US"/>
          </a:p>
        </p:txBody>
      </p:sp>
    </p:spTree>
    <p:extLst>
      <p:ext uri="{BB962C8B-B14F-4D97-AF65-F5344CB8AC3E}">
        <p14:creationId xmlns:p14="http://schemas.microsoft.com/office/powerpoint/2010/main" val="53998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automate the process of GP regression model generation. This script will enable us to iterate through various parameters, such as different kernels and latent processes, to generate the optimal GP regression for our needs.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17</a:t>
            </a:fld>
            <a:endParaRPr lang="en-US"/>
          </a:p>
        </p:txBody>
      </p:sp>
    </p:spTree>
    <p:extLst>
      <p:ext uri="{BB962C8B-B14F-4D97-AF65-F5344CB8AC3E}">
        <p14:creationId xmlns:p14="http://schemas.microsoft.com/office/powerpoint/2010/main" val="154601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fits where done as independent fits (meaning, there is a GP regression fit for each curve) instead of doing the 3 simultaneously as done previously.</a:t>
            </a:r>
          </a:p>
          <a:p>
            <a:endParaRPr lang="en-US" dirty="0"/>
          </a:p>
          <a:p>
            <a:endParaRPr lang="en-US" dirty="0"/>
          </a:p>
          <a:p>
            <a:r>
              <a:rPr lang="en-US" dirty="0"/>
              <a:t>USES ALL POINTS instead of sampled (or observed)</a:t>
            </a:r>
          </a:p>
        </p:txBody>
      </p:sp>
      <p:sp>
        <p:nvSpPr>
          <p:cNvPr id="4" name="Slide Number Placeholder 3"/>
          <p:cNvSpPr>
            <a:spLocks noGrp="1"/>
          </p:cNvSpPr>
          <p:nvPr>
            <p:ph type="sldNum" sz="quarter" idx="5"/>
          </p:nvPr>
        </p:nvSpPr>
        <p:spPr/>
        <p:txBody>
          <a:bodyPr/>
          <a:lstStyle/>
          <a:p>
            <a:fld id="{225D74A9-7CE9-4F99-8BD2-0D8B6DC14804}" type="slidenum">
              <a:rPr lang="en-US" smtClean="0"/>
              <a:t>22</a:t>
            </a:fld>
            <a:endParaRPr lang="en-US"/>
          </a:p>
        </p:txBody>
      </p:sp>
    </p:spTree>
    <p:extLst>
      <p:ext uri="{BB962C8B-B14F-4D97-AF65-F5344CB8AC3E}">
        <p14:creationId xmlns:p14="http://schemas.microsoft.com/office/powerpoint/2010/main" val="123552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fits where done as independent fits (meaning, there is a GP regression fit for each curve) instead of doing the 3 simultaneously as done previously.</a:t>
            </a:r>
          </a:p>
          <a:p>
            <a:endParaRPr lang="en-US" dirty="0"/>
          </a:p>
          <a:p>
            <a:endParaRPr lang="en-US" dirty="0"/>
          </a:p>
          <a:p>
            <a:r>
              <a:rPr lang="en-US" dirty="0"/>
              <a:t>USES ALL POINTS instead of sampled (or observed)</a:t>
            </a:r>
          </a:p>
        </p:txBody>
      </p:sp>
      <p:sp>
        <p:nvSpPr>
          <p:cNvPr id="4" name="Slide Number Placeholder 3"/>
          <p:cNvSpPr>
            <a:spLocks noGrp="1"/>
          </p:cNvSpPr>
          <p:nvPr>
            <p:ph type="sldNum" sz="quarter" idx="5"/>
          </p:nvPr>
        </p:nvSpPr>
        <p:spPr/>
        <p:txBody>
          <a:bodyPr/>
          <a:lstStyle/>
          <a:p>
            <a:fld id="{225D74A9-7CE9-4F99-8BD2-0D8B6DC14804}" type="slidenum">
              <a:rPr lang="en-US" smtClean="0"/>
              <a:t>24</a:t>
            </a:fld>
            <a:endParaRPr lang="en-US"/>
          </a:p>
        </p:txBody>
      </p:sp>
    </p:spTree>
    <p:extLst>
      <p:ext uri="{BB962C8B-B14F-4D97-AF65-F5344CB8AC3E}">
        <p14:creationId xmlns:p14="http://schemas.microsoft.com/office/powerpoint/2010/main" val="248074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project has two main objectives. First, we aim to develop the Gaussian processes framework for interpretable dynamical system design. Second, we plan to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3</a:t>
            </a:fld>
            <a:endParaRPr lang="en-US"/>
          </a:p>
        </p:txBody>
      </p:sp>
    </p:spTree>
    <p:extLst>
      <p:ext uri="{BB962C8B-B14F-4D97-AF65-F5344CB8AC3E}">
        <p14:creationId xmlns:p14="http://schemas.microsoft.com/office/powerpoint/2010/main" val="1531299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expect to construct a new library of stable communities and gain insights into the design rules of stable communities. This work will serve as an atlas for future biotechnology applications.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4</a:t>
            </a:fld>
            <a:endParaRPr lang="en-US"/>
          </a:p>
        </p:txBody>
      </p:sp>
    </p:spTree>
    <p:extLst>
      <p:ext uri="{BB962C8B-B14F-4D97-AF65-F5344CB8AC3E}">
        <p14:creationId xmlns:p14="http://schemas.microsoft.com/office/powerpoint/2010/main" val="2225490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D1D5DB"/>
                </a:solidFill>
                <a:effectLst/>
                <a:latin typeface="Söhne"/>
              </a:rPr>
              <a:t>What are Microbial Communities?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Definition and basic characteristics of microbial communities.</a:t>
            </a:r>
          </a:p>
          <a:p>
            <a:pPr algn="l">
              <a:buFont typeface="+mj-lt"/>
              <a:buAutoNum type="arabicPeriod"/>
            </a:pPr>
            <a:r>
              <a:rPr lang="en-US" b="1" i="0" dirty="0">
                <a:solidFill>
                  <a:srgbClr val="D1D5DB"/>
                </a:solidFill>
                <a:effectLst/>
                <a:latin typeface="Söhne"/>
              </a:rPr>
              <a:t>What Can They Be Used For?</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Applications in biotechnology, medicine, and environmental science.</a:t>
            </a:r>
          </a:p>
          <a:p>
            <a:pPr algn="l">
              <a:buFont typeface="+mj-lt"/>
              <a:buAutoNum type="arabicPeriod"/>
            </a:pPr>
            <a:r>
              <a:rPr lang="en-US" b="1" i="0" dirty="0">
                <a:solidFill>
                  <a:srgbClr val="D1D5DB"/>
                </a:solidFill>
                <a:effectLst/>
                <a:latin typeface="Söhne"/>
              </a:rPr>
              <a:t>Why Not Monocultures?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Limitations of monocultures in terms of functional complexity and stability.</a:t>
            </a:r>
          </a:p>
          <a:p>
            <a:pPr algn="l">
              <a:buFont typeface="+mj-lt"/>
              <a:buAutoNum type="arabicPeriod"/>
            </a:pPr>
            <a:r>
              <a:rPr lang="en-US" b="1" i="0" dirty="0">
                <a:solidFill>
                  <a:srgbClr val="D1D5DB"/>
                </a:solidFill>
                <a:effectLst/>
                <a:latin typeface="Söhne"/>
              </a:rPr>
              <a:t>Why Stable Communities?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Importance of stability in microbial communities for reliable and effective applications.</a:t>
            </a:r>
          </a:p>
          <a:p>
            <a:pPr algn="l">
              <a:buFont typeface="+mj-lt"/>
              <a:buAutoNum type="arabicPeriod"/>
            </a:pPr>
            <a:r>
              <a:rPr lang="en-US" b="1" i="0" dirty="0">
                <a:solidFill>
                  <a:srgbClr val="D1D5DB"/>
                </a:solidFill>
                <a:effectLst/>
                <a:latin typeface="Söhne"/>
              </a:rPr>
              <a:t>Are Microbial Communities Not Stable?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Challenges in naturally occurring microbial communities and the need for engineered stability.</a:t>
            </a:r>
          </a:p>
          <a:p>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5</a:t>
            </a:fld>
            <a:endParaRPr lang="en-US"/>
          </a:p>
        </p:txBody>
      </p:sp>
    </p:spTree>
    <p:extLst>
      <p:ext uri="{BB962C8B-B14F-4D97-AF65-F5344CB8AC3E}">
        <p14:creationId xmlns:p14="http://schemas.microsoft.com/office/powerpoint/2010/main" val="314150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b="1" dirty="0"/>
              <a:t>1. Comprehensive Research Resource for Future Projects</a:t>
            </a:r>
          </a:p>
          <a:p>
            <a:pPr marL="0" indent="0">
              <a:buFont typeface="+mj-lt"/>
              <a:buNone/>
            </a:pPr>
            <a:r>
              <a:rPr lang="en-US" b="0" i="0" dirty="0">
                <a:solidFill>
                  <a:srgbClr val="D1D5DB"/>
                </a:solidFill>
                <a:effectLst/>
                <a:latin typeface="Söhne"/>
              </a:rPr>
              <a:t>	A comprehensive library of stable microbial communities serves as a valuable resource for researchers, reducing the time and effort required to initiate new projects.</a:t>
            </a:r>
          </a:p>
          <a:p>
            <a:pPr algn="l">
              <a:buFont typeface="+mj-lt"/>
              <a:buNone/>
            </a:pPr>
            <a:r>
              <a:rPr lang="en-US" b="1" i="0" dirty="0">
                <a:solidFill>
                  <a:srgbClr val="D1D5DB"/>
                </a:solidFill>
                <a:effectLst/>
                <a:latin typeface="Söhne"/>
              </a:rPr>
              <a:t>2. Predictable Behaviors</a:t>
            </a:r>
            <a:endParaRPr lang="en-US" b="0" i="0" dirty="0">
              <a:solidFill>
                <a:srgbClr val="D1D5DB"/>
              </a:solidFill>
              <a:effectLst/>
              <a:latin typeface="Söhne"/>
            </a:endParaRPr>
          </a:p>
          <a:p>
            <a:pPr algn="l">
              <a:buFont typeface="+mj-lt"/>
              <a:buNone/>
            </a:pPr>
            <a:r>
              <a:rPr lang="en-US" b="0" i="0" dirty="0">
                <a:solidFill>
                  <a:srgbClr val="D1D5DB"/>
                </a:solidFill>
                <a:effectLst/>
                <a:latin typeface="Söhne"/>
              </a:rPr>
              <a:t>	Engineered stability ensures that microbial communities behave in a predictable manner, increasing the reliability and effectiveness of their applications in various fields.</a:t>
            </a:r>
          </a:p>
          <a:p>
            <a:pPr algn="l">
              <a:buFont typeface="+mj-lt"/>
              <a:buNone/>
            </a:pPr>
            <a:r>
              <a:rPr lang="en-US" b="1" i="0" dirty="0">
                <a:solidFill>
                  <a:srgbClr val="D1D5DB"/>
                </a:solidFill>
                <a:effectLst/>
                <a:latin typeface="Söhne"/>
              </a:rPr>
              <a:t>3. Direct and Interpretable Community Design Methods</a:t>
            </a:r>
          </a:p>
          <a:p>
            <a:pPr marL="457200" lvl="1" indent="0" algn="l">
              <a:buFont typeface="+mj-lt"/>
              <a:buNone/>
            </a:pPr>
            <a:r>
              <a:rPr lang="en-US" b="0" i="0" dirty="0">
                <a:solidFill>
                  <a:srgbClr val="D1D5DB"/>
                </a:solidFill>
                <a:effectLst/>
                <a:latin typeface="Söhne"/>
              </a:rPr>
              <a:t>The library addresses the limitations of existing methods, such as Recurrent Neural Networks (RNNs), by offering a more direct and interpretable approach to community design</a:t>
            </a:r>
          </a:p>
          <a:p>
            <a:pPr marL="0" indent="0">
              <a:buFont typeface="+mj-lt"/>
              <a:buNone/>
            </a:pPr>
            <a:r>
              <a:rPr lang="en-US" b="1" dirty="0"/>
              <a:t>4. Fostering Cross-Disciplinary Research Synergy</a:t>
            </a:r>
          </a:p>
          <a:p>
            <a:pPr marL="0" indent="0">
              <a:buFont typeface="+mj-lt"/>
              <a:buNone/>
            </a:pPr>
            <a:r>
              <a:rPr lang="en-US" b="1" i="0" dirty="0">
                <a:solidFill>
                  <a:srgbClr val="D1D5DB"/>
                </a:solidFill>
                <a:effectLst/>
                <a:latin typeface="Söhne"/>
              </a:rPr>
              <a:t>	</a:t>
            </a:r>
            <a:r>
              <a:rPr lang="en-US" b="0" i="0" dirty="0">
                <a:solidFill>
                  <a:srgbClr val="D1D5DB"/>
                </a:solidFill>
                <a:effectLst/>
                <a:latin typeface="Söhne"/>
              </a:rPr>
              <a:t>The project brings together experts from physics, control theory, and statistics, fostering interdisciplinary collaboration that enriches the research and leads to more robust solutions.</a:t>
            </a:r>
          </a:p>
          <a:p>
            <a:pPr marL="0" indent="0">
              <a:buFont typeface="+mj-lt"/>
              <a:buNone/>
            </a:pPr>
            <a:r>
              <a:rPr lang="en-US" b="1" i="0" dirty="0">
                <a:solidFill>
                  <a:srgbClr val="D1D5DB"/>
                </a:solidFill>
                <a:effectLst/>
                <a:latin typeface="Söhne"/>
              </a:rPr>
              <a:t>5. </a:t>
            </a:r>
            <a:r>
              <a:rPr lang="en-US" b="1" dirty="0"/>
              <a:t>Setting New Standards for Biotechnological Applications</a:t>
            </a:r>
          </a:p>
          <a:p>
            <a:pPr marL="0" indent="0">
              <a:buFont typeface="+mj-lt"/>
              <a:buNone/>
            </a:pPr>
            <a:r>
              <a:rPr lang="en-US" b="1" i="0" dirty="0">
                <a:solidFill>
                  <a:srgbClr val="D1D5DB"/>
                </a:solidFill>
                <a:effectLst/>
                <a:latin typeface="Söhne"/>
              </a:rPr>
              <a:t>	</a:t>
            </a:r>
            <a:r>
              <a:rPr lang="en-US" b="0" i="0" dirty="0">
                <a:solidFill>
                  <a:srgbClr val="D1D5DB"/>
                </a:solidFill>
                <a:effectLst/>
                <a:latin typeface="Söhne"/>
              </a:rPr>
              <a:t>The creation of a stable microbial community library has the potential to revolutionize microbial engineering, setting new standards for stability and functionality in biotechnological applications.</a:t>
            </a:r>
          </a:p>
          <a:p>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6</a:t>
            </a:fld>
            <a:endParaRPr lang="en-US"/>
          </a:p>
        </p:txBody>
      </p:sp>
    </p:spTree>
    <p:extLst>
      <p:ext uri="{BB962C8B-B14F-4D97-AF65-F5344CB8AC3E}">
        <p14:creationId xmlns:p14="http://schemas.microsoft.com/office/powerpoint/2010/main" val="406524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Machine learning is a powerful tool for predicting data. However, its models, while complex and accurate, do not provide us with an understanding of the underlying interactions or structures that generate the data. Furthermore, they are not suitable for designing systems with specific outcomes.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8</a:t>
            </a:fld>
            <a:endParaRPr lang="en-US"/>
          </a:p>
        </p:txBody>
      </p:sp>
    </p:spTree>
    <p:extLst>
      <p:ext uri="{BB962C8B-B14F-4D97-AF65-F5344CB8AC3E}">
        <p14:creationId xmlns:p14="http://schemas.microsoft.com/office/powerpoint/2010/main" val="4087672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provide a robust method for modelling non-linear functions in a Bayesian nonparametric framework. Unlike traditional machine learning models, they strike a balance between capturing complex </a:t>
            </a:r>
            <a:r>
              <a:rPr lang="en-US" b="0" i="0" dirty="0" err="1">
                <a:solidFill>
                  <a:srgbClr val="D1D5DB"/>
                </a:solidFill>
                <a:effectLst/>
                <a:latin typeface="Söhne"/>
              </a:rPr>
              <a:t>behaviours</a:t>
            </a:r>
            <a:r>
              <a:rPr lang="en-US" b="0" i="0" dirty="0">
                <a:solidFill>
                  <a:srgbClr val="D1D5DB"/>
                </a:solidFill>
                <a:effectLst/>
                <a:latin typeface="Söhne"/>
              </a:rPr>
              <a:t> and being directly interpretable</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9</a:t>
            </a:fld>
            <a:endParaRPr lang="en-US"/>
          </a:p>
        </p:txBody>
      </p:sp>
    </p:spTree>
    <p:extLst>
      <p:ext uri="{BB962C8B-B14F-4D97-AF65-F5344CB8AC3E}">
        <p14:creationId xmlns:p14="http://schemas.microsoft.com/office/powerpoint/2010/main" val="35568256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can use Gaussian processes to understand a system that generates data. By learning ordinary differential equation models, we can gain insights into the system's </a:t>
            </a:r>
            <a:r>
              <a:rPr lang="en-US" b="0" i="0" dirty="0" err="1">
                <a:solidFill>
                  <a:srgbClr val="D1D5DB"/>
                </a:solidFill>
                <a:effectLst/>
                <a:latin typeface="Söhne"/>
              </a:rPr>
              <a:t>behaviour</a:t>
            </a:r>
            <a:r>
              <a:rPr lang="en-US" b="0" i="0" dirty="0">
                <a:solidFill>
                  <a:srgbClr val="D1D5DB"/>
                </a:solidFill>
                <a:effectLst/>
                <a:latin typeface="Söhne"/>
              </a:rPr>
              <a:t> and interactions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10</a:t>
            </a:fld>
            <a:endParaRPr lang="en-US"/>
          </a:p>
        </p:txBody>
      </p:sp>
    </p:spTree>
    <p:extLst>
      <p:ext uri="{BB962C8B-B14F-4D97-AF65-F5344CB8AC3E}">
        <p14:creationId xmlns:p14="http://schemas.microsoft.com/office/powerpoint/2010/main" val="1451597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can also be used to design more stable microbial communities. By fitting vector valued Gaussian processes, we can capture multidimensional design constraints and infer how to construct the microbial community to achieve the desired </a:t>
            </a:r>
            <a:r>
              <a:rPr lang="en-US" b="0" i="0" dirty="0" err="1">
                <a:solidFill>
                  <a:srgbClr val="D1D5DB"/>
                </a:solidFill>
                <a:effectLst/>
                <a:latin typeface="Söhne"/>
              </a:rPr>
              <a:t>behaviour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12</a:t>
            </a:fld>
            <a:endParaRPr lang="en-US"/>
          </a:p>
        </p:txBody>
      </p:sp>
    </p:spTree>
    <p:extLst>
      <p:ext uri="{BB962C8B-B14F-4D97-AF65-F5344CB8AC3E}">
        <p14:creationId xmlns:p14="http://schemas.microsoft.com/office/powerpoint/2010/main" val="11682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0226-00AF-96BA-0535-01CB5458F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A789AC-5889-50EC-06A4-781EAAB1E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20812-AF53-C24B-A648-991EBFEADCC2}"/>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5" name="Footer Placeholder 4">
            <a:extLst>
              <a:ext uri="{FF2B5EF4-FFF2-40B4-BE49-F238E27FC236}">
                <a16:creationId xmlns:a16="http://schemas.microsoft.com/office/drawing/2014/main" id="{1A8B26D9-487D-4CC7-6064-221F81CF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1EFE2-D8CA-4D5A-89E2-C96EAFC15AC1}"/>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272126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8892-3A7C-A96A-D107-4C37BB342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26FCC-4D24-9800-BF23-4F6F1BE8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22175-6B5E-4144-1384-F93A6B40E627}"/>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5" name="Footer Placeholder 4">
            <a:extLst>
              <a:ext uri="{FF2B5EF4-FFF2-40B4-BE49-F238E27FC236}">
                <a16:creationId xmlns:a16="http://schemas.microsoft.com/office/drawing/2014/main" id="{0EC3C57C-921B-F692-9522-D9D073E43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1E3A-B3C3-C081-EDEF-9A4BD4F155D5}"/>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953207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C9550-0E75-B03A-8FF3-3E2863CD0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193B8-608E-085B-4D46-191C03D1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109C0-47C0-A734-8C30-CFE9FDADB7BC}"/>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5" name="Footer Placeholder 4">
            <a:extLst>
              <a:ext uri="{FF2B5EF4-FFF2-40B4-BE49-F238E27FC236}">
                <a16:creationId xmlns:a16="http://schemas.microsoft.com/office/drawing/2014/main" id="{897FE96F-C51A-7302-C734-4C5810D40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AA9A-B2BB-16E8-9000-70B0BD3FB5D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142114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01657" y="-169997"/>
            <a:ext cx="10972800" cy="642145"/>
          </a:xfrm>
          <a:prstGeom prst="rect">
            <a:avLst/>
          </a:prstGeom>
        </p:spPr>
        <p:txBody>
          <a:bodyPr vert="horz" lIns="91440" tIns="45720" rIns="91440" bIns="45720" rtlCol="0" anchor="ctr">
            <a:noAutofit/>
          </a:bodyPr>
          <a:lstStyle>
            <a:lvl1pPr>
              <a:defRPr>
                <a:solidFill>
                  <a:schemeClr val="bg1"/>
                </a:solidFill>
              </a:defRPr>
            </a:lvl1pPr>
          </a:lstStyle>
          <a:p>
            <a:r>
              <a:rPr lang="en-AU" dirty="0"/>
              <a:t>Click to edit Master title style</a:t>
            </a:r>
            <a:endParaRPr lang="en-US" dirty="0"/>
          </a:p>
        </p:txBody>
      </p:sp>
      <p:sp>
        <p:nvSpPr>
          <p:cNvPr id="7" name="Text Placeholder 6"/>
          <p:cNvSpPr>
            <a:spLocks noGrp="1"/>
          </p:cNvSpPr>
          <p:nvPr>
            <p:ph type="body" sz="quarter" idx="10"/>
          </p:nvPr>
        </p:nvSpPr>
        <p:spPr>
          <a:xfrm>
            <a:off x="1181297" y="259521"/>
            <a:ext cx="10093160" cy="406400"/>
          </a:xfrm>
        </p:spPr>
        <p:txBody>
          <a:bodyPr>
            <a:normAutofit/>
          </a:bodyPr>
          <a:lstStyle>
            <a:lvl1pPr marL="0" indent="0">
              <a:buNone/>
              <a:defRPr sz="1800" b="0">
                <a:solidFill>
                  <a:schemeClr val="bg1"/>
                </a:solidFill>
                <a:latin typeface="+mn-lt"/>
              </a:defRPr>
            </a:lvl1pPr>
          </a:lstStyle>
          <a:p>
            <a:pPr lvl="0"/>
            <a:r>
              <a:rPr lang="en-AU" dirty="0"/>
              <a:t>Click to edit</a:t>
            </a:r>
            <a:endParaRPr lang="en-US" dirty="0"/>
          </a:p>
        </p:txBody>
      </p:sp>
      <p:sp>
        <p:nvSpPr>
          <p:cNvPr id="3" name="Content Placeholder 2"/>
          <p:cNvSpPr>
            <a:spLocks noGrp="1"/>
          </p:cNvSpPr>
          <p:nvPr>
            <p:ph sz="quarter" idx="11"/>
          </p:nvPr>
        </p:nvSpPr>
        <p:spPr>
          <a:xfrm>
            <a:off x="662517" y="901669"/>
            <a:ext cx="10946387" cy="5578647"/>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912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9523-8DD6-196D-73A6-8052C1579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67A1C-D7A5-12EE-30CC-C8A359648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9F24E-D74C-60D4-5483-4B2D11AAC834}"/>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5" name="Footer Placeholder 4">
            <a:extLst>
              <a:ext uri="{FF2B5EF4-FFF2-40B4-BE49-F238E27FC236}">
                <a16:creationId xmlns:a16="http://schemas.microsoft.com/office/drawing/2014/main" id="{C555AF4D-34B3-FEF5-3037-DDCF94E21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B3C8F-645F-85FD-B50D-FEA700A23710}"/>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1164499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59AC-C8DE-CBE4-E0DE-62FD54A69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101148-EBCC-E182-D421-D58A2C1B0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16EE7-02B0-FAB0-366E-97437F65C843}"/>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5" name="Footer Placeholder 4">
            <a:extLst>
              <a:ext uri="{FF2B5EF4-FFF2-40B4-BE49-F238E27FC236}">
                <a16:creationId xmlns:a16="http://schemas.microsoft.com/office/drawing/2014/main" id="{61DBDECE-CD08-E97A-7E3C-2D78C4DC5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4EF06-202B-50B2-C43B-D932BD791A4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689879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8F1A-AB07-9B71-0C42-51EC61B30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F0BDC-C4BD-CF6A-C3F6-64AC3084F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B93D3-B3DD-5FF5-5E7A-56E8E36B9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5B5E5-7C1A-2926-2F8A-34D2D0D20014}"/>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6" name="Footer Placeholder 5">
            <a:extLst>
              <a:ext uri="{FF2B5EF4-FFF2-40B4-BE49-F238E27FC236}">
                <a16:creationId xmlns:a16="http://schemas.microsoft.com/office/drawing/2014/main" id="{57A44B20-45FB-108A-0093-A5F732F4C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18AEB-CD06-0527-4792-7163CC6B412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84599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7581-91A8-FA57-B2F0-3919DBFF04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937AA-2FAD-31B8-39E8-9869B5206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8C7E5-21D2-D8A6-3434-570A29D60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5517E-DE44-A26A-61C5-D3814A8B0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E0548-93EE-B248-C964-9EF42581A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AF8E5-A50A-0575-E65F-906EDF287249}"/>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8" name="Footer Placeholder 7">
            <a:extLst>
              <a:ext uri="{FF2B5EF4-FFF2-40B4-BE49-F238E27FC236}">
                <a16:creationId xmlns:a16="http://schemas.microsoft.com/office/drawing/2014/main" id="{7F7B745F-A82B-2B8A-A960-DF8477DCC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0DEAF-E7A5-54B6-9BF7-F3C33A13E157}"/>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67490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B2EB-5D44-D0EC-4CC9-7D0D91E3B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FBBDA-9036-2D82-85B8-98691049DAF4}"/>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4" name="Footer Placeholder 3">
            <a:extLst>
              <a:ext uri="{FF2B5EF4-FFF2-40B4-BE49-F238E27FC236}">
                <a16:creationId xmlns:a16="http://schemas.microsoft.com/office/drawing/2014/main" id="{D5CB0844-B550-FE44-73D8-75305206B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50FDC-208A-5CC3-0C36-D2A85BAFAE54}"/>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104345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95C69-6494-B8E9-4959-E539631944C1}"/>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3" name="Footer Placeholder 2">
            <a:extLst>
              <a:ext uri="{FF2B5EF4-FFF2-40B4-BE49-F238E27FC236}">
                <a16:creationId xmlns:a16="http://schemas.microsoft.com/office/drawing/2014/main" id="{6E440944-1CFF-B2A3-0AAA-C6B142197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04D5A-8FC1-9E56-E84B-609E1705185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782431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2ABC-44F7-3554-EDAB-A358DA726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780BD-E792-BEAA-1DCF-F53342ABC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24DDD0-5B1D-8020-BF93-47CAEE9A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C6039-9D57-252F-5A8D-99E65878D4D0}"/>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6" name="Footer Placeholder 5">
            <a:extLst>
              <a:ext uri="{FF2B5EF4-FFF2-40B4-BE49-F238E27FC236}">
                <a16:creationId xmlns:a16="http://schemas.microsoft.com/office/drawing/2014/main" id="{9BEB76FC-61C6-4829-C66D-C7866106D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A0893-9D1B-F153-0146-E9D789F83E2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096347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06E1-39AB-A22C-A48E-204387FF7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95BD4-345E-28A8-7542-09EBCFE54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D599F-2A82-2198-B861-AC33404D8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31AA9-A5FB-8CDD-6253-67D7455C4235}"/>
              </a:ext>
            </a:extLst>
          </p:cNvPr>
          <p:cNvSpPr>
            <a:spLocks noGrp="1"/>
          </p:cNvSpPr>
          <p:nvPr>
            <p:ph type="dt" sz="half" idx="10"/>
          </p:nvPr>
        </p:nvSpPr>
        <p:spPr/>
        <p:txBody>
          <a:bodyPr/>
          <a:lstStyle/>
          <a:p>
            <a:fld id="{58D99F9D-2103-4E0F-8EC4-FC1F4C4457DE}" type="datetimeFigureOut">
              <a:rPr lang="en-US" smtClean="0"/>
              <a:t>8/31/2023</a:t>
            </a:fld>
            <a:endParaRPr lang="en-US"/>
          </a:p>
        </p:txBody>
      </p:sp>
      <p:sp>
        <p:nvSpPr>
          <p:cNvPr id="6" name="Footer Placeholder 5">
            <a:extLst>
              <a:ext uri="{FF2B5EF4-FFF2-40B4-BE49-F238E27FC236}">
                <a16:creationId xmlns:a16="http://schemas.microsoft.com/office/drawing/2014/main" id="{F0B8BE3D-B9EA-2FBD-30D4-F3E27BED1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C8A2B-FCAD-BAA3-3895-F9BFBF40013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853972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27B3B-57B1-8EC6-F60D-CE06738FE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DF1A6-BC23-4B53-AA1E-B4A067D68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55DD4-AF41-903E-9CB6-AE7354320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99F9D-2103-4E0F-8EC4-FC1F4C4457DE}" type="datetimeFigureOut">
              <a:rPr lang="en-US" smtClean="0"/>
              <a:t>8/31/2023</a:t>
            </a:fld>
            <a:endParaRPr lang="en-US"/>
          </a:p>
        </p:txBody>
      </p:sp>
      <p:sp>
        <p:nvSpPr>
          <p:cNvPr id="5" name="Footer Placeholder 4">
            <a:extLst>
              <a:ext uri="{FF2B5EF4-FFF2-40B4-BE49-F238E27FC236}">
                <a16:creationId xmlns:a16="http://schemas.microsoft.com/office/drawing/2014/main" id="{CAE72B7F-D555-531F-2C63-9572043D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E6AFC-F75D-05EF-B43F-F3DF16453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D7288-C082-4AF9-AFAF-E424ECD592AC}" type="slidenum">
              <a:rPr lang="en-US" smtClean="0"/>
              <a:t>‹#›</a:t>
            </a:fld>
            <a:endParaRPr lang="en-US"/>
          </a:p>
        </p:txBody>
      </p:sp>
    </p:spTree>
    <p:extLst>
      <p:ext uri="{BB962C8B-B14F-4D97-AF65-F5344CB8AC3E}">
        <p14:creationId xmlns:p14="http://schemas.microsoft.com/office/powerpoint/2010/main" val="66265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E1C-948E-1CCF-778D-A14945AFD832}"/>
              </a:ext>
            </a:extLst>
          </p:cNvPr>
          <p:cNvSpPr>
            <a:spLocks noGrp="1"/>
          </p:cNvSpPr>
          <p:nvPr>
            <p:ph type="ctrTitle"/>
          </p:nvPr>
        </p:nvSpPr>
        <p:spPr>
          <a:xfrm>
            <a:off x="1004943" y="1090090"/>
            <a:ext cx="10182113" cy="2387600"/>
          </a:xfrm>
        </p:spPr>
        <p:txBody>
          <a:bodyPr>
            <a:normAutofit fontScale="90000"/>
          </a:bodyPr>
          <a:lstStyle/>
          <a:p>
            <a:r>
              <a:rPr lang="en-US" dirty="0"/>
              <a:t>Designing Microbial Communities Using Interpretable Gaussian Processes</a:t>
            </a:r>
          </a:p>
        </p:txBody>
      </p:sp>
      <p:sp>
        <p:nvSpPr>
          <p:cNvPr id="3" name="Subtitle 2">
            <a:extLst>
              <a:ext uri="{FF2B5EF4-FFF2-40B4-BE49-F238E27FC236}">
                <a16:creationId xmlns:a16="http://schemas.microsoft.com/office/drawing/2014/main" id="{0424225A-5A82-3CE7-0523-E0FC9DEE5D2B}"/>
              </a:ext>
            </a:extLst>
          </p:cNvPr>
          <p:cNvSpPr>
            <a:spLocks noGrp="1"/>
          </p:cNvSpPr>
          <p:nvPr>
            <p:ph type="subTitle" idx="1"/>
          </p:nvPr>
        </p:nvSpPr>
        <p:spPr/>
        <p:txBody>
          <a:bodyPr/>
          <a:lstStyle/>
          <a:p>
            <a:r>
              <a:rPr lang="en-US" dirty="0"/>
              <a:t>Understanding and Designing Systems with Data</a:t>
            </a:r>
          </a:p>
        </p:txBody>
      </p:sp>
    </p:spTree>
    <p:extLst>
      <p:ext uri="{BB962C8B-B14F-4D97-AF65-F5344CB8AC3E}">
        <p14:creationId xmlns:p14="http://schemas.microsoft.com/office/powerpoint/2010/main" val="3894789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Identification</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How Gaussian processes can be used to understand a system that generates data</a:t>
            </a:r>
          </a:p>
          <a:p>
            <a:pPr marL="0" indent="0">
              <a:buNone/>
            </a:pPr>
            <a:r>
              <a:rPr lang="en-US" dirty="0"/>
              <a:t>Explanation of how Gaussian processes model non-linear functions in a Bayesian nonparametric framework</a:t>
            </a:r>
          </a:p>
          <a:p>
            <a:pPr marL="0" indent="0">
              <a:buNone/>
            </a:pPr>
            <a:r>
              <a:rPr lang="en-US" dirty="0"/>
              <a:t>Discuss examples of how Gaussian processes have been used to learn ordinary differential equation (ODE) models</a:t>
            </a:r>
          </a:p>
        </p:txBody>
      </p:sp>
    </p:spTree>
    <p:extLst>
      <p:ext uri="{BB962C8B-B14F-4D97-AF65-F5344CB8AC3E}">
        <p14:creationId xmlns:p14="http://schemas.microsoft.com/office/powerpoint/2010/main" val="345535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E638-5C26-89C8-B463-95401C5A84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8666AC-9A4B-9578-FEF4-E5FB26051C18}"/>
              </a:ext>
            </a:extLst>
          </p:cNvPr>
          <p:cNvSpPr>
            <a:spLocks noGrp="1"/>
          </p:cNvSpPr>
          <p:nvPr>
            <p:ph idx="1"/>
          </p:nvPr>
        </p:nvSpPr>
        <p:spPr/>
        <p:txBody>
          <a:bodyPr>
            <a:normAutofit fontScale="92500" lnSpcReduction="20000"/>
          </a:bodyPr>
          <a:lstStyle/>
          <a:p>
            <a:r>
              <a:rPr lang="en-US" dirty="0"/>
              <a:t>Show image that describes the difference between machine learning and GP!</a:t>
            </a:r>
          </a:p>
          <a:p>
            <a:r>
              <a:rPr lang="en-US" dirty="0"/>
              <a:t>Machine learning is great at predicting data. It does so from learning from data and generating a very complex, albeit non-interpretable, model to be able to predict regressions or classifications with great accuracy. However, these models only use case is to predict new values, but it is not good to understand the underlying interactions or structures that generated the data itself. Furthermore, if we want to use the models to designs systems with specific outcomes, classical machine learning isn't useful. In this project, we will try two things: generate gaussian processes models to accurately model microbial communities interactions and predict their stability, but at the same time also use these models to be able to design even more stable communities. We will do so by decomposing the kernels into simple kernels that are easier to interpret.</a:t>
            </a:r>
          </a:p>
        </p:txBody>
      </p:sp>
    </p:spTree>
    <p:extLst>
      <p:ext uri="{BB962C8B-B14F-4D97-AF65-F5344CB8AC3E}">
        <p14:creationId xmlns:p14="http://schemas.microsoft.com/office/powerpoint/2010/main" val="3174414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Design</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Gaussian processes can be used to design more stable microbial communities</a:t>
            </a:r>
          </a:p>
          <a:p>
            <a:pPr marL="0" indent="0">
              <a:buNone/>
            </a:pPr>
            <a:r>
              <a:rPr lang="en-US" dirty="0"/>
              <a:t>Discuss the concept of vector valued Gaussian processes to capture multidimensional design constraints</a:t>
            </a:r>
          </a:p>
          <a:p>
            <a:pPr marL="0" indent="0">
              <a:buNone/>
            </a:pPr>
            <a:r>
              <a:rPr lang="en-US" dirty="0"/>
              <a:t>Explain how finding the covariance structure of the Gaussian processes that best fits the design objectives can infer how to construct the microbial community to achieve the desired </a:t>
            </a:r>
            <a:r>
              <a:rPr lang="en-US" dirty="0" err="1"/>
              <a:t>behaviour</a:t>
            </a:r>
            <a:endParaRPr lang="en-US" dirty="0"/>
          </a:p>
        </p:txBody>
      </p:sp>
    </p:spTree>
    <p:extLst>
      <p:ext uri="{BB962C8B-B14F-4D97-AF65-F5344CB8AC3E}">
        <p14:creationId xmlns:p14="http://schemas.microsoft.com/office/powerpoint/2010/main" val="2230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E438-0662-2A6E-020D-A91BDE66AE48}"/>
              </a:ext>
            </a:extLst>
          </p:cNvPr>
          <p:cNvSpPr>
            <a:spLocks noGrp="1"/>
          </p:cNvSpPr>
          <p:nvPr>
            <p:ph type="title"/>
          </p:nvPr>
        </p:nvSpPr>
        <p:spPr/>
        <p:txBody>
          <a:bodyPr/>
          <a:lstStyle/>
          <a:p>
            <a:r>
              <a:rPr lang="en-US" dirty="0"/>
              <a:t>Steps to Achieve the End Goals</a:t>
            </a:r>
          </a:p>
        </p:txBody>
      </p:sp>
      <p:sp>
        <p:nvSpPr>
          <p:cNvPr id="3" name="Content Placeholder 2">
            <a:extLst>
              <a:ext uri="{FF2B5EF4-FFF2-40B4-BE49-F238E27FC236}">
                <a16:creationId xmlns:a16="http://schemas.microsoft.com/office/drawing/2014/main" id="{21224388-DA25-5497-012E-1CDA8AAB47A5}"/>
              </a:ext>
            </a:extLst>
          </p:cNvPr>
          <p:cNvSpPr>
            <a:spLocks noGrp="1"/>
          </p:cNvSpPr>
          <p:nvPr>
            <p:ph idx="1"/>
          </p:nvPr>
        </p:nvSpPr>
        <p:spPr/>
        <p:txBody>
          <a:bodyPr>
            <a:normAutofit fontScale="62500" lnSpcReduction="20000"/>
          </a:bodyPr>
          <a:lstStyle/>
          <a:p>
            <a:pPr marL="0" indent="0">
              <a:buNone/>
            </a:pPr>
            <a:r>
              <a:rPr lang="en-US" dirty="0"/>
              <a:t>Step 1: Develop the GP Framework</a:t>
            </a:r>
          </a:p>
          <a:p>
            <a:r>
              <a:rPr lang="en-US" dirty="0"/>
              <a:t>Adapt Gaussian Processes (GPs) for interpretable dynamical system design.</a:t>
            </a:r>
          </a:p>
          <a:p>
            <a:r>
              <a:rPr lang="en-US" dirty="0"/>
              <a:t>Use vector-valued GPs to capture multidimensional design constraints.</a:t>
            </a:r>
          </a:p>
          <a:p>
            <a:r>
              <a:rPr lang="en-US" dirty="0"/>
              <a:t>Infer how to construct the microbial community to achieve the desired behavior.</a:t>
            </a:r>
          </a:p>
          <a:p>
            <a:endParaRPr lang="en-US" dirty="0"/>
          </a:p>
          <a:p>
            <a:pPr marL="0" indent="0">
              <a:buNone/>
            </a:pPr>
            <a:r>
              <a:rPr lang="en-US" dirty="0"/>
              <a:t>Step 2: Generate a Library of Stable Communities</a:t>
            </a:r>
          </a:p>
          <a:p>
            <a:r>
              <a:rPr lang="en-US" dirty="0"/>
              <a:t>Extend previous work on communities incorporating intercellular communication and bacteriocins.</a:t>
            </a:r>
          </a:p>
          <a:p>
            <a:r>
              <a:rPr lang="en-US" dirty="0"/>
              <a:t>Collaborate with </a:t>
            </a:r>
            <a:r>
              <a:rPr lang="en-US" dirty="0" err="1"/>
              <a:t>Syngulon</a:t>
            </a:r>
            <a:r>
              <a:rPr lang="en-US" dirty="0"/>
              <a:t>, a synthetic biology start-up, for access to their library of bacteriocins.</a:t>
            </a:r>
          </a:p>
          <a:p>
            <a:r>
              <a:rPr lang="en-US" dirty="0"/>
              <a:t>Engineer E. coli strains to create a modular community library.</a:t>
            </a:r>
          </a:p>
          <a:p>
            <a:pPr marL="0" indent="0">
              <a:buNone/>
            </a:pPr>
            <a:endParaRPr lang="en-US" dirty="0"/>
          </a:p>
          <a:p>
            <a:pPr marL="0" indent="0">
              <a:buNone/>
            </a:pPr>
            <a:r>
              <a:rPr lang="en-US" dirty="0"/>
              <a:t>Step 3: Test Predictions</a:t>
            </a:r>
          </a:p>
          <a:p>
            <a:r>
              <a:rPr lang="en-US" dirty="0"/>
              <a:t>Use automated approaches in the London </a:t>
            </a:r>
            <a:r>
              <a:rPr lang="en-US" dirty="0" err="1"/>
              <a:t>Biofoundry</a:t>
            </a:r>
            <a:r>
              <a:rPr lang="en-US" dirty="0"/>
              <a:t> to combine strains in a high-throughput manner.</a:t>
            </a:r>
          </a:p>
          <a:p>
            <a:r>
              <a:rPr lang="en-US" dirty="0"/>
              <a:t>Validate the design approach by testing the predictions.</a:t>
            </a:r>
          </a:p>
        </p:txBody>
      </p:sp>
    </p:spTree>
    <p:extLst>
      <p:ext uri="{BB962C8B-B14F-4D97-AF65-F5344CB8AC3E}">
        <p14:creationId xmlns:p14="http://schemas.microsoft.com/office/powerpoint/2010/main" val="10417581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C2FBC4-D4EC-125B-C9B5-D989CD476C6B}"/>
              </a:ext>
            </a:extLst>
          </p:cNvPr>
          <p:cNvSpPr>
            <a:spLocks noGrp="1"/>
          </p:cNvSpPr>
          <p:nvPr>
            <p:ph type="title"/>
          </p:nvPr>
        </p:nvSpPr>
        <p:spPr>
          <a:xfrm>
            <a:off x="2019300" y="538956"/>
            <a:ext cx="8985250" cy="1118394"/>
          </a:xfrm>
        </p:spPr>
        <p:txBody>
          <a:bodyPr anchor="t">
            <a:normAutofit/>
          </a:bodyPr>
          <a:lstStyle/>
          <a:p>
            <a:r>
              <a:rPr lang="en-US" sz="4000"/>
              <a:t>Proposed Research Methodology</a:t>
            </a:r>
          </a:p>
        </p:txBody>
      </p:sp>
      <p:pic>
        <p:nvPicPr>
          <p:cNvPr id="7" name="Graphic 6" descr="Database">
            <a:extLst>
              <a:ext uri="{FF2B5EF4-FFF2-40B4-BE49-F238E27FC236}">
                <a16:creationId xmlns:a16="http://schemas.microsoft.com/office/drawing/2014/main" id="{25223227-BE83-DADC-F636-8D571A4131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4900" y="538956"/>
            <a:ext cx="749300" cy="749300"/>
          </a:xfrm>
          <a:prstGeom prst="rect">
            <a:avLst/>
          </a:prstGeom>
        </p:spPr>
      </p:pic>
      <p:sp>
        <p:nvSpPr>
          <p:cNvPr id="3" name="Content Placeholder 2">
            <a:extLst>
              <a:ext uri="{FF2B5EF4-FFF2-40B4-BE49-F238E27FC236}">
                <a16:creationId xmlns:a16="http://schemas.microsoft.com/office/drawing/2014/main" id="{BE19FE32-377A-BDCD-67E6-2B5C01226EE8}"/>
              </a:ext>
            </a:extLst>
          </p:cNvPr>
          <p:cNvSpPr>
            <a:spLocks noGrp="1"/>
          </p:cNvSpPr>
          <p:nvPr>
            <p:ph idx="1"/>
          </p:nvPr>
        </p:nvSpPr>
        <p:spPr>
          <a:xfrm>
            <a:off x="1009650" y="1847849"/>
            <a:ext cx="9994900" cy="4254501"/>
          </a:xfrm>
        </p:spPr>
        <p:txBody>
          <a:bodyPr>
            <a:normAutofit/>
          </a:bodyPr>
          <a:lstStyle/>
          <a:p>
            <a:pPr marL="514350" indent="-514350">
              <a:buFont typeface="+mj-lt"/>
              <a:buAutoNum type="arabicPeriod"/>
            </a:pPr>
            <a:r>
              <a:rPr lang="en-US" sz="1600"/>
              <a:t>Create Synthetic Data via Lokta-Volterra Models</a:t>
            </a:r>
          </a:p>
          <a:p>
            <a:pPr lvl="1"/>
            <a:r>
              <a:rPr lang="en-US" sz="1600"/>
              <a:t>Generate controlled data for microbial communities to know the actual parameter values for our model.</a:t>
            </a:r>
          </a:p>
          <a:p>
            <a:pPr marL="514350" indent="-514350">
              <a:buFont typeface="+mj-lt"/>
              <a:buAutoNum type="arabicPeriod"/>
            </a:pPr>
            <a:r>
              <a:rPr lang="en-US" sz="1600"/>
              <a:t>Implement Gaussian Process (GP) Prediction Script</a:t>
            </a:r>
          </a:p>
          <a:p>
            <a:pPr lvl="1"/>
            <a:r>
              <a:rPr lang="en-US" sz="1600"/>
              <a:t>Develop a script using GPs to accurately forecast the synthetic time-series data.</a:t>
            </a:r>
          </a:p>
          <a:p>
            <a:pPr marL="514350" indent="-514350">
              <a:buFont typeface="+mj-lt"/>
              <a:buAutoNum type="arabicPeriod"/>
            </a:pPr>
            <a:r>
              <a:rPr lang="en-US" sz="1600"/>
              <a:t>Integrate GP with ODE Solution Space</a:t>
            </a:r>
          </a:p>
          <a:p>
            <a:pPr lvl="1"/>
            <a:r>
              <a:rPr lang="en-US" sz="1600"/>
              <a:t>Constrain the GP model within the solution space of our Ordinary Differential Equation (ODE) model to ensure compatibility.</a:t>
            </a:r>
          </a:p>
          <a:p>
            <a:pPr marL="514350" indent="-514350">
              <a:buFont typeface="+mj-lt"/>
              <a:buAutoNum type="arabicPeriod"/>
            </a:pPr>
            <a:r>
              <a:rPr lang="en-US" sz="1600"/>
              <a:t>Apply Kernel Search for Unknown Systems</a:t>
            </a:r>
          </a:p>
          <a:p>
            <a:pPr lvl="1"/>
            <a:r>
              <a:rPr lang="en-US" sz="1600"/>
              <a:t>Extend the methodology to systems with unknown underlying dynamics using a kernel search, similar to the automatic statistician approach.</a:t>
            </a:r>
          </a:p>
          <a:p>
            <a:pPr marL="514350" indent="-514350">
              <a:buFont typeface="+mj-lt"/>
              <a:buAutoNum type="arabicPeriod"/>
            </a:pPr>
            <a:r>
              <a:rPr lang="en-US" sz="1600"/>
              <a:t>Validate Methodology with Real Experimental Data</a:t>
            </a:r>
          </a:p>
          <a:p>
            <a:pPr lvl="1"/>
            <a:r>
              <a:rPr lang="en-US" sz="1600"/>
              <a:t>Test the developed methodologies using actual experimental results to confirm their applicability.</a:t>
            </a:r>
          </a:p>
          <a:p>
            <a:pPr marL="514350" indent="-514350">
              <a:buFont typeface="+mj-lt"/>
              <a:buAutoNum type="arabicPeriod"/>
            </a:pPr>
            <a:r>
              <a:rPr lang="en-US" sz="1600"/>
              <a:t>Design Stable Microbial Communities</a:t>
            </a:r>
          </a:p>
          <a:p>
            <a:pPr lvl="1"/>
            <a:r>
              <a:rPr lang="en-US" sz="1600"/>
              <a:t>Apply the validated methodology to engineer stable microbial communities.</a:t>
            </a:r>
          </a:p>
          <a:p>
            <a:pPr marL="514350" indent="-514350">
              <a:buFont typeface="+mj-lt"/>
              <a:buAutoNum type="arabicPeriod"/>
            </a:pPr>
            <a:endParaRPr lang="en-US" sz="1600"/>
          </a:p>
          <a:p>
            <a:pPr marL="514350" indent="-514350">
              <a:buFont typeface="+mj-lt"/>
              <a:buAutoNum type="arabicPeriod"/>
            </a:pPr>
            <a:endParaRPr lang="en-US" sz="1600"/>
          </a:p>
        </p:txBody>
      </p:sp>
    </p:spTree>
    <p:extLst>
      <p:ext uri="{BB962C8B-B14F-4D97-AF65-F5344CB8AC3E}">
        <p14:creationId xmlns:p14="http://schemas.microsoft.com/office/powerpoint/2010/main" val="3717288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F68016-F840-5048-8031-5398CFADE1F1}"/>
              </a:ext>
            </a:extLst>
          </p:cNvPr>
          <p:cNvSpPr>
            <a:spLocks noGrp="1"/>
          </p:cNvSpPr>
          <p:nvPr>
            <p:ph type="body" sz="quarter" idx="10"/>
          </p:nvPr>
        </p:nvSpPr>
        <p:spPr/>
        <p:txBody>
          <a:bodyPr/>
          <a:lstStyle/>
          <a:p>
            <a:r>
              <a:rPr lang="en-US" dirty="0">
                <a:solidFill>
                  <a:schemeClr val="tx1"/>
                </a:solidFill>
              </a:rPr>
              <a:t>AI4 grant: Project Objectives and Deliverables</a:t>
            </a:r>
          </a:p>
        </p:txBody>
      </p:sp>
      <p:sp>
        <p:nvSpPr>
          <p:cNvPr id="4" name="Content Placeholder 3">
            <a:extLst>
              <a:ext uri="{FF2B5EF4-FFF2-40B4-BE49-F238E27FC236}">
                <a16:creationId xmlns:a16="http://schemas.microsoft.com/office/drawing/2014/main" id="{8546AF73-1418-3A47-B019-9C57318EEB67}"/>
              </a:ext>
            </a:extLst>
          </p:cNvPr>
          <p:cNvSpPr>
            <a:spLocks noGrp="1"/>
          </p:cNvSpPr>
          <p:nvPr>
            <p:ph sz="quarter" idx="11"/>
          </p:nvPr>
        </p:nvSpPr>
        <p:spPr/>
        <p:txBody>
          <a:bodyPr/>
          <a:lstStyle/>
          <a:p>
            <a:r>
              <a:rPr lang="en-US" dirty="0"/>
              <a:t>Objective 1: Develop the GP framework for interpretable dynamical system design.</a:t>
            </a:r>
          </a:p>
          <a:p>
            <a:pPr marL="457200" lvl="1" indent="0">
              <a:buNone/>
            </a:pPr>
            <a:endParaRPr lang="en-US" dirty="0"/>
          </a:p>
          <a:p>
            <a:r>
              <a:rPr lang="en-US" dirty="0"/>
              <a:t>Objective 2: Generate a library of stable microbial communities for bioethanol production.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B597F6D-57B4-0D48-AC40-E6877417AD14}"/>
              </a:ext>
            </a:extLst>
          </p:cNvPr>
          <p:cNvPicPr>
            <a:picLocks noChangeAspect="1"/>
          </p:cNvPicPr>
          <p:nvPr/>
        </p:nvPicPr>
        <p:blipFill>
          <a:blip r:embed="rId2"/>
          <a:stretch>
            <a:fillRect/>
          </a:stretch>
        </p:blipFill>
        <p:spPr>
          <a:xfrm>
            <a:off x="211873" y="2913755"/>
            <a:ext cx="11608904" cy="2087275"/>
          </a:xfrm>
          <a:prstGeom prst="rect">
            <a:avLst/>
          </a:prstGeom>
        </p:spPr>
      </p:pic>
      <p:cxnSp>
        <p:nvCxnSpPr>
          <p:cNvPr id="7" name="Straight Arrow Connector 6">
            <a:extLst>
              <a:ext uri="{FF2B5EF4-FFF2-40B4-BE49-F238E27FC236}">
                <a16:creationId xmlns:a16="http://schemas.microsoft.com/office/drawing/2014/main" id="{7A61B700-FDCD-AA41-9358-F23B86081AAC}"/>
              </a:ext>
            </a:extLst>
          </p:cNvPr>
          <p:cNvCxnSpPr>
            <a:cxnSpLocks/>
          </p:cNvCxnSpPr>
          <p:nvPr/>
        </p:nvCxnSpPr>
        <p:spPr>
          <a:xfrm flipV="1">
            <a:off x="3858322" y="5001030"/>
            <a:ext cx="0" cy="669073"/>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2C2D8D0-C6D3-584A-9DBD-9982D5C9B218}"/>
              </a:ext>
            </a:extLst>
          </p:cNvPr>
          <p:cNvSpPr txBox="1"/>
          <p:nvPr/>
        </p:nvSpPr>
        <p:spPr>
          <a:xfrm>
            <a:off x="5542156" y="5497551"/>
            <a:ext cx="4587603" cy="369332"/>
          </a:xfrm>
          <a:prstGeom prst="rect">
            <a:avLst/>
          </a:prstGeom>
          <a:noFill/>
        </p:spPr>
        <p:txBody>
          <a:bodyPr wrap="none" rtlCol="0">
            <a:spAutoFit/>
          </a:bodyPr>
          <a:lstStyle/>
          <a:p>
            <a:r>
              <a:rPr lang="en-US" dirty="0"/>
              <a:t>PDRA time: 01.04.22 – 31.01.2024 (22 months)</a:t>
            </a:r>
          </a:p>
        </p:txBody>
      </p:sp>
    </p:spTree>
    <p:extLst>
      <p:ext uri="{BB962C8B-B14F-4D97-AF65-F5344CB8AC3E}">
        <p14:creationId xmlns:p14="http://schemas.microsoft.com/office/powerpoint/2010/main" val="3173994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C4C5-058B-F3B5-B36B-9A56BF6BA0DA}"/>
              </a:ext>
            </a:extLst>
          </p:cNvPr>
          <p:cNvSpPr>
            <a:spLocks noGrp="1"/>
          </p:cNvSpPr>
          <p:nvPr>
            <p:ph type="title"/>
          </p:nvPr>
        </p:nvSpPr>
        <p:spPr/>
        <p:txBody>
          <a:bodyPr/>
          <a:lstStyle/>
          <a:p>
            <a:r>
              <a:rPr lang="en-US" dirty="0"/>
              <a:t>Next Steps</a:t>
            </a:r>
          </a:p>
        </p:txBody>
      </p:sp>
      <p:sp>
        <p:nvSpPr>
          <p:cNvPr id="5" name="TextBox 4">
            <a:extLst>
              <a:ext uri="{FF2B5EF4-FFF2-40B4-BE49-F238E27FC236}">
                <a16:creationId xmlns:a16="http://schemas.microsoft.com/office/drawing/2014/main" id="{003C2A8D-3CEA-3730-B5B3-89A4D1463F24}"/>
              </a:ext>
            </a:extLst>
          </p:cNvPr>
          <p:cNvSpPr txBox="1"/>
          <p:nvPr/>
        </p:nvSpPr>
        <p:spPr>
          <a:xfrm>
            <a:off x="838200" y="2204720"/>
            <a:ext cx="8305800" cy="2246769"/>
          </a:xfrm>
          <a:prstGeom prst="rect">
            <a:avLst/>
          </a:prstGeom>
          <a:noFill/>
        </p:spPr>
        <p:txBody>
          <a:bodyPr wrap="square">
            <a:spAutoFit/>
          </a:bodyPr>
          <a:lstStyle/>
          <a:p>
            <a:r>
              <a:rPr lang="en-US" sz="2800" dirty="0"/>
              <a:t>1) Develop a synthetic data generation script</a:t>
            </a:r>
          </a:p>
          <a:p>
            <a:r>
              <a:rPr lang="en-US" sz="2800" dirty="0"/>
              <a:t>3) Utilize synthetic data to train Gaussian Process (GP) model selection</a:t>
            </a:r>
          </a:p>
          <a:p>
            <a:r>
              <a:rPr lang="en-US" sz="2800" dirty="0"/>
              <a:t>3) Use kernels to understand the underlying system or the relationship between species</a:t>
            </a:r>
          </a:p>
        </p:txBody>
      </p:sp>
    </p:spTree>
    <p:extLst>
      <p:ext uri="{BB962C8B-B14F-4D97-AF65-F5344CB8AC3E}">
        <p14:creationId xmlns:p14="http://schemas.microsoft.com/office/powerpoint/2010/main" val="226269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663992-0728-3D0D-2D14-141ACF7FC6B8}"/>
              </a:ext>
            </a:extLst>
          </p:cNvPr>
          <p:cNvSpPr>
            <a:spLocks noGrp="1"/>
          </p:cNvSpPr>
          <p:nvPr>
            <p:ph type="title"/>
          </p:nvPr>
        </p:nvSpPr>
        <p:spPr>
          <a:xfrm>
            <a:off x="371094" y="1161288"/>
            <a:ext cx="3438144" cy="1239012"/>
          </a:xfrm>
        </p:spPr>
        <p:txBody>
          <a:bodyPr anchor="ctr">
            <a:normAutofit/>
          </a:bodyPr>
          <a:lstStyle/>
          <a:p>
            <a:r>
              <a:rPr lang="en-US" sz="2800"/>
              <a:t>Gaussian Processes Script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2C0F97-F5CA-642B-1FDB-194D09A47098}"/>
              </a:ext>
            </a:extLst>
          </p:cNvPr>
          <p:cNvSpPr>
            <a:spLocks noGrp="1"/>
          </p:cNvSpPr>
          <p:nvPr>
            <p:ph idx="1"/>
          </p:nvPr>
        </p:nvSpPr>
        <p:spPr>
          <a:xfrm>
            <a:off x="371094" y="2718054"/>
            <a:ext cx="3499866" cy="3207258"/>
          </a:xfrm>
        </p:spPr>
        <p:txBody>
          <a:bodyPr anchor="t">
            <a:normAutofit/>
          </a:bodyPr>
          <a:lstStyle/>
          <a:p>
            <a:pPr marL="0" indent="0">
              <a:buNone/>
            </a:pPr>
            <a:r>
              <a:rPr lang="en-US" sz="1700" dirty="0"/>
              <a:t>Create an automated script to generate the best GP fit using kernel space exploration and dimensions</a:t>
            </a:r>
          </a:p>
          <a:p>
            <a:r>
              <a:rPr lang="en-US" sz="1700" dirty="0"/>
              <a:t>Loop through different variables: kernels, latent processes, and mean functions</a:t>
            </a:r>
          </a:p>
          <a:p>
            <a:pPr lvl="1"/>
            <a:r>
              <a:rPr lang="en-US" sz="1300" dirty="0"/>
              <a:t>First, through base kernels, then through combinations (by addition and/or multiplication) of kernels [1-3]</a:t>
            </a:r>
          </a:p>
          <a:p>
            <a:r>
              <a:rPr lang="en-US" sz="1700" dirty="0"/>
              <a:t>Possibly also loop through different likelihoods</a:t>
            </a:r>
          </a:p>
        </p:txBody>
      </p:sp>
      <p:pic>
        <p:nvPicPr>
          <p:cNvPr id="5" name="Picture 4">
            <a:extLst>
              <a:ext uri="{FF2B5EF4-FFF2-40B4-BE49-F238E27FC236}">
                <a16:creationId xmlns:a16="http://schemas.microsoft.com/office/drawing/2014/main" id="{55D15E42-4285-CB43-03AA-9640D5730ABA}"/>
              </a:ext>
            </a:extLst>
          </p:cNvPr>
          <p:cNvPicPr>
            <a:picLocks noChangeAspect="1"/>
          </p:cNvPicPr>
          <p:nvPr/>
        </p:nvPicPr>
        <p:blipFill>
          <a:blip r:embed="rId3"/>
          <a:stretch>
            <a:fillRect/>
          </a:stretch>
        </p:blipFill>
        <p:spPr>
          <a:xfrm>
            <a:off x="4901184" y="1653612"/>
            <a:ext cx="6922008" cy="3651359"/>
          </a:xfrm>
          <a:prstGeom prst="rect">
            <a:avLst/>
          </a:prstGeom>
        </p:spPr>
      </p:pic>
      <p:sp>
        <p:nvSpPr>
          <p:cNvPr id="6" name="Footer Placeholder 5">
            <a:extLst>
              <a:ext uri="{FF2B5EF4-FFF2-40B4-BE49-F238E27FC236}">
                <a16:creationId xmlns:a16="http://schemas.microsoft.com/office/drawing/2014/main" id="{6C6B4742-1C4A-F035-DEF0-5502F799011D}"/>
              </a:ext>
            </a:extLst>
          </p:cNvPr>
          <p:cNvSpPr>
            <a:spLocks noGrp="1"/>
          </p:cNvSpPr>
          <p:nvPr>
            <p:ph type="ftr" sz="quarter" idx="11"/>
          </p:nvPr>
        </p:nvSpPr>
        <p:spPr>
          <a:xfrm>
            <a:off x="563880" y="6356350"/>
            <a:ext cx="10703560" cy="365125"/>
          </a:xfrm>
        </p:spPr>
        <p:txBody>
          <a:bodyPr/>
          <a:lstStyle/>
          <a:p>
            <a:r>
              <a:rPr lang="en-US" dirty="0"/>
              <a:t>(1) Lloyd, J.; </a:t>
            </a:r>
            <a:r>
              <a:rPr lang="en-US" dirty="0" err="1"/>
              <a:t>Duvenaud</a:t>
            </a:r>
            <a:r>
              <a:rPr lang="en-US" dirty="0"/>
              <a:t>, D.; Grosse, R.; Tenenbaum, J.; </a:t>
            </a:r>
            <a:r>
              <a:rPr lang="en-US" dirty="0" err="1"/>
              <a:t>Ghahramani</a:t>
            </a:r>
            <a:r>
              <a:rPr lang="en-US" dirty="0"/>
              <a:t>, Z. Automatic Construction and Natural-Language Description of Nonparametric Regression Models. Proceedings of the AAAI Conference on Artificial Intelligence 2014, 28 (1). https://doi.org/10.1609/aaai.v28i1.8904.</a:t>
            </a:r>
          </a:p>
        </p:txBody>
      </p:sp>
    </p:spTree>
    <p:extLst>
      <p:ext uri="{BB962C8B-B14F-4D97-AF65-F5344CB8AC3E}">
        <p14:creationId xmlns:p14="http://schemas.microsoft.com/office/powerpoint/2010/main" val="3240548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11DD-A7E6-7E32-CC45-B91E980B641C}"/>
              </a:ext>
            </a:extLst>
          </p:cNvPr>
          <p:cNvSpPr>
            <a:spLocks noGrp="1"/>
          </p:cNvSpPr>
          <p:nvPr>
            <p:ph type="title"/>
          </p:nvPr>
        </p:nvSpPr>
        <p:spPr>
          <a:xfrm>
            <a:off x="838200" y="4937125"/>
            <a:ext cx="10515600" cy="1325563"/>
          </a:xfrm>
        </p:spPr>
        <p:txBody>
          <a:bodyPr/>
          <a:lstStyle/>
          <a:p>
            <a:r>
              <a:rPr lang="en-US" dirty="0"/>
              <a:t>Initial Results</a:t>
            </a:r>
          </a:p>
        </p:txBody>
      </p:sp>
      <p:pic>
        <p:nvPicPr>
          <p:cNvPr id="6" name="Picture 5" descr="A graph of blue lines with a red dot&#10;&#10;Description automatically generated">
            <a:extLst>
              <a:ext uri="{FF2B5EF4-FFF2-40B4-BE49-F238E27FC236}">
                <a16:creationId xmlns:a16="http://schemas.microsoft.com/office/drawing/2014/main" id="{569457B1-3207-2C97-B6CA-B782DA94D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912" y="3850714"/>
            <a:ext cx="3813888" cy="2860416"/>
          </a:xfrm>
          <a:prstGeom prst="rect">
            <a:avLst/>
          </a:prstGeom>
        </p:spPr>
      </p:pic>
      <p:pic>
        <p:nvPicPr>
          <p:cNvPr id="10" name="Picture 9" descr="A graph with green lines&#10;&#10;Description automatically generated">
            <a:extLst>
              <a:ext uri="{FF2B5EF4-FFF2-40B4-BE49-F238E27FC236}">
                <a16:creationId xmlns:a16="http://schemas.microsoft.com/office/drawing/2014/main" id="{1D18259A-761A-8092-44D2-3B650D861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411"/>
            <a:ext cx="12192000" cy="4064000"/>
          </a:xfrm>
          <a:prstGeom prst="rect">
            <a:avLst/>
          </a:prstGeom>
        </p:spPr>
      </p:pic>
    </p:spTree>
    <p:extLst>
      <p:ext uri="{BB962C8B-B14F-4D97-AF65-F5344CB8AC3E}">
        <p14:creationId xmlns:p14="http://schemas.microsoft.com/office/powerpoint/2010/main" val="184145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A538-C0A4-EFB9-8F40-12BE2B701836}"/>
              </a:ext>
            </a:extLst>
          </p:cNvPr>
          <p:cNvSpPr>
            <a:spLocks noGrp="1"/>
          </p:cNvSpPr>
          <p:nvPr>
            <p:ph type="title"/>
          </p:nvPr>
        </p:nvSpPr>
        <p:spPr/>
        <p:txBody>
          <a:bodyPr/>
          <a:lstStyle/>
          <a:p>
            <a:r>
              <a:rPr lang="en-US" dirty="0"/>
              <a:t>Kernel List</a:t>
            </a:r>
          </a:p>
        </p:txBody>
      </p:sp>
      <p:sp>
        <p:nvSpPr>
          <p:cNvPr id="6" name="TextBox 5">
            <a:extLst>
              <a:ext uri="{FF2B5EF4-FFF2-40B4-BE49-F238E27FC236}">
                <a16:creationId xmlns:a16="http://schemas.microsoft.com/office/drawing/2014/main" id="{E302A986-6569-74AC-D718-A01F81F6452C}"/>
              </a:ext>
            </a:extLst>
          </p:cNvPr>
          <p:cNvSpPr txBox="1"/>
          <p:nvPr/>
        </p:nvSpPr>
        <p:spPr>
          <a:xfrm>
            <a:off x="3166558" y="2124636"/>
            <a:ext cx="5858884" cy="3139321"/>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gpf.kernels.SquaredExponential</a:t>
            </a:r>
            <a:r>
              <a:rPr lang="en-US" b="0" dirty="0">
                <a:solidFill>
                  <a:srgbClr val="ABB2BF"/>
                </a:solidFill>
                <a:effectLst/>
                <a:latin typeface="Consolas" panose="020B0609020204030204" pitchFamily="49" charset="0"/>
              </a:rPr>
              <a:t>, gpf.kernels.Matern32, </a:t>
            </a:r>
            <a:r>
              <a:rPr lang="en-US" b="0" dirty="0" err="1">
                <a:solidFill>
                  <a:srgbClr val="ABB2BF"/>
                </a:solidFill>
                <a:effectLst/>
                <a:latin typeface="Consolas" panose="020B0609020204030204" pitchFamily="49" charset="0"/>
              </a:rPr>
              <a:t>gpf.kernels.RationalQuadratic</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gpf.kernels.Exponential</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gpf.kernels.Linear</a:t>
            </a:r>
            <a:r>
              <a:rPr lang="en-US" b="0" dirty="0">
                <a:solidFill>
                  <a:srgbClr val="ABB2BF"/>
                </a:solidFill>
                <a:effectLst/>
                <a:latin typeface="Consolas" panose="020B0609020204030204" pitchFamily="49" charset="0"/>
              </a:rPr>
              <a:t>,</a:t>
            </a:r>
          </a:p>
          <a:p>
            <a:r>
              <a:rPr lang="en-US" b="0" dirty="0" err="1">
                <a:solidFill>
                  <a:srgbClr val="ABB2BF"/>
                </a:solidFill>
                <a:effectLst/>
                <a:latin typeface="Consolas" panose="020B0609020204030204" pitchFamily="49" charset="0"/>
              </a:rPr>
              <a:t>gpf.kernels.Cosine</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gpf.kernels.Periodic</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gpf.kernels.Polynomial</a:t>
            </a:r>
            <a:r>
              <a:rPr lang="en-US" b="0" dirty="0">
                <a:solidFill>
                  <a:srgbClr val="ABB2BF"/>
                </a:solidFill>
                <a:effectLst/>
                <a:latin typeface="Consolas" panose="020B0609020204030204" pitchFamily="49" charset="0"/>
              </a:rPr>
              <a:t>, </a:t>
            </a:r>
          </a:p>
          <a:p>
            <a:r>
              <a:rPr lang="en-US" b="0" dirty="0">
                <a:solidFill>
                  <a:srgbClr val="ABB2BF"/>
                </a:solidFill>
                <a:effectLst/>
                <a:latin typeface="Consolas" panose="020B0609020204030204" pitchFamily="49" charset="0"/>
              </a:rPr>
              <a:t>gpf.kernels.Matern12, </a:t>
            </a:r>
          </a:p>
          <a:p>
            <a:r>
              <a:rPr lang="en-US" b="0" dirty="0">
                <a:solidFill>
                  <a:srgbClr val="ABB2BF"/>
                </a:solidFill>
                <a:effectLst/>
                <a:latin typeface="Consolas" panose="020B0609020204030204" pitchFamily="49" charset="0"/>
              </a:rPr>
              <a:t>gpf.kernels.Matern52, </a:t>
            </a:r>
          </a:p>
          <a:p>
            <a:r>
              <a:rPr lang="en-US" b="0" dirty="0" err="1">
                <a:solidFill>
                  <a:srgbClr val="ABB2BF"/>
                </a:solidFill>
                <a:effectLst/>
                <a:latin typeface="Consolas" panose="020B0609020204030204" pitchFamily="49" charset="0"/>
              </a:rPr>
              <a:t>gpf.kernels.White</a:t>
            </a:r>
            <a:endParaRPr lang="en-US"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4225089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Brief overview of the presentation</a:t>
            </a:r>
          </a:p>
          <a:p>
            <a:pPr marL="0" indent="0">
              <a:buNone/>
            </a:pPr>
            <a:r>
              <a:rPr lang="en-US" dirty="0"/>
              <a:t>Importance of understanding and designing systems that generate data</a:t>
            </a:r>
          </a:p>
          <a:p>
            <a:pPr marL="0" indent="0">
              <a:buNone/>
            </a:pPr>
            <a:r>
              <a:rPr lang="en-US" dirty="0"/>
              <a:t>The challenge with traditional machine learning models</a:t>
            </a:r>
          </a:p>
        </p:txBody>
      </p:sp>
      <p:sp>
        <p:nvSpPr>
          <p:cNvPr id="5" name="Title 4">
            <a:extLst>
              <a:ext uri="{FF2B5EF4-FFF2-40B4-BE49-F238E27FC236}">
                <a16:creationId xmlns:a16="http://schemas.microsoft.com/office/drawing/2014/main" id="{7F3114F8-5C82-D79D-1179-AAAB9E7647C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108120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03EB-58EB-0EDD-F828-71E0EED2EF16}"/>
              </a:ext>
            </a:extLst>
          </p:cNvPr>
          <p:cNvSpPr>
            <a:spLocks noGrp="1"/>
          </p:cNvSpPr>
          <p:nvPr>
            <p:ph type="title"/>
          </p:nvPr>
        </p:nvSpPr>
        <p:spPr/>
        <p:txBody>
          <a:bodyPr/>
          <a:lstStyle/>
          <a:p>
            <a:r>
              <a:rPr lang="en-US" dirty="0"/>
              <a:t>Scoring Models (alternative to BIC?) – LML, CLML, or other</a:t>
            </a:r>
          </a:p>
        </p:txBody>
      </p:sp>
      <p:pic>
        <p:nvPicPr>
          <p:cNvPr id="5" name="Picture 4">
            <a:extLst>
              <a:ext uri="{FF2B5EF4-FFF2-40B4-BE49-F238E27FC236}">
                <a16:creationId xmlns:a16="http://schemas.microsoft.com/office/drawing/2014/main" id="{BAF4A962-9BE8-E7AE-A5AF-9361C09E0686}"/>
              </a:ext>
            </a:extLst>
          </p:cNvPr>
          <p:cNvPicPr>
            <a:picLocks noChangeAspect="1"/>
          </p:cNvPicPr>
          <p:nvPr/>
        </p:nvPicPr>
        <p:blipFill>
          <a:blip r:embed="rId2"/>
          <a:stretch>
            <a:fillRect/>
          </a:stretch>
        </p:blipFill>
        <p:spPr>
          <a:xfrm>
            <a:off x="838200" y="2239492"/>
            <a:ext cx="4088484" cy="457240"/>
          </a:xfrm>
          <a:prstGeom prst="rect">
            <a:avLst/>
          </a:prstGeom>
        </p:spPr>
      </p:pic>
      <p:sp>
        <p:nvSpPr>
          <p:cNvPr id="7" name="TextBox 6">
            <a:extLst>
              <a:ext uri="{FF2B5EF4-FFF2-40B4-BE49-F238E27FC236}">
                <a16:creationId xmlns:a16="http://schemas.microsoft.com/office/drawing/2014/main" id="{A856F2CE-8531-46A8-D9A0-BD4D63BC0BF3}"/>
              </a:ext>
            </a:extLst>
          </p:cNvPr>
          <p:cNvSpPr txBox="1"/>
          <p:nvPr/>
        </p:nvSpPr>
        <p:spPr>
          <a:xfrm>
            <a:off x="873760" y="1889277"/>
            <a:ext cx="949960" cy="369332"/>
          </a:xfrm>
          <a:prstGeom prst="rect">
            <a:avLst/>
          </a:prstGeom>
          <a:noFill/>
        </p:spPr>
        <p:txBody>
          <a:bodyPr wrap="square">
            <a:spAutoFit/>
          </a:bodyPr>
          <a:lstStyle/>
          <a:p>
            <a:r>
              <a:rPr lang="en-US" dirty="0"/>
              <a:t>BIC loss</a:t>
            </a:r>
          </a:p>
        </p:txBody>
      </p:sp>
      <p:pic>
        <p:nvPicPr>
          <p:cNvPr id="9" name="Picture 8">
            <a:extLst>
              <a:ext uri="{FF2B5EF4-FFF2-40B4-BE49-F238E27FC236}">
                <a16:creationId xmlns:a16="http://schemas.microsoft.com/office/drawing/2014/main" id="{9AACA5BA-E233-EA90-46C3-FC45C43AC675}"/>
              </a:ext>
            </a:extLst>
          </p:cNvPr>
          <p:cNvPicPr>
            <a:picLocks noChangeAspect="1"/>
          </p:cNvPicPr>
          <p:nvPr/>
        </p:nvPicPr>
        <p:blipFill>
          <a:blip r:embed="rId3"/>
          <a:stretch>
            <a:fillRect/>
          </a:stretch>
        </p:blipFill>
        <p:spPr>
          <a:xfrm>
            <a:off x="923556" y="2992970"/>
            <a:ext cx="3626485" cy="625776"/>
          </a:xfrm>
          <a:prstGeom prst="rect">
            <a:avLst/>
          </a:prstGeom>
        </p:spPr>
      </p:pic>
      <p:pic>
        <p:nvPicPr>
          <p:cNvPr id="11" name="Picture 10">
            <a:extLst>
              <a:ext uri="{FF2B5EF4-FFF2-40B4-BE49-F238E27FC236}">
                <a16:creationId xmlns:a16="http://schemas.microsoft.com/office/drawing/2014/main" id="{A8411C24-FC97-0855-60EF-9DEB1C81F6E3}"/>
              </a:ext>
            </a:extLst>
          </p:cNvPr>
          <p:cNvPicPr>
            <a:picLocks noChangeAspect="1"/>
          </p:cNvPicPr>
          <p:nvPr/>
        </p:nvPicPr>
        <p:blipFill>
          <a:blip r:embed="rId4"/>
          <a:stretch>
            <a:fillRect/>
          </a:stretch>
        </p:blipFill>
        <p:spPr>
          <a:xfrm>
            <a:off x="923556" y="3618746"/>
            <a:ext cx="3786410" cy="2446940"/>
          </a:xfrm>
          <a:prstGeom prst="rect">
            <a:avLst/>
          </a:prstGeom>
        </p:spPr>
      </p:pic>
      <p:sp>
        <p:nvSpPr>
          <p:cNvPr id="13" name="TextBox 12">
            <a:extLst>
              <a:ext uri="{FF2B5EF4-FFF2-40B4-BE49-F238E27FC236}">
                <a16:creationId xmlns:a16="http://schemas.microsoft.com/office/drawing/2014/main" id="{D86A395D-1C40-D694-DBB3-9DBF5741BA01}"/>
              </a:ext>
            </a:extLst>
          </p:cNvPr>
          <p:cNvSpPr txBox="1"/>
          <p:nvPr/>
        </p:nvSpPr>
        <p:spPr>
          <a:xfrm>
            <a:off x="5786120" y="4994616"/>
            <a:ext cx="5328920" cy="954107"/>
          </a:xfrm>
          <a:prstGeom prst="rect">
            <a:avLst/>
          </a:prstGeom>
          <a:noFill/>
        </p:spPr>
        <p:txBody>
          <a:bodyPr wrap="square">
            <a:spAutoFit/>
          </a:bodyPr>
          <a:lstStyle/>
          <a:p>
            <a:r>
              <a:rPr lang="en-US" sz="1400" dirty="0"/>
              <a:t>[1] </a:t>
            </a:r>
            <a:r>
              <a:rPr lang="en-US" sz="1400" dirty="0" err="1"/>
              <a:t>Lotfi</a:t>
            </a:r>
            <a:r>
              <a:rPr lang="en-US" sz="1400" dirty="0"/>
              <a:t>, S.; </a:t>
            </a:r>
            <a:r>
              <a:rPr lang="en-US" sz="1400" dirty="0" err="1"/>
              <a:t>Izmailov</a:t>
            </a:r>
            <a:r>
              <a:rPr lang="en-US" sz="1400" dirty="0"/>
              <a:t>, P.; Benton, G.; Goldblum, M.; Wilson, A. G. Bayesian Model Selection, the Marginal Likelihood, and Generalization. In Proceedings of the 39th International Conference on Machine Learning; PMLR, 2022; pp 14223–14247.</a:t>
            </a:r>
          </a:p>
        </p:txBody>
      </p:sp>
      <p:sp>
        <p:nvSpPr>
          <p:cNvPr id="15" name="TextBox 14">
            <a:extLst>
              <a:ext uri="{FF2B5EF4-FFF2-40B4-BE49-F238E27FC236}">
                <a16:creationId xmlns:a16="http://schemas.microsoft.com/office/drawing/2014/main" id="{AE03EF31-C2F5-69C8-2278-A06A0E104BC4}"/>
              </a:ext>
            </a:extLst>
          </p:cNvPr>
          <p:cNvSpPr txBox="1"/>
          <p:nvPr/>
        </p:nvSpPr>
        <p:spPr>
          <a:xfrm>
            <a:off x="5786120" y="2073943"/>
            <a:ext cx="5567680" cy="2585323"/>
          </a:xfrm>
          <a:prstGeom prst="rect">
            <a:avLst/>
          </a:prstGeom>
          <a:noFill/>
        </p:spPr>
        <p:txBody>
          <a:bodyPr wrap="square">
            <a:spAutoFit/>
          </a:bodyPr>
          <a:lstStyle/>
          <a:p>
            <a:r>
              <a:rPr lang="en-US" dirty="0"/>
              <a:t>Conditional LML: namely, we show how marginal likelihood can be negatively correlated with generalization, with implications for neural architecture search, and can lead to both underfitting and overfitting in hyperparameter learning. We provide a partial remedy through a conditional marginal likelihood, which we show is more aligned with generalization, and practically valuable for large-scale hyperparameter learning, such as in deep kernel learning. [1]</a:t>
            </a:r>
          </a:p>
        </p:txBody>
      </p:sp>
      <p:cxnSp>
        <p:nvCxnSpPr>
          <p:cNvPr id="17" name="Straight Connector 16">
            <a:extLst>
              <a:ext uri="{FF2B5EF4-FFF2-40B4-BE49-F238E27FC236}">
                <a16:creationId xmlns:a16="http://schemas.microsoft.com/office/drawing/2014/main" id="{4C217DBB-CD01-498C-4784-85F28224BD15}"/>
              </a:ext>
            </a:extLst>
          </p:cNvPr>
          <p:cNvCxnSpPr/>
          <p:nvPr/>
        </p:nvCxnSpPr>
        <p:spPr>
          <a:xfrm>
            <a:off x="5313680" y="1889277"/>
            <a:ext cx="0" cy="43032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88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DC64-326D-6205-87E2-240DD36C7950}"/>
              </a:ext>
            </a:extLst>
          </p:cNvPr>
          <p:cNvSpPr>
            <a:spLocks noGrp="1"/>
          </p:cNvSpPr>
          <p:nvPr>
            <p:ph type="title"/>
          </p:nvPr>
        </p:nvSpPr>
        <p:spPr/>
        <p:txBody>
          <a:bodyPr/>
          <a:lstStyle/>
          <a:p>
            <a:r>
              <a:rPr lang="en-US" dirty="0"/>
              <a:t>Simulated General </a:t>
            </a:r>
            <a:r>
              <a:rPr lang="en-US" dirty="0" err="1"/>
              <a:t>Lokta</a:t>
            </a:r>
            <a:r>
              <a:rPr lang="en-US" dirty="0"/>
              <a:t>-Volterra using </a:t>
            </a:r>
            <a:r>
              <a:rPr lang="en-US" dirty="0" err="1"/>
              <a:t>gLMV</a:t>
            </a:r>
            <a:endParaRPr lang="en-US" dirty="0"/>
          </a:p>
        </p:txBody>
      </p:sp>
      <p:graphicFrame>
        <p:nvGraphicFramePr>
          <p:cNvPr id="4" name="Object 3">
            <a:extLst>
              <a:ext uri="{FF2B5EF4-FFF2-40B4-BE49-F238E27FC236}">
                <a16:creationId xmlns:a16="http://schemas.microsoft.com/office/drawing/2014/main" id="{9218A372-BB34-2A7F-B836-1AF75C6645B8}"/>
              </a:ext>
            </a:extLst>
          </p:cNvPr>
          <p:cNvGraphicFramePr>
            <a:graphicFrameLocks noChangeAspect="1"/>
          </p:cNvGraphicFramePr>
          <p:nvPr>
            <p:extLst>
              <p:ext uri="{D42A27DB-BD31-4B8C-83A1-F6EECF244321}">
                <p14:modId xmlns:p14="http://schemas.microsoft.com/office/powerpoint/2010/main" val="2677026990"/>
              </p:ext>
            </p:extLst>
          </p:nvPr>
        </p:nvGraphicFramePr>
        <p:xfrm>
          <a:off x="237648" y="1690688"/>
          <a:ext cx="10865056" cy="4074888"/>
        </p:xfrm>
        <a:graphic>
          <a:graphicData uri="http://schemas.openxmlformats.org/presentationml/2006/ole">
            <mc:AlternateContent xmlns:mc="http://schemas.openxmlformats.org/markup-compatibility/2006">
              <mc:Choice xmlns:v="urn:schemas-microsoft-com:vml" Requires="v">
                <p:oleObj name="Acrobat Document" r:id="rId2" imgW="4389120" imgH="1645920" progId="Acrobat.Document.DC">
                  <p:embed/>
                </p:oleObj>
              </mc:Choice>
              <mc:Fallback>
                <p:oleObj name="Acrobat Document" r:id="rId2" imgW="4389120" imgH="1645920" progId="Acrobat.Document.DC">
                  <p:embed/>
                  <p:pic>
                    <p:nvPicPr>
                      <p:cNvPr id="0" name=""/>
                      <p:cNvPicPr/>
                      <p:nvPr/>
                    </p:nvPicPr>
                    <p:blipFill>
                      <a:blip r:embed="rId3"/>
                      <a:stretch>
                        <a:fillRect/>
                      </a:stretch>
                    </p:blipFill>
                    <p:spPr>
                      <a:xfrm>
                        <a:off x="237648" y="1690688"/>
                        <a:ext cx="10865056" cy="4074888"/>
                      </a:xfrm>
                      <a:prstGeom prst="rect">
                        <a:avLst/>
                      </a:prstGeom>
                    </p:spPr>
                  </p:pic>
                </p:oleObj>
              </mc:Fallback>
            </mc:AlternateContent>
          </a:graphicData>
        </a:graphic>
      </p:graphicFrame>
    </p:spTree>
    <p:extLst>
      <p:ext uri="{BB962C8B-B14F-4D97-AF65-F5344CB8AC3E}">
        <p14:creationId xmlns:p14="http://schemas.microsoft.com/office/powerpoint/2010/main" val="2814459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Color Cover">
            <a:extLst>
              <a:ext uri="{FF2B5EF4-FFF2-40B4-BE49-F238E27FC236}">
                <a16:creationId xmlns:a16="http://schemas.microsoft.com/office/drawing/2014/main" id="{34DE9D20-D6C2-4834-9EE9-EC583F3FE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5" name="Group 24">
            <a:extLst>
              <a:ext uri="{FF2B5EF4-FFF2-40B4-BE49-F238E27FC236}">
                <a16:creationId xmlns:a16="http://schemas.microsoft.com/office/drawing/2014/main" id="{D2BEE71A-353E-49B4-9F8D-D2E784E501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6064235" cy="6858000"/>
            <a:chOff x="651279" y="598259"/>
            <a:chExt cx="10889442" cy="5680742"/>
          </a:xfrm>
        </p:grpSpPr>
        <p:sp>
          <p:nvSpPr>
            <p:cNvPr id="26" name="Color">
              <a:extLst>
                <a:ext uri="{FF2B5EF4-FFF2-40B4-BE49-F238E27FC236}">
                  <a16:creationId xmlns:a16="http://schemas.microsoft.com/office/drawing/2014/main" id="{0C9DD877-6006-4DF4-90EE-97EB9CA6B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a:extLst>
                <a:ext uri="{FF2B5EF4-FFF2-40B4-BE49-F238E27FC236}">
                  <a16:creationId xmlns:a16="http://schemas.microsoft.com/office/drawing/2014/main" id="{380AA621-5EB1-4034-A9BE-9FD3CEC58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blue line graph on a white background&#10;&#10;Description automatically generated">
            <a:extLst>
              <a:ext uri="{FF2B5EF4-FFF2-40B4-BE49-F238E27FC236}">
                <a16:creationId xmlns:a16="http://schemas.microsoft.com/office/drawing/2014/main" id="{B0B726B7-2A48-C51B-81C1-4AC5E6C5B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212" y="696303"/>
            <a:ext cx="4999274" cy="1662257"/>
          </a:xfrm>
          <a:prstGeom prst="rect">
            <a:avLst/>
          </a:prstGeom>
        </p:spPr>
      </p:pic>
      <p:pic>
        <p:nvPicPr>
          <p:cNvPr id="9" name="Picture 8" descr="A blue line graph with white background&#10;&#10;Description automatically generated">
            <a:extLst>
              <a:ext uri="{FF2B5EF4-FFF2-40B4-BE49-F238E27FC236}">
                <a16:creationId xmlns:a16="http://schemas.microsoft.com/office/drawing/2014/main" id="{0430EF0F-5336-317D-3F83-8A4A97253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543" y="2615458"/>
            <a:ext cx="4999274" cy="1662257"/>
          </a:xfrm>
          <a:prstGeom prst="rect">
            <a:avLst/>
          </a:prstGeom>
        </p:spPr>
      </p:pic>
      <p:pic>
        <p:nvPicPr>
          <p:cNvPr id="7" name="Picture 6" descr="A graph of a curve&#10;&#10;Description automatically generated">
            <a:extLst>
              <a:ext uri="{FF2B5EF4-FFF2-40B4-BE49-F238E27FC236}">
                <a16:creationId xmlns:a16="http://schemas.microsoft.com/office/drawing/2014/main" id="{F46D3C37-541A-994C-163D-BD8279A97C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7543" y="4534614"/>
            <a:ext cx="4999274" cy="1662257"/>
          </a:xfrm>
          <a:prstGeom prst="rect">
            <a:avLst/>
          </a:prstGeom>
        </p:spPr>
      </p:pic>
      <p:grpSp>
        <p:nvGrpSpPr>
          <p:cNvPr id="29" name="Group 28">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0" name="Freeform: Shape 2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3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F6A2F2D-BBBB-2434-F614-FAEEFE189873}"/>
              </a:ext>
            </a:extLst>
          </p:cNvPr>
          <p:cNvSpPr>
            <a:spLocks noGrp="1"/>
          </p:cNvSpPr>
          <p:nvPr>
            <p:ph type="title"/>
          </p:nvPr>
        </p:nvSpPr>
        <p:spPr>
          <a:xfrm>
            <a:off x="786385" y="841249"/>
            <a:ext cx="4827936" cy="2587751"/>
          </a:xfrm>
        </p:spPr>
        <p:txBody>
          <a:bodyPr vert="horz" lIns="91440" tIns="45720" rIns="91440" bIns="45720" rtlCol="0" anchor="b">
            <a:normAutofit/>
          </a:bodyPr>
          <a:lstStyle/>
          <a:p>
            <a:r>
              <a:rPr lang="en-US" sz="4800" kern="1200">
                <a:solidFill>
                  <a:schemeClr val="bg1"/>
                </a:solidFill>
                <a:latin typeface="+mj-lt"/>
                <a:ea typeface="+mj-ea"/>
                <a:cs typeface="+mj-cs"/>
              </a:rPr>
              <a:t>GP fitting using gMLV simulations</a:t>
            </a:r>
          </a:p>
        </p:txBody>
      </p:sp>
      <p:sp>
        <p:nvSpPr>
          <p:cNvPr id="18" name="Content Placeholder 17">
            <a:extLst>
              <a:ext uri="{FF2B5EF4-FFF2-40B4-BE49-F238E27FC236}">
                <a16:creationId xmlns:a16="http://schemas.microsoft.com/office/drawing/2014/main" id="{5927CA36-CD86-7F33-88E9-01B72478CAFD}"/>
              </a:ext>
            </a:extLst>
          </p:cNvPr>
          <p:cNvSpPr>
            <a:spLocks noGrp="1"/>
          </p:cNvSpPr>
          <p:nvPr>
            <p:ph idx="1"/>
          </p:nvPr>
        </p:nvSpPr>
        <p:spPr>
          <a:xfrm>
            <a:off x="786383" y="3471176"/>
            <a:ext cx="4827936" cy="2710168"/>
          </a:xfrm>
        </p:spPr>
        <p:txBody>
          <a:bodyPr anchor="t">
            <a:normAutofit/>
          </a:bodyPr>
          <a:lstStyle/>
          <a:p>
            <a:pPr marL="0" indent="0">
              <a:buNone/>
            </a:pPr>
            <a:r>
              <a:rPr lang="en-US" sz="1800" dirty="0">
                <a:solidFill>
                  <a:schemeClr val="bg1"/>
                </a:solidFill>
              </a:rPr>
              <a:t>Using VGP for gaussian processes</a:t>
            </a:r>
          </a:p>
        </p:txBody>
      </p:sp>
    </p:spTree>
    <p:extLst>
      <p:ext uri="{BB962C8B-B14F-4D97-AF65-F5344CB8AC3E}">
        <p14:creationId xmlns:p14="http://schemas.microsoft.com/office/powerpoint/2010/main" val="240016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5B0E7-8302-C718-4559-8788A52B96B3}"/>
              </a:ext>
            </a:extLst>
          </p:cNvPr>
          <p:cNvSpPr>
            <a:spLocks noGrp="1"/>
          </p:cNvSpPr>
          <p:nvPr>
            <p:ph type="title"/>
          </p:nvPr>
        </p:nvSpPr>
        <p:spPr/>
        <p:txBody>
          <a:bodyPr/>
          <a:lstStyle/>
          <a:p>
            <a:endParaRPr lang="en-US" dirty="0"/>
          </a:p>
        </p:txBody>
      </p:sp>
      <p:pic>
        <p:nvPicPr>
          <p:cNvPr id="7" name="Picture 6" descr="A chart of different colors&#10;&#10;Description automatically generated">
            <a:extLst>
              <a:ext uri="{FF2B5EF4-FFF2-40B4-BE49-F238E27FC236}">
                <a16:creationId xmlns:a16="http://schemas.microsoft.com/office/drawing/2014/main" id="{E251070A-9C85-70A6-7830-47C2D1041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2990" y="1839977"/>
            <a:ext cx="5852172" cy="4389129"/>
          </a:xfrm>
          <a:prstGeom prst="rect">
            <a:avLst/>
          </a:prstGeom>
        </p:spPr>
      </p:pic>
    </p:spTree>
    <p:extLst>
      <p:ext uri="{BB962C8B-B14F-4D97-AF65-F5344CB8AC3E}">
        <p14:creationId xmlns:p14="http://schemas.microsoft.com/office/powerpoint/2010/main" val="101921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Fill">
            <a:extLst>
              <a:ext uri="{FF2B5EF4-FFF2-40B4-BE49-F238E27FC236}">
                <a16:creationId xmlns:a16="http://schemas.microsoft.com/office/drawing/2014/main" id="{913AE63C-D5B4-45D1-ACFC-648CFFCF98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Color Cover">
            <a:extLst>
              <a:ext uri="{FF2B5EF4-FFF2-40B4-BE49-F238E27FC236}">
                <a16:creationId xmlns:a16="http://schemas.microsoft.com/office/drawing/2014/main" id="{34DE9D20-D6C2-4834-9EE9-EC583F3FE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D2BEE71A-353E-49B4-9F8D-D2E784E501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6064235" cy="6858000"/>
            <a:chOff x="651279" y="598259"/>
            <a:chExt cx="10889442" cy="5680742"/>
          </a:xfrm>
        </p:grpSpPr>
        <p:sp>
          <p:nvSpPr>
            <p:cNvPr id="25" name="Color">
              <a:extLst>
                <a:ext uri="{FF2B5EF4-FFF2-40B4-BE49-F238E27FC236}">
                  <a16:creationId xmlns:a16="http://schemas.microsoft.com/office/drawing/2014/main" id="{0C9DD877-6006-4DF4-90EE-97EB9CA6B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a:extLst>
                <a:ext uri="{FF2B5EF4-FFF2-40B4-BE49-F238E27FC236}">
                  <a16:creationId xmlns:a16="http://schemas.microsoft.com/office/drawing/2014/main" id="{380AA621-5EB1-4034-A9BE-9FD3CEC58B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descr="A graph of a function&#10;&#10;Description automatically generated">
            <a:extLst>
              <a:ext uri="{FF2B5EF4-FFF2-40B4-BE49-F238E27FC236}">
                <a16:creationId xmlns:a16="http://schemas.microsoft.com/office/drawing/2014/main" id="{D31DCFB3-3EB3-CFB5-7C72-F1543853D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6212" y="696303"/>
            <a:ext cx="4999274" cy="1662257"/>
          </a:xfrm>
          <a:prstGeom prst="rect">
            <a:avLst/>
          </a:prstGeom>
        </p:spPr>
      </p:pic>
      <p:pic>
        <p:nvPicPr>
          <p:cNvPr id="15" name="Picture 14" descr="A graph of a graph&#10;&#10;Description automatically generated">
            <a:extLst>
              <a:ext uri="{FF2B5EF4-FFF2-40B4-BE49-F238E27FC236}">
                <a16:creationId xmlns:a16="http://schemas.microsoft.com/office/drawing/2014/main" id="{3CDA221A-73D2-7CBA-5C82-C8E5FEB24B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543" y="2615458"/>
            <a:ext cx="4999274" cy="1662257"/>
          </a:xfrm>
          <a:prstGeom prst="rect">
            <a:avLst/>
          </a:prstGeom>
        </p:spPr>
      </p:pic>
      <p:pic>
        <p:nvPicPr>
          <p:cNvPr id="12" name="Picture 11" descr="A graph of a graph&#10;&#10;Description automatically generated">
            <a:extLst>
              <a:ext uri="{FF2B5EF4-FFF2-40B4-BE49-F238E27FC236}">
                <a16:creationId xmlns:a16="http://schemas.microsoft.com/office/drawing/2014/main" id="{AA598747-F8B4-4B8E-A6BF-CD036403F1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7543" y="4534614"/>
            <a:ext cx="4999274" cy="1662257"/>
          </a:xfrm>
          <a:prstGeom prst="rect">
            <a:avLst/>
          </a:prstGeom>
        </p:spPr>
      </p:pic>
      <p:grpSp>
        <p:nvGrpSpPr>
          <p:cNvPr id="28" name="Group 27">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9" name="Freeform: Shape 28">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1" name="Freeform: Shape 30">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2" name="Freeform: Shape 31">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Freeform: Shape 32">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4" name="Freeform: Shape 33">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34">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F6A2F2D-BBBB-2434-F614-FAEEFE189873}"/>
              </a:ext>
            </a:extLst>
          </p:cNvPr>
          <p:cNvSpPr>
            <a:spLocks noGrp="1"/>
          </p:cNvSpPr>
          <p:nvPr>
            <p:ph type="title"/>
          </p:nvPr>
        </p:nvSpPr>
        <p:spPr>
          <a:xfrm>
            <a:off x="786385" y="841249"/>
            <a:ext cx="4827936" cy="2587751"/>
          </a:xfrm>
        </p:spPr>
        <p:txBody>
          <a:bodyPr vert="horz" lIns="91440" tIns="45720" rIns="91440" bIns="45720" rtlCol="0" anchor="b">
            <a:normAutofit/>
          </a:bodyPr>
          <a:lstStyle/>
          <a:p>
            <a:r>
              <a:rPr lang="en-US" sz="4800" dirty="0">
                <a:solidFill>
                  <a:schemeClr val="bg1"/>
                </a:solidFill>
              </a:rPr>
              <a:t>GP fitting using </a:t>
            </a:r>
            <a:r>
              <a:rPr lang="en-US" sz="4800" dirty="0" err="1">
                <a:solidFill>
                  <a:schemeClr val="bg1"/>
                </a:solidFill>
              </a:rPr>
              <a:t>gMLV</a:t>
            </a:r>
            <a:r>
              <a:rPr lang="en-US" sz="4800" dirty="0">
                <a:solidFill>
                  <a:schemeClr val="bg1"/>
                </a:solidFill>
              </a:rPr>
              <a:t> simulations</a:t>
            </a:r>
          </a:p>
        </p:txBody>
      </p:sp>
      <p:sp>
        <p:nvSpPr>
          <p:cNvPr id="6" name="TextBox 5">
            <a:extLst>
              <a:ext uri="{FF2B5EF4-FFF2-40B4-BE49-F238E27FC236}">
                <a16:creationId xmlns:a16="http://schemas.microsoft.com/office/drawing/2014/main" id="{20FACA36-1463-46E4-0680-CE3B4FAAAA00}"/>
              </a:ext>
            </a:extLst>
          </p:cNvPr>
          <p:cNvSpPr txBox="1"/>
          <p:nvPr/>
        </p:nvSpPr>
        <p:spPr>
          <a:xfrm>
            <a:off x="786383" y="3471176"/>
            <a:ext cx="4827936" cy="2710168"/>
          </a:xfrm>
          <a:prstGeom prst="rect">
            <a:avLst/>
          </a:prstGeom>
        </p:spPr>
        <p:txBody>
          <a:bodyPr vert="horz" lIns="91440" tIns="45720" rIns="91440" bIns="45720" rtlCol="0" anchor="t">
            <a:normAutofit/>
          </a:bodyPr>
          <a:lstStyle/>
          <a:p>
            <a:pPr>
              <a:lnSpc>
                <a:spcPct val="90000"/>
              </a:lnSpc>
              <a:spcAft>
                <a:spcPts val="600"/>
              </a:spcAft>
            </a:pPr>
            <a:r>
              <a:rPr lang="en-US" dirty="0">
                <a:solidFill>
                  <a:schemeClr val="bg1"/>
                </a:solidFill>
              </a:rPr>
              <a:t>Same as before, but using GPR instead of VGP</a:t>
            </a:r>
          </a:p>
        </p:txBody>
      </p:sp>
    </p:spTree>
    <p:extLst>
      <p:ext uri="{BB962C8B-B14F-4D97-AF65-F5344CB8AC3E}">
        <p14:creationId xmlns:p14="http://schemas.microsoft.com/office/powerpoint/2010/main" val="14272287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p14:dur="250">
        <p159:morph option="byObject"/>
      </p:transition>
    </mc:Choice>
    <mc:Fallback>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6998-1908-E2C7-1B07-295EF013A712}"/>
              </a:ext>
            </a:extLst>
          </p:cNvPr>
          <p:cNvSpPr>
            <a:spLocks noGrp="1"/>
          </p:cNvSpPr>
          <p:nvPr>
            <p:ph type="title"/>
          </p:nvPr>
        </p:nvSpPr>
        <p:spPr/>
        <p:txBody>
          <a:bodyPr/>
          <a:lstStyle/>
          <a:p>
            <a:endParaRPr lang="en-US"/>
          </a:p>
        </p:txBody>
      </p:sp>
      <p:pic>
        <p:nvPicPr>
          <p:cNvPr id="5" name="Content Placeholder 4" descr="A chart of different colors&#10;&#10;Description automatically generated">
            <a:extLst>
              <a:ext uri="{FF2B5EF4-FFF2-40B4-BE49-F238E27FC236}">
                <a16:creationId xmlns:a16="http://schemas.microsoft.com/office/drawing/2014/main" id="{72EB4177-239F-FF5A-55CD-E4D94B755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108" y="1825625"/>
            <a:ext cx="5801784" cy="4351338"/>
          </a:xfrm>
        </p:spPr>
      </p:pic>
    </p:spTree>
    <p:extLst>
      <p:ext uri="{BB962C8B-B14F-4D97-AF65-F5344CB8AC3E}">
        <p14:creationId xmlns:p14="http://schemas.microsoft.com/office/powerpoint/2010/main" val="1745240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FBA4D-D29C-737E-34FF-3148B924E939}"/>
              </a:ext>
            </a:extLst>
          </p:cNvPr>
          <p:cNvSpPr>
            <a:spLocks noGrp="1"/>
          </p:cNvSpPr>
          <p:nvPr>
            <p:ph type="title"/>
          </p:nvPr>
        </p:nvSpPr>
        <p:spPr>
          <a:xfrm>
            <a:off x="838200" y="184805"/>
            <a:ext cx="10515600" cy="1505883"/>
          </a:xfrm>
        </p:spPr>
        <p:txBody>
          <a:bodyPr anchor="ctr">
            <a:normAutofit/>
          </a:bodyPr>
          <a:lstStyle/>
          <a:p>
            <a:r>
              <a:rPr lang="en-US" sz="3300"/>
              <a:t>Search for working/recently-updated forks of the many GitHub repositories related to the Automated Statistician. </a:t>
            </a:r>
          </a:p>
        </p:txBody>
      </p:sp>
      <p:pic>
        <p:nvPicPr>
          <p:cNvPr id="4" name="Picture 3">
            <a:extLst>
              <a:ext uri="{FF2B5EF4-FFF2-40B4-BE49-F238E27FC236}">
                <a16:creationId xmlns:a16="http://schemas.microsoft.com/office/drawing/2014/main" id="{1A2C4056-97A3-2363-F9EA-133EDEFD3F1D}"/>
              </a:ext>
            </a:extLst>
          </p:cNvPr>
          <p:cNvPicPr>
            <a:picLocks noChangeAspect="1"/>
          </p:cNvPicPr>
          <p:nvPr/>
        </p:nvPicPr>
        <p:blipFill>
          <a:blip r:embed="rId2"/>
          <a:stretch>
            <a:fillRect/>
          </a:stretch>
        </p:blipFill>
        <p:spPr>
          <a:xfrm>
            <a:off x="838200" y="2270305"/>
            <a:ext cx="10512547" cy="3600545"/>
          </a:xfrm>
          <a:prstGeom prst="rect">
            <a:avLst/>
          </a:prstGeom>
        </p:spPr>
      </p:pic>
    </p:spTree>
    <p:extLst>
      <p:ext uri="{BB962C8B-B14F-4D97-AF65-F5344CB8AC3E}">
        <p14:creationId xmlns:p14="http://schemas.microsoft.com/office/powerpoint/2010/main" val="2996165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40CF-894B-8C86-07DD-F7306E96FB71}"/>
              </a:ext>
            </a:extLst>
          </p:cNvPr>
          <p:cNvSpPr>
            <a:spLocks noGrp="1"/>
          </p:cNvSpPr>
          <p:nvPr>
            <p:ph type="title"/>
          </p:nvPr>
        </p:nvSpPr>
        <p:spPr/>
        <p:txBody>
          <a:bodyPr/>
          <a:lstStyle/>
          <a:p>
            <a:r>
              <a:rPr lang="en-US" dirty="0"/>
              <a:t>System learning/identification?</a:t>
            </a:r>
          </a:p>
        </p:txBody>
      </p:sp>
      <p:sp>
        <p:nvSpPr>
          <p:cNvPr id="3" name="Content Placeholder 2">
            <a:extLst>
              <a:ext uri="{FF2B5EF4-FFF2-40B4-BE49-F238E27FC236}">
                <a16:creationId xmlns:a16="http://schemas.microsoft.com/office/drawing/2014/main" id="{2B5E595A-1695-BAA5-CA1A-ED3976F799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4814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Objectives</a:t>
            </a:r>
            <a:endParaRPr lang="en-US" dirty="0"/>
          </a:p>
        </p:txBody>
      </p:sp>
      <p:graphicFrame>
        <p:nvGraphicFramePr>
          <p:cNvPr id="5" name="Content Placeholder 2">
            <a:extLst>
              <a:ext uri="{FF2B5EF4-FFF2-40B4-BE49-F238E27FC236}">
                <a16:creationId xmlns:a16="http://schemas.microsoft.com/office/drawing/2014/main" id="{D7CCEE71-4E1D-80EE-C01D-A3E72373DE22}"/>
              </a:ext>
            </a:extLst>
          </p:cNvPr>
          <p:cNvGraphicFramePr>
            <a:graphicFrameLocks noGrp="1"/>
          </p:cNvGraphicFramePr>
          <p:nvPr>
            <p:ph idx="1"/>
            <p:extLst>
              <p:ext uri="{D42A27DB-BD31-4B8C-83A1-F6EECF244321}">
                <p14:modId xmlns:p14="http://schemas.microsoft.com/office/powerpoint/2010/main" val="42922662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954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Expected Outcomes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a:bodyPr>
          <a:lstStyle/>
          <a:p>
            <a:pPr marL="514350" indent="-514350">
              <a:buFont typeface="+mj-lt"/>
              <a:buAutoNum type="arabicPeriod"/>
            </a:pPr>
            <a:r>
              <a:rPr lang="en-US" sz="2400" dirty="0"/>
              <a:t>The project will construct a new library of stable communities to demonstrate the potential of the design approach.</a:t>
            </a:r>
          </a:p>
          <a:p>
            <a:pPr marL="514350" indent="-514350">
              <a:buFont typeface="+mj-lt"/>
              <a:buAutoNum type="arabicPeriod"/>
            </a:pPr>
            <a:r>
              <a:rPr lang="en-US" sz="2400" dirty="0"/>
              <a:t>The work will produce an expanded model space of stable communities, serving as an atlas for future biotechnology applications.</a:t>
            </a:r>
          </a:p>
          <a:p>
            <a:pPr marL="514350" indent="-514350">
              <a:buFont typeface="+mj-lt"/>
              <a:buAutoNum type="arabicPeriod"/>
            </a:pPr>
            <a:r>
              <a:rPr lang="en-US" sz="2400" dirty="0"/>
              <a:t>The project will provide insights into the design rules of stable communities, such as competition versus cooperation</a:t>
            </a:r>
          </a:p>
        </p:txBody>
      </p:sp>
    </p:spTree>
    <p:extLst>
      <p:ext uri="{BB962C8B-B14F-4D97-AF65-F5344CB8AC3E}">
        <p14:creationId xmlns:p14="http://schemas.microsoft.com/office/powerpoint/2010/main" val="152939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74F1A5-41B0-38C0-636D-04932C8D4D9E}"/>
              </a:ext>
            </a:extLst>
          </p:cNvPr>
          <p:cNvSpPr>
            <a:spLocks noGrp="1"/>
          </p:cNvSpPr>
          <p:nvPr>
            <p:ph type="title"/>
          </p:nvPr>
        </p:nvSpPr>
        <p:spPr>
          <a:xfrm>
            <a:off x="761803" y="350196"/>
            <a:ext cx="4646904" cy="1624520"/>
          </a:xfrm>
        </p:spPr>
        <p:txBody>
          <a:bodyPr anchor="ctr">
            <a:normAutofit/>
          </a:bodyPr>
          <a:lstStyle/>
          <a:p>
            <a:pPr lvl="0"/>
            <a:r>
              <a:rPr lang="en-US" sz="3100" dirty="0"/>
              <a:t>	Objective 1: Generate a library of stable microbial communities</a:t>
            </a:r>
          </a:p>
        </p:txBody>
      </p:sp>
      <p:sp>
        <p:nvSpPr>
          <p:cNvPr id="3" name="Content Placeholder 2">
            <a:extLst>
              <a:ext uri="{FF2B5EF4-FFF2-40B4-BE49-F238E27FC236}">
                <a16:creationId xmlns:a16="http://schemas.microsoft.com/office/drawing/2014/main" id="{CA753286-30AB-04D4-72E6-2EEA9567425C}"/>
              </a:ext>
            </a:extLst>
          </p:cNvPr>
          <p:cNvSpPr>
            <a:spLocks noGrp="1"/>
          </p:cNvSpPr>
          <p:nvPr>
            <p:ph idx="1"/>
          </p:nvPr>
        </p:nvSpPr>
        <p:spPr>
          <a:xfrm>
            <a:off x="761802" y="2743200"/>
            <a:ext cx="4646905" cy="3613149"/>
          </a:xfrm>
        </p:spPr>
        <p:txBody>
          <a:bodyPr anchor="ctr">
            <a:normAutofit/>
          </a:bodyPr>
          <a:lstStyle/>
          <a:p>
            <a:pPr marL="457200" indent="-457200">
              <a:buFont typeface="+mj-lt"/>
              <a:buAutoNum type="arabicPeriod"/>
            </a:pPr>
            <a:r>
              <a:rPr lang="en-US" sz="2000" dirty="0"/>
              <a:t>What are Microbial Communities?</a:t>
            </a:r>
          </a:p>
          <a:p>
            <a:pPr marL="457200" indent="-457200">
              <a:buFont typeface="+mj-lt"/>
              <a:buAutoNum type="arabicPeriod"/>
            </a:pPr>
            <a:r>
              <a:rPr lang="en-US" sz="2000" dirty="0"/>
              <a:t>What Can They Be Used For?</a:t>
            </a:r>
          </a:p>
          <a:p>
            <a:pPr marL="457200" indent="-457200">
              <a:buFont typeface="+mj-lt"/>
              <a:buAutoNum type="arabicPeriod"/>
            </a:pPr>
            <a:r>
              <a:rPr lang="en-US" sz="2000" dirty="0"/>
              <a:t>Why Not Monocultures?</a:t>
            </a:r>
          </a:p>
          <a:p>
            <a:pPr marL="457200" indent="-457200">
              <a:buFont typeface="+mj-lt"/>
              <a:buAutoNum type="arabicPeriod"/>
            </a:pPr>
            <a:r>
              <a:rPr lang="en-US" sz="2000" dirty="0"/>
              <a:t>Why Stable Communities?</a:t>
            </a:r>
          </a:p>
          <a:p>
            <a:pPr marL="457200" indent="-457200">
              <a:buFont typeface="+mj-lt"/>
              <a:buAutoNum type="arabicPeriod"/>
            </a:pPr>
            <a:r>
              <a:rPr lang="en-US" sz="2000" dirty="0"/>
              <a:t>Are Microbial Communities Not Stable?</a:t>
            </a:r>
          </a:p>
        </p:txBody>
      </p:sp>
      <p:pic>
        <p:nvPicPr>
          <p:cNvPr id="6" name="Picture 5">
            <a:extLst>
              <a:ext uri="{FF2B5EF4-FFF2-40B4-BE49-F238E27FC236}">
                <a16:creationId xmlns:a16="http://schemas.microsoft.com/office/drawing/2014/main" id="{BCE1EECB-391F-04F1-F2CA-BA7A5623B20D}"/>
              </a:ext>
            </a:extLst>
          </p:cNvPr>
          <p:cNvPicPr>
            <a:picLocks noChangeAspect="1"/>
          </p:cNvPicPr>
          <p:nvPr/>
        </p:nvPicPr>
        <p:blipFill rotWithShape="1">
          <a:blip r:embed="rId3"/>
          <a:srcRect l="8577" r="2435"/>
          <a:stretch/>
        </p:blipFill>
        <p:spPr>
          <a:xfrm>
            <a:off x="6096000" y="1"/>
            <a:ext cx="6102825" cy="6858000"/>
          </a:xfrm>
          <a:prstGeom prst="rect">
            <a:avLst/>
          </a:prstGeom>
        </p:spPr>
      </p:pic>
      <p:sp>
        <p:nvSpPr>
          <p:cNvPr id="4" name="Rectangle 3" descr="Checkmark">
            <a:extLst>
              <a:ext uri="{FF2B5EF4-FFF2-40B4-BE49-F238E27FC236}">
                <a16:creationId xmlns:a16="http://schemas.microsoft.com/office/drawing/2014/main" id="{C085F149-B66E-428D-8FCC-19C057DF65B1}"/>
              </a:ext>
            </a:extLst>
          </p:cNvPr>
          <p:cNvSpPr/>
          <p:nvPr/>
        </p:nvSpPr>
        <p:spPr>
          <a:xfrm>
            <a:off x="910672" y="233839"/>
            <a:ext cx="774830" cy="774830"/>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458967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4F1A5-41B0-38C0-636D-04932C8D4D9E}"/>
              </a:ext>
            </a:extLst>
          </p:cNvPr>
          <p:cNvSpPr>
            <a:spLocks noGrp="1"/>
          </p:cNvSpPr>
          <p:nvPr>
            <p:ph type="title"/>
          </p:nvPr>
        </p:nvSpPr>
        <p:spPr/>
        <p:txBody>
          <a:bodyPr>
            <a:normAutofit fontScale="90000"/>
          </a:bodyPr>
          <a:lstStyle/>
          <a:p>
            <a:pPr lvl="0">
              <a:lnSpc>
                <a:spcPct val="100000"/>
              </a:lnSpc>
            </a:pPr>
            <a:r>
              <a:rPr lang="en-US" dirty="0"/>
              <a:t>	Objective 1: Generate a library of stable microbial communities</a:t>
            </a:r>
          </a:p>
        </p:txBody>
      </p:sp>
      <p:sp>
        <p:nvSpPr>
          <p:cNvPr id="3" name="Content Placeholder 2">
            <a:extLst>
              <a:ext uri="{FF2B5EF4-FFF2-40B4-BE49-F238E27FC236}">
                <a16:creationId xmlns:a16="http://schemas.microsoft.com/office/drawing/2014/main" id="{CA753286-30AB-04D4-72E6-2EEA9567425C}"/>
              </a:ext>
            </a:extLst>
          </p:cNvPr>
          <p:cNvSpPr>
            <a:spLocks noGrp="1"/>
          </p:cNvSpPr>
          <p:nvPr>
            <p:ph idx="1"/>
          </p:nvPr>
        </p:nvSpPr>
        <p:spPr>
          <a:xfrm>
            <a:off x="695794" y="2957382"/>
            <a:ext cx="10515600" cy="4351338"/>
          </a:xfrm>
        </p:spPr>
        <p:txBody>
          <a:bodyPr>
            <a:normAutofit/>
          </a:bodyPr>
          <a:lstStyle/>
          <a:p>
            <a:pPr marL="514350" indent="-514350">
              <a:buFont typeface="+mj-lt"/>
              <a:buAutoNum type="arabicPeriod"/>
            </a:pPr>
            <a:r>
              <a:rPr lang="en-US" dirty="0"/>
              <a:t>Comprehensive Research Resource for Future Projects</a:t>
            </a:r>
          </a:p>
          <a:p>
            <a:pPr marL="514350" indent="-514350">
              <a:buFont typeface="+mj-lt"/>
              <a:buAutoNum type="arabicPeriod"/>
            </a:pPr>
            <a:r>
              <a:rPr lang="en-US" dirty="0"/>
              <a:t>Enhanced Predictability in Microbial Behavior</a:t>
            </a:r>
          </a:p>
          <a:p>
            <a:pPr marL="514350" indent="-514350">
              <a:buFont typeface="+mj-lt"/>
              <a:buAutoNum type="arabicPeriod"/>
            </a:pPr>
            <a:r>
              <a:rPr lang="en-US" dirty="0"/>
              <a:t>Direct and Interpretable Community Design Methods</a:t>
            </a:r>
          </a:p>
          <a:p>
            <a:pPr marL="514350" indent="-514350">
              <a:buFont typeface="+mj-lt"/>
              <a:buAutoNum type="arabicPeriod"/>
            </a:pPr>
            <a:r>
              <a:rPr lang="en-US" dirty="0"/>
              <a:t>Fostering Cross-Disciplinary Research Synergy</a:t>
            </a:r>
          </a:p>
          <a:p>
            <a:pPr marL="514350" indent="-514350">
              <a:buFont typeface="+mj-lt"/>
              <a:buAutoNum type="arabicPeriod"/>
            </a:pPr>
            <a:r>
              <a:rPr lang="en-US" dirty="0"/>
              <a:t>Setting New Standards for Biotechnological Applications</a:t>
            </a:r>
          </a:p>
        </p:txBody>
      </p:sp>
      <p:sp>
        <p:nvSpPr>
          <p:cNvPr id="4" name="Rectangle 3" descr="Checkmark">
            <a:extLst>
              <a:ext uri="{FF2B5EF4-FFF2-40B4-BE49-F238E27FC236}">
                <a16:creationId xmlns:a16="http://schemas.microsoft.com/office/drawing/2014/main" id="{C085F149-B66E-428D-8FCC-19C057DF65B1}"/>
              </a:ext>
            </a:extLst>
          </p:cNvPr>
          <p:cNvSpPr/>
          <p:nvPr/>
        </p:nvSpPr>
        <p:spPr>
          <a:xfrm>
            <a:off x="964462" y="405961"/>
            <a:ext cx="774830" cy="774830"/>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0CC93FA0-8057-A348-CE4D-221C9D9A3C3F}"/>
              </a:ext>
            </a:extLst>
          </p:cNvPr>
          <p:cNvSpPr txBox="1"/>
          <p:nvPr/>
        </p:nvSpPr>
        <p:spPr>
          <a:xfrm>
            <a:off x="1956216" y="2016177"/>
            <a:ext cx="7172794" cy="369332"/>
          </a:xfrm>
          <a:prstGeom prst="rect">
            <a:avLst/>
          </a:prstGeom>
          <a:noFill/>
        </p:spPr>
        <p:txBody>
          <a:bodyPr wrap="square" rtlCol="0">
            <a:spAutoFit/>
          </a:bodyPr>
          <a:lstStyle/>
          <a:p>
            <a:r>
              <a:rPr lang="en-US" dirty="0">
                <a:latin typeface="+mj-lt"/>
              </a:rPr>
              <a:t>Advantages of Producing a Library of Stable Microbial Communities</a:t>
            </a:r>
          </a:p>
        </p:txBody>
      </p:sp>
    </p:spTree>
    <p:extLst>
      <p:ext uri="{BB962C8B-B14F-4D97-AF65-F5344CB8AC3E}">
        <p14:creationId xmlns:p14="http://schemas.microsoft.com/office/powerpoint/2010/main" val="2212959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F3C4E-BAA8-2DC4-9A87-A979F11CA12D}"/>
              </a:ext>
            </a:extLst>
          </p:cNvPr>
          <p:cNvSpPr>
            <a:spLocks noGrp="1"/>
          </p:cNvSpPr>
          <p:nvPr>
            <p:ph type="title"/>
          </p:nvPr>
        </p:nvSpPr>
        <p:spPr/>
        <p:txBody>
          <a:bodyPr>
            <a:normAutofit fontScale="90000"/>
          </a:bodyPr>
          <a:lstStyle/>
          <a:p>
            <a:r>
              <a:rPr lang="en-US" dirty="0"/>
              <a:t>	Objective 2: Developing the Gaussian processes framework for interpretable dynamical system design</a:t>
            </a:r>
          </a:p>
        </p:txBody>
      </p:sp>
      <p:sp>
        <p:nvSpPr>
          <p:cNvPr id="3" name="Content Placeholder 2">
            <a:extLst>
              <a:ext uri="{FF2B5EF4-FFF2-40B4-BE49-F238E27FC236}">
                <a16:creationId xmlns:a16="http://schemas.microsoft.com/office/drawing/2014/main" id="{61CF1846-F006-BD43-A943-D57392850A39}"/>
              </a:ext>
            </a:extLst>
          </p:cNvPr>
          <p:cNvSpPr>
            <a:spLocks noGrp="1"/>
          </p:cNvSpPr>
          <p:nvPr>
            <p:ph idx="1"/>
          </p:nvPr>
        </p:nvSpPr>
        <p:spPr/>
        <p:txBody>
          <a:bodyPr/>
          <a:lstStyle/>
          <a:p>
            <a:endParaRPr lang="en-US" dirty="0"/>
          </a:p>
        </p:txBody>
      </p:sp>
      <p:sp>
        <p:nvSpPr>
          <p:cNvPr id="4" name="Rectangle 3" descr="Programmer female with solid fill">
            <a:extLst>
              <a:ext uri="{FF2B5EF4-FFF2-40B4-BE49-F238E27FC236}">
                <a16:creationId xmlns:a16="http://schemas.microsoft.com/office/drawing/2014/main" id="{163C92D1-F616-3D3F-1678-D0BE89EE4933}"/>
              </a:ext>
            </a:extLst>
          </p:cNvPr>
          <p:cNvSpPr/>
          <p:nvPr/>
        </p:nvSpPr>
        <p:spPr>
          <a:xfrm>
            <a:off x="1060385" y="18683"/>
            <a:ext cx="774830" cy="774830"/>
          </a:xfrm>
          <a:prstGeom prst="rect">
            <a:avLst/>
          </a:prstGeom>
          <a:blipFill>
            <a:blip r:embed="rId2">
              <a:extLst>
                <a:ext uri="{96DAC541-7B7A-43D3-8B79-37D633B846F1}">
                  <asvg:svgBlip xmlns:asvg="http://schemas.microsoft.com/office/drawing/2016/SVG/main" r:embed="rId3"/>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1557863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Machine Learning and Its Limitations</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machine learning works</a:t>
            </a:r>
          </a:p>
          <a:p>
            <a:pPr marL="0" indent="0">
              <a:buNone/>
            </a:pPr>
            <a:r>
              <a:rPr lang="en-US" dirty="0"/>
              <a:t>Emphasize on its predictive capabilities</a:t>
            </a:r>
          </a:p>
          <a:p>
            <a:pPr marL="0" indent="0">
              <a:buNone/>
            </a:pPr>
            <a:r>
              <a:rPr lang="en-US" dirty="0"/>
              <a:t>Discuss its limitations: lack of interpretability, inability to understand underlying interactions or structures, and not suitable for designing systems with specific outcomes</a:t>
            </a:r>
          </a:p>
          <a:p>
            <a:pPr marL="0" indent="0">
              <a:buNone/>
            </a:pPr>
            <a:endParaRPr lang="en-US" dirty="0"/>
          </a:p>
          <a:p>
            <a:pPr marL="0" indent="0">
              <a:buNone/>
            </a:pPr>
            <a:r>
              <a:rPr lang="en-US" dirty="0"/>
              <a:t>Talk about to design microbial communities, we need a good model that can predict the types of interactions that are within the community that produce the data</a:t>
            </a:r>
          </a:p>
          <a:p>
            <a:pPr marL="0" indent="0">
              <a:buNone/>
            </a:pPr>
            <a:endParaRPr lang="en-US" dirty="0"/>
          </a:p>
        </p:txBody>
      </p:sp>
    </p:spTree>
    <p:extLst>
      <p:ext uri="{BB962C8B-B14F-4D97-AF65-F5344CB8AC3E}">
        <p14:creationId xmlns:p14="http://schemas.microsoft.com/office/powerpoint/2010/main" val="359797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Gaussian Processes: An Overview</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lnSpcReduction="10000"/>
          </a:bodyPr>
          <a:lstStyle/>
          <a:p>
            <a:pPr marL="0" indent="0">
              <a:buNone/>
            </a:pPr>
            <a:r>
              <a:rPr lang="en-US" dirty="0"/>
              <a:t>Definition and explanation of Gaussian processes</a:t>
            </a:r>
          </a:p>
          <a:p>
            <a:pPr marL="0" indent="0">
              <a:buNone/>
            </a:pPr>
            <a:r>
              <a:rPr lang="en-US" dirty="0"/>
              <a:t>How Gaussian processes differ from traditional machine learning models</a:t>
            </a:r>
          </a:p>
          <a:p>
            <a:pPr marL="0" indent="0">
              <a:buNone/>
            </a:pPr>
            <a:r>
              <a:rPr lang="en-US" dirty="0"/>
              <a:t>The balance Gaussian processes strike between capturing complex </a:t>
            </a:r>
            <a:r>
              <a:rPr lang="en-US" dirty="0" err="1"/>
              <a:t>behaviours</a:t>
            </a:r>
            <a:r>
              <a:rPr lang="en-US" dirty="0"/>
              <a:t> and being directly interpretable</a:t>
            </a:r>
          </a:p>
          <a:p>
            <a:pPr marL="0" indent="0">
              <a:buNone/>
            </a:pPr>
            <a:endParaRPr lang="en-US" dirty="0"/>
          </a:p>
          <a:p>
            <a:r>
              <a:rPr lang="en-US" dirty="0"/>
              <a:t>Talk about that the first step is to create a model that:</a:t>
            </a:r>
          </a:p>
          <a:p>
            <a:r>
              <a:rPr lang="en-US" dirty="0"/>
              <a:t>1) predicts or fits to the data well and,</a:t>
            </a:r>
          </a:p>
          <a:p>
            <a:r>
              <a:rPr lang="en-US" dirty="0"/>
              <a:t>2) is interpretable, so we can understand what the underlying network is</a:t>
            </a:r>
          </a:p>
          <a:p>
            <a:pPr marL="0" indent="0">
              <a:buNone/>
            </a:pPr>
            <a:endParaRPr lang="en-US" dirty="0"/>
          </a:p>
        </p:txBody>
      </p:sp>
    </p:spTree>
    <p:extLst>
      <p:ext uri="{BB962C8B-B14F-4D97-AF65-F5344CB8AC3E}">
        <p14:creationId xmlns:p14="http://schemas.microsoft.com/office/powerpoint/2010/main" val="3176807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2308</TotalTime>
  <Words>2247</Words>
  <Application>Microsoft Office PowerPoint</Application>
  <PresentationFormat>Widescreen</PresentationFormat>
  <Paragraphs>179</Paragraphs>
  <Slides>27</Slides>
  <Notes>13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4" baseType="lpstr">
      <vt:lpstr>Arial</vt:lpstr>
      <vt:lpstr>Calibri</vt:lpstr>
      <vt:lpstr>Calibri Light</vt:lpstr>
      <vt:lpstr>Consolas</vt:lpstr>
      <vt:lpstr>Söhne</vt:lpstr>
      <vt:lpstr>Office Theme</vt:lpstr>
      <vt:lpstr>Acrobat Document</vt:lpstr>
      <vt:lpstr>Designing Microbial Communities Using Interpretable Gaussian Processes</vt:lpstr>
      <vt:lpstr>Introduction</vt:lpstr>
      <vt:lpstr>AI4 grant: Project Objectives</vt:lpstr>
      <vt:lpstr>Expected Outcomes</vt:lpstr>
      <vt:lpstr> Objective 1: Generate a library of stable microbial communities</vt:lpstr>
      <vt:lpstr> Objective 1: Generate a library of stable microbial communities</vt:lpstr>
      <vt:lpstr> Objective 2: Developing the Gaussian processes framework for interpretable dynamical system design</vt:lpstr>
      <vt:lpstr>Machine Learning and Its Limitations</vt:lpstr>
      <vt:lpstr>Gaussian Processes: An Overview</vt:lpstr>
      <vt:lpstr>Gaussian Processes for System Identification</vt:lpstr>
      <vt:lpstr>PowerPoint Presentation</vt:lpstr>
      <vt:lpstr>Gaussian Processes for System Design</vt:lpstr>
      <vt:lpstr>Steps to Achieve the End Goals</vt:lpstr>
      <vt:lpstr>Proposed Research Methodology</vt:lpstr>
      <vt:lpstr>PowerPoint Presentation</vt:lpstr>
      <vt:lpstr>Next Steps</vt:lpstr>
      <vt:lpstr>Gaussian Processes Script</vt:lpstr>
      <vt:lpstr>Initial Results</vt:lpstr>
      <vt:lpstr>Kernel List</vt:lpstr>
      <vt:lpstr>Scoring Models (alternative to BIC?) – LML, CLML, or other</vt:lpstr>
      <vt:lpstr>Simulated General Lokta-Volterra using gLMV</vt:lpstr>
      <vt:lpstr>GP fitting using gMLV simulations</vt:lpstr>
      <vt:lpstr>PowerPoint Presentation</vt:lpstr>
      <vt:lpstr>GP fitting using gMLV simulations</vt:lpstr>
      <vt:lpstr>PowerPoint Presentation</vt:lpstr>
      <vt:lpstr>Search for working/recently-updated forks of the many GitHub repositories related to the Automated Statistician. </vt:lpstr>
      <vt:lpstr>System learning/identification?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for Microbial Community Design</dc:title>
  <dc:creator>Pedro Fontanarrosa</dc:creator>
  <cp:lastModifiedBy>Pedro Fontanarrosa</cp:lastModifiedBy>
  <cp:revision>20</cp:revision>
  <dcterms:created xsi:type="dcterms:W3CDTF">2023-07-25T14:07:55Z</dcterms:created>
  <dcterms:modified xsi:type="dcterms:W3CDTF">2023-08-31T11:20:34Z</dcterms:modified>
</cp:coreProperties>
</file>