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61" r:id="rId7"/>
    <p:sldId id="262" r:id="rId8"/>
    <p:sldId id="263" r:id="rId9"/>
    <p:sldId id="264" r:id="rId10"/>
    <p:sldId id="265"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84" d="100"/>
          <a:sy n="84" d="100"/>
        </p:scale>
        <p:origin x="552"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Gaussian Processes Regression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Sit Dolor Amet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Talk about grand-scheme project (AI4 grant)</a:t>
            </a:r>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8120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E17B-130B-151D-23AF-98EB30677695}"/>
              </a:ext>
            </a:extLst>
          </p:cNvPr>
          <p:cNvSpPr>
            <a:spLocks noGrp="1"/>
          </p:cNvSpPr>
          <p:nvPr>
            <p:ph type="title"/>
          </p:nvPr>
        </p:nvSpPr>
        <p:spPr/>
        <p:txBody>
          <a:bodyPr>
            <a:normAutofit fontScale="90000"/>
          </a:bodyPr>
          <a:lstStyle/>
          <a:p>
            <a:r>
              <a:rPr lang="en-US" dirty="0"/>
              <a:t>Talk about our part in the grant (designing stable microbial communities)</a:t>
            </a:r>
          </a:p>
        </p:txBody>
      </p:sp>
      <p:sp>
        <p:nvSpPr>
          <p:cNvPr id="3" name="Content Placeholder 2">
            <a:extLst>
              <a:ext uri="{FF2B5EF4-FFF2-40B4-BE49-F238E27FC236}">
                <a16:creationId xmlns:a16="http://schemas.microsoft.com/office/drawing/2014/main" id="{B425ACF2-CE5B-2E03-6172-20A37B9FD4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035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4673-7C1A-A4A4-A83B-51B2D7DD7725}"/>
              </a:ext>
            </a:extLst>
          </p:cNvPr>
          <p:cNvSpPr>
            <a:spLocks noGrp="1"/>
          </p:cNvSpPr>
          <p:nvPr>
            <p:ph type="title"/>
          </p:nvPr>
        </p:nvSpPr>
        <p:spPr/>
        <p:txBody>
          <a:bodyPr/>
          <a:lstStyle/>
          <a:p>
            <a:r>
              <a:rPr lang="en-US" dirty="0"/>
              <a:t>Talk about </a:t>
            </a:r>
          </a:p>
        </p:txBody>
      </p:sp>
      <p:sp>
        <p:nvSpPr>
          <p:cNvPr id="3" name="Content Placeholder 2">
            <a:extLst>
              <a:ext uri="{FF2B5EF4-FFF2-40B4-BE49-F238E27FC236}">
                <a16:creationId xmlns:a16="http://schemas.microsoft.com/office/drawing/2014/main" id="{EEC7AA92-6AF6-0647-F00E-6DC8ABC1EBEA}"/>
              </a:ext>
            </a:extLst>
          </p:cNvPr>
          <p:cNvSpPr>
            <a:spLocks noGrp="1"/>
          </p:cNvSpPr>
          <p:nvPr>
            <p:ph idx="1"/>
          </p:nvPr>
        </p:nvSpPr>
        <p:spPr/>
        <p:txBody>
          <a:bodyPr/>
          <a:lstStyle/>
          <a:p>
            <a:r>
              <a:rPr lang="en-US" dirty="0"/>
              <a:t>Talk about to design microbial communities, we need a good model that can predict the types of interactions that are within the community that produce the data</a:t>
            </a:r>
          </a:p>
        </p:txBody>
      </p:sp>
    </p:spTree>
    <p:extLst>
      <p:ext uri="{BB962C8B-B14F-4D97-AF65-F5344CB8AC3E}">
        <p14:creationId xmlns:p14="http://schemas.microsoft.com/office/powerpoint/2010/main" val="3836264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46AC-CCBE-BF6A-E20D-8087C5371D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127EB7-0605-6877-BECA-E5D2EDCB0E29}"/>
              </a:ext>
            </a:extLst>
          </p:cNvPr>
          <p:cNvSpPr>
            <a:spLocks noGrp="1"/>
          </p:cNvSpPr>
          <p:nvPr>
            <p:ph idx="1"/>
          </p:nvPr>
        </p:nvSpPr>
        <p:spPr/>
        <p:txBody>
          <a:bodyPr/>
          <a:lstStyle/>
          <a:p>
            <a:r>
              <a:rPr lang="en-US" dirty="0"/>
              <a:t>Talk about that the first step is to create a model that:</a:t>
            </a:r>
          </a:p>
          <a:p>
            <a:r>
              <a:rPr lang="en-US" dirty="0"/>
              <a:t>1) predicts or fits to the data well and,</a:t>
            </a:r>
          </a:p>
          <a:p>
            <a:r>
              <a:rPr lang="en-US" dirty="0"/>
              <a:t>2) is interpretable, so we can understand what the underlying network is</a:t>
            </a:r>
          </a:p>
        </p:txBody>
      </p:sp>
    </p:spTree>
    <p:extLst>
      <p:ext uri="{BB962C8B-B14F-4D97-AF65-F5344CB8AC3E}">
        <p14:creationId xmlns:p14="http://schemas.microsoft.com/office/powerpoint/2010/main" val="53524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E638-5C26-89C8-B463-95401C5A84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8666AC-9A4B-9578-FEF4-E5FB26051C18}"/>
              </a:ext>
            </a:extLst>
          </p:cNvPr>
          <p:cNvSpPr>
            <a:spLocks noGrp="1"/>
          </p:cNvSpPr>
          <p:nvPr>
            <p:ph idx="1"/>
          </p:nvPr>
        </p:nvSpPr>
        <p:spPr/>
        <p:txBody>
          <a:bodyPr/>
          <a:lstStyle/>
          <a:p>
            <a:r>
              <a:rPr lang="en-US" dirty="0"/>
              <a:t>Show image that describes the difference between machine learning and GP!</a:t>
            </a:r>
          </a:p>
          <a:p>
            <a:r>
              <a:rPr lang="en-US" dirty="0"/>
              <a:t>Machine learning is great at predicting data. It does so from learning from data and generating a very complex, albeit non-interpretable, model to be able to predict regressions or classifications with great accuracy. However, these models only use case is to predict new values, but it is not good to understand the underlying interactions or structures that generated the data itself. Furthermore, if we want to use the models to designs systems with specific outcomes, classical machine learning isn't useful. In this project, we will try two things: generate gaussian processes models to accurately model microbial communities interactions and predict their stability, but at the same time also use these models to be able to design even more stable communities. We will do so by decomposing the kernels into simple kernels that are easier to interpret.</a:t>
            </a:r>
          </a:p>
        </p:txBody>
      </p:sp>
    </p:spTree>
    <p:extLst>
      <p:ext uri="{BB962C8B-B14F-4D97-AF65-F5344CB8AC3E}">
        <p14:creationId xmlns:p14="http://schemas.microsoft.com/office/powerpoint/2010/main" val="317441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3992-0728-3D0D-2D14-141ACF7FC6B8}"/>
              </a:ext>
            </a:extLst>
          </p:cNvPr>
          <p:cNvSpPr>
            <a:spLocks noGrp="1"/>
          </p:cNvSpPr>
          <p:nvPr>
            <p:ph type="title"/>
          </p:nvPr>
        </p:nvSpPr>
        <p:spPr/>
        <p:txBody>
          <a:bodyPr/>
          <a:lstStyle/>
          <a:p>
            <a:r>
              <a:rPr lang="en-US" dirty="0"/>
              <a:t>Gaussian Processes Script</a:t>
            </a:r>
          </a:p>
        </p:txBody>
      </p:sp>
      <p:sp>
        <p:nvSpPr>
          <p:cNvPr id="3" name="Content Placeholder 2">
            <a:extLst>
              <a:ext uri="{FF2B5EF4-FFF2-40B4-BE49-F238E27FC236}">
                <a16:creationId xmlns:a16="http://schemas.microsoft.com/office/drawing/2014/main" id="{C32C0F97-F5CA-642B-1FDB-194D09A470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4054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03EB-58EB-0EDD-F828-71E0EED2EF16}"/>
              </a:ext>
            </a:extLst>
          </p:cNvPr>
          <p:cNvSpPr>
            <a:spLocks noGrp="1"/>
          </p:cNvSpPr>
          <p:nvPr>
            <p:ph type="title"/>
          </p:nvPr>
        </p:nvSpPr>
        <p:spPr/>
        <p:txBody>
          <a:bodyPr/>
          <a:lstStyle/>
          <a:p>
            <a:r>
              <a:rPr lang="en-US" dirty="0"/>
              <a:t>BIC</a:t>
            </a:r>
          </a:p>
        </p:txBody>
      </p:sp>
      <p:sp>
        <p:nvSpPr>
          <p:cNvPr id="3" name="Content Placeholder 2">
            <a:extLst>
              <a:ext uri="{FF2B5EF4-FFF2-40B4-BE49-F238E27FC236}">
                <a16:creationId xmlns:a16="http://schemas.microsoft.com/office/drawing/2014/main" id="{B67BA8A8-0828-BB9C-9042-D30F230F1363}"/>
              </a:ext>
            </a:extLst>
          </p:cNvPr>
          <p:cNvSpPr>
            <a:spLocks noGrp="1"/>
          </p:cNvSpPr>
          <p:nvPr>
            <p:ph idx="1"/>
          </p:nvPr>
        </p:nvSpPr>
        <p:spPr/>
        <p:txBody>
          <a:bodyPr/>
          <a:lstStyle/>
          <a:p>
            <a:r>
              <a:rPr lang="en-US" dirty="0"/>
              <a:t>Talk about how there are different BIC measurements, and how choosing one or the other changes the best fitted model selection</a:t>
            </a:r>
          </a:p>
        </p:txBody>
      </p:sp>
    </p:spTree>
    <p:extLst>
      <p:ext uri="{BB962C8B-B14F-4D97-AF65-F5344CB8AC3E}">
        <p14:creationId xmlns:p14="http://schemas.microsoft.com/office/powerpoint/2010/main" val="405128807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Urban monochrome</Template>
  <TotalTime>6</TotalTime>
  <Words>284</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Bookman Old Style</vt:lpstr>
      <vt:lpstr>Calibri</vt:lpstr>
      <vt:lpstr>Franklin Gothic Book</vt:lpstr>
      <vt:lpstr>Custom</vt:lpstr>
      <vt:lpstr>Gaussian Processes Regression</vt:lpstr>
      <vt:lpstr>Talk about grand-scheme project (AI4 grant)</vt:lpstr>
      <vt:lpstr>Talk about our part in the grant (designing stable microbial communities)</vt:lpstr>
      <vt:lpstr>Talk about </vt:lpstr>
      <vt:lpstr>PowerPoint Presentation</vt:lpstr>
      <vt:lpstr>PowerPoint Presentation</vt:lpstr>
      <vt:lpstr>Gaussian Processes Script</vt:lpstr>
      <vt:lpstr>BIC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Processes Regression</dc:title>
  <dc:creator>Pedro Fontanarrosa</dc:creator>
  <cp:lastModifiedBy>Pedro Fontanarrosa</cp:lastModifiedBy>
  <cp:revision>1</cp:revision>
  <dcterms:created xsi:type="dcterms:W3CDTF">2023-07-20T11:25:20Z</dcterms:created>
  <dcterms:modified xsi:type="dcterms:W3CDTF">2023-07-20T11:31:30Z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