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66" r:id="rId4"/>
    <p:sldId id="267" r:id="rId5"/>
    <p:sldId id="268" r:id="rId6"/>
    <p:sldId id="264" r:id="rId7"/>
    <p:sldId id="269" r:id="rId8"/>
    <p:sldId id="270" r:id="rId9"/>
    <p:sldId id="271" r:id="rId10"/>
    <p:sldId id="272" r:id="rId11"/>
    <p:sldId id="275" r:id="rId12"/>
    <p:sldId id="265" r:id="rId13"/>
    <p:sldId id="274" r:id="rId14"/>
    <p:sldId id="277" r:id="rId15"/>
    <p:sldId id="276" r:id="rId16"/>
    <p:sldId id="259" r:id="rId17"/>
    <p:sldId id="27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6" autoAdjust="0"/>
    <p:restoredTop sz="85007" autoAdjust="0"/>
  </p:normalViewPr>
  <p:slideViewPr>
    <p:cSldViewPr snapToGrid="0">
      <p:cViewPr>
        <p:scale>
          <a:sx n="75" d="100"/>
          <a:sy n="75" d="100"/>
        </p:scale>
        <p:origin x="118" y="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7/26/2023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7</a:t>
            </a:fld>
            <a:endParaRPr lang="en-US"/>
          </a:p>
        </p:txBody>
      </p:sp>
    </p:spTree>
    <p:extLst>
      <p:ext uri="{BB962C8B-B14F-4D97-AF65-F5344CB8AC3E}">
        <p14:creationId xmlns:p14="http://schemas.microsoft.com/office/powerpoint/2010/main" val="1168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take inspiration from the 'automated statistician' approach, which finds the best combination of Gaussian processes covariance functions for non-linear regression. We will adapt this approach to microbial system design and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116998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22254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11</a:t>
            </a:fld>
            <a:endParaRPr lang="en-US"/>
          </a:p>
        </p:txBody>
      </p:sp>
    </p:spTree>
    <p:extLst>
      <p:ext uri="{BB962C8B-B14F-4D97-AF65-F5344CB8AC3E}">
        <p14:creationId xmlns:p14="http://schemas.microsoft.com/office/powerpoint/2010/main" val="53998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7/26/2023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7/26/2023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p:txBody>
          <a:bodyPr>
            <a:normAutofit fontScale="90000"/>
          </a:bodyPr>
          <a:lstStyle/>
          <a:p>
            <a:r>
              <a:rPr lang="en-US" dirty="0"/>
              <a:t>Designing Stable Microbial Communities Using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Construction of a new library of stable communities</a:t>
            </a:r>
          </a:p>
          <a:p>
            <a:pPr marL="0" indent="0">
              <a:buNone/>
            </a:pPr>
            <a:r>
              <a:rPr lang="en-US" dirty="0"/>
              <a:t>Insights into the design rules of stable communities</a:t>
            </a:r>
          </a:p>
          <a:p>
            <a:pPr marL="0" indent="0">
              <a:buNone/>
            </a:pPr>
            <a:r>
              <a:rPr lang="en-US" dirty="0"/>
              <a:t>Potential for future biotechnology applications</a:t>
            </a:r>
          </a:p>
        </p:txBody>
      </p:sp>
    </p:spTree>
    <p:extLst>
      <p:ext uri="{BB962C8B-B14F-4D97-AF65-F5344CB8AC3E}">
        <p14:creationId xmlns:p14="http://schemas.microsoft.com/office/powerpoint/2010/main" val="1529394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models</a:t>
            </a:r>
          </a:p>
          <a:p>
            <a:r>
              <a:rPr lang="en-US" sz="2800" dirty="0"/>
              <a:t>3) Understand the "true" or "real" relationship between species</a:t>
            </a:r>
          </a:p>
        </p:txBody>
      </p:sp>
    </p:spTree>
    <p:extLst>
      <p:ext uri="{BB962C8B-B14F-4D97-AF65-F5344CB8AC3E}">
        <p14:creationId xmlns:p14="http://schemas.microsoft.com/office/powerpoint/2010/main" val="22626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a:xfrm>
            <a:off x="371094" y="1161288"/>
            <a:ext cx="3438144" cy="1239012"/>
          </a:xfrm>
        </p:spPr>
        <p:txBody>
          <a:bodyPr anchor="ctr">
            <a:normAutofit/>
          </a:bodyPr>
          <a:lstStyle/>
          <a:p>
            <a:r>
              <a:rPr lang="en-US" sz="2800"/>
              <a:t>Gaussian Processes Script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a:xfrm>
            <a:off x="371094" y="2718054"/>
            <a:ext cx="3499866" cy="3207258"/>
          </a:xfrm>
        </p:spPr>
        <p:txBody>
          <a:bodyPr anchor="t">
            <a:normAutofit/>
          </a:bodyPr>
          <a:lstStyle/>
          <a:p>
            <a:pPr marL="0" indent="0">
              <a:buNone/>
            </a:pPr>
            <a:r>
              <a:rPr lang="en-US" sz="1700" dirty="0"/>
              <a:t>Create an automated script to generate the best GP fit using kernel space exploration and dimensions</a:t>
            </a:r>
          </a:p>
          <a:p>
            <a:r>
              <a:rPr lang="en-US" sz="1700" dirty="0"/>
              <a:t>Loop through different variables: kernels, latent processes, and mean functions</a:t>
            </a:r>
          </a:p>
          <a:p>
            <a:pPr lvl="1"/>
            <a:r>
              <a:rPr lang="en-US" sz="1300" dirty="0"/>
              <a:t>First, through base kernels, then through combinations (by addition and/or multiplication) of kernels [1-3]</a:t>
            </a:r>
          </a:p>
          <a:p>
            <a:r>
              <a:rPr lang="en-US" sz="1700" dirty="0"/>
              <a:t>Possibly also loop through different likelihoods</a:t>
            </a:r>
          </a:p>
        </p:txBody>
      </p:sp>
      <p:pic>
        <p:nvPicPr>
          <p:cNvPr id="5" name="Picture 4">
            <a:extLst>
              <a:ext uri="{FF2B5EF4-FFF2-40B4-BE49-F238E27FC236}">
                <a16:creationId xmlns:a16="http://schemas.microsoft.com/office/drawing/2014/main" id="{55D15E42-4285-CB43-03AA-9640D5730ABA}"/>
              </a:ext>
            </a:extLst>
          </p:cNvPr>
          <p:cNvPicPr>
            <a:picLocks noChangeAspect="1"/>
          </p:cNvPicPr>
          <p:nvPr/>
        </p:nvPicPr>
        <p:blipFill>
          <a:blip r:embed="rId3"/>
          <a:stretch>
            <a:fillRect/>
          </a:stretch>
        </p:blipFill>
        <p:spPr>
          <a:xfrm>
            <a:off x="4901184" y="1653612"/>
            <a:ext cx="6922008" cy="3651359"/>
          </a:xfrm>
          <a:prstGeom prst="rect">
            <a:avLst/>
          </a:prstGeom>
        </p:spPr>
      </p:pic>
      <p:sp>
        <p:nvSpPr>
          <p:cNvPr id="6" name="Footer Placeholder 5">
            <a:extLst>
              <a:ext uri="{FF2B5EF4-FFF2-40B4-BE49-F238E27FC236}">
                <a16:creationId xmlns:a16="http://schemas.microsoft.com/office/drawing/2014/main" id="{6C6B4742-1C4A-F035-DEF0-5502F799011D}"/>
              </a:ext>
            </a:extLst>
          </p:cNvPr>
          <p:cNvSpPr>
            <a:spLocks noGrp="1"/>
          </p:cNvSpPr>
          <p:nvPr>
            <p:ph type="ftr" sz="quarter" idx="11"/>
          </p:nvPr>
        </p:nvSpPr>
        <p:spPr>
          <a:xfrm>
            <a:off x="563880" y="6356350"/>
            <a:ext cx="10703560" cy="365125"/>
          </a:xfrm>
        </p:spPr>
        <p:txBody>
          <a:bodyPr/>
          <a:lstStyle/>
          <a:p>
            <a:r>
              <a:rPr lang="en-US" dirty="0"/>
              <a:t>(1) Lloyd, J.; </a:t>
            </a:r>
            <a:r>
              <a:rPr lang="en-US" dirty="0" err="1"/>
              <a:t>Duvenaud</a:t>
            </a:r>
            <a:r>
              <a:rPr lang="en-US" dirty="0"/>
              <a:t>, D.; Grosse, R.; Tenenbaum, J.; </a:t>
            </a:r>
            <a:r>
              <a:rPr lang="en-US" dirty="0" err="1"/>
              <a:t>Ghahramani</a:t>
            </a:r>
            <a:r>
              <a:rPr lang="en-US" dirty="0"/>
              <a:t>, Z. Automatic Construction and Natural-Language Description of Nonparametric Regression Models. Proceedings of the AAAI Conference on Artificial Intelligence 2014, 28 (1). https://doi.org/10.1609/aaai.v28i1.8904.</a:t>
            </a:r>
          </a:p>
        </p:txBody>
      </p:sp>
    </p:spTree>
    <p:extLst>
      <p:ext uri="{BB962C8B-B14F-4D97-AF65-F5344CB8AC3E}">
        <p14:creationId xmlns:p14="http://schemas.microsoft.com/office/powerpoint/2010/main" val="324054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p:txBody>
          <a:bodyPr/>
          <a:lstStyle/>
          <a:p>
            <a:r>
              <a:rPr lang="en-US"/>
              <a:t>Initial Results</a:t>
            </a:r>
            <a:endParaRPr lang="en-US" dirty="0"/>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517" y="-132080"/>
            <a:ext cx="3743963" cy="2807973"/>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85720"/>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BA4D-D29C-737E-34FF-3148B924E939}"/>
              </a:ext>
            </a:extLst>
          </p:cNvPr>
          <p:cNvSpPr>
            <a:spLocks noGrp="1"/>
          </p:cNvSpPr>
          <p:nvPr>
            <p:ph type="title"/>
          </p:nvPr>
        </p:nvSpPr>
        <p:spPr>
          <a:xfrm>
            <a:off x="838200" y="184805"/>
            <a:ext cx="10515600" cy="1505883"/>
          </a:xfrm>
        </p:spPr>
        <p:txBody>
          <a:bodyPr anchor="ctr">
            <a:normAutofit/>
          </a:bodyPr>
          <a:lstStyle/>
          <a:p>
            <a:r>
              <a:rPr lang="en-US" sz="3300"/>
              <a:t>Search for working/recently-updated forks of the many GitHub repositories related to the Automated Statistician. </a:t>
            </a:r>
          </a:p>
        </p:txBody>
      </p:sp>
      <p:pic>
        <p:nvPicPr>
          <p:cNvPr id="4" name="Picture 3">
            <a:extLst>
              <a:ext uri="{FF2B5EF4-FFF2-40B4-BE49-F238E27FC236}">
                <a16:creationId xmlns:a16="http://schemas.microsoft.com/office/drawing/2014/main" id="{1A2C4056-97A3-2363-F9EA-133EDEFD3F1D}"/>
              </a:ext>
            </a:extLst>
          </p:cNvPr>
          <p:cNvPicPr>
            <a:picLocks noChangeAspect="1"/>
          </p:cNvPicPr>
          <p:nvPr/>
        </p:nvPicPr>
        <p:blipFill>
          <a:blip r:embed="rId2"/>
          <a:stretch>
            <a:fillRect/>
          </a:stretch>
        </p:blipFill>
        <p:spPr>
          <a:xfrm>
            <a:off x="838200" y="2270305"/>
            <a:ext cx="10512547" cy="3600545"/>
          </a:xfrm>
          <a:prstGeom prst="rect">
            <a:avLst/>
          </a:prstGeom>
        </p:spPr>
      </p:pic>
    </p:spTree>
    <p:extLst>
      <p:ext uri="{BB962C8B-B14F-4D97-AF65-F5344CB8AC3E}">
        <p14:creationId xmlns:p14="http://schemas.microsoft.com/office/powerpoint/2010/main" val="2996165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A193-7178-73EB-C19E-B1ADDD6EAE4F}"/>
              </a:ext>
            </a:extLst>
          </p:cNvPr>
          <p:cNvSpPr>
            <a:spLocks noGrp="1"/>
          </p:cNvSpPr>
          <p:nvPr>
            <p:ph type="title"/>
          </p:nvPr>
        </p:nvSpPr>
        <p:spPr/>
        <p:txBody>
          <a:bodyPr>
            <a:normAutofit/>
          </a:bodyPr>
          <a:lstStyle/>
          <a:p>
            <a:r>
              <a:rPr lang="en-US" dirty="0"/>
              <a:t>Testing different optimization </a:t>
            </a:r>
            <a:r>
              <a:rPr lang="en-US" dirty="0" err="1"/>
              <a:t>optimization</a:t>
            </a:r>
            <a:r>
              <a:rPr lang="en-US" dirty="0"/>
              <a:t> packages/algorithms</a:t>
            </a:r>
          </a:p>
        </p:txBody>
      </p:sp>
      <p:sp>
        <p:nvSpPr>
          <p:cNvPr id="4" name="TextBox 3">
            <a:extLst>
              <a:ext uri="{FF2B5EF4-FFF2-40B4-BE49-F238E27FC236}">
                <a16:creationId xmlns:a16="http://schemas.microsoft.com/office/drawing/2014/main" id="{D6F3A9FC-00C6-1BE2-569D-9DEBAAED829D}"/>
              </a:ext>
            </a:extLst>
          </p:cNvPr>
          <p:cNvSpPr txBox="1"/>
          <p:nvPr/>
        </p:nvSpPr>
        <p:spPr>
          <a:xfrm>
            <a:off x="1234440" y="2690614"/>
            <a:ext cx="1915160" cy="1754326"/>
          </a:xfrm>
          <a:prstGeom prst="rect">
            <a:avLst/>
          </a:prstGeom>
          <a:noFill/>
        </p:spPr>
        <p:txBody>
          <a:bodyPr wrap="square">
            <a:spAutoFit/>
          </a:bodyPr>
          <a:lstStyle/>
          <a:p>
            <a:r>
              <a:rPr lang="en-US" dirty="0" err="1"/>
              <a:t>Scipy</a:t>
            </a:r>
            <a:r>
              <a:rPr lang="en-US" dirty="0"/>
              <a:t>* vs. </a:t>
            </a:r>
            <a:r>
              <a:rPr lang="en-US" dirty="0" err="1"/>
              <a:t>lmfit</a:t>
            </a:r>
            <a:endParaRPr lang="en-US" dirty="0"/>
          </a:p>
          <a:p>
            <a:endParaRPr lang="en-US" dirty="0"/>
          </a:p>
          <a:p>
            <a:r>
              <a:rPr lang="en-US" dirty="0"/>
              <a:t>*Currently using </a:t>
            </a:r>
            <a:r>
              <a:rPr lang="en-US" dirty="0" err="1"/>
              <a:t>scipy’s</a:t>
            </a:r>
            <a:r>
              <a:rPr lang="en-US" dirty="0"/>
              <a:t> minimize optimization using L-BFGS-B method</a:t>
            </a:r>
          </a:p>
        </p:txBody>
      </p:sp>
    </p:spTree>
    <p:extLst>
      <p:ext uri="{BB962C8B-B14F-4D97-AF65-F5344CB8AC3E}">
        <p14:creationId xmlns:p14="http://schemas.microsoft.com/office/powerpoint/2010/main" val="64058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Scoring Models (alternative to BIC?) – LML, CLML, or other</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838200" y="2239492"/>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873760" y="1889277"/>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923556" y="2992970"/>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923556" y="3618746"/>
            <a:ext cx="3786410" cy="2446940"/>
          </a:xfrm>
          <a:prstGeom prst="rect">
            <a:avLst/>
          </a:prstGeom>
        </p:spPr>
      </p:pic>
      <p:sp>
        <p:nvSpPr>
          <p:cNvPr id="13" name="TextBox 12">
            <a:extLst>
              <a:ext uri="{FF2B5EF4-FFF2-40B4-BE49-F238E27FC236}">
                <a16:creationId xmlns:a16="http://schemas.microsoft.com/office/drawing/2014/main" id="{D86A395D-1C40-D694-DBB3-9DBF5741BA01}"/>
              </a:ext>
            </a:extLst>
          </p:cNvPr>
          <p:cNvSpPr txBox="1"/>
          <p:nvPr/>
        </p:nvSpPr>
        <p:spPr>
          <a:xfrm>
            <a:off x="5786120" y="4994616"/>
            <a:ext cx="5328920" cy="954107"/>
          </a:xfrm>
          <a:prstGeom prst="rect">
            <a:avLst/>
          </a:prstGeom>
          <a:noFill/>
        </p:spPr>
        <p:txBody>
          <a:bodyPr wrap="square">
            <a:spAutoFit/>
          </a:bodyPr>
          <a:lstStyle/>
          <a:p>
            <a:r>
              <a:rPr lang="en-US" sz="1400" dirty="0"/>
              <a:t>[1] </a:t>
            </a:r>
            <a:r>
              <a:rPr lang="en-US" sz="1400" dirty="0" err="1"/>
              <a:t>Lotfi</a:t>
            </a:r>
            <a:r>
              <a:rPr lang="en-US" sz="1400" dirty="0"/>
              <a:t>, S.; </a:t>
            </a:r>
            <a:r>
              <a:rPr lang="en-US" sz="1400" dirty="0" err="1"/>
              <a:t>Izmailov</a:t>
            </a:r>
            <a:r>
              <a:rPr lang="en-US" sz="1400" dirty="0"/>
              <a:t>, P.; Benton, G.; Goldblum, M.; Wilson, A. G. Bayesian Model Selection, the Marginal Likelihood, and Generalization. In Proceedings of the 39th International Conference on Machine Learning; PMLR, 2022; pp 14223–14247.</a:t>
            </a:r>
          </a:p>
        </p:txBody>
      </p:sp>
      <p:sp>
        <p:nvSpPr>
          <p:cNvPr id="15" name="TextBox 14">
            <a:extLst>
              <a:ext uri="{FF2B5EF4-FFF2-40B4-BE49-F238E27FC236}">
                <a16:creationId xmlns:a16="http://schemas.microsoft.com/office/drawing/2014/main" id="{AE03EF31-C2F5-69C8-2278-A06A0E104BC4}"/>
              </a:ext>
            </a:extLst>
          </p:cNvPr>
          <p:cNvSpPr txBox="1"/>
          <p:nvPr/>
        </p:nvSpPr>
        <p:spPr>
          <a:xfrm>
            <a:off x="5786120" y="2073943"/>
            <a:ext cx="5567680" cy="2585323"/>
          </a:xfrm>
          <a:prstGeom prst="rect">
            <a:avLst/>
          </a:prstGeom>
          <a:noFill/>
        </p:spPr>
        <p:txBody>
          <a:bodyPr wrap="square">
            <a:spAutoFit/>
          </a:bodyPr>
          <a:lstStyle/>
          <a:p>
            <a:r>
              <a:rPr lang="en-US" dirty="0"/>
              <a:t>Conditional LML: namely, we show how marginal likelihood can be negatively correlated with generalization, with implications for neural architecture search, and can lead to both underfitting and overfitting in hyperparameter learning. We provide a partial remedy through a conditional marginal likelihood, which we show is more aligned with generalization, and practically valuable for large-scale hyperparameter learning, such as in deep kernel learning. [1]</a:t>
            </a:r>
          </a:p>
        </p:txBody>
      </p:sp>
      <p:cxnSp>
        <p:nvCxnSpPr>
          <p:cNvPr id="17" name="Straight Connector 16">
            <a:extLst>
              <a:ext uri="{FF2B5EF4-FFF2-40B4-BE49-F238E27FC236}">
                <a16:creationId xmlns:a16="http://schemas.microsoft.com/office/drawing/2014/main" id="{4C217DBB-CD01-498C-4784-85F28224BD15}"/>
              </a:ext>
            </a:extLst>
          </p:cNvPr>
          <p:cNvCxnSpPr/>
          <p:nvPr/>
        </p:nvCxnSpPr>
        <p:spPr>
          <a:xfrm>
            <a:off x="5313680" y="1889277"/>
            <a:ext cx="0" cy="4303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40CF-894B-8C86-07DD-F7306E96FB71}"/>
              </a:ext>
            </a:extLst>
          </p:cNvPr>
          <p:cNvSpPr>
            <a:spLocks noGrp="1"/>
          </p:cNvSpPr>
          <p:nvPr>
            <p:ph type="title"/>
          </p:nvPr>
        </p:nvSpPr>
        <p:spPr/>
        <p:txBody>
          <a:bodyPr/>
          <a:lstStyle/>
          <a:p>
            <a:r>
              <a:rPr lang="en-US" dirty="0"/>
              <a:t>System learning?</a:t>
            </a:r>
          </a:p>
        </p:txBody>
      </p:sp>
      <p:sp>
        <p:nvSpPr>
          <p:cNvPr id="3" name="Content Placeholder 2">
            <a:extLst>
              <a:ext uri="{FF2B5EF4-FFF2-40B4-BE49-F238E27FC236}">
                <a16:creationId xmlns:a16="http://schemas.microsoft.com/office/drawing/2014/main" id="{2B5E595A-1695-BAA5-CA1A-ED3976F799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481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State</a:t>
            </a:r>
          </a:p>
        </p:txBody>
      </p:sp>
      <p:graphicFrame>
        <p:nvGraphicFramePr>
          <p:cNvPr id="4" name="Table 4">
            <a:extLst>
              <a:ext uri="{FF2B5EF4-FFF2-40B4-BE49-F238E27FC236}">
                <a16:creationId xmlns:a16="http://schemas.microsoft.com/office/drawing/2014/main" id="{64D31FAE-4354-4240-8F29-CB4B8E654D03}"/>
              </a:ext>
            </a:extLst>
          </p:cNvPr>
          <p:cNvGraphicFramePr>
            <a:graphicFrameLocks noGrp="1"/>
          </p:cNvGraphicFramePr>
          <p:nvPr>
            <p:extLst>
              <p:ext uri="{D42A27DB-BD31-4B8C-83A1-F6EECF244321}">
                <p14:modId xmlns:p14="http://schemas.microsoft.com/office/powerpoint/2010/main" val="808696606"/>
              </p:ext>
            </p:extLst>
          </p:nvPr>
        </p:nvGraphicFramePr>
        <p:xfrm>
          <a:off x="3747655" y="961812"/>
          <a:ext cx="7931727" cy="4979021"/>
        </p:xfrm>
        <a:graphic>
          <a:graphicData uri="http://schemas.openxmlformats.org/drawingml/2006/table">
            <a:tbl>
              <a:tblPr firstRow="1" bandRow="1">
                <a:tableStyleId>{073A0DAA-6AF3-43AB-8588-CEC1D06C72B9}</a:tableStyleId>
              </a:tblPr>
              <a:tblGrid>
                <a:gridCol w="2257781">
                  <a:extLst>
                    <a:ext uri="{9D8B030D-6E8A-4147-A177-3AD203B41FA5}">
                      <a16:colId xmlns:a16="http://schemas.microsoft.com/office/drawing/2014/main" val="4102250908"/>
                    </a:ext>
                  </a:extLst>
                </a:gridCol>
                <a:gridCol w="3544185">
                  <a:extLst>
                    <a:ext uri="{9D8B030D-6E8A-4147-A177-3AD203B41FA5}">
                      <a16:colId xmlns:a16="http://schemas.microsoft.com/office/drawing/2014/main" val="371108148"/>
                    </a:ext>
                  </a:extLst>
                </a:gridCol>
                <a:gridCol w="2129761">
                  <a:extLst>
                    <a:ext uri="{9D8B030D-6E8A-4147-A177-3AD203B41FA5}">
                      <a16:colId xmlns:a16="http://schemas.microsoft.com/office/drawing/2014/main" val="1244238794"/>
                    </a:ext>
                  </a:extLst>
                </a:gridCol>
              </a:tblGrid>
              <a:tr h="550669">
                <a:tc>
                  <a:txBody>
                    <a:bodyPr/>
                    <a:lstStyle/>
                    <a:p>
                      <a:r>
                        <a:rPr lang="en-US" sz="1800" dirty="0"/>
                        <a:t>To-Do</a:t>
                      </a:r>
                    </a:p>
                  </a:txBody>
                  <a:tcPr marL="125152" marR="125152" marT="62576" marB="62576"/>
                </a:tc>
                <a:tc>
                  <a:txBody>
                    <a:bodyPr/>
                    <a:lstStyle/>
                    <a:p>
                      <a:r>
                        <a:rPr lang="en-US" sz="1800"/>
                        <a:t>In Progress</a:t>
                      </a:r>
                    </a:p>
                  </a:txBody>
                  <a:tcPr marL="125152" marR="125152" marT="62576" marB="62576"/>
                </a:tc>
                <a:tc>
                  <a:txBody>
                    <a:bodyPr/>
                    <a:lstStyle/>
                    <a:p>
                      <a:r>
                        <a:rPr lang="en-US" sz="1800"/>
                        <a:t>Done</a:t>
                      </a:r>
                    </a:p>
                  </a:txBody>
                  <a:tcPr marL="125152" marR="125152" marT="62576" marB="62576"/>
                </a:tc>
                <a:extLst>
                  <a:ext uri="{0D108BD9-81ED-4DB2-BD59-A6C34878D82A}">
                    <a16:rowId xmlns:a16="http://schemas.microsoft.com/office/drawing/2014/main" val="1581904397"/>
                  </a:ext>
                </a:extLst>
              </a:tr>
              <a:tr h="625760">
                <a:tc>
                  <a:txBody>
                    <a:bodyPr/>
                    <a:lstStyle/>
                    <a:p>
                      <a:endParaRPr lang="en-US" sz="1800" dirty="0"/>
                    </a:p>
                  </a:txBody>
                  <a:tcPr marL="125152" marR="125152" marT="62576" marB="625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Write a Script that automatically generates GPR for synthetic data</a:t>
                      </a:r>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966352955"/>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304582381"/>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4047786"/>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474620994"/>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1749762941"/>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a:p>
                  </a:txBody>
                  <a:tcPr marL="125152" marR="125152" marT="62576" marB="62576"/>
                </a:tc>
                <a:extLst>
                  <a:ext uri="{0D108BD9-81ED-4DB2-BD59-A6C34878D82A}">
                    <a16:rowId xmlns:a16="http://schemas.microsoft.com/office/drawing/2014/main" val="237968227"/>
                  </a:ext>
                </a:extLst>
              </a:tr>
              <a:tr h="625760">
                <a:tc>
                  <a:txBody>
                    <a:bodyPr/>
                    <a:lstStyle/>
                    <a:p>
                      <a:endParaRPr lang="en-US" sz="1800"/>
                    </a:p>
                  </a:txBody>
                  <a:tcPr marL="125152" marR="125152" marT="62576" marB="62576"/>
                </a:tc>
                <a:tc>
                  <a:txBody>
                    <a:bodyPr/>
                    <a:lstStyle/>
                    <a:p>
                      <a:endParaRPr lang="en-US" sz="1800"/>
                    </a:p>
                  </a:txBody>
                  <a:tcPr marL="125152" marR="125152" marT="62576" marB="62576"/>
                </a:tc>
                <a:tc>
                  <a:txBody>
                    <a:bodyPr/>
                    <a:lstStyle/>
                    <a:p>
                      <a:endParaRPr lang="en-US" sz="1800" dirty="0"/>
                    </a:p>
                  </a:txBody>
                  <a:tcPr marL="125152" marR="125152" marT="62576" marB="62576"/>
                </a:tc>
                <a:extLst>
                  <a:ext uri="{0D108BD9-81ED-4DB2-BD59-A6C34878D82A}">
                    <a16:rowId xmlns:a16="http://schemas.microsoft.com/office/drawing/2014/main" val="714055429"/>
                  </a:ext>
                </a:extLst>
              </a:tr>
            </a:tbl>
          </a:graphicData>
        </a:graphic>
      </p:graphicFrame>
    </p:spTree>
    <p:extLst>
      <p:ext uri="{BB962C8B-B14F-4D97-AF65-F5344CB8AC3E}">
        <p14:creationId xmlns:p14="http://schemas.microsoft.com/office/powerpoint/2010/main" val="136983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Understanding</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Objective 1: Developing the Gaussian processes framework for interpretable dynamical system design</a:t>
            </a:r>
          </a:p>
          <a:p>
            <a:pPr marL="0" indent="0">
              <a:buNone/>
            </a:pPr>
            <a:r>
              <a:rPr lang="en-US" dirty="0"/>
              <a:t>Objective 2: Generate a library of stable microbial communities</a:t>
            </a:r>
          </a:p>
        </p:txBody>
      </p:sp>
    </p:spTree>
    <p:extLst>
      <p:ext uri="{BB962C8B-B14F-4D97-AF65-F5344CB8AC3E}">
        <p14:creationId xmlns:p14="http://schemas.microsoft.com/office/powerpoint/2010/main" val="198954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Methodology</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Talk about our part in the grant (designing stable microbial communities)</a:t>
            </a:r>
          </a:p>
          <a:p>
            <a:pPr marL="0" indent="0">
              <a:buNone/>
            </a:pPr>
            <a:endParaRPr lang="en-US" dirty="0"/>
          </a:p>
          <a:p>
            <a:pPr marL="0" indent="0">
              <a:buNone/>
            </a:pPr>
            <a:r>
              <a:rPr lang="en-US" dirty="0"/>
              <a:t>Discuss the "automated statistician" approach</a:t>
            </a:r>
          </a:p>
          <a:p>
            <a:pPr marL="0" indent="0">
              <a:buNone/>
            </a:pPr>
            <a:r>
              <a:rPr lang="en-US" dirty="0"/>
              <a:t>Explain how the approach will be adapted to microbial system design</a:t>
            </a:r>
          </a:p>
          <a:p>
            <a:pPr marL="0" indent="0">
              <a:buNone/>
            </a:pPr>
            <a:r>
              <a:rPr lang="en-US" dirty="0"/>
              <a:t>Discuss the plan to generate a library of stable microbial communities</a:t>
            </a:r>
          </a:p>
        </p:txBody>
      </p:sp>
    </p:spTree>
    <p:extLst>
      <p:ext uri="{BB962C8B-B14F-4D97-AF65-F5344CB8AC3E}">
        <p14:creationId xmlns:p14="http://schemas.microsoft.com/office/powerpoint/2010/main" val="204340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523</TotalTime>
  <Words>1502</Words>
  <Application>Microsoft Office PowerPoint</Application>
  <PresentationFormat>Widescreen</PresentationFormat>
  <Paragraphs>102</Paragraphs>
  <Slides>18</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Office Theme</vt:lpstr>
      <vt:lpstr>Designing Stable Microbial Communities Using Gaussian Processes</vt:lpstr>
      <vt:lpstr>Introduction</vt:lpstr>
      <vt:lpstr>Machine Learning and Its Limitations</vt:lpstr>
      <vt:lpstr>Gaussian Processes: An Overview</vt:lpstr>
      <vt:lpstr>Gaussian Processes for System Understanding</vt:lpstr>
      <vt:lpstr>PowerPoint Presentation</vt:lpstr>
      <vt:lpstr>Gaussian Processes for System Design</vt:lpstr>
      <vt:lpstr>AI4 grant: Project Objectives</vt:lpstr>
      <vt:lpstr>AI4 grant: Project Methodology</vt:lpstr>
      <vt:lpstr>Expected Outcomes</vt:lpstr>
      <vt:lpstr>Next Steps</vt:lpstr>
      <vt:lpstr>Gaussian Processes Script</vt:lpstr>
      <vt:lpstr>Initial Results</vt:lpstr>
      <vt:lpstr>Search for working/recently-updated forks of the many GitHub repositories related to the Automated Statistician. </vt:lpstr>
      <vt:lpstr>Testing different optimization optimization packages/algorithms</vt:lpstr>
      <vt:lpstr>Scoring Models (alternative to BIC?) – LML, CLML, or other</vt:lpstr>
      <vt:lpstr>System learning?</vt:lpstr>
      <vt:lpstr>Project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7</cp:revision>
  <dcterms:created xsi:type="dcterms:W3CDTF">2023-07-25T14:07:55Z</dcterms:created>
  <dcterms:modified xsi:type="dcterms:W3CDTF">2023-07-26T15:53:21Z</dcterms:modified>
</cp:coreProperties>
</file>