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0" r:id="rId3"/>
    <p:sldId id="266" r:id="rId4"/>
    <p:sldId id="267" r:id="rId5"/>
    <p:sldId id="268" r:id="rId6"/>
    <p:sldId id="264" r:id="rId7"/>
    <p:sldId id="269" r:id="rId8"/>
    <p:sldId id="270" r:id="rId9"/>
    <p:sldId id="279" r:id="rId10"/>
    <p:sldId id="271" r:id="rId11"/>
    <p:sldId id="1091" r:id="rId12"/>
    <p:sldId id="272" r:id="rId13"/>
    <p:sldId id="275" r:id="rId14"/>
    <p:sldId id="265" r:id="rId15"/>
    <p:sldId id="274" r:id="rId16"/>
    <p:sldId id="1092" r:id="rId17"/>
    <p:sldId id="259" r:id="rId18"/>
    <p:sldId id="1093"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6" autoAdjust="0"/>
    <p:restoredTop sz="85007" autoAdjust="0"/>
  </p:normalViewPr>
  <p:slideViewPr>
    <p:cSldViewPr snapToGrid="0">
      <p:cViewPr varScale="1">
        <p:scale>
          <a:sx n="71" d="100"/>
          <a:sy n="71" d="100"/>
        </p:scale>
        <p:origin x="95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50739-4330-4F6D-BF92-30B50E4F35E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5728A36-F363-4A12-9479-D048D33C7737}">
      <dgm:prSet/>
      <dgm:spPr/>
      <dgm:t>
        <a:bodyPr/>
        <a:lstStyle/>
        <a:p>
          <a:pPr>
            <a:lnSpc>
              <a:spcPct val="100000"/>
            </a:lnSpc>
          </a:pPr>
          <a:r>
            <a:rPr lang="en-US"/>
            <a:t>Objective 1: Developing the Gaussian processes framework for interpretable dynamical system design</a:t>
          </a:r>
        </a:p>
      </dgm:t>
    </dgm:pt>
    <dgm:pt modelId="{B01F4D1E-9D91-4B73-8F49-4EBAE6325FD1}" type="parTrans" cxnId="{19810EC6-BB22-4826-A2A2-CD86896BEBF0}">
      <dgm:prSet/>
      <dgm:spPr/>
      <dgm:t>
        <a:bodyPr/>
        <a:lstStyle/>
        <a:p>
          <a:endParaRPr lang="en-US"/>
        </a:p>
      </dgm:t>
    </dgm:pt>
    <dgm:pt modelId="{6FE8AD58-B7E2-44ED-8044-EF2A8D103FD4}" type="sibTrans" cxnId="{19810EC6-BB22-4826-A2A2-CD86896BEBF0}">
      <dgm:prSet/>
      <dgm:spPr/>
      <dgm:t>
        <a:bodyPr/>
        <a:lstStyle/>
        <a:p>
          <a:pPr>
            <a:lnSpc>
              <a:spcPct val="100000"/>
            </a:lnSpc>
          </a:pPr>
          <a:endParaRPr lang="en-US"/>
        </a:p>
      </dgm:t>
    </dgm:pt>
    <dgm:pt modelId="{12099C8B-F20B-48D2-BFF7-106B72E3E70B}">
      <dgm:prSet/>
      <dgm:spPr/>
      <dgm:t>
        <a:bodyPr/>
        <a:lstStyle/>
        <a:p>
          <a:pPr>
            <a:lnSpc>
              <a:spcPct val="100000"/>
            </a:lnSpc>
          </a:pPr>
          <a:r>
            <a:rPr lang="en-US"/>
            <a:t>Objective 2: Generate a library of stable microbial communities</a:t>
          </a:r>
        </a:p>
      </dgm:t>
    </dgm:pt>
    <dgm:pt modelId="{6AF9D6BC-7E3A-4F61-8B2B-F2F9A8E44B23}" type="parTrans" cxnId="{5350C099-835C-4ED2-A593-3BE8F5FFFA20}">
      <dgm:prSet/>
      <dgm:spPr/>
      <dgm:t>
        <a:bodyPr/>
        <a:lstStyle/>
        <a:p>
          <a:endParaRPr lang="en-US"/>
        </a:p>
      </dgm:t>
    </dgm:pt>
    <dgm:pt modelId="{C5581DEA-B6E8-4B44-BC27-8EBF90D04D55}" type="sibTrans" cxnId="{5350C099-835C-4ED2-A593-3BE8F5FFFA20}">
      <dgm:prSet/>
      <dgm:spPr/>
      <dgm:t>
        <a:bodyPr/>
        <a:lstStyle/>
        <a:p>
          <a:endParaRPr lang="en-US"/>
        </a:p>
      </dgm:t>
    </dgm:pt>
    <dgm:pt modelId="{1DDB7EC5-B175-41E0-9E34-7BD08AC200C8}" type="pres">
      <dgm:prSet presAssocID="{13050739-4330-4F6D-BF92-30B50E4F35E7}" presName="root" presStyleCnt="0">
        <dgm:presLayoutVars>
          <dgm:dir/>
          <dgm:resizeHandles val="exact"/>
        </dgm:presLayoutVars>
      </dgm:prSet>
      <dgm:spPr/>
    </dgm:pt>
    <dgm:pt modelId="{E77304C8-03B7-49C3-8B63-C2ADD22DC0B2}" type="pres">
      <dgm:prSet presAssocID="{13050739-4330-4F6D-BF92-30B50E4F35E7}" presName="container" presStyleCnt="0">
        <dgm:presLayoutVars>
          <dgm:dir/>
          <dgm:resizeHandles val="exact"/>
        </dgm:presLayoutVars>
      </dgm:prSet>
      <dgm:spPr/>
    </dgm:pt>
    <dgm:pt modelId="{CE6590C8-5959-4677-9626-4C5660D2994F}" type="pres">
      <dgm:prSet presAssocID="{A5728A36-F363-4A12-9479-D048D33C7737}" presName="compNode" presStyleCnt="0"/>
      <dgm:spPr/>
    </dgm:pt>
    <dgm:pt modelId="{9ECACB88-D664-4F26-975D-29ABD55D56C4}" type="pres">
      <dgm:prSet presAssocID="{A5728A36-F363-4A12-9479-D048D33C7737}" presName="iconBgRect" presStyleLbl="bgShp" presStyleIdx="0" presStyleCnt="2"/>
      <dgm:spPr/>
    </dgm:pt>
    <dgm:pt modelId="{DF2804E9-76D1-4C86-B894-9166843B46F1}" type="pres">
      <dgm:prSet presAssocID="{A5728A36-F363-4A12-9479-D048D33C77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29A5E87A-953E-4847-B8EE-E2BCE489F722}" type="pres">
      <dgm:prSet presAssocID="{A5728A36-F363-4A12-9479-D048D33C7737}" presName="spaceRect" presStyleCnt="0"/>
      <dgm:spPr/>
    </dgm:pt>
    <dgm:pt modelId="{89E5CB9D-BC7E-4016-A6C1-A64830FA3452}" type="pres">
      <dgm:prSet presAssocID="{A5728A36-F363-4A12-9479-D048D33C7737}" presName="textRect" presStyleLbl="revTx" presStyleIdx="0" presStyleCnt="2">
        <dgm:presLayoutVars>
          <dgm:chMax val="1"/>
          <dgm:chPref val="1"/>
        </dgm:presLayoutVars>
      </dgm:prSet>
      <dgm:spPr/>
    </dgm:pt>
    <dgm:pt modelId="{A67BC1EE-E96C-47B7-8FCB-174A16D599ED}" type="pres">
      <dgm:prSet presAssocID="{6FE8AD58-B7E2-44ED-8044-EF2A8D103FD4}" presName="sibTrans" presStyleLbl="sibTrans2D1" presStyleIdx="0" presStyleCnt="0"/>
      <dgm:spPr/>
    </dgm:pt>
    <dgm:pt modelId="{316ACD8C-B16D-4F47-BA21-CD7B2C21E717}" type="pres">
      <dgm:prSet presAssocID="{12099C8B-F20B-48D2-BFF7-106B72E3E70B}" presName="compNode" presStyleCnt="0"/>
      <dgm:spPr/>
    </dgm:pt>
    <dgm:pt modelId="{6A06A863-B439-48C2-B7D2-58DA7839F603}" type="pres">
      <dgm:prSet presAssocID="{12099C8B-F20B-48D2-BFF7-106B72E3E70B}" presName="iconBgRect" presStyleLbl="bgShp" presStyleIdx="1" presStyleCnt="2"/>
      <dgm:spPr/>
    </dgm:pt>
    <dgm:pt modelId="{48032432-5D6E-4678-97A2-FE8C3C11E84E}" type="pres">
      <dgm:prSet presAssocID="{12099C8B-F20B-48D2-BFF7-106B72E3E7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8BB3CED0-8272-4684-834B-6580FFF7C0AA}" type="pres">
      <dgm:prSet presAssocID="{12099C8B-F20B-48D2-BFF7-106B72E3E70B}" presName="spaceRect" presStyleCnt="0"/>
      <dgm:spPr/>
    </dgm:pt>
    <dgm:pt modelId="{9FEFE48C-089E-4A91-A263-A6A8939B28A8}" type="pres">
      <dgm:prSet presAssocID="{12099C8B-F20B-48D2-BFF7-106B72E3E70B}" presName="textRect" presStyleLbl="revTx" presStyleIdx="1" presStyleCnt="2">
        <dgm:presLayoutVars>
          <dgm:chMax val="1"/>
          <dgm:chPref val="1"/>
        </dgm:presLayoutVars>
      </dgm:prSet>
      <dgm:spPr/>
    </dgm:pt>
  </dgm:ptLst>
  <dgm:cxnLst>
    <dgm:cxn modelId="{10C48615-11C2-4E58-95AB-26CFC423F3B1}" type="presOf" srcId="{6FE8AD58-B7E2-44ED-8044-EF2A8D103FD4}" destId="{A67BC1EE-E96C-47B7-8FCB-174A16D599ED}" srcOrd="0" destOrd="0" presId="urn:microsoft.com/office/officeart/2018/2/layout/IconCircleList"/>
    <dgm:cxn modelId="{848E8E52-2E4D-4055-8357-9898AD2A7FF2}" type="presOf" srcId="{A5728A36-F363-4A12-9479-D048D33C7737}" destId="{89E5CB9D-BC7E-4016-A6C1-A64830FA3452}" srcOrd="0" destOrd="0" presId="urn:microsoft.com/office/officeart/2018/2/layout/IconCircleList"/>
    <dgm:cxn modelId="{18C3448F-A307-484E-B495-FE22B346E29B}" type="presOf" srcId="{13050739-4330-4F6D-BF92-30B50E4F35E7}" destId="{1DDB7EC5-B175-41E0-9E34-7BD08AC200C8}" srcOrd="0" destOrd="0" presId="urn:microsoft.com/office/officeart/2018/2/layout/IconCircleList"/>
    <dgm:cxn modelId="{5350C099-835C-4ED2-A593-3BE8F5FFFA20}" srcId="{13050739-4330-4F6D-BF92-30B50E4F35E7}" destId="{12099C8B-F20B-48D2-BFF7-106B72E3E70B}" srcOrd="1" destOrd="0" parTransId="{6AF9D6BC-7E3A-4F61-8B2B-F2F9A8E44B23}" sibTransId="{C5581DEA-B6E8-4B44-BC27-8EBF90D04D55}"/>
    <dgm:cxn modelId="{4EAA9BB6-C912-4403-A15B-31E01BFD9BB8}" type="presOf" srcId="{12099C8B-F20B-48D2-BFF7-106B72E3E70B}" destId="{9FEFE48C-089E-4A91-A263-A6A8939B28A8}" srcOrd="0" destOrd="0" presId="urn:microsoft.com/office/officeart/2018/2/layout/IconCircleList"/>
    <dgm:cxn modelId="{19810EC6-BB22-4826-A2A2-CD86896BEBF0}" srcId="{13050739-4330-4F6D-BF92-30B50E4F35E7}" destId="{A5728A36-F363-4A12-9479-D048D33C7737}" srcOrd="0" destOrd="0" parTransId="{B01F4D1E-9D91-4B73-8F49-4EBAE6325FD1}" sibTransId="{6FE8AD58-B7E2-44ED-8044-EF2A8D103FD4}"/>
    <dgm:cxn modelId="{992E1A5E-FB37-49C1-8773-39F7B2290D68}" type="presParOf" srcId="{1DDB7EC5-B175-41E0-9E34-7BD08AC200C8}" destId="{E77304C8-03B7-49C3-8B63-C2ADD22DC0B2}" srcOrd="0" destOrd="0" presId="urn:microsoft.com/office/officeart/2018/2/layout/IconCircleList"/>
    <dgm:cxn modelId="{3EE9037F-023D-4457-A5CA-8235DE1AE072}" type="presParOf" srcId="{E77304C8-03B7-49C3-8B63-C2ADD22DC0B2}" destId="{CE6590C8-5959-4677-9626-4C5660D2994F}" srcOrd="0" destOrd="0" presId="urn:microsoft.com/office/officeart/2018/2/layout/IconCircleList"/>
    <dgm:cxn modelId="{CEEF764D-AD42-4B3C-B7E6-37DF3140C20A}" type="presParOf" srcId="{CE6590C8-5959-4677-9626-4C5660D2994F}" destId="{9ECACB88-D664-4F26-975D-29ABD55D56C4}" srcOrd="0" destOrd="0" presId="urn:microsoft.com/office/officeart/2018/2/layout/IconCircleList"/>
    <dgm:cxn modelId="{53D858EA-52CA-4686-A815-8153E0AEC294}" type="presParOf" srcId="{CE6590C8-5959-4677-9626-4C5660D2994F}" destId="{DF2804E9-76D1-4C86-B894-9166843B46F1}" srcOrd="1" destOrd="0" presId="urn:microsoft.com/office/officeart/2018/2/layout/IconCircleList"/>
    <dgm:cxn modelId="{0762C474-962A-4AAE-83A3-B3138AA23037}" type="presParOf" srcId="{CE6590C8-5959-4677-9626-4C5660D2994F}" destId="{29A5E87A-953E-4847-B8EE-E2BCE489F722}" srcOrd="2" destOrd="0" presId="urn:microsoft.com/office/officeart/2018/2/layout/IconCircleList"/>
    <dgm:cxn modelId="{5DB5FBFF-209F-4035-81BC-29271320D46F}" type="presParOf" srcId="{CE6590C8-5959-4677-9626-4C5660D2994F}" destId="{89E5CB9D-BC7E-4016-A6C1-A64830FA3452}" srcOrd="3" destOrd="0" presId="urn:microsoft.com/office/officeart/2018/2/layout/IconCircleList"/>
    <dgm:cxn modelId="{7296EFAF-C389-4644-9BEC-C6D2421B485A}" type="presParOf" srcId="{E77304C8-03B7-49C3-8B63-C2ADD22DC0B2}" destId="{A67BC1EE-E96C-47B7-8FCB-174A16D599ED}" srcOrd="1" destOrd="0" presId="urn:microsoft.com/office/officeart/2018/2/layout/IconCircleList"/>
    <dgm:cxn modelId="{6EF8D36F-07D0-469A-86B5-8BDDFF96117E}" type="presParOf" srcId="{E77304C8-03B7-49C3-8B63-C2ADD22DC0B2}" destId="{316ACD8C-B16D-4F47-BA21-CD7B2C21E717}" srcOrd="2" destOrd="0" presId="urn:microsoft.com/office/officeart/2018/2/layout/IconCircleList"/>
    <dgm:cxn modelId="{164AB2CE-BE21-41E2-9389-F521A91EDCD2}" type="presParOf" srcId="{316ACD8C-B16D-4F47-BA21-CD7B2C21E717}" destId="{6A06A863-B439-48C2-B7D2-58DA7839F603}" srcOrd="0" destOrd="0" presId="urn:microsoft.com/office/officeart/2018/2/layout/IconCircleList"/>
    <dgm:cxn modelId="{D0BA591F-9E21-4036-BA9B-71037951B159}" type="presParOf" srcId="{316ACD8C-B16D-4F47-BA21-CD7B2C21E717}" destId="{48032432-5D6E-4678-97A2-FE8C3C11E84E}" srcOrd="1" destOrd="0" presId="urn:microsoft.com/office/officeart/2018/2/layout/IconCircleList"/>
    <dgm:cxn modelId="{B01EFA51-F5CA-4E32-A53A-91E0ADFB8F41}" type="presParOf" srcId="{316ACD8C-B16D-4F47-BA21-CD7B2C21E717}" destId="{8BB3CED0-8272-4684-834B-6580FFF7C0AA}" srcOrd="2" destOrd="0" presId="urn:microsoft.com/office/officeart/2018/2/layout/IconCircleList"/>
    <dgm:cxn modelId="{5A0E9610-0C2A-4164-8209-7E99AECB80BE}" type="presParOf" srcId="{316ACD8C-B16D-4F47-BA21-CD7B2C21E717}" destId="{9FEFE48C-089E-4A91-A263-A6A8939B28A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ACB88-D664-4F26-975D-29ABD55D56C4}">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804E9-76D1-4C86-B894-9166843B46F1}">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E5CB9D-BC7E-4016-A6C1-A64830FA3452}">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Objective 1: Developing the Gaussian processes framework for interpretable dynamical system design</a:t>
          </a:r>
        </a:p>
      </dsp:txBody>
      <dsp:txXfrm>
        <a:off x="1834517" y="1507711"/>
        <a:ext cx="3148942" cy="1335915"/>
      </dsp:txXfrm>
    </dsp:sp>
    <dsp:sp modelId="{6A06A863-B439-48C2-B7D2-58DA7839F603}">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32432-5D6E-4678-97A2-FE8C3C11E84E}">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FE48C-089E-4A91-A263-A6A8939B28A8}">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Objective 2: Generate a library of stable microbial communities</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72B9D-EF0C-4E16-A6A8-6793C8460034}"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D74A9-7CE9-4F99-8BD2-0D8B6DC14804}" type="slidenum">
              <a:rPr lang="en-US" smtClean="0"/>
              <a:t>‹#›</a:t>
            </a:fld>
            <a:endParaRPr lang="en-US"/>
          </a:p>
        </p:txBody>
      </p:sp>
    </p:spTree>
    <p:extLst>
      <p:ext uri="{BB962C8B-B14F-4D97-AF65-F5344CB8AC3E}">
        <p14:creationId xmlns:p14="http://schemas.microsoft.com/office/powerpoint/2010/main" val="354993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this presentation, we will discuss the importance of understanding and designing systems that generate data. We will also touch upon the limitations of traditional machine learning models and how we aim to overcome them.</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2</a:t>
            </a:fld>
            <a:endParaRPr lang="en-US"/>
          </a:p>
        </p:txBody>
      </p:sp>
    </p:spTree>
    <p:extLst>
      <p:ext uri="{BB962C8B-B14F-4D97-AF65-F5344CB8AC3E}">
        <p14:creationId xmlns:p14="http://schemas.microsoft.com/office/powerpoint/2010/main" val="1128187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next steps involves the creation of synthetic data. Synthetic data will help us generate ample data to train our Gaussian Process models and give us a deeper understanding of the intrinsic relationships between different species in our study. This understanding can be used as a benchmark when we begin deploying GPs to interpret the systems.</a:t>
            </a:r>
          </a:p>
          <a:p>
            <a:endParaRPr lang="en-US" b="0" i="0" dirty="0">
              <a:solidFill>
                <a:srgbClr val="D1D5DB"/>
              </a:solidFill>
              <a:effectLst/>
              <a:latin typeface="Söhne"/>
            </a:endParaRPr>
          </a:p>
          <a:p>
            <a:r>
              <a:rPr lang="en-US" b="0" i="0" dirty="0">
                <a:solidFill>
                  <a:srgbClr val="D1D5DB"/>
                </a:solidFill>
                <a:effectLst/>
                <a:latin typeface="Söhne"/>
              </a:rPr>
              <a:t>Key Benefits of the Approach:</a:t>
            </a:r>
          </a:p>
          <a:p>
            <a:pPr algn="l">
              <a:buFont typeface="Arial" panose="020B0604020202020204" pitchFamily="34" charset="0"/>
              <a:buChar char="•"/>
            </a:pPr>
            <a:r>
              <a:rPr lang="en-US" b="0" i="0" dirty="0">
                <a:solidFill>
                  <a:srgbClr val="D1D5DB"/>
                </a:solidFill>
                <a:effectLst/>
                <a:latin typeface="Söhne"/>
              </a:rPr>
              <a:t>Accelerate the GP model training process</a:t>
            </a:r>
          </a:p>
          <a:p>
            <a:pPr algn="l">
              <a:buFont typeface="Arial" panose="020B0604020202020204" pitchFamily="34" charset="0"/>
              <a:buChar char="•"/>
            </a:pPr>
            <a:r>
              <a:rPr lang="en-US" b="0" i="0" dirty="0">
                <a:solidFill>
                  <a:srgbClr val="D1D5DB"/>
                </a:solidFill>
                <a:effectLst/>
                <a:latin typeface="Söhne"/>
              </a:rPr>
              <a:t>Facilitate a better understanding of underlying systems</a:t>
            </a:r>
          </a:p>
          <a:p>
            <a:pPr algn="l">
              <a:buFont typeface="Arial" panose="020B0604020202020204" pitchFamily="34" charset="0"/>
              <a:buChar char="•"/>
            </a:pPr>
            <a:r>
              <a:rPr lang="en-US" b="0" i="0" dirty="0">
                <a:solidFill>
                  <a:srgbClr val="D1D5DB"/>
                </a:solidFill>
                <a:effectLst/>
                <a:latin typeface="Söhne"/>
              </a:rPr>
              <a:t>Enable comprehensive comparison and matching of GPs with the "true" system</a:t>
            </a:r>
          </a:p>
          <a:p>
            <a:endParaRPr lang="en-US" dirty="0"/>
          </a:p>
          <a:p>
            <a:r>
              <a:rPr lang="en-US" b="0" i="0" dirty="0">
                <a:solidFill>
                  <a:srgbClr val="D1D5DB"/>
                </a:solidFill>
                <a:effectLst/>
                <a:latin typeface="Söhne"/>
              </a:rPr>
              <a:t>This approach will not only streamline and expedite the GP model training process but will also facilitate a more profound understanding of the underlying systems that generate the data. Moreover, it will provide us with the ability to compare and match our Gaussian Process understanding with the actual or "true" system in a comprehensive manner.</a:t>
            </a:r>
          </a:p>
          <a:p>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a:t>
            </a:r>
            <a:endParaRPr lang="en-US" dirty="0"/>
          </a:p>
          <a:p>
            <a:endParaRPr lang="en-US" dirty="0"/>
          </a:p>
          <a:p>
            <a:r>
              <a:rPr lang="en-US" dirty="0"/>
              <a:t>Produce a script to generate synthetic data. This will not only help us produce a lot of data to which train our gaussian processes models, but also know what is the “true” or “real” underlying relationship between species that generate the data. So when we start to use GPs to understand the underlying systems we can match and compare.</a:t>
            </a:r>
          </a:p>
          <a:p>
            <a:r>
              <a:rPr lang="en-US" dirty="0"/>
              <a:t>Produce a script to automatically generate the best GP regression that loops for these different variables: different kernels, different latent processes, </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13</a:t>
            </a:fld>
            <a:endParaRPr lang="en-US"/>
          </a:p>
        </p:txBody>
      </p:sp>
    </p:spTree>
    <p:extLst>
      <p:ext uri="{BB962C8B-B14F-4D97-AF65-F5344CB8AC3E}">
        <p14:creationId xmlns:p14="http://schemas.microsoft.com/office/powerpoint/2010/main" val="53998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will automate the process of GP regression model generation. This script will enable us to iterate through various parameters, such as different kernels and latent processes, to generate the optimal GP regression for our needs.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14</a:t>
            </a:fld>
            <a:endParaRPr lang="en-US"/>
          </a:p>
        </p:txBody>
      </p:sp>
    </p:spTree>
    <p:extLst>
      <p:ext uri="{BB962C8B-B14F-4D97-AF65-F5344CB8AC3E}">
        <p14:creationId xmlns:p14="http://schemas.microsoft.com/office/powerpoint/2010/main" val="154601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Machine learning is a powerful tool for predicting data. However, its models, while complex and accurate, do not provide us with an understanding of the underlying interactions or structures that generate the data. Furthermore, they are not suitable for designing systems with specific outcomes.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3</a:t>
            </a:fld>
            <a:endParaRPr lang="en-US"/>
          </a:p>
        </p:txBody>
      </p:sp>
    </p:spTree>
    <p:extLst>
      <p:ext uri="{BB962C8B-B14F-4D97-AF65-F5344CB8AC3E}">
        <p14:creationId xmlns:p14="http://schemas.microsoft.com/office/powerpoint/2010/main" val="4087672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Gaussian processes provide a robust method for modelling non-linear functions in a Bayesian nonparametric framework. Unlike traditional machine learning models, they strike a balance between capturing complex </a:t>
            </a:r>
            <a:r>
              <a:rPr lang="en-US" b="0" i="0" dirty="0" err="1">
                <a:solidFill>
                  <a:srgbClr val="D1D5DB"/>
                </a:solidFill>
                <a:effectLst/>
                <a:latin typeface="Söhne"/>
              </a:rPr>
              <a:t>behaviours</a:t>
            </a:r>
            <a:r>
              <a:rPr lang="en-US" b="0" i="0" dirty="0">
                <a:solidFill>
                  <a:srgbClr val="D1D5DB"/>
                </a:solidFill>
                <a:effectLst/>
                <a:latin typeface="Söhne"/>
              </a:rPr>
              <a:t> and being directly interpretable</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4</a:t>
            </a:fld>
            <a:endParaRPr lang="en-US"/>
          </a:p>
        </p:txBody>
      </p:sp>
    </p:spTree>
    <p:extLst>
      <p:ext uri="{BB962C8B-B14F-4D97-AF65-F5344CB8AC3E}">
        <p14:creationId xmlns:p14="http://schemas.microsoft.com/office/powerpoint/2010/main" val="3556825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can use Gaussian processes to understand a system that generates data. By learning ordinary differential equation models, we can gain insights into the system's </a:t>
            </a:r>
            <a:r>
              <a:rPr lang="en-US" b="0" i="0" dirty="0" err="1">
                <a:solidFill>
                  <a:srgbClr val="D1D5DB"/>
                </a:solidFill>
                <a:effectLst/>
                <a:latin typeface="Söhne"/>
              </a:rPr>
              <a:t>behaviour</a:t>
            </a:r>
            <a:r>
              <a:rPr lang="en-US" b="0" i="0" dirty="0">
                <a:solidFill>
                  <a:srgbClr val="D1D5DB"/>
                </a:solidFill>
                <a:effectLst/>
                <a:latin typeface="Söhne"/>
              </a:rPr>
              <a:t> and interactions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5</a:t>
            </a:fld>
            <a:endParaRPr lang="en-US"/>
          </a:p>
        </p:txBody>
      </p:sp>
    </p:spTree>
    <p:extLst>
      <p:ext uri="{BB962C8B-B14F-4D97-AF65-F5344CB8AC3E}">
        <p14:creationId xmlns:p14="http://schemas.microsoft.com/office/powerpoint/2010/main" val="145159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Gaussian processes can also be used to design more stable microbial communities. By fitting vector valued Gaussian processes, we can capture multidimensional design constraints and infer how to construct the microbial community to achieve the desired </a:t>
            </a:r>
            <a:r>
              <a:rPr lang="en-US" b="0" i="0" dirty="0" err="1">
                <a:solidFill>
                  <a:srgbClr val="D1D5DB"/>
                </a:solidFill>
                <a:effectLst/>
                <a:latin typeface="Söhne"/>
              </a:rPr>
              <a:t>behaviour</a:t>
            </a:r>
            <a:r>
              <a:rPr lang="en-US" b="0" i="0" dirty="0">
                <a:solidFill>
                  <a:srgbClr val="D1D5DB"/>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7</a:t>
            </a:fld>
            <a:endParaRPr lang="en-US"/>
          </a:p>
        </p:txBody>
      </p:sp>
    </p:spTree>
    <p:extLst>
      <p:ext uri="{BB962C8B-B14F-4D97-AF65-F5344CB8AC3E}">
        <p14:creationId xmlns:p14="http://schemas.microsoft.com/office/powerpoint/2010/main" val="11682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project has two main objectives. First, we aim to develop the Gaussian processes framework for interpretable dynamical system design. Second, we plan to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8</a:t>
            </a:fld>
            <a:endParaRPr lang="en-US"/>
          </a:p>
        </p:txBody>
      </p:sp>
    </p:spTree>
    <p:extLst>
      <p:ext uri="{BB962C8B-B14F-4D97-AF65-F5344CB8AC3E}">
        <p14:creationId xmlns:p14="http://schemas.microsoft.com/office/powerpoint/2010/main" val="153129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project has two main objectives. First, we aim to develop the Gaussian processes framework for interpretable dynamical system design. Second, we plan to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9</a:t>
            </a:fld>
            <a:endParaRPr lang="en-US"/>
          </a:p>
        </p:txBody>
      </p:sp>
    </p:spTree>
    <p:extLst>
      <p:ext uri="{BB962C8B-B14F-4D97-AF65-F5344CB8AC3E}">
        <p14:creationId xmlns:p14="http://schemas.microsoft.com/office/powerpoint/2010/main" val="384399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will take inspiration from the 'automated statistician' approach, which finds the best combination of Gaussian processes covariance functions for non-linear regression. We will adapt this approach to microbial system design and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10</a:t>
            </a:fld>
            <a:endParaRPr lang="en-US"/>
          </a:p>
        </p:txBody>
      </p:sp>
    </p:spTree>
    <p:extLst>
      <p:ext uri="{BB962C8B-B14F-4D97-AF65-F5344CB8AC3E}">
        <p14:creationId xmlns:p14="http://schemas.microsoft.com/office/powerpoint/2010/main" val="116998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expect to construct a new library of stable communities and gain insights into the design rules of stable communities. This work will serve as an atlas for future biotechnology applications.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12</a:t>
            </a:fld>
            <a:endParaRPr lang="en-US"/>
          </a:p>
        </p:txBody>
      </p:sp>
    </p:spTree>
    <p:extLst>
      <p:ext uri="{BB962C8B-B14F-4D97-AF65-F5344CB8AC3E}">
        <p14:creationId xmlns:p14="http://schemas.microsoft.com/office/powerpoint/2010/main" val="222549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0226-00AF-96BA-0535-01CB5458F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A789AC-5889-50EC-06A4-781EAAB1E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C20812-AF53-C24B-A648-991EBFEADCC2}"/>
              </a:ext>
            </a:extLst>
          </p:cNvPr>
          <p:cNvSpPr>
            <a:spLocks noGrp="1"/>
          </p:cNvSpPr>
          <p:nvPr>
            <p:ph type="dt" sz="half" idx="10"/>
          </p:nvPr>
        </p:nvSpPr>
        <p:spPr/>
        <p:txBody>
          <a:bodyPr/>
          <a:lstStyle/>
          <a:p>
            <a:fld id="{58D99F9D-2103-4E0F-8EC4-FC1F4C4457DE}" type="datetimeFigureOut">
              <a:rPr lang="en-US" smtClean="0"/>
              <a:t>7/27/2023</a:t>
            </a:fld>
            <a:endParaRPr lang="en-US"/>
          </a:p>
        </p:txBody>
      </p:sp>
      <p:sp>
        <p:nvSpPr>
          <p:cNvPr id="5" name="Footer Placeholder 4">
            <a:extLst>
              <a:ext uri="{FF2B5EF4-FFF2-40B4-BE49-F238E27FC236}">
                <a16:creationId xmlns:a16="http://schemas.microsoft.com/office/drawing/2014/main" id="{1A8B26D9-487D-4CC7-6064-221F81CFB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1EFE2-D8CA-4D5A-89E2-C96EAFC15AC1}"/>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272126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8892-3A7C-A96A-D107-4C37BB342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26FCC-4D24-9800-BF23-4F6F1BE8B3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22175-6B5E-4144-1384-F93A6B40E627}"/>
              </a:ext>
            </a:extLst>
          </p:cNvPr>
          <p:cNvSpPr>
            <a:spLocks noGrp="1"/>
          </p:cNvSpPr>
          <p:nvPr>
            <p:ph type="dt" sz="half" idx="10"/>
          </p:nvPr>
        </p:nvSpPr>
        <p:spPr/>
        <p:txBody>
          <a:bodyPr/>
          <a:lstStyle/>
          <a:p>
            <a:fld id="{58D99F9D-2103-4E0F-8EC4-FC1F4C4457DE}" type="datetimeFigureOut">
              <a:rPr lang="en-US" smtClean="0"/>
              <a:t>7/27/2023</a:t>
            </a:fld>
            <a:endParaRPr lang="en-US"/>
          </a:p>
        </p:txBody>
      </p:sp>
      <p:sp>
        <p:nvSpPr>
          <p:cNvPr id="5" name="Footer Placeholder 4">
            <a:extLst>
              <a:ext uri="{FF2B5EF4-FFF2-40B4-BE49-F238E27FC236}">
                <a16:creationId xmlns:a16="http://schemas.microsoft.com/office/drawing/2014/main" id="{0EC3C57C-921B-F692-9522-D9D073E43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31E3A-B3C3-C081-EDEF-9A4BD4F155D5}"/>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953207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2C9550-0E75-B03A-8FF3-3E2863CD0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9193B8-608E-085B-4D46-191C03D1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109C0-47C0-A734-8C30-CFE9FDADB7BC}"/>
              </a:ext>
            </a:extLst>
          </p:cNvPr>
          <p:cNvSpPr>
            <a:spLocks noGrp="1"/>
          </p:cNvSpPr>
          <p:nvPr>
            <p:ph type="dt" sz="half" idx="10"/>
          </p:nvPr>
        </p:nvSpPr>
        <p:spPr/>
        <p:txBody>
          <a:bodyPr/>
          <a:lstStyle/>
          <a:p>
            <a:fld id="{58D99F9D-2103-4E0F-8EC4-FC1F4C4457DE}" type="datetimeFigureOut">
              <a:rPr lang="en-US" smtClean="0"/>
              <a:t>7/27/2023</a:t>
            </a:fld>
            <a:endParaRPr lang="en-US"/>
          </a:p>
        </p:txBody>
      </p:sp>
      <p:sp>
        <p:nvSpPr>
          <p:cNvPr id="5" name="Footer Placeholder 4">
            <a:extLst>
              <a:ext uri="{FF2B5EF4-FFF2-40B4-BE49-F238E27FC236}">
                <a16:creationId xmlns:a16="http://schemas.microsoft.com/office/drawing/2014/main" id="{897FE96F-C51A-7302-C734-4C5810D40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BAA9A-B2BB-16E8-9000-70B0BD3FB5DF}"/>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142114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01657" y="-169997"/>
            <a:ext cx="10972800" cy="642145"/>
          </a:xfrm>
          <a:prstGeom prst="rect">
            <a:avLst/>
          </a:prstGeom>
        </p:spPr>
        <p:txBody>
          <a:bodyPr vert="horz" lIns="91440" tIns="45720" rIns="91440" bIns="45720" rtlCol="0" anchor="ctr">
            <a:noAutofit/>
          </a:bodyPr>
          <a:lstStyle>
            <a:lvl1pPr>
              <a:defRPr>
                <a:solidFill>
                  <a:schemeClr val="bg1"/>
                </a:solidFill>
              </a:defRPr>
            </a:lvl1pPr>
          </a:lstStyle>
          <a:p>
            <a:r>
              <a:rPr lang="en-AU" dirty="0"/>
              <a:t>Click to edit Master title style</a:t>
            </a:r>
            <a:endParaRPr lang="en-US" dirty="0"/>
          </a:p>
        </p:txBody>
      </p:sp>
      <p:sp>
        <p:nvSpPr>
          <p:cNvPr id="7" name="Text Placeholder 6"/>
          <p:cNvSpPr>
            <a:spLocks noGrp="1"/>
          </p:cNvSpPr>
          <p:nvPr>
            <p:ph type="body" sz="quarter" idx="10"/>
          </p:nvPr>
        </p:nvSpPr>
        <p:spPr>
          <a:xfrm>
            <a:off x="1181297" y="259521"/>
            <a:ext cx="10093160" cy="406400"/>
          </a:xfrm>
        </p:spPr>
        <p:txBody>
          <a:bodyPr>
            <a:normAutofit/>
          </a:bodyPr>
          <a:lstStyle>
            <a:lvl1pPr marL="0" indent="0">
              <a:buNone/>
              <a:defRPr sz="1800" b="0">
                <a:solidFill>
                  <a:schemeClr val="bg1"/>
                </a:solidFill>
                <a:latin typeface="+mn-lt"/>
              </a:defRPr>
            </a:lvl1pPr>
          </a:lstStyle>
          <a:p>
            <a:pPr lvl="0"/>
            <a:r>
              <a:rPr lang="en-AU" dirty="0"/>
              <a:t>Click to edit</a:t>
            </a:r>
            <a:endParaRPr lang="en-US" dirty="0"/>
          </a:p>
        </p:txBody>
      </p:sp>
      <p:sp>
        <p:nvSpPr>
          <p:cNvPr id="3" name="Content Placeholder 2"/>
          <p:cNvSpPr>
            <a:spLocks noGrp="1"/>
          </p:cNvSpPr>
          <p:nvPr>
            <p:ph sz="quarter" idx="11"/>
          </p:nvPr>
        </p:nvSpPr>
        <p:spPr>
          <a:xfrm>
            <a:off x="662517" y="901669"/>
            <a:ext cx="10946387" cy="5578647"/>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912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9523-8DD6-196D-73A6-8052C1579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67A1C-D7A5-12EE-30CC-C8A359648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9F24E-D74C-60D4-5483-4B2D11AAC834}"/>
              </a:ext>
            </a:extLst>
          </p:cNvPr>
          <p:cNvSpPr>
            <a:spLocks noGrp="1"/>
          </p:cNvSpPr>
          <p:nvPr>
            <p:ph type="dt" sz="half" idx="10"/>
          </p:nvPr>
        </p:nvSpPr>
        <p:spPr/>
        <p:txBody>
          <a:bodyPr/>
          <a:lstStyle/>
          <a:p>
            <a:fld id="{58D99F9D-2103-4E0F-8EC4-FC1F4C4457DE}" type="datetimeFigureOut">
              <a:rPr lang="en-US" smtClean="0"/>
              <a:t>7/27/2023</a:t>
            </a:fld>
            <a:endParaRPr lang="en-US"/>
          </a:p>
        </p:txBody>
      </p:sp>
      <p:sp>
        <p:nvSpPr>
          <p:cNvPr id="5" name="Footer Placeholder 4">
            <a:extLst>
              <a:ext uri="{FF2B5EF4-FFF2-40B4-BE49-F238E27FC236}">
                <a16:creationId xmlns:a16="http://schemas.microsoft.com/office/drawing/2014/main" id="{C555AF4D-34B3-FEF5-3037-DDCF94E21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B3C8F-645F-85FD-B50D-FEA700A23710}"/>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1164499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59AC-C8DE-CBE4-E0DE-62FD54A69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101148-EBCC-E182-D421-D58A2C1B0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16EE7-02B0-FAB0-366E-97437F65C843}"/>
              </a:ext>
            </a:extLst>
          </p:cNvPr>
          <p:cNvSpPr>
            <a:spLocks noGrp="1"/>
          </p:cNvSpPr>
          <p:nvPr>
            <p:ph type="dt" sz="half" idx="10"/>
          </p:nvPr>
        </p:nvSpPr>
        <p:spPr/>
        <p:txBody>
          <a:bodyPr/>
          <a:lstStyle/>
          <a:p>
            <a:fld id="{58D99F9D-2103-4E0F-8EC4-FC1F4C4457DE}" type="datetimeFigureOut">
              <a:rPr lang="en-US" smtClean="0"/>
              <a:t>7/27/2023</a:t>
            </a:fld>
            <a:endParaRPr lang="en-US"/>
          </a:p>
        </p:txBody>
      </p:sp>
      <p:sp>
        <p:nvSpPr>
          <p:cNvPr id="5" name="Footer Placeholder 4">
            <a:extLst>
              <a:ext uri="{FF2B5EF4-FFF2-40B4-BE49-F238E27FC236}">
                <a16:creationId xmlns:a16="http://schemas.microsoft.com/office/drawing/2014/main" id="{61DBDECE-CD08-E97A-7E3C-2D78C4DC5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4EF06-202B-50B2-C43B-D932BD791A49}"/>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689879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8F1A-AB07-9B71-0C42-51EC61B30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F0BDC-C4BD-CF6A-C3F6-64AC3084F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B93D3-B3DD-5FF5-5E7A-56E8E36B9A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5B5E5-7C1A-2926-2F8A-34D2D0D20014}"/>
              </a:ext>
            </a:extLst>
          </p:cNvPr>
          <p:cNvSpPr>
            <a:spLocks noGrp="1"/>
          </p:cNvSpPr>
          <p:nvPr>
            <p:ph type="dt" sz="half" idx="10"/>
          </p:nvPr>
        </p:nvSpPr>
        <p:spPr/>
        <p:txBody>
          <a:bodyPr/>
          <a:lstStyle/>
          <a:p>
            <a:fld id="{58D99F9D-2103-4E0F-8EC4-FC1F4C4457DE}" type="datetimeFigureOut">
              <a:rPr lang="en-US" smtClean="0"/>
              <a:t>7/27/2023</a:t>
            </a:fld>
            <a:endParaRPr lang="en-US"/>
          </a:p>
        </p:txBody>
      </p:sp>
      <p:sp>
        <p:nvSpPr>
          <p:cNvPr id="6" name="Footer Placeholder 5">
            <a:extLst>
              <a:ext uri="{FF2B5EF4-FFF2-40B4-BE49-F238E27FC236}">
                <a16:creationId xmlns:a16="http://schemas.microsoft.com/office/drawing/2014/main" id="{57A44B20-45FB-108A-0093-A5F732F4C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18AEB-CD06-0527-4792-7163CC6B4122}"/>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484599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7581-91A8-FA57-B2F0-3919DBFF04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6937AA-2FAD-31B8-39E8-9869B5206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8C7E5-21D2-D8A6-3434-570A29D60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85517E-DE44-A26A-61C5-D3814A8B0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6E0548-93EE-B248-C964-9EF42581A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AF8E5-A50A-0575-E65F-906EDF287249}"/>
              </a:ext>
            </a:extLst>
          </p:cNvPr>
          <p:cNvSpPr>
            <a:spLocks noGrp="1"/>
          </p:cNvSpPr>
          <p:nvPr>
            <p:ph type="dt" sz="half" idx="10"/>
          </p:nvPr>
        </p:nvSpPr>
        <p:spPr/>
        <p:txBody>
          <a:bodyPr/>
          <a:lstStyle/>
          <a:p>
            <a:fld id="{58D99F9D-2103-4E0F-8EC4-FC1F4C4457DE}" type="datetimeFigureOut">
              <a:rPr lang="en-US" smtClean="0"/>
              <a:t>7/27/2023</a:t>
            </a:fld>
            <a:endParaRPr lang="en-US"/>
          </a:p>
        </p:txBody>
      </p:sp>
      <p:sp>
        <p:nvSpPr>
          <p:cNvPr id="8" name="Footer Placeholder 7">
            <a:extLst>
              <a:ext uri="{FF2B5EF4-FFF2-40B4-BE49-F238E27FC236}">
                <a16:creationId xmlns:a16="http://schemas.microsoft.com/office/drawing/2014/main" id="{7F7B745F-A82B-2B8A-A960-DF8477DCC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F0DEAF-E7A5-54B6-9BF7-F3C33A13E157}"/>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674902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B2EB-5D44-D0EC-4CC9-7D0D91E3B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8FBBDA-9036-2D82-85B8-98691049DAF4}"/>
              </a:ext>
            </a:extLst>
          </p:cNvPr>
          <p:cNvSpPr>
            <a:spLocks noGrp="1"/>
          </p:cNvSpPr>
          <p:nvPr>
            <p:ph type="dt" sz="half" idx="10"/>
          </p:nvPr>
        </p:nvSpPr>
        <p:spPr/>
        <p:txBody>
          <a:bodyPr/>
          <a:lstStyle/>
          <a:p>
            <a:fld id="{58D99F9D-2103-4E0F-8EC4-FC1F4C4457DE}" type="datetimeFigureOut">
              <a:rPr lang="en-US" smtClean="0"/>
              <a:t>7/27/2023</a:t>
            </a:fld>
            <a:endParaRPr lang="en-US"/>
          </a:p>
        </p:txBody>
      </p:sp>
      <p:sp>
        <p:nvSpPr>
          <p:cNvPr id="4" name="Footer Placeholder 3">
            <a:extLst>
              <a:ext uri="{FF2B5EF4-FFF2-40B4-BE49-F238E27FC236}">
                <a16:creationId xmlns:a16="http://schemas.microsoft.com/office/drawing/2014/main" id="{D5CB0844-B550-FE44-73D8-75305206B6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50FDC-208A-5CC3-0C36-D2A85BAFAE54}"/>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104345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95C69-6494-B8E9-4959-E539631944C1}"/>
              </a:ext>
            </a:extLst>
          </p:cNvPr>
          <p:cNvSpPr>
            <a:spLocks noGrp="1"/>
          </p:cNvSpPr>
          <p:nvPr>
            <p:ph type="dt" sz="half" idx="10"/>
          </p:nvPr>
        </p:nvSpPr>
        <p:spPr/>
        <p:txBody>
          <a:bodyPr/>
          <a:lstStyle/>
          <a:p>
            <a:fld id="{58D99F9D-2103-4E0F-8EC4-FC1F4C4457DE}" type="datetimeFigureOut">
              <a:rPr lang="en-US" smtClean="0"/>
              <a:t>7/27/2023</a:t>
            </a:fld>
            <a:endParaRPr lang="en-US"/>
          </a:p>
        </p:txBody>
      </p:sp>
      <p:sp>
        <p:nvSpPr>
          <p:cNvPr id="3" name="Footer Placeholder 2">
            <a:extLst>
              <a:ext uri="{FF2B5EF4-FFF2-40B4-BE49-F238E27FC236}">
                <a16:creationId xmlns:a16="http://schemas.microsoft.com/office/drawing/2014/main" id="{6E440944-1CFF-B2A3-0AAA-C6B1421977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504D5A-8FC1-9E56-E84B-609E17051859}"/>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782431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2ABC-44F7-3554-EDAB-A358DA726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780BD-E792-BEAA-1DCF-F53342ABC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24DDD0-5B1D-8020-BF93-47CAEE9AA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C6039-9D57-252F-5A8D-99E65878D4D0}"/>
              </a:ext>
            </a:extLst>
          </p:cNvPr>
          <p:cNvSpPr>
            <a:spLocks noGrp="1"/>
          </p:cNvSpPr>
          <p:nvPr>
            <p:ph type="dt" sz="half" idx="10"/>
          </p:nvPr>
        </p:nvSpPr>
        <p:spPr/>
        <p:txBody>
          <a:bodyPr/>
          <a:lstStyle/>
          <a:p>
            <a:fld id="{58D99F9D-2103-4E0F-8EC4-FC1F4C4457DE}" type="datetimeFigureOut">
              <a:rPr lang="en-US" smtClean="0"/>
              <a:t>7/27/2023</a:t>
            </a:fld>
            <a:endParaRPr lang="en-US"/>
          </a:p>
        </p:txBody>
      </p:sp>
      <p:sp>
        <p:nvSpPr>
          <p:cNvPr id="6" name="Footer Placeholder 5">
            <a:extLst>
              <a:ext uri="{FF2B5EF4-FFF2-40B4-BE49-F238E27FC236}">
                <a16:creationId xmlns:a16="http://schemas.microsoft.com/office/drawing/2014/main" id="{9BEB76FC-61C6-4829-C66D-C7866106D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A0893-9D1B-F153-0146-E9D789F83E2F}"/>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4096347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06E1-39AB-A22C-A48E-204387FF7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95BD4-345E-28A8-7542-09EBCFE54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1D599F-2A82-2198-B861-AC33404D8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31AA9-A5FB-8CDD-6253-67D7455C4235}"/>
              </a:ext>
            </a:extLst>
          </p:cNvPr>
          <p:cNvSpPr>
            <a:spLocks noGrp="1"/>
          </p:cNvSpPr>
          <p:nvPr>
            <p:ph type="dt" sz="half" idx="10"/>
          </p:nvPr>
        </p:nvSpPr>
        <p:spPr/>
        <p:txBody>
          <a:bodyPr/>
          <a:lstStyle/>
          <a:p>
            <a:fld id="{58D99F9D-2103-4E0F-8EC4-FC1F4C4457DE}" type="datetimeFigureOut">
              <a:rPr lang="en-US" smtClean="0"/>
              <a:t>7/27/2023</a:t>
            </a:fld>
            <a:endParaRPr lang="en-US"/>
          </a:p>
        </p:txBody>
      </p:sp>
      <p:sp>
        <p:nvSpPr>
          <p:cNvPr id="6" name="Footer Placeholder 5">
            <a:extLst>
              <a:ext uri="{FF2B5EF4-FFF2-40B4-BE49-F238E27FC236}">
                <a16:creationId xmlns:a16="http://schemas.microsoft.com/office/drawing/2014/main" id="{F0B8BE3D-B9EA-2FBD-30D4-F3E27BED1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C8A2B-FCAD-BAA3-3895-F9BFBF400132}"/>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853972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B27B3B-57B1-8EC6-F60D-CE06738FE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DF1A6-BC23-4B53-AA1E-B4A067D68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55DD4-AF41-903E-9CB6-AE7354320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99F9D-2103-4E0F-8EC4-FC1F4C4457DE}" type="datetimeFigureOut">
              <a:rPr lang="en-US" smtClean="0"/>
              <a:t>7/27/2023</a:t>
            </a:fld>
            <a:endParaRPr lang="en-US"/>
          </a:p>
        </p:txBody>
      </p:sp>
      <p:sp>
        <p:nvSpPr>
          <p:cNvPr id="5" name="Footer Placeholder 4">
            <a:extLst>
              <a:ext uri="{FF2B5EF4-FFF2-40B4-BE49-F238E27FC236}">
                <a16:creationId xmlns:a16="http://schemas.microsoft.com/office/drawing/2014/main" id="{CAE72B7F-D555-531F-2C63-9572043D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EE6AFC-F75D-05EF-B43F-F3DF16453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D7288-C082-4AF9-AFAF-E424ECD592AC}" type="slidenum">
              <a:rPr lang="en-US" smtClean="0"/>
              <a:t>‹#›</a:t>
            </a:fld>
            <a:endParaRPr lang="en-US"/>
          </a:p>
        </p:txBody>
      </p:sp>
    </p:spTree>
    <p:extLst>
      <p:ext uri="{BB962C8B-B14F-4D97-AF65-F5344CB8AC3E}">
        <p14:creationId xmlns:p14="http://schemas.microsoft.com/office/powerpoint/2010/main" val="66265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E1C-948E-1CCF-778D-A14945AFD832}"/>
              </a:ext>
            </a:extLst>
          </p:cNvPr>
          <p:cNvSpPr>
            <a:spLocks noGrp="1"/>
          </p:cNvSpPr>
          <p:nvPr>
            <p:ph type="ctrTitle"/>
          </p:nvPr>
        </p:nvSpPr>
        <p:spPr/>
        <p:txBody>
          <a:bodyPr>
            <a:normAutofit fontScale="90000"/>
          </a:bodyPr>
          <a:lstStyle/>
          <a:p>
            <a:r>
              <a:rPr lang="en-US" dirty="0"/>
              <a:t>Designing Stable Microbial Communities Using Gaussian Processes</a:t>
            </a:r>
          </a:p>
        </p:txBody>
      </p:sp>
      <p:sp>
        <p:nvSpPr>
          <p:cNvPr id="3" name="Subtitle 2">
            <a:extLst>
              <a:ext uri="{FF2B5EF4-FFF2-40B4-BE49-F238E27FC236}">
                <a16:creationId xmlns:a16="http://schemas.microsoft.com/office/drawing/2014/main" id="{0424225A-5A82-3CE7-0523-E0FC9DEE5D2B}"/>
              </a:ext>
            </a:extLst>
          </p:cNvPr>
          <p:cNvSpPr>
            <a:spLocks noGrp="1"/>
          </p:cNvSpPr>
          <p:nvPr>
            <p:ph type="subTitle" idx="1"/>
          </p:nvPr>
        </p:nvSpPr>
        <p:spPr/>
        <p:txBody>
          <a:bodyPr/>
          <a:lstStyle/>
          <a:p>
            <a:r>
              <a:rPr lang="en-US" dirty="0"/>
              <a:t>Understanding and Designing Systems with Data</a:t>
            </a:r>
          </a:p>
        </p:txBody>
      </p:sp>
    </p:spTree>
    <p:extLst>
      <p:ext uri="{BB962C8B-B14F-4D97-AF65-F5344CB8AC3E}">
        <p14:creationId xmlns:p14="http://schemas.microsoft.com/office/powerpoint/2010/main" val="3894789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Methodology</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normAutofit/>
          </a:bodyPr>
          <a:lstStyle/>
          <a:p>
            <a:pPr marL="0" indent="0">
              <a:buNone/>
            </a:pPr>
            <a:r>
              <a:rPr lang="en-US" sz="2400" dirty="0"/>
              <a:t>We will use GPs, a robust method for modelling non-linear functions in a Bayesian nonparametric framework.</a:t>
            </a:r>
          </a:p>
          <a:p>
            <a:pPr marL="0" indent="0">
              <a:buNone/>
            </a:pPr>
            <a:r>
              <a:rPr lang="en-US" sz="2400" dirty="0"/>
              <a:t>Vector valued GPs will be fitted to capture multidimensional design constraints, representing microbial communities that are stable, oscillate, or respond to input environmental signals.</a:t>
            </a:r>
          </a:p>
          <a:p>
            <a:pPr marL="0" indent="0">
              <a:buNone/>
            </a:pPr>
            <a:r>
              <a:rPr lang="en-US" sz="2400" dirty="0"/>
              <a:t>The covariance structure of the GPs that best fits the design objectives will be used to infer how to construct the microbial community for the desired </a:t>
            </a:r>
            <a:r>
              <a:rPr lang="en-US" sz="2400" dirty="0" err="1"/>
              <a:t>behaviour</a:t>
            </a:r>
            <a:r>
              <a:rPr lang="en-US" sz="2400" dirty="0"/>
              <a:t>.</a:t>
            </a:r>
          </a:p>
        </p:txBody>
      </p:sp>
    </p:spTree>
    <p:extLst>
      <p:ext uri="{BB962C8B-B14F-4D97-AF65-F5344CB8AC3E}">
        <p14:creationId xmlns:p14="http://schemas.microsoft.com/office/powerpoint/2010/main" val="204340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F68016-F840-5048-8031-5398CFADE1F1}"/>
              </a:ext>
            </a:extLst>
          </p:cNvPr>
          <p:cNvSpPr>
            <a:spLocks noGrp="1"/>
          </p:cNvSpPr>
          <p:nvPr>
            <p:ph type="body" sz="quarter" idx="10"/>
          </p:nvPr>
        </p:nvSpPr>
        <p:spPr/>
        <p:txBody>
          <a:bodyPr/>
          <a:lstStyle/>
          <a:p>
            <a:r>
              <a:rPr lang="en-US" dirty="0">
                <a:solidFill>
                  <a:schemeClr val="tx1"/>
                </a:solidFill>
              </a:rPr>
              <a:t>AI4 grant: Project Objectives and Deliverables</a:t>
            </a:r>
          </a:p>
        </p:txBody>
      </p:sp>
      <p:sp>
        <p:nvSpPr>
          <p:cNvPr id="4" name="Content Placeholder 3">
            <a:extLst>
              <a:ext uri="{FF2B5EF4-FFF2-40B4-BE49-F238E27FC236}">
                <a16:creationId xmlns:a16="http://schemas.microsoft.com/office/drawing/2014/main" id="{8546AF73-1418-3A47-B019-9C57318EEB67}"/>
              </a:ext>
            </a:extLst>
          </p:cNvPr>
          <p:cNvSpPr>
            <a:spLocks noGrp="1"/>
          </p:cNvSpPr>
          <p:nvPr>
            <p:ph sz="quarter" idx="11"/>
          </p:nvPr>
        </p:nvSpPr>
        <p:spPr/>
        <p:txBody>
          <a:bodyPr/>
          <a:lstStyle/>
          <a:p>
            <a:r>
              <a:rPr lang="en-US" dirty="0"/>
              <a:t>Objective 1: Develop the GP framework for interpretable dynamical system design.</a:t>
            </a:r>
          </a:p>
          <a:p>
            <a:pPr marL="457200" lvl="1" indent="0">
              <a:buNone/>
            </a:pPr>
            <a:endParaRPr lang="en-US" dirty="0"/>
          </a:p>
          <a:p>
            <a:r>
              <a:rPr lang="en-US" dirty="0"/>
              <a:t>Objective 2: Generate a library of stable microbial communities for bioethanol production.</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B597F6D-57B4-0D48-AC40-E6877417AD14}"/>
              </a:ext>
            </a:extLst>
          </p:cNvPr>
          <p:cNvPicPr>
            <a:picLocks noChangeAspect="1"/>
          </p:cNvPicPr>
          <p:nvPr/>
        </p:nvPicPr>
        <p:blipFill>
          <a:blip r:embed="rId2"/>
          <a:stretch>
            <a:fillRect/>
          </a:stretch>
        </p:blipFill>
        <p:spPr>
          <a:xfrm>
            <a:off x="211873" y="2913755"/>
            <a:ext cx="11608904" cy="2087275"/>
          </a:xfrm>
          <a:prstGeom prst="rect">
            <a:avLst/>
          </a:prstGeom>
        </p:spPr>
      </p:pic>
      <p:cxnSp>
        <p:nvCxnSpPr>
          <p:cNvPr id="7" name="Straight Arrow Connector 6">
            <a:extLst>
              <a:ext uri="{FF2B5EF4-FFF2-40B4-BE49-F238E27FC236}">
                <a16:creationId xmlns:a16="http://schemas.microsoft.com/office/drawing/2014/main" id="{7A61B700-FDCD-AA41-9358-F23B86081AAC}"/>
              </a:ext>
            </a:extLst>
          </p:cNvPr>
          <p:cNvCxnSpPr>
            <a:cxnSpLocks/>
          </p:cNvCxnSpPr>
          <p:nvPr/>
        </p:nvCxnSpPr>
        <p:spPr>
          <a:xfrm flipV="1">
            <a:off x="3858322" y="5001030"/>
            <a:ext cx="0" cy="669073"/>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12C2D8D0-C6D3-584A-9DBD-9982D5C9B218}"/>
              </a:ext>
            </a:extLst>
          </p:cNvPr>
          <p:cNvSpPr txBox="1"/>
          <p:nvPr/>
        </p:nvSpPr>
        <p:spPr>
          <a:xfrm>
            <a:off x="5542156" y="5497551"/>
            <a:ext cx="4587603" cy="369332"/>
          </a:xfrm>
          <a:prstGeom prst="rect">
            <a:avLst/>
          </a:prstGeom>
          <a:noFill/>
        </p:spPr>
        <p:txBody>
          <a:bodyPr wrap="none" rtlCol="0">
            <a:spAutoFit/>
          </a:bodyPr>
          <a:lstStyle/>
          <a:p>
            <a:r>
              <a:rPr lang="en-US" dirty="0"/>
              <a:t>PDRA time: 01.04.22 – 31.01.2024 (22 months)</a:t>
            </a:r>
          </a:p>
        </p:txBody>
      </p:sp>
    </p:spTree>
    <p:extLst>
      <p:ext uri="{BB962C8B-B14F-4D97-AF65-F5344CB8AC3E}">
        <p14:creationId xmlns:p14="http://schemas.microsoft.com/office/powerpoint/2010/main" val="317399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Expected Outcomes</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normAutofit/>
          </a:bodyPr>
          <a:lstStyle/>
          <a:p>
            <a:pPr marL="514350" indent="-514350">
              <a:buFont typeface="+mj-lt"/>
              <a:buAutoNum type="arabicPeriod"/>
            </a:pPr>
            <a:r>
              <a:rPr lang="en-US" sz="2400" dirty="0"/>
              <a:t>The project will construct a new library of stable communities to demonstrate the potential of the design approach.</a:t>
            </a:r>
          </a:p>
          <a:p>
            <a:pPr marL="514350" indent="-514350">
              <a:buFont typeface="+mj-lt"/>
              <a:buAutoNum type="arabicPeriod"/>
            </a:pPr>
            <a:r>
              <a:rPr lang="en-US" sz="2400" dirty="0"/>
              <a:t>The work will produce an expanded model space of stable communities, serving as an atlas for future biotechnology applications.</a:t>
            </a:r>
          </a:p>
          <a:p>
            <a:pPr marL="514350" indent="-514350">
              <a:buFont typeface="+mj-lt"/>
              <a:buAutoNum type="arabicPeriod"/>
            </a:pPr>
            <a:r>
              <a:rPr lang="en-US" sz="2400" dirty="0"/>
              <a:t>The project will provide insights into the design rules of stable communities, such as competition versus cooperation</a:t>
            </a:r>
          </a:p>
        </p:txBody>
      </p:sp>
    </p:spTree>
    <p:extLst>
      <p:ext uri="{BB962C8B-B14F-4D97-AF65-F5344CB8AC3E}">
        <p14:creationId xmlns:p14="http://schemas.microsoft.com/office/powerpoint/2010/main" val="152939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C4C5-058B-F3B5-B36B-9A56BF6BA0DA}"/>
              </a:ext>
            </a:extLst>
          </p:cNvPr>
          <p:cNvSpPr>
            <a:spLocks noGrp="1"/>
          </p:cNvSpPr>
          <p:nvPr>
            <p:ph type="title"/>
          </p:nvPr>
        </p:nvSpPr>
        <p:spPr/>
        <p:txBody>
          <a:bodyPr/>
          <a:lstStyle/>
          <a:p>
            <a:r>
              <a:rPr lang="en-US" dirty="0"/>
              <a:t>Next Steps</a:t>
            </a:r>
          </a:p>
        </p:txBody>
      </p:sp>
      <p:sp>
        <p:nvSpPr>
          <p:cNvPr id="5" name="TextBox 4">
            <a:extLst>
              <a:ext uri="{FF2B5EF4-FFF2-40B4-BE49-F238E27FC236}">
                <a16:creationId xmlns:a16="http://schemas.microsoft.com/office/drawing/2014/main" id="{003C2A8D-3CEA-3730-B5B3-89A4D1463F24}"/>
              </a:ext>
            </a:extLst>
          </p:cNvPr>
          <p:cNvSpPr txBox="1"/>
          <p:nvPr/>
        </p:nvSpPr>
        <p:spPr>
          <a:xfrm>
            <a:off x="838200" y="2204720"/>
            <a:ext cx="8305800" cy="2246769"/>
          </a:xfrm>
          <a:prstGeom prst="rect">
            <a:avLst/>
          </a:prstGeom>
          <a:noFill/>
        </p:spPr>
        <p:txBody>
          <a:bodyPr wrap="square">
            <a:spAutoFit/>
          </a:bodyPr>
          <a:lstStyle/>
          <a:p>
            <a:r>
              <a:rPr lang="en-US" sz="2800" dirty="0"/>
              <a:t>1) Develop a synthetic data generation script</a:t>
            </a:r>
          </a:p>
          <a:p>
            <a:r>
              <a:rPr lang="en-US" sz="2800" dirty="0"/>
              <a:t>3) Utilize synthetic data to train Gaussian Process (GP) model selection</a:t>
            </a:r>
          </a:p>
          <a:p>
            <a:r>
              <a:rPr lang="en-US" sz="2800" dirty="0"/>
              <a:t>3) Use kernels to understand the underlying system or the relationship between species</a:t>
            </a:r>
          </a:p>
        </p:txBody>
      </p:sp>
    </p:spTree>
    <p:extLst>
      <p:ext uri="{BB962C8B-B14F-4D97-AF65-F5344CB8AC3E}">
        <p14:creationId xmlns:p14="http://schemas.microsoft.com/office/powerpoint/2010/main" val="226269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663992-0728-3D0D-2D14-141ACF7FC6B8}"/>
              </a:ext>
            </a:extLst>
          </p:cNvPr>
          <p:cNvSpPr>
            <a:spLocks noGrp="1"/>
          </p:cNvSpPr>
          <p:nvPr>
            <p:ph type="title"/>
          </p:nvPr>
        </p:nvSpPr>
        <p:spPr>
          <a:xfrm>
            <a:off x="371094" y="1161288"/>
            <a:ext cx="3438144" cy="1239012"/>
          </a:xfrm>
        </p:spPr>
        <p:txBody>
          <a:bodyPr anchor="ctr">
            <a:normAutofit/>
          </a:bodyPr>
          <a:lstStyle/>
          <a:p>
            <a:r>
              <a:rPr lang="en-US" sz="2800"/>
              <a:t>Gaussian Processes Script</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2C0F97-F5CA-642B-1FDB-194D09A47098}"/>
              </a:ext>
            </a:extLst>
          </p:cNvPr>
          <p:cNvSpPr>
            <a:spLocks noGrp="1"/>
          </p:cNvSpPr>
          <p:nvPr>
            <p:ph idx="1"/>
          </p:nvPr>
        </p:nvSpPr>
        <p:spPr>
          <a:xfrm>
            <a:off x="371094" y="2718054"/>
            <a:ext cx="3499866" cy="3207258"/>
          </a:xfrm>
        </p:spPr>
        <p:txBody>
          <a:bodyPr anchor="t">
            <a:normAutofit/>
          </a:bodyPr>
          <a:lstStyle/>
          <a:p>
            <a:pPr marL="0" indent="0">
              <a:buNone/>
            </a:pPr>
            <a:r>
              <a:rPr lang="en-US" sz="1700" dirty="0"/>
              <a:t>Create an automated script to generate the best GP fit using kernel space exploration and dimensions</a:t>
            </a:r>
          </a:p>
          <a:p>
            <a:r>
              <a:rPr lang="en-US" sz="1700" dirty="0"/>
              <a:t>Loop through different variables: kernels, latent processes, and mean functions</a:t>
            </a:r>
          </a:p>
          <a:p>
            <a:pPr lvl="1"/>
            <a:r>
              <a:rPr lang="en-US" sz="1300" dirty="0"/>
              <a:t>First, through base kernels, then through combinations (by addition and/or multiplication) of kernels [1-3]</a:t>
            </a:r>
          </a:p>
          <a:p>
            <a:r>
              <a:rPr lang="en-US" sz="1700" dirty="0"/>
              <a:t>Possibly also loop through different likelihoods</a:t>
            </a:r>
          </a:p>
        </p:txBody>
      </p:sp>
      <p:pic>
        <p:nvPicPr>
          <p:cNvPr id="5" name="Picture 4">
            <a:extLst>
              <a:ext uri="{FF2B5EF4-FFF2-40B4-BE49-F238E27FC236}">
                <a16:creationId xmlns:a16="http://schemas.microsoft.com/office/drawing/2014/main" id="{55D15E42-4285-CB43-03AA-9640D5730ABA}"/>
              </a:ext>
            </a:extLst>
          </p:cNvPr>
          <p:cNvPicPr>
            <a:picLocks noChangeAspect="1"/>
          </p:cNvPicPr>
          <p:nvPr/>
        </p:nvPicPr>
        <p:blipFill>
          <a:blip r:embed="rId3"/>
          <a:stretch>
            <a:fillRect/>
          </a:stretch>
        </p:blipFill>
        <p:spPr>
          <a:xfrm>
            <a:off x="4901184" y="1653612"/>
            <a:ext cx="6922008" cy="3651359"/>
          </a:xfrm>
          <a:prstGeom prst="rect">
            <a:avLst/>
          </a:prstGeom>
        </p:spPr>
      </p:pic>
      <p:sp>
        <p:nvSpPr>
          <p:cNvPr id="6" name="Footer Placeholder 5">
            <a:extLst>
              <a:ext uri="{FF2B5EF4-FFF2-40B4-BE49-F238E27FC236}">
                <a16:creationId xmlns:a16="http://schemas.microsoft.com/office/drawing/2014/main" id="{6C6B4742-1C4A-F035-DEF0-5502F799011D}"/>
              </a:ext>
            </a:extLst>
          </p:cNvPr>
          <p:cNvSpPr>
            <a:spLocks noGrp="1"/>
          </p:cNvSpPr>
          <p:nvPr>
            <p:ph type="ftr" sz="quarter" idx="11"/>
          </p:nvPr>
        </p:nvSpPr>
        <p:spPr>
          <a:xfrm>
            <a:off x="563880" y="6356350"/>
            <a:ext cx="10703560" cy="365125"/>
          </a:xfrm>
        </p:spPr>
        <p:txBody>
          <a:bodyPr/>
          <a:lstStyle/>
          <a:p>
            <a:r>
              <a:rPr lang="en-US" dirty="0"/>
              <a:t>(1) Lloyd, J.; </a:t>
            </a:r>
            <a:r>
              <a:rPr lang="en-US" dirty="0" err="1"/>
              <a:t>Duvenaud</a:t>
            </a:r>
            <a:r>
              <a:rPr lang="en-US" dirty="0"/>
              <a:t>, D.; Grosse, R.; Tenenbaum, J.; </a:t>
            </a:r>
            <a:r>
              <a:rPr lang="en-US" dirty="0" err="1"/>
              <a:t>Ghahramani</a:t>
            </a:r>
            <a:r>
              <a:rPr lang="en-US" dirty="0"/>
              <a:t>, Z. Automatic Construction and Natural-Language Description of Nonparametric Regression Models. Proceedings of the AAAI Conference on Artificial Intelligence 2014, 28 (1). https://doi.org/10.1609/aaai.v28i1.8904.</a:t>
            </a:r>
          </a:p>
        </p:txBody>
      </p:sp>
    </p:spTree>
    <p:extLst>
      <p:ext uri="{BB962C8B-B14F-4D97-AF65-F5344CB8AC3E}">
        <p14:creationId xmlns:p14="http://schemas.microsoft.com/office/powerpoint/2010/main" val="3240548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11DD-A7E6-7E32-CC45-B91E980B641C}"/>
              </a:ext>
            </a:extLst>
          </p:cNvPr>
          <p:cNvSpPr>
            <a:spLocks noGrp="1"/>
          </p:cNvSpPr>
          <p:nvPr>
            <p:ph type="title"/>
          </p:nvPr>
        </p:nvSpPr>
        <p:spPr>
          <a:xfrm>
            <a:off x="838200" y="4937125"/>
            <a:ext cx="10515600" cy="1325563"/>
          </a:xfrm>
        </p:spPr>
        <p:txBody>
          <a:bodyPr/>
          <a:lstStyle/>
          <a:p>
            <a:r>
              <a:rPr lang="en-US" dirty="0"/>
              <a:t>Initial Results</a:t>
            </a:r>
          </a:p>
        </p:txBody>
      </p:sp>
      <p:pic>
        <p:nvPicPr>
          <p:cNvPr id="6" name="Picture 5" descr="A graph of blue lines with a red dot&#10;&#10;Description automatically generated">
            <a:extLst>
              <a:ext uri="{FF2B5EF4-FFF2-40B4-BE49-F238E27FC236}">
                <a16:creationId xmlns:a16="http://schemas.microsoft.com/office/drawing/2014/main" id="{569457B1-3207-2C97-B6CA-B782DA94D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912" y="3850714"/>
            <a:ext cx="3813888" cy="2860416"/>
          </a:xfrm>
          <a:prstGeom prst="rect">
            <a:avLst/>
          </a:prstGeom>
        </p:spPr>
      </p:pic>
      <p:pic>
        <p:nvPicPr>
          <p:cNvPr id="10" name="Picture 9" descr="A graph with green lines&#10;&#10;Description automatically generated">
            <a:extLst>
              <a:ext uri="{FF2B5EF4-FFF2-40B4-BE49-F238E27FC236}">
                <a16:creationId xmlns:a16="http://schemas.microsoft.com/office/drawing/2014/main" id="{1D18259A-761A-8092-44D2-3B650D861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411"/>
            <a:ext cx="12192000" cy="4064000"/>
          </a:xfrm>
          <a:prstGeom prst="rect">
            <a:avLst/>
          </a:prstGeom>
        </p:spPr>
      </p:pic>
    </p:spTree>
    <p:extLst>
      <p:ext uri="{BB962C8B-B14F-4D97-AF65-F5344CB8AC3E}">
        <p14:creationId xmlns:p14="http://schemas.microsoft.com/office/powerpoint/2010/main" val="1841454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A538-C0A4-EFB9-8F40-12BE2B701836}"/>
              </a:ext>
            </a:extLst>
          </p:cNvPr>
          <p:cNvSpPr>
            <a:spLocks noGrp="1"/>
          </p:cNvSpPr>
          <p:nvPr>
            <p:ph type="title"/>
          </p:nvPr>
        </p:nvSpPr>
        <p:spPr/>
        <p:txBody>
          <a:bodyPr/>
          <a:lstStyle/>
          <a:p>
            <a:r>
              <a:rPr lang="en-US" dirty="0"/>
              <a:t>Kernel List</a:t>
            </a:r>
          </a:p>
        </p:txBody>
      </p:sp>
      <p:sp>
        <p:nvSpPr>
          <p:cNvPr id="6" name="TextBox 5">
            <a:extLst>
              <a:ext uri="{FF2B5EF4-FFF2-40B4-BE49-F238E27FC236}">
                <a16:creationId xmlns:a16="http://schemas.microsoft.com/office/drawing/2014/main" id="{E302A986-6569-74AC-D718-A01F81F6452C}"/>
              </a:ext>
            </a:extLst>
          </p:cNvPr>
          <p:cNvSpPr txBox="1"/>
          <p:nvPr/>
        </p:nvSpPr>
        <p:spPr>
          <a:xfrm>
            <a:off x="3166558" y="2124636"/>
            <a:ext cx="5858884" cy="3139321"/>
          </a:xfrm>
          <a:prstGeom prst="rect">
            <a:avLst/>
          </a:prstGeom>
          <a:noFill/>
        </p:spPr>
        <p:txBody>
          <a:bodyPr wrap="square">
            <a:spAutoFit/>
          </a:bodyPr>
          <a:lstStyle/>
          <a:p>
            <a:r>
              <a:rPr lang="en-US" b="0" dirty="0" err="1">
                <a:solidFill>
                  <a:srgbClr val="ABB2BF"/>
                </a:solidFill>
                <a:effectLst/>
                <a:latin typeface="Consolas" panose="020B0609020204030204" pitchFamily="49" charset="0"/>
              </a:rPr>
              <a:t>gpf.kernels.SquaredExponential</a:t>
            </a:r>
            <a:r>
              <a:rPr lang="en-US" b="0" dirty="0">
                <a:solidFill>
                  <a:srgbClr val="ABB2BF"/>
                </a:solidFill>
                <a:effectLst/>
                <a:latin typeface="Consolas" panose="020B0609020204030204" pitchFamily="49" charset="0"/>
              </a:rPr>
              <a:t>, gpf.kernels.Matern32, </a:t>
            </a:r>
            <a:r>
              <a:rPr lang="en-US" b="0" dirty="0" err="1">
                <a:solidFill>
                  <a:srgbClr val="ABB2BF"/>
                </a:solidFill>
                <a:effectLst/>
                <a:latin typeface="Consolas" panose="020B0609020204030204" pitchFamily="49" charset="0"/>
              </a:rPr>
              <a:t>gpf.kernels.RationalQuadratic</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gpf.kernels.Exponential</a:t>
            </a:r>
            <a:r>
              <a:rPr lang="en-US" b="0" dirty="0">
                <a:solidFill>
                  <a:srgbClr val="ABB2BF"/>
                </a:solidFill>
                <a:effectLst/>
                <a:latin typeface="Consolas" panose="020B0609020204030204" pitchFamily="49" charset="0"/>
              </a:rPr>
              <a:t>, </a:t>
            </a:r>
          </a:p>
          <a:p>
            <a:r>
              <a:rPr lang="en-US" b="0" dirty="0" err="1">
                <a:solidFill>
                  <a:srgbClr val="ABB2BF"/>
                </a:solidFill>
                <a:effectLst/>
                <a:latin typeface="Consolas" panose="020B0609020204030204" pitchFamily="49" charset="0"/>
              </a:rPr>
              <a:t>gpf.kernels.Linear</a:t>
            </a:r>
            <a:r>
              <a:rPr lang="en-US" b="0" dirty="0">
                <a:solidFill>
                  <a:srgbClr val="ABB2BF"/>
                </a:solidFill>
                <a:effectLst/>
                <a:latin typeface="Consolas" panose="020B0609020204030204" pitchFamily="49" charset="0"/>
              </a:rPr>
              <a:t>,</a:t>
            </a:r>
          </a:p>
          <a:p>
            <a:r>
              <a:rPr lang="en-US" b="0" dirty="0" err="1">
                <a:solidFill>
                  <a:srgbClr val="ABB2BF"/>
                </a:solidFill>
                <a:effectLst/>
                <a:latin typeface="Consolas" panose="020B0609020204030204" pitchFamily="49" charset="0"/>
              </a:rPr>
              <a:t>gpf.kernels.Cosine</a:t>
            </a:r>
            <a:r>
              <a:rPr lang="en-US" b="0" dirty="0">
                <a:solidFill>
                  <a:srgbClr val="ABB2BF"/>
                </a:solidFill>
                <a:effectLst/>
                <a:latin typeface="Consolas" panose="020B0609020204030204" pitchFamily="49" charset="0"/>
              </a:rPr>
              <a:t>, </a:t>
            </a:r>
          </a:p>
          <a:p>
            <a:r>
              <a:rPr lang="en-US" b="0" dirty="0" err="1">
                <a:solidFill>
                  <a:srgbClr val="ABB2BF"/>
                </a:solidFill>
                <a:effectLst/>
                <a:latin typeface="Consolas" panose="020B0609020204030204" pitchFamily="49" charset="0"/>
              </a:rPr>
              <a:t>gpf.kernels.Periodic</a:t>
            </a:r>
            <a:r>
              <a:rPr lang="en-US" b="0" dirty="0">
                <a:solidFill>
                  <a:srgbClr val="ABB2BF"/>
                </a:solidFill>
                <a:effectLst/>
                <a:latin typeface="Consolas" panose="020B0609020204030204" pitchFamily="49" charset="0"/>
              </a:rPr>
              <a:t>, </a:t>
            </a:r>
          </a:p>
          <a:p>
            <a:r>
              <a:rPr lang="en-US" b="0" dirty="0" err="1">
                <a:solidFill>
                  <a:srgbClr val="ABB2BF"/>
                </a:solidFill>
                <a:effectLst/>
                <a:latin typeface="Consolas" panose="020B0609020204030204" pitchFamily="49" charset="0"/>
              </a:rPr>
              <a:t>gpf.kernels.Polynomial</a:t>
            </a:r>
            <a:r>
              <a:rPr lang="en-US" b="0" dirty="0">
                <a:solidFill>
                  <a:srgbClr val="ABB2BF"/>
                </a:solidFill>
                <a:effectLst/>
                <a:latin typeface="Consolas" panose="020B0609020204030204" pitchFamily="49" charset="0"/>
              </a:rPr>
              <a:t>, </a:t>
            </a:r>
          </a:p>
          <a:p>
            <a:r>
              <a:rPr lang="en-US" b="0" dirty="0">
                <a:solidFill>
                  <a:srgbClr val="ABB2BF"/>
                </a:solidFill>
                <a:effectLst/>
                <a:latin typeface="Consolas" panose="020B0609020204030204" pitchFamily="49" charset="0"/>
              </a:rPr>
              <a:t>gpf.kernels.Matern12, </a:t>
            </a:r>
          </a:p>
          <a:p>
            <a:r>
              <a:rPr lang="en-US" b="0" dirty="0">
                <a:solidFill>
                  <a:srgbClr val="ABB2BF"/>
                </a:solidFill>
                <a:effectLst/>
                <a:latin typeface="Consolas" panose="020B0609020204030204" pitchFamily="49" charset="0"/>
              </a:rPr>
              <a:t>gpf.kernels.Matern52, </a:t>
            </a:r>
          </a:p>
          <a:p>
            <a:r>
              <a:rPr lang="en-US" b="0" dirty="0" err="1">
                <a:solidFill>
                  <a:srgbClr val="ABB2BF"/>
                </a:solidFill>
                <a:effectLst/>
                <a:latin typeface="Consolas" panose="020B0609020204030204" pitchFamily="49" charset="0"/>
              </a:rPr>
              <a:t>gpf.kernels.White</a:t>
            </a:r>
            <a:endParaRPr lang="en-US"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4225089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03EB-58EB-0EDD-F828-71E0EED2EF16}"/>
              </a:ext>
            </a:extLst>
          </p:cNvPr>
          <p:cNvSpPr>
            <a:spLocks noGrp="1"/>
          </p:cNvSpPr>
          <p:nvPr>
            <p:ph type="title"/>
          </p:nvPr>
        </p:nvSpPr>
        <p:spPr/>
        <p:txBody>
          <a:bodyPr/>
          <a:lstStyle/>
          <a:p>
            <a:r>
              <a:rPr lang="en-US" dirty="0"/>
              <a:t>Scoring Models (alternative to BIC?) – LML, CLML, or other</a:t>
            </a:r>
          </a:p>
        </p:txBody>
      </p:sp>
      <p:pic>
        <p:nvPicPr>
          <p:cNvPr id="5" name="Picture 4">
            <a:extLst>
              <a:ext uri="{FF2B5EF4-FFF2-40B4-BE49-F238E27FC236}">
                <a16:creationId xmlns:a16="http://schemas.microsoft.com/office/drawing/2014/main" id="{BAF4A962-9BE8-E7AE-A5AF-9361C09E0686}"/>
              </a:ext>
            </a:extLst>
          </p:cNvPr>
          <p:cNvPicPr>
            <a:picLocks noChangeAspect="1"/>
          </p:cNvPicPr>
          <p:nvPr/>
        </p:nvPicPr>
        <p:blipFill>
          <a:blip r:embed="rId2"/>
          <a:stretch>
            <a:fillRect/>
          </a:stretch>
        </p:blipFill>
        <p:spPr>
          <a:xfrm>
            <a:off x="838200" y="2239492"/>
            <a:ext cx="4088484" cy="457240"/>
          </a:xfrm>
          <a:prstGeom prst="rect">
            <a:avLst/>
          </a:prstGeom>
        </p:spPr>
      </p:pic>
      <p:sp>
        <p:nvSpPr>
          <p:cNvPr id="7" name="TextBox 6">
            <a:extLst>
              <a:ext uri="{FF2B5EF4-FFF2-40B4-BE49-F238E27FC236}">
                <a16:creationId xmlns:a16="http://schemas.microsoft.com/office/drawing/2014/main" id="{A856F2CE-8531-46A8-D9A0-BD4D63BC0BF3}"/>
              </a:ext>
            </a:extLst>
          </p:cNvPr>
          <p:cNvSpPr txBox="1"/>
          <p:nvPr/>
        </p:nvSpPr>
        <p:spPr>
          <a:xfrm>
            <a:off x="873760" y="1889277"/>
            <a:ext cx="949960" cy="369332"/>
          </a:xfrm>
          <a:prstGeom prst="rect">
            <a:avLst/>
          </a:prstGeom>
          <a:noFill/>
        </p:spPr>
        <p:txBody>
          <a:bodyPr wrap="square">
            <a:spAutoFit/>
          </a:bodyPr>
          <a:lstStyle/>
          <a:p>
            <a:r>
              <a:rPr lang="en-US" dirty="0"/>
              <a:t>BIC loss</a:t>
            </a:r>
          </a:p>
        </p:txBody>
      </p:sp>
      <p:pic>
        <p:nvPicPr>
          <p:cNvPr id="9" name="Picture 8">
            <a:extLst>
              <a:ext uri="{FF2B5EF4-FFF2-40B4-BE49-F238E27FC236}">
                <a16:creationId xmlns:a16="http://schemas.microsoft.com/office/drawing/2014/main" id="{9AACA5BA-E233-EA90-46C3-FC45C43AC675}"/>
              </a:ext>
            </a:extLst>
          </p:cNvPr>
          <p:cNvPicPr>
            <a:picLocks noChangeAspect="1"/>
          </p:cNvPicPr>
          <p:nvPr/>
        </p:nvPicPr>
        <p:blipFill>
          <a:blip r:embed="rId3"/>
          <a:stretch>
            <a:fillRect/>
          </a:stretch>
        </p:blipFill>
        <p:spPr>
          <a:xfrm>
            <a:off x="923556" y="2992970"/>
            <a:ext cx="3626485" cy="625776"/>
          </a:xfrm>
          <a:prstGeom prst="rect">
            <a:avLst/>
          </a:prstGeom>
        </p:spPr>
      </p:pic>
      <p:pic>
        <p:nvPicPr>
          <p:cNvPr id="11" name="Picture 10">
            <a:extLst>
              <a:ext uri="{FF2B5EF4-FFF2-40B4-BE49-F238E27FC236}">
                <a16:creationId xmlns:a16="http://schemas.microsoft.com/office/drawing/2014/main" id="{A8411C24-FC97-0855-60EF-9DEB1C81F6E3}"/>
              </a:ext>
            </a:extLst>
          </p:cNvPr>
          <p:cNvPicPr>
            <a:picLocks noChangeAspect="1"/>
          </p:cNvPicPr>
          <p:nvPr/>
        </p:nvPicPr>
        <p:blipFill>
          <a:blip r:embed="rId4"/>
          <a:stretch>
            <a:fillRect/>
          </a:stretch>
        </p:blipFill>
        <p:spPr>
          <a:xfrm>
            <a:off x="923556" y="3618746"/>
            <a:ext cx="3786410" cy="2446940"/>
          </a:xfrm>
          <a:prstGeom prst="rect">
            <a:avLst/>
          </a:prstGeom>
        </p:spPr>
      </p:pic>
      <p:sp>
        <p:nvSpPr>
          <p:cNvPr id="13" name="TextBox 12">
            <a:extLst>
              <a:ext uri="{FF2B5EF4-FFF2-40B4-BE49-F238E27FC236}">
                <a16:creationId xmlns:a16="http://schemas.microsoft.com/office/drawing/2014/main" id="{D86A395D-1C40-D694-DBB3-9DBF5741BA01}"/>
              </a:ext>
            </a:extLst>
          </p:cNvPr>
          <p:cNvSpPr txBox="1"/>
          <p:nvPr/>
        </p:nvSpPr>
        <p:spPr>
          <a:xfrm>
            <a:off x="5786120" y="4994616"/>
            <a:ext cx="5328920" cy="954107"/>
          </a:xfrm>
          <a:prstGeom prst="rect">
            <a:avLst/>
          </a:prstGeom>
          <a:noFill/>
        </p:spPr>
        <p:txBody>
          <a:bodyPr wrap="square">
            <a:spAutoFit/>
          </a:bodyPr>
          <a:lstStyle/>
          <a:p>
            <a:r>
              <a:rPr lang="en-US" sz="1400" dirty="0"/>
              <a:t>[1] </a:t>
            </a:r>
            <a:r>
              <a:rPr lang="en-US" sz="1400" dirty="0" err="1"/>
              <a:t>Lotfi</a:t>
            </a:r>
            <a:r>
              <a:rPr lang="en-US" sz="1400" dirty="0"/>
              <a:t>, S.; </a:t>
            </a:r>
            <a:r>
              <a:rPr lang="en-US" sz="1400" dirty="0" err="1"/>
              <a:t>Izmailov</a:t>
            </a:r>
            <a:r>
              <a:rPr lang="en-US" sz="1400" dirty="0"/>
              <a:t>, P.; Benton, G.; Goldblum, M.; Wilson, A. G. Bayesian Model Selection, the Marginal Likelihood, and Generalization. In Proceedings of the 39th International Conference on Machine Learning; PMLR, 2022; pp 14223–14247.</a:t>
            </a:r>
          </a:p>
        </p:txBody>
      </p:sp>
      <p:sp>
        <p:nvSpPr>
          <p:cNvPr id="15" name="TextBox 14">
            <a:extLst>
              <a:ext uri="{FF2B5EF4-FFF2-40B4-BE49-F238E27FC236}">
                <a16:creationId xmlns:a16="http://schemas.microsoft.com/office/drawing/2014/main" id="{AE03EF31-C2F5-69C8-2278-A06A0E104BC4}"/>
              </a:ext>
            </a:extLst>
          </p:cNvPr>
          <p:cNvSpPr txBox="1"/>
          <p:nvPr/>
        </p:nvSpPr>
        <p:spPr>
          <a:xfrm>
            <a:off x="5786120" y="2073943"/>
            <a:ext cx="5567680" cy="2585323"/>
          </a:xfrm>
          <a:prstGeom prst="rect">
            <a:avLst/>
          </a:prstGeom>
          <a:noFill/>
        </p:spPr>
        <p:txBody>
          <a:bodyPr wrap="square">
            <a:spAutoFit/>
          </a:bodyPr>
          <a:lstStyle/>
          <a:p>
            <a:r>
              <a:rPr lang="en-US" dirty="0"/>
              <a:t>Conditional LML: namely, we show how marginal likelihood can be negatively correlated with generalization, with implications for neural architecture search, and can lead to both underfitting and overfitting in hyperparameter learning. We provide a partial remedy through a conditional marginal likelihood, which we show is more aligned with generalization, and practically valuable for large-scale hyperparameter learning, such as in deep kernel learning. [1]</a:t>
            </a:r>
          </a:p>
        </p:txBody>
      </p:sp>
      <p:cxnSp>
        <p:nvCxnSpPr>
          <p:cNvPr id="17" name="Straight Connector 16">
            <a:extLst>
              <a:ext uri="{FF2B5EF4-FFF2-40B4-BE49-F238E27FC236}">
                <a16:creationId xmlns:a16="http://schemas.microsoft.com/office/drawing/2014/main" id="{4C217DBB-CD01-498C-4784-85F28224BD15}"/>
              </a:ext>
            </a:extLst>
          </p:cNvPr>
          <p:cNvCxnSpPr/>
          <p:nvPr/>
        </p:nvCxnSpPr>
        <p:spPr>
          <a:xfrm>
            <a:off x="5313680" y="1889277"/>
            <a:ext cx="0" cy="43032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288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DC64-326D-6205-87E2-240DD36C7950}"/>
              </a:ext>
            </a:extLst>
          </p:cNvPr>
          <p:cNvSpPr>
            <a:spLocks noGrp="1"/>
          </p:cNvSpPr>
          <p:nvPr>
            <p:ph type="title"/>
          </p:nvPr>
        </p:nvSpPr>
        <p:spPr/>
        <p:txBody>
          <a:bodyPr/>
          <a:lstStyle/>
          <a:p>
            <a:r>
              <a:rPr lang="en-US" dirty="0"/>
              <a:t>Add </a:t>
            </a:r>
            <a:r>
              <a:rPr lang="en-US" dirty="0" err="1"/>
              <a:t>Lotka</a:t>
            </a:r>
            <a:r>
              <a:rPr lang="en-US" dirty="0"/>
              <a:t>-Volterra simulated graphs and math</a:t>
            </a:r>
          </a:p>
        </p:txBody>
      </p:sp>
      <p:sp>
        <p:nvSpPr>
          <p:cNvPr id="3" name="Content Placeholder 2">
            <a:extLst>
              <a:ext uri="{FF2B5EF4-FFF2-40B4-BE49-F238E27FC236}">
                <a16:creationId xmlns:a16="http://schemas.microsoft.com/office/drawing/2014/main" id="{71D251E8-EB99-CAB4-4B89-F6A4E9BE40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4459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7A193-7178-73EB-C19E-B1ADDD6EAE4F}"/>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5200" kern="1200">
                <a:solidFill>
                  <a:schemeClr val="tx1"/>
                </a:solidFill>
                <a:latin typeface="+mj-lt"/>
                <a:ea typeface="+mj-ea"/>
                <a:cs typeface="+mj-cs"/>
              </a:rPr>
              <a:t>Other Questions</a:t>
            </a:r>
          </a:p>
        </p:txBody>
      </p:sp>
      <p:sp>
        <p:nvSpPr>
          <p:cNvPr id="4" name="TextBox 3">
            <a:extLst>
              <a:ext uri="{FF2B5EF4-FFF2-40B4-BE49-F238E27FC236}">
                <a16:creationId xmlns:a16="http://schemas.microsoft.com/office/drawing/2014/main" id="{D6F3A9FC-00C6-1BE2-569D-9DEBAAED829D}"/>
              </a:ext>
            </a:extLst>
          </p:cNvPr>
          <p:cNvSpPr txBox="1"/>
          <p:nvPr/>
        </p:nvSpPr>
        <p:spPr>
          <a:xfrm>
            <a:off x="1093210" y="4310465"/>
            <a:ext cx="3848079" cy="1583767"/>
          </a:xfrm>
          <a:prstGeom prst="rect">
            <a:avLst/>
          </a:prstGeom>
          <a:noFill/>
        </p:spPr>
        <p:txBody>
          <a:bodyPr wrap="square">
            <a:spAutoFit/>
          </a:bodyPr>
          <a:lstStyle/>
          <a:p>
            <a:pPr defTabSz="969264">
              <a:spcAft>
                <a:spcPts val="600"/>
              </a:spcAft>
            </a:pPr>
            <a:r>
              <a:rPr lang="en-US" sz="2968" kern="1200" err="1">
                <a:solidFill>
                  <a:schemeClr val="tx1"/>
                </a:solidFill>
                <a:latin typeface="+mn-lt"/>
                <a:ea typeface="+mn-ea"/>
                <a:cs typeface="+mn-cs"/>
              </a:rPr>
              <a:t>Scipy</a:t>
            </a:r>
            <a:r>
              <a:rPr lang="en-US" sz="2968" kern="1200">
                <a:solidFill>
                  <a:schemeClr val="tx1"/>
                </a:solidFill>
                <a:latin typeface="+mn-lt"/>
                <a:ea typeface="+mn-ea"/>
                <a:cs typeface="+mn-cs"/>
              </a:rPr>
              <a:t>* vs. </a:t>
            </a:r>
            <a:r>
              <a:rPr lang="en-US" sz="2968" kern="1200" err="1">
                <a:solidFill>
                  <a:schemeClr val="tx1"/>
                </a:solidFill>
                <a:latin typeface="+mn-lt"/>
                <a:ea typeface="+mn-ea"/>
                <a:cs typeface="+mn-cs"/>
              </a:rPr>
              <a:t>lmfit</a:t>
            </a:r>
            <a:endParaRPr lang="en-US" sz="2968" kern="1200">
              <a:solidFill>
                <a:schemeClr val="tx1"/>
              </a:solidFill>
              <a:latin typeface="+mn-lt"/>
              <a:ea typeface="+mn-ea"/>
              <a:cs typeface="+mn-cs"/>
            </a:endParaRPr>
          </a:p>
          <a:p>
            <a:pPr defTabSz="969264">
              <a:spcAft>
                <a:spcPts val="600"/>
              </a:spcAft>
            </a:pPr>
            <a:endParaRPr lang="en-US" sz="1908" kern="1200">
              <a:solidFill>
                <a:schemeClr val="tx1"/>
              </a:solidFill>
              <a:latin typeface="+mn-lt"/>
              <a:ea typeface="+mn-ea"/>
              <a:cs typeface="+mn-cs"/>
            </a:endParaRPr>
          </a:p>
          <a:p>
            <a:pPr defTabSz="969264">
              <a:spcAft>
                <a:spcPts val="600"/>
              </a:spcAft>
            </a:pPr>
            <a:r>
              <a:rPr lang="en-US" sz="1908" kern="1200">
                <a:solidFill>
                  <a:schemeClr val="tx1"/>
                </a:solidFill>
                <a:latin typeface="+mn-lt"/>
                <a:ea typeface="+mn-ea"/>
                <a:cs typeface="+mn-cs"/>
              </a:rPr>
              <a:t>*Currently using </a:t>
            </a:r>
            <a:r>
              <a:rPr lang="en-US" sz="1908" kern="1200" err="1">
                <a:solidFill>
                  <a:schemeClr val="tx1"/>
                </a:solidFill>
                <a:latin typeface="+mn-lt"/>
                <a:ea typeface="+mn-ea"/>
                <a:cs typeface="+mn-cs"/>
              </a:rPr>
              <a:t>scipy’s</a:t>
            </a:r>
            <a:r>
              <a:rPr lang="en-US" sz="1908" kern="1200">
                <a:solidFill>
                  <a:schemeClr val="tx1"/>
                </a:solidFill>
                <a:latin typeface="+mn-lt"/>
                <a:ea typeface="+mn-ea"/>
                <a:cs typeface="+mn-cs"/>
              </a:rPr>
              <a:t> minimize optimization using L-BFGS-B method</a:t>
            </a:r>
            <a:endParaRPr lang="en-US"/>
          </a:p>
        </p:txBody>
      </p:sp>
      <p:sp>
        <p:nvSpPr>
          <p:cNvPr id="3" name="Title 1">
            <a:extLst>
              <a:ext uri="{FF2B5EF4-FFF2-40B4-BE49-F238E27FC236}">
                <a16:creationId xmlns:a16="http://schemas.microsoft.com/office/drawing/2014/main" id="{80D1F6D3-B57C-2852-E06F-C6532DB5225B}"/>
              </a:ext>
            </a:extLst>
          </p:cNvPr>
          <p:cNvSpPr txBox="1">
            <a:spLocks/>
          </p:cNvSpPr>
          <p:nvPr/>
        </p:nvSpPr>
        <p:spPr>
          <a:xfrm>
            <a:off x="6762705" y="2617786"/>
            <a:ext cx="4531928" cy="1622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69264">
              <a:spcAft>
                <a:spcPts val="600"/>
              </a:spcAft>
            </a:pPr>
            <a:r>
              <a:rPr lang="en-US" sz="2800" kern="1200" dirty="0">
                <a:solidFill>
                  <a:schemeClr val="tx1"/>
                </a:solidFill>
                <a:latin typeface="+mn-lt"/>
                <a:ea typeface="+mj-ea"/>
                <a:cs typeface="+mj-cs"/>
              </a:rPr>
              <a:t>Likelihoods</a:t>
            </a:r>
            <a:endParaRPr lang="en-US" sz="2800" dirty="0">
              <a:latin typeface="+mn-lt"/>
            </a:endParaRPr>
          </a:p>
        </p:txBody>
      </p:sp>
      <p:sp>
        <p:nvSpPr>
          <p:cNvPr id="8" name="TextBox 7">
            <a:extLst>
              <a:ext uri="{FF2B5EF4-FFF2-40B4-BE49-F238E27FC236}">
                <a16:creationId xmlns:a16="http://schemas.microsoft.com/office/drawing/2014/main" id="{68606E23-38DE-8241-B244-206FDE28A128}"/>
              </a:ext>
            </a:extLst>
          </p:cNvPr>
          <p:cNvSpPr txBox="1"/>
          <p:nvPr/>
        </p:nvSpPr>
        <p:spPr>
          <a:xfrm>
            <a:off x="6555876" y="4190421"/>
            <a:ext cx="3995641" cy="756489"/>
          </a:xfrm>
          <a:prstGeom prst="rect">
            <a:avLst/>
          </a:prstGeom>
          <a:noFill/>
        </p:spPr>
        <p:txBody>
          <a:bodyPr wrap="square">
            <a:spAutoFit/>
          </a:bodyPr>
          <a:lstStyle/>
          <a:p>
            <a:pPr defTabSz="969264">
              <a:spcAft>
                <a:spcPts val="600"/>
              </a:spcAft>
            </a:pPr>
            <a:r>
              <a:rPr lang="en-US" sz="1908" kern="1200" err="1">
                <a:solidFill>
                  <a:srgbClr val="E5C07B"/>
                </a:solidFill>
                <a:latin typeface="Consolas" panose="020B0609020204030204" pitchFamily="49" charset="0"/>
                <a:ea typeface="+mn-ea"/>
                <a:cs typeface="+mn-cs"/>
              </a:rPr>
              <a:t>gpf</a:t>
            </a:r>
            <a:r>
              <a:rPr lang="en-US" sz="1908" kern="1200" err="1">
                <a:solidFill>
                  <a:srgbClr val="ABB2BF"/>
                </a:solidFill>
                <a:latin typeface="Consolas" panose="020B0609020204030204" pitchFamily="49" charset="0"/>
                <a:ea typeface="+mn-ea"/>
                <a:cs typeface="+mn-cs"/>
              </a:rPr>
              <a:t>.</a:t>
            </a:r>
            <a:r>
              <a:rPr lang="en-US" sz="1908" kern="1200" err="1">
                <a:solidFill>
                  <a:srgbClr val="E5C07B"/>
                </a:solidFill>
                <a:latin typeface="Consolas" panose="020B0609020204030204" pitchFamily="49" charset="0"/>
                <a:ea typeface="+mn-ea"/>
                <a:cs typeface="+mn-cs"/>
              </a:rPr>
              <a:t>likelihoods</a:t>
            </a:r>
            <a:r>
              <a:rPr lang="en-US" sz="1908" kern="1200" err="1">
                <a:solidFill>
                  <a:srgbClr val="ABB2BF"/>
                </a:solidFill>
                <a:latin typeface="Consolas" panose="020B0609020204030204" pitchFamily="49" charset="0"/>
                <a:ea typeface="+mn-ea"/>
                <a:cs typeface="+mn-cs"/>
              </a:rPr>
              <a:t>.</a:t>
            </a:r>
            <a:r>
              <a:rPr lang="en-US" sz="1908" kern="1200" err="1">
                <a:solidFill>
                  <a:srgbClr val="E5C07B"/>
                </a:solidFill>
                <a:latin typeface="Consolas" panose="020B0609020204030204" pitchFamily="49" charset="0"/>
                <a:ea typeface="+mn-ea"/>
                <a:cs typeface="+mn-cs"/>
              </a:rPr>
              <a:t>Gaussian</a:t>
            </a:r>
            <a:endParaRPr lang="en-US" sz="1908" kern="1200">
              <a:solidFill>
                <a:srgbClr val="E5C07B"/>
              </a:solidFill>
              <a:latin typeface="Consolas" panose="020B0609020204030204" pitchFamily="49" charset="0"/>
              <a:ea typeface="+mn-ea"/>
              <a:cs typeface="+mn-cs"/>
            </a:endParaRPr>
          </a:p>
          <a:p>
            <a:pPr defTabSz="969264">
              <a:spcAft>
                <a:spcPts val="600"/>
              </a:spcAft>
            </a:pPr>
            <a:r>
              <a:rPr lang="en-US" sz="1908" kern="1200" err="1">
                <a:solidFill>
                  <a:srgbClr val="E5C07B"/>
                </a:solidFill>
                <a:latin typeface="Consolas" panose="020B0609020204030204" pitchFamily="49" charset="0"/>
                <a:ea typeface="+mn-ea"/>
                <a:cs typeface="+mn-cs"/>
              </a:rPr>
              <a:t>gpf</a:t>
            </a:r>
            <a:r>
              <a:rPr lang="en-US" sz="1908" kern="1200" err="1">
                <a:solidFill>
                  <a:srgbClr val="ABB2BF"/>
                </a:solidFill>
                <a:latin typeface="Consolas" panose="020B0609020204030204" pitchFamily="49" charset="0"/>
                <a:ea typeface="+mn-ea"/>
                <a:cs typeface="+mn-cs"/>
              </a:rPr>
              <a:t>.</a:t>
            </a:r>
            <a:r>
              <a:rPr lang="en-US" sz="1908" kern="1200" err="1">
                <a:solidFill>
                  <a:srgbClr val="E5C07B"/>
                </a:solidFill>
                <a:latin typeface="Consolas" panose="020B0609020204030204" pitchFamily="49" charset="0"/>
                <a:ea typeface="+mn-ea"/>
                <a:cs typeface="+mn-cs"/>
              </a:rPr>
              <a:t>likelihoods</a:t>
            </a:r>
            <a:r>
              <a:rPr lang="en-US" sz="1908" kern="1200" err="1">
                <a:solidFill>
                  <a:srgbClr val="ABB2BF"/>
                </a:solidFill>
                <a:latin typeface="Consolas" panose="020B0609020204030204" pitchFamily="49" charset="0"/>
                <a:ea typeface="+mn-ea"/>
                <a:cs typeface="+mn-cs"/>
              </a:rPr>
              <a:t>.</a:t>
            </a:r>
            <a:r>
              <a:rPr lang="en-US" sz="1908" kern="1200" err="1">
                <a:solidFill>
                  <a:srgbClr val="E5C07B"/>
                </a:solidFill>
                <a:latin typeface="Consolas" panose="020B0609020204030204" pitchFamily="49" charset="0"/>
                <a:ea typeface="+mn-ea"/>
                <a:cs typeface="+mn-cs"/>
              </a:rPr>
              <a:t>StudentT</a:t>
            </a:r>
            <a:r>
              <a:rPr lang="en-US" sz="1908" kern="1200">
                <a:solidFill>
                  <a:srgbClr val="ABB2BF"/>
                </a:solidFill>
                <a:latin typeface="Consolas" panose="020B0609020204030204" pitchFamily="49" charset="0"/>
                <a:ea typeface="+mn-ea"/>
                <a:cs typeface="+mn-cs"/>
              </a:rPr>
              <a:t>?</a:t>
            </a:r>
            <a:endParaRPr lang="en-US" b="0">
              <a:solidFill>
                <a:srgbClr val="ABB2BF"/>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C972326A-7A55-FCA2-7517-F08F3CB0E3A3}"/>
              </a:ext>
            </a:extLst>
          </p:cNvPr>
          <p:cNvSpPr txBox="1"/>
          <p:nvPr/>
        </p:nvSpPr>
        <p:spPr>
          <a:xfrm>
            <a:off x="785672" y="3124144"/>
            <a:ext cx="4584457" cy="954107"/>
          </a:xfrm>
          <a:prstGeom prst="rect">
            <a:avLst/>
          </a:prstGeom>
          <a:noFill/>
        </p:spPr>
        <p:txBody>
          <a:bodyPr wrap="square" rtlCol="0">
            <a:spAutoFit/>
          </a:bodyPr>
          <a:lstStyle/>
          <a:p>
            <a:pPr defTabSz="969264">
              <a:spcAft>
                <a:spcPts val="600"/>
              </a:spcAft>
            </a:pPr>
            <a:r>
              <a:rPr lang="en-US" sz="2800" kern="1200" dirty="0">
                <a:solidFill>
                  <a:schemeClr val="tx1"/>
                </a:solidFill>
                <a:latin typeface="+mn-lt"/>
                <a:ea typeface="+mn-ea"/>
                <a:cs typeface="+mn-cs"/>
              </a:rPr>
              <a:t>Testing different optimization packages/algorithms</a:t>
            </a:r>
            <a:endParaRPr lang="en-US" sz="2800" dirty="0"/>
          </a:p>
        </p:txBody>
      </p:sp>
    </p:spTree>
    <p:extLst>
      <p:ext uri="{BB962C8B-B14F-4D97-AF65-F5344CB8AC3E}">
        <p14:creationId xmlns:p14="http://schemas.microsoft.com/office/powerpoint/2010/main" val="640580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Brief overview of the presentation</a:t>
            </a:r>
          </a:p>
          <a:p>
            <a:pPr marL="0" indent="0">
              <a:buNone/>
            </a:pPr>
            <a:r>
              <a:rPr lang="en-US" dirty="0"/>
              <a:t>Importance of understanding and designing systems that generate data</a:t>
            </a:r>
          </a:p>
          <a:p>
            <a:pPr marL="0" indent="0">
              <a:buNone/>
            </a:pPr>
            <a:r>
              <a:rPr lang="en-US" dirty="0"/>
              <a:t>The challenge with traditional machine learning models</a:t>
            </a:r>
          </a:p>
        </p:txBody>
      </p:sp>
      <p:sp>
        <p:nvSpPr>
          <p:cNvPr id="5" name="Title 4">
            <a:extLst>
              <a:ext uri="{FF2B5EF4-FFF2-40B4-BE49-F238E27FC236}">
                <a16:creationId xmlns:a16="http://schemas.microsoft.com/office/drawing/2014/main" id="{7F3114F8-5C82-D79D-1179-AAAB9E7647C9}"/>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108120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1FBA4D-D29C-737E-34FF-3148B924E939}"/>
              </a:ext>
            </a:extLst>
          </p:cNvPr>
          <p:cNvSpPr>
            <a:spLocks noGrp="1"/>
          </p:cNvSpPr>
          <p:nvPr>
            <p:ph type="title"/>
          </p:nvPr>
        </p:nvSpPr>
        <p:spPr>
          <a:xfrm>
            <a:off x="838200" y="184805"/>
            <a:ext cx="10515600" cy="1505883"/>
          </a:xfrm>
        </p:spPr>
        <p:txBody>
          <a:bodyPr anchor="ctr">
            <a:normAutofit/>
          </a:bodyPr>
          <a:lstStyle/>
          <a:p>
            <a:r>
              <a:rPr lang="en-US" sz="3300"/>
              <a:t>Search for working/recently-updated forks of the many GitHub repositories related to the Automated Statistician. </a:t>
            </a:r>
          </a:p>
        </p:txBody>
      </p:sp>
      <p:pic>
        <p:nvPicPr>
          <p:cNvPr id="4" name="Picture 3">
            <a:extLst>
              <a:ext uri="{FF2B5EF4-FFF2-40B4-BE49-F238E27FC236}">
                <a16:creationId xmlns:a16="http://schemas.microsoft.com/office/drawing/2014/main" id="{1A2C4056-97A3-2363-F9EA-133EDEFD3F1D}"/>
              </a:ext>
            </a:extLst>
          </p:cNvPr>
          <p:cNvPicPr>
            <a:picLocks noChangeAspect="1"/>
          </p:cNvPicPr>
          <p:nvPr/>
        </p:nvPicPr>
        <p:blipFill>
          <a:blip r:embed="rId2"/>
          <a:stretch>
            <a:fillRect/>
          </a:stretch>
        </p:blipFill>
        <p:spPr>
          <a:xfrm>
            <a:off x="838200" y="2270305"/>
            <a:ext cx="10512547" cy="3600545"/>
          </a:xfrm>
          <a:prstGeom prst="rect">
            <a:avLst/>
          </a:prstGeom>
        </p:spPr>
      </p:pic>
    </p:spTree>
    <p:extLst>
      <p:ext uri="{BB962C8B-B14F-4D97-AF65-F5344CB8AC3E}">
        <p14:creationId xmlns:p14="http://schemas.microsoft.com/office/powerpoint/2010/main" val="2996165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40CF-894B-8C86-07DD-F7306E96FB71}"/>
              </a:ext>
            </a:extLst>
          </p:cNvPr>
          <p:cNvSpPr>
            <a:spLocks noGrp="1"/>
          </p:cNvSpPr>
          <p:nvPr>
            <p:ph type="title"/>
          </p:nvPr>
        </p:nvSpPr>
        <p:spPr/>
        <p:txBody>
          <a:bodyPr/>
          <a:lstStyle/>
          <a:p>
            <a:r>
              <a:rPr lang="en-US" dirty="0"/>
              <a:t>System learning?</a:t>
            </a:r>
          </a:p>
        </p:txBody>
      </p:sp>
      <p:sp>
        <p:nvSpPr>
          <p:cNvPr id="3" name="Content Placeholder 2">
            <a:extLst>
              <a:ext uri="{FF2B5EF4-FFF2-40B4-BE49-F238E27FC236}">
                <a16:creationId xmlns:a16="http://schemas.microsoft.com/office/drawing/2014/main" id="{2B5E595A-1695-BAA5-CA1A-ED3976F799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4814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Machine Learning and Its Limitations</a:t>
            </a:r>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Explanation of how machine learning works</a:t>
            </a:r>
          </a:p>
          <a:p>
            <a:pPr marL="0" indent="0">
              <a:buNone/>
            </a:pPr>
            <a:r>
              <a:rPr lang="en-US" dirty="0"/>
              <a:t>Emphasize on its predictive capabilities</a:t>
            </a:r>
          </a:p>
          <a:p>
            <a:pPr marL="0" indent="0">
              <a:buNone/>
            </a:pPr>
            <a:r>
              <a:rPr lang="en-US" dirty="0"/>
              <a:t>Discuss its limitations: lack of interpretability, inability to understand underlying interactions or structures, and not suitable for designing systems with specific outcomes</a:t>
            </a:r>
          </a:p>
          <a:p>
            <a:pPr marL="0" indent="0">
              <a:buNone/>
            </a:pPr>
            <a:endParaRPr lang="en-US" dirty="0"/>
          </a:p>
          <a:p>
            <a:pPr marL="0" indent="0">
              <a:buNone/>
            </a:pPr>
            <a:r>
              <a:rPr lang="en-US" dirty="0"/>
              <a:t>Talk about to design microbial communities, we need a good model that can predict the types of interactions that are within the community that produce the data</a:t>
            </a:r>
          </a:p>
          <a:p>
            <a:pPr marL="0" indent="0">
              <a:buNone/>
            </a:pPr>
            <a:endParaRPr lang="en-US" dirty="0"/>
          </a:p>
        </p:txBody>
      </p:sp>
    </p:spTree>
    <p:extLst>
      <p:ext uri="{BB962C8B-B14F-4D97-AF65-F5344CB8AC3E}">
        <p14:creationId xmlns:p14="http://schemas.microsoft.com/office/powerpoint/2010/main" val="359797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Gaussian Processes: An Overview</a:t>
            </a:r>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normAutofit lnSpcReduction="10000"/>
          </a:bodyPr>
          <a:lstStyle/>
          <a:p>
            <a:pPr marL="0" indent="0">
              <a:buNone/>
            </a:pPr>
            <a:r>
              <a:rPr lang="en-US" dirty="0"/>
              <a:t>Definition and explanation of Gaussian processes</a:t>
            </a:r>
          </a:p>
          <a:p>
            <a:pPr marL="0" indent="0">
              <a:buNone/>
            </a:pPr>
            <a:r>
              <a:rPr lang="en-US" dirty="0"/>
              <a:t>How Gaussian processes differ from traditional machine learning models</a:t>
            </a:r>
          </a:p>
          <a:p>
            <a:pPr marL="0" indent="0">
              <a:buNone/>
            </a:pPr>
            <a:r>
              <a:rPr lang="en-US" dirty="0"/>
              <a:t>The balance Gaussian processes strike between capturing complex </a:t>
            </a:r>
            <a:r>
              <a:rPr lang="en-US" dirty="0" err="1"/>
              <a:t>behaviours</a:t>
            </a:r>
            <a:r>
              <a:rPr lang="en-US" dirty="0"/>
              <a:t> and being directly interpretable</a:t>
            </a:r>
          </a:p>
          <a:p>
            <a:pPr marL="0" indent="0">
              <a:buNone/>
            </a:pPr>
            <a:endParaRPr lang="en-US" dirty="0"/>
          </a:p>
          <a:p>
            <a:r>
              <a:rPr lang="en-US" dirty="0"/>
              <a:t>Talk about that the first step is to create a model that:</a:t>
            </a:r>
          </a:p>
          <a:p>
            <a:r>
              <a:rPr lang="en-US" dirty="0"/>
              <a:t>1) predicts or fits to the data well and,</a:t>
            </a:r>
          </a:p>
          <a:p>
            <a:r>
              <a:rPr lang="en-US" dirty="0"/>
              <a:t>2) is interpretable, so we can understand what the underlying network is</a:t>
            </a:r>
          </a:p>
          <a:p>
            <a:pPr marL="0" indent="0">
              <a:buNone/>
            </a:pPr>
            <a:endParaRPr lang="en-US" dirty="0"/>
          </a:p>
        </p:txBody>
      </p:sp>
    </p:spTree>
    <p:extLst>
      <p:ext uri="{BB962C8B-B14F-4D97-AF65-F5344CB8AC3E}">
        <p14:creationId xmlns:p14="http://schemas.microsoft.com/office/powerpoint/2010/main" val="3176807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Gaussian Processes for System Understanding</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How Gaussian processes can be used to understand a system that generates data</a:t>
            </a:r>
          </a:p>
          <a:p>
            <a:pPr marL="0" indent="0">
              <a:buNone/>
            </a:pPr>
            <a:r>
              <a:rPr lang="en-US" dirty="0"/>
              <a:t>Explanation of how Gaussian processes model non-linear functions in a Bayesian nonparametric framework</a:t>
            </a:r>
          </a:p>
          <a:p>
            <a:pPr marL="0" indent="0">
              <a:buNone/>
            </a:pPr>
            <a:r>
              <a:rPr lang="en-US" dirty="0"/>
              <a:t>Discuss examples of how Gaussian processes have been used to learn ordinary differential equation (ODE) models</a:t>
            </a:r>
          </a:p>
        </p:txBody>
      </p:sp>
    </p:spTree>
    <p:extLst>
      <p:ext uri="{BB962C8B-B14F-4D97-AF65-F5344CB8AC3E}">
        <p14:creationId xmlns:p14="http://schemas.microsoft.com/office/powerpoint/2010/main" val="3455358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E638-5C26-89C8-B463-95401C5A84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8666AC-9A4B-9578-FEF4-E5FB26051C18}"/>
              </a:ext>
            </a:extLst>
          </p:cNvPr>
          <p:cNvSpPr>
            <a:spLocks noGrp="1"/>
          </p:cNvSpPr>
          <p:nvPr>
            <p:ph idx="1"/>
          </p:nvPr>
        </p:nvSpPr>
        <p:spPr/>
        <p:txBody>
          <a:bodyPr>
            <a:normAutofit fontScale="92500" lnSpcReduction="20000"/>
          </a:bodyPr>
          <a:lstStyle/>
          <a:p>
            <a:r>
              <a:rPr lang="en-US" dirty="0"/>
              <a:t>Show image that describes the difference between machine learning and GP!</a:t>
            </a:r>
          </a:p>
          <a:p>
            <a:r>
              <a:rPr lang="en-US" dirty="0"/>
              <a:t>Machine learning is great at predicting data. It does so from learning from data and generating a very complex, albeit non-interpretable, model to be able to predict regressions or classifications with great accuracy. However, these models only use case is to predict new values, but it is not good to understand the underlying interactions or structures that generated the data itself. Furthermore, if we want to use the models to designs systems with specific outcomes, classical machine learning isn't useful. In this project, we will try two things: generate gaussian processes models to accurately model microbial communities interactions and predict their stability, but at the same time also use these models to be able to design even more stable communities. We will do so by decomposing the kernels into simple kernels that are easier to interpret.</a:t>
            </a:r>
          </a:p>
        </p:txBody>
      </p:sp>
    </p:spTree>
    <p:extLst>
      <p:ext uri="{BB962C8B-B14F-4D97-AF65-F5344CB8AC3E}">
        <p14:creationId xmlns:p14="http://schemas.microsoft.com/office/powerpoint/2010/main" val="3174414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Gaussian Processes for System Design</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Explanation of how Gaussian processes can be used to design more stable microbial communities</a:t>
            </a:r>
          </a:p>
          <a:p>
            <a:pPr marL="0" indent="0">
              <a:buNone/>
            </a:pPr>
            <a:r>
              <a:rPr lang="en-US" dirty="0"/>
              <a:t>Discuss the concept of vector valued Gaussian processes to capture multidimensional design constraints</a:t>
            </a:r>
          </a:p>
          <a:p>
            <a:pPr marL="0" indent="0">
              <a:buNone/>
            </a:pPr>
            <a:r>
              <a:rPr lang="en-US" dirty="0"/>
              <a:t>Explain how finding the covariance structure of the Gaussian processes that best fits the design objectives can infer how to construct the microbial community to achieve the desired </a:t>
            </a:r>
            <a:r>
              <a:rPr lang="en-US" dirty="0" err="1"/>
              <a:t>behaviour</a:t>
            </a:r>
            <a:endParaRPr lang="en-US" dirty="0"/>
          </a:p>
        </p:txBody>
      </p:sp>
    </p:spTree>
    <p:extLst>
      <p:ext uri="{BB962C8B-B14F-4D97-AF65-F5344CB8AC3E}">
        <p14:creationId xmlns:p14="http://schemas.microsoft.com/office/powerpoint/2010/main" val="2230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Objectives</a:t>
            </a:r>
            <a:endParaRPr lang="en-US" dirty="0"/>
          </a:p>
        </p:txBody>
      </p:sp>
      <p:graphicFrame>
        <p:nvGraphicFramePr>
          <p:cNvPr id="5" name="Content Placeholder 2">
            <a:extLst>
              <a:ext uri="{FF2B5EF4-FFF2-40B4-BE49-F238E27FC236}">
                <a16:creationId xmlns:a16="http://schemas.microsoft.com/office/drawing/2014/main" id="{D7CCEE71-4E1D-80EE-C01D-A3E72373DE2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9549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Objectives</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Objective 1: Developing the Gaussian processes framework for interpretable dynamical system design</a:t>
            </a:r>
          </a:p>
          <a:p>
            <a:r>
              <a:rPr lang="en-US" sz="2400" dirty="0"/>
              <a:t>Adapt the "automated statistician" approach, which finds the best combination of GP covariance functions for non-linear regression.</a:t>
            </a:r>
          </a:p>
          <a:p>
            <a:r>
              <a:rPr lang="en-US" sz="2400" dirty="0"/>
              <a:t>The approach will be adapted to microbial system design by incorporating monotonic flows, developing kernels to capture the correlation between different species, and extending the search procedure to cover communities of up to five species.</a:t>
            </a:r>
          </a:p>
        </p:txBody>
      </p:sp>
    </p:spTree>
    <p:extLst>
      <p:ext uri="{BB962C8B-B14F-4D97-AF65-F5344CB8AC3E}">
        <p14:creationId xmlns:p14="http://schemas.microsoft.com/office/powerpoint/2010/main" val="2233768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1992</TotalTime>
  <Words>1799</Words>
  <Application>Microsoft Office PowerPoint</Application>
  <PresentationFormat>Widescreen</PresentationFormat>
  <Paragraphs>122</Paragraphs>
  <Slides>21</Slides>
  <Notes>11</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Söhne</vt:lpstr>
      <vt:lpstr>Office Theme</vt:lpstr>
      <vt:lpstr>Designing Stable Microbial Communities Using Gaussian Processes</vt:lpstr>
      <vt:lpstr>Introduction</vt:lpstr>
      <vt:lpstr>Machine Learning and Its Limitations</vt:lpstr>
      <vt:lpstr>Gaussian Processes: An Overview</vt:lpstr>
      <vt:lpstr>Gaussian Processes for System Understanding</vt:lpstr>
      <vt:lpstr>PowerPoint Presentation</vt:lpstr>
      <vt:lpstr>Gaussian Processes for System Design</vt:lpstr>
      <vt:lpstr>AI4 grant: Project Objectives</vt:lpstr>
      <vt:lpstr>AI4 grant: Project Objectives</vt:lpstr>
      <vt:lpstr>AI4 grant: Project Methodology</vt:lpstr>
      <vt:lpstr>PowerPoint Presentation</vt:lpstr>
      <vt:lpstr>Expected Outcomes</vt:lpstr>
      <vt:lpstr>Next Steps</vt:lpstr>
      <vt:lpstr>Gaussian Processes Script</vt:lpstr>
      <vt:lpstr>Initial Results</vt:lpstr>
      <vt:lpstr>Kernel List</vt:lpstr>
      <vt:lpstr>Scoring Models (alternative to BIC?) – LML, CLML, or other</vt:lpstr>
      <vt:lpstr>Add Lotka-Volterra simulated graphs and math</vt:lpstr>
      <vt:lpstr>Other Questions</vt:lpstr>
      <vt:lpstr>Search for working/recently-updated forks of the many GitHub repositories related to the Automated Statistician. </vt:lpstr>
      <vt:lpstr>System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Process Regression for Microbial Community Design</dc:title>
  <dc:creator>Pedro Fontanarrosa</dc:creator>
  <cp:lastModifiedBy>Pedro Fontanarrosa</cp:lastModifiedBy>
  <cp:revision>12</cp:revision>
  <dcterms:created xsi:type="dcterms:W3CDTF">2023-07-25T14:07:55Z</dcterms:created>
  <dcterms:modified xsi:type="dcterms:W3CDTF">2023-07-28T09:55:44Z</dcterms:modified>
</cp:coreProperties>
</file>