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6" r:id="rId4"/>
    <p:sldId id="267" r:id="rId5"/>
    <p:sldId id="268" r:id="rId6"/>
    <p:sldId id="264" r:id="rId7"/>
    <p:sldId id="269" r:id="rId8"/>
    <p:sldId id="270" r:id="rId9"/>
    <p:sldId id="271" r:id="rId10"/>
    <p:sldId id="272" r:id="rId11"/>
    <p:sldId id="275" r:id="rId12"/>
    <p:sldId id="265" r:id="rId13"/>
    <p:sldId id="259"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6" autoAdjust="0"/>
    <p:restoredTop sz="85007" autoAdjust="0"/>
  </p:normalViewPr>
  <p:slideViewPr>
    <p:cSldViewPr snapToGrid="0">
      <p:cViewPr varScale="1">
        <p:scale>
          <a:sx n="94" d="100"/>
          <a:sy n="94" d="100"/>
        </p:scale>
        <p:origin x="2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2B9D-EF0C-4E16-A6A8-6793C8460034}"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74A9-7CE9-4F99-8BD2-0D8B6DC14804}" type="slidenum">
              <a:rPr lang="en-US" smtClean="0"/>
              <a:t>‹#›</a:t>
            </a:fld>
            <a:endParaRPr lang="en-US"/>
          </a:p>
        </p:txBody>
      </p:sp>
    </p:spTree>
    <p:extLst>
      <p:ext uri="{BB962C8B-B14F-4D97-AF65-F5344CB8AC3E}">
        <p14:creationId xmlns:p14="http://schemas.microsoft.com/office/powerpoint/2010/main" val="354993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presentation, we will discuss the importance of understanding and designing systems that generate data. We will also touch upon the limitations of traditional machine learning models and how we aim to overcome them.</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2</a:t>
            </a:fld>
            <a:endParaRPr lang="en-US"/>
          </a:p>
        </p:txBody>
      </p:sp>
    </p:spTree>
    <p:extLst>
      <p:ext uri="{BB962C8B-B14F-4D97-AF65-F5344CB8AC3E}">
        <p14:creationId xmlns:p14="http://schemas.microsoft.com/office/powerpoint/2010/main" val="11281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automate the process of GP regression model generation. This script will enable us to iterate through various parameters, such as different kernels and latent processes, to generate the optimal GP regression for our needs.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12</a:t>
            </a:fld>
            <a:endParaRPr lang="en-US"/>
          </a:p>
        </p:txBody>
      </p:sp>
    </p:spTree>
    <p:extLst>
      <p:ext uri="{BB962C8B-B14F-4D97-AF65-F5344CB8AC3E}">
        <p14:creationId xmlns:p14="http://schemas.microsoft.com/office/powerpoint/2010/main" val="154601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Machine learning is a powerful tool for predicting data. However, its models, while complex and accurate, do not provide us with an understanding of the underlying interactions or structures that generate the data. Furthermore, they are not suitable for designing systems with specific outcomes.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3</a:t>
            </a:fld>
            <a:endParaRPr lang="en-US"/>
          </a:p>
        </p:txBody>
      </p:sp>
    </p:spTree>
    <p:extLst>
      <p:ext uri="{BB962C8B-B14F-4D97-AF65-F5344CB8AC3E}">
        <p14:creationId xmlns:p14="http://schemas.microsoft.com/office/powerpoint/2010/main" val="408767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provide a robust method for modelling non-linear functions in a Bayesian nonparametric framework. Unlike traditional machine learning models, they strike a balance between capturing complex </a:t>
            </a:r>
            <a:r>
              <a:rPr lang="en-US" b="0" i="0" dirty="0" err="1">
                <a:solidFill>
                  <a:srgbClr val="D1D5DB"/>
                </a:solidFill>
                <a:effectLst/>
                <a:latin typeface="Söhne"/>
              </a:rPr>
              <a:t>behaviours</a:t>
            </a:r>
            <a:r>
              <a:rPr lang="en-US" b="0" i="0" dirty="0">
                <a:solidFill>
                  <a:srgbClr val="D1D5DB"/>
                </a:solidFill>
                <a:effectLst/>
                <a:latin typeface="Söhne"/>
              </a:rPr>
              <a:t> and being directly interpretable</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4</a:t>
            </a:fld>
            <a:endParaRPr lang="en-US"/>
          </a:p>
        </p:txBody>
      </p:sp>
    </p:spTree>
    <p:extLst>
      <p:ext uri="{BB962C8B-B14F-4D97-AF65-F5344CB8AC3E}">
        <p14:creationId xmlns:p14="http://schemas.microsoft.com/office/powerpoint/2010/main" val="355682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can use Gaussian processes to understand a system that generates data. By learning ordinary differential equation models, we can gain insights into the system's </a:t>
            </a:r>
            <a:r>
              <a:rPr lang="en-US" b="0" i="0" dirty="0" err="1">
                <a:solidFill>
                  <a:srgbClr val="D1D5DB"/>
                </a:solidFill>
                <a:effectLst/>
                <a:latin typeface="Söhne"/>
              </a:rPr>
              <a:t>behaviour</a:t>
            </a:r>
            <a:r>
              <a:rPr lang="en-US" b="0" i="0" dirty="0">
                <a:solidFill>
                  <a:srgbClr val="D1D5DB"/>
                </a:solidFill>
                <a:effectLst/>
                <a:latin typeface="Söhne"/>
              </a:rPr>
              <a:t> and interactions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5</a:t>
            </a:fld>
            <a:endParaRPr lang="en-US"/>
          </a:p>
        </p:txBody>
      </p:sp>
    </p:spTree>
    <p:extLst>
      <p:ext uri="{BB962C8B-B14F-4D97-AF65-F5344CB8AC3E}">
        <p14:creationId xmlns:p14="http://schemas.microsoft.com/office/powerpoint/2010/main" val="14515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can also be used to design more stable microbial communities. By fitting vector valued Gaussian processes, we can capture multidimensional design constraints and infer how to construct the microbial community to achieve the desired </a:t>
            </a:r>
            <a:r>
              <a:rPr lang="en-US" b="0" i="0" dirty="0" err="1">
                <a:solidFill>
                  <a:srgbClr val="D1D5DB"/>
                </a:solidFill>
                <a:effectLst/>
                <a:latin typeface="Söhne"/>
              </a:rPr>
              <a:t>behaviour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7</a:t>
            </a:fld>
            <a:endParaRPr lang="en-US"/>
          </a:p>
        </p:txBody>
      </p:sp>
    </p:spTree>
    <p:extLst>
      <p:ext uri="{BB962C8B-B14F-4D97-AF65-F5344CB8AC3E}">
        <p14:creationId xmlns:p14="http://schemas.microsoft.com/office/powerpoint/2010/main" val="1168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8</a:t>
            </a:fld>
            <a:endParaRPr lang="en-US"/>
          </a:p>
        </p:txBody>
      </p:sp>
    </p:spTree>
    <p:extLst>
      <p:ext uri="{BB962C8B-B14F-4D97-AF65-F5344CB8AC3E}">
        <p14:creationId xmlns:p14="http://schemas.microsoft.com/office/powerpoint/2010/main" val="153129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take inspiration from the 'automated statistician' approach, which finds the best combination of Gaussian processes covariance functions for non-linear regression. We will adapt this approach to microbial system design and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9</a:t>
            </a:fld>
            <a:endParaRPr lang="en-US"/>
          </a:p>
        </p:txBody>
      </p:sp>
    </p:spTree>
    <p:extLst>
      <p:ext uri="{BB962C8B-B14F-4D97-AF65-F5344CB8AC3E}">
        <p14:creationId xmlns:p14="http://schemas.microsoft.com/office/powerpoint/2010/main" val="116998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expect to construct a new library of stable communities and gain insights into the design rules of stable communities. This work will serve as an atlas for future biotechnology applications.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10</a:t>
            </a:fld>
            <a:endParaRPr lang="en-US"/>
          </a:p>
        </p:txBody>
      </p:sp>
    </p:spTree>
    <p:extLst>
      <p:ext uri="{BB962C8B-B14F-4D97-AF65-F5344CB8AC3E}">
        <p14:creationId xmlns:p14="http://schemas.microsoft.com/office/powerpoint/2010/main" val="22254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next steps involves the creation of synthetic data. Synthetic data will help us generate ample data to train our Gaussian Process models and give us a deeper understanding of the intrinsic relationships between different species in our study. This understanding can be used as a benchmark when we begin deploying GPs to interpret the systems.</a:t>
            </a:r>
          </a:p>
          <a:p>
            <a:endParaRPr lang="en-US" b="0" i="0" dirty="0">
              <a:solidFill>
                <a:srgbClr val="D1D5DB"/>
              </a:solidFill>
              <a:effectLst/>
              <a:latin typeface="Söhne"/>
            </a:endParaRPr>
          </a:p>
          <a:p>
            <a:r>
              <a:rPr lang="en-US" b="0" i="0" dirty="0">
                <a:solidFill>
                  <a:srgbClr val="D1D5DB"/>
                </a:solidFill>
                <a:effectLst/>
                <a:latin typeface="Söhne"/>
              </a:rPr>
              <a:t>Key Benefits of the Approach:</a:t>
            </a:r>
          </a:p>
          <a:p>
            <a:pPr algn="l">
              <a:buFont typeface="Arial" panose="020B0604020202020204" pitchFamily="34" charset="0"/>
              <a:buChar char="•"/>
            </a:pPr>
            <a:r>
              <a:rPr lang="en-US" b="0" i="0" dirty="0">
                <a:solidFill>
                  <a:srgbClr val="D1D5DB"/>
                </a:solidFill>
                <a:effectLst/>
                <a:latin typeface="Söhne"/>
              </a:rPr>
              <a:t>Accelerate the GP model training process</a:t>
            </a:r>
          </a:p>
          <a:p>
            <a:pPr algn="l">
              <a:buFont typeface="Arial" panose="020B0604020202020204" pitchFamily="34" charset="0"/>
              <a:buChar char="•"/>
            </a:pPr>
            <a:r>
              <a:rPr lang="en-US" b="0" i="0" dirty="0">
                <a:solidFill>
                  <a:srgbClr val="D1D5DB"/>
                </a:solidFill>
                <a:effectLst/>
                <a:latin typeface="Söhne"/>
              </a:rPr>
              <a:t>Facilitate a better understanding of underlying systems</a:t>
            </a:r>
          </a:p>
          <a:p>
            <a:pPr algn="l">
              <a:buFont typeface="Arial" panose="020B0604020202020204" pitchFamily="34" charset="0"/>
              <a:buChar char="•"/>
            </a:pPr>
            <a:r>
              <a:rPr lang="en-US" b="0" i="0" dirty="0">
                <a:solidFill>
                  <a:srgbClr val="D1D5DB"/>
                </a:solidFill>
                <a:effectLst/>
                <a:latin typeface="Söhne"/>
              </a:rPr>
              <a:t>Enable comprehensive comparison and matching of GPs with the "true" system</a:t>
            </a:r>
          </a:p>
          <a:p>
            <a:endParaRPr lang="en-US" dirty="0"/>
          </a:p>
          <a:p>
            <a:r>
              <a:rPr lang="en-US" b="0" i="0" dirty="0">
                <a:solidFill>
                  <a:srgbClr val="D1D5DB"/>
                </a:solidFill>
                <a:effectLst/>
                <a:latin typeface="Söhne"/>
              </a:rPr>
              <a:t>This approach will not only streamline and expedite the GP model training process but will also facilitate a more profound understanding of the underlying systems that generate the data. Moreover, it will provide us with the ability to compare and match our Gaussian Process understanding with the actual or "true" system in a comprehensive manner.</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t>
            </a:r>
            <a:endParaRPr lang="en-US" dirty="0"/>
          </a:p>
          <a:p>
            <a:endParaRPr lang="en-US" dirty="0"/>
          </a:p>
          <a:p>
            <a:r>
              <a:rPr lang="en-US" dirty="0"/>
              <a:t>Produce a script to generate synthetic data. This will not only help us produce a lot of data to which train our gaussian processes models, but also know what is the “true” or “real” underlying relationship between species that generate the data. So when we start to use GPs to understand the underlying systems we can match and compare.</a:t>
            </a:r>
          </a:p>
          <a:p>
            <a:r>
              <a:rPr lang="en-US" dirty="0"/>
              <a:t>Produce a script to automatically generate the best GP regression that loops for these different variables: different kernels, different latent processes,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11</a:t>
            </a:fld>
            <a:endParaRPr lang="en-US"/>
          </a:p>
        </p:txBody>
      </p:sp>
    </p:spTree>
    <p:extLst>
      <p:ext uri="{BB962C8B-B14F-4D97-AF65-F5344CB8AC3E}">
        <p14:creationId xmlns:p14="http://schemas.microsoft.com/office/powerpoint/2010/main" val="53998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0226-00AF-96BA-0535-01CB5458F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789AC-5889-50EC-06A4-781EAAB1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20812-AF53-C24B-A648-991EBFEADCC2}"/>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5" name="Footer Placeholder 4">
            <a:extLst>
              <a:ext uri="{FF2B5EF4-FFF2-40B4-BE49-F238E27FC236}">
                <a16:creationId xmlns:a16="http://schemas.microsoft.com/office/drawing/2014/main" id="{1A8B26D9-487D-4CC7-6064-221F81CF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EFE2-D8CA-4D5A-89E2-C96EAFC15AC1}"/>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27212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92-3A7C-A96A-D107-4C37BB342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26FCC-4D24-9800-BF23-4F6F1BE8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22175-6B5E-4144-1384-F93A6B40E627}"/>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5" name="Footer Placeholder 4">
            <a:extLst>
              <a:ext uri="{FF2B5EF4-FFF2-40B4-BE49-F238E27FC236}">
                <a16:creationId xmlns:a16="http://schemas.microsoft.com/office/drawing/2014/main" id="{0EC3C57C-921B-F692-9522-D9D073E43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E3A-B3C3-C081-EDEF-9A4BD4F155D5}"/>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95320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C9550-0E75-B03A-8FF3-3E2863CD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193B8-608E-085B-4D46-191C03D1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09C0-47C0-A734-8C30-CFE9FDADB7BC}"/>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5" name="Footer Placeholder 4">
            <a:extLst>
              <a:ext uri="{FF2B5EF4-FFF2-40B4-BE49-F238E27FC236}">
                <a16:creationId xmlns:a16="http://schemas.microsoft.com/office/drawing/2014/main" id="{897FE96F-C51A-7302-C734-4C5810D4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AA9A-B2BB-16E8-9000-70B0BD3FB5D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14211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523-8DD6-196D-73A6-8052C157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67A1C-D7A5-12EE-30CC-C8A3596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9F24E-D74C-60D4-5483-4B2D11AAC834}"/>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5" name="Footer Placeholder 4">
            <a:extLst>
              <a:ext uri="{FF2B5EF4-FFF2-40B4-BE49-F238E27FC236}">
                <a16:creationId xmlns:a16="http://schemas.microsoft.com/office/drawing/2014/main" id="{C555AF4D-34B3-FEF5-3037-DDCF94E2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3C8F-645F-85FD-B50D-FEA700A23710}"/>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116449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9AC-C8DE-CBE4-E0DE-62FD54A69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01148-EBCC-E182-D421-D58A2C1B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16EE7-02B0-FAB0-366E-97437F65C843}"/>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5" name="Footer Placeholder 4">
            <a:extLst>
              <a:ext uri="{FF2B5EF4-FFF2-40B4-BE49-F238E27FC236}">
                <a16:creationId xmlns:a16="http://schemas.microsoft.com/office/drawing/2014/main" id="{61DBDECE-CD08-E97A-7E3C-2D78C4DC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EF06-202B-50B2-C43B-D932BD791A4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68987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F1A-AB07-9B71-0C42-51EC61B3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0BDC-C4BD-CF6A-C3F6-64AC3084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B93D3-B3DD-5FF5-5E7A-56E8E36B9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5B5E5-7C1A-2926-2F8A-34D2D0D20014}"/>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6" name="Footer Placeholder 5">
            <a:extLst>
              <a:ext uri="{FF2B5EF4-FFF2-40B4-BE49-F238E27FC236}">
                <a16:creationId xmlns:a16="http://schemas.microsoft.com/office/drawing/2014/main" id="{57A44B20-45FB-108A-0093-A5F732F4C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18AEB-CD06-0527-4792-7163CC6B412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8459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581-91A8-FA57-B2F0-3919DBFF0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937AA-2FAD-31B8-39E8-9869B520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8C7E5-21D2-D8A6-3434-570A29D60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5517E-DE44-A26A-61C5-D3814A8B0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E0548-93EE-B248-C964-9EF42581A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F8E5-A50A-0575-E65F-906EDF287249}"/>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8" name="Footer Placeholder 7">
            <a:extLst>
              <a:ext uri="{FF2B5EF4-FFF2-40B4-BE49-F238E27FC236}">
                <a16:creationId xmlns:a16="http://schemas.microsoft.com/office/drawing/2014/main" id="{7F7B745F-A82B-2B8A-A960-DF8477DCC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0DEAF-E7A5-54B6-9BF7-F3C33A13E157}"/>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6749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2EB-5D44-D0EC-4CC9-7D0D91E3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FBBDA-9036-2D82-85B8-98691049DAF4}"/>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4" name="Footer Placeholder 3">
            <a:extLst>
              <a:ext uri="{FF2B5EF4-FFF2-40B4-BE49-F238E27FC236}">
                <a16:creationId xmlns:a16="http://schemas.microsoft.com/office/drawing/2014/main" id="{D5CB0844-B550-FE44-73D8-75305206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0FDC-208A-5CC3-0C36-D2A85BAFAE54}"/>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1043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95C69-6494-B8E9-4959-E539631944C1}"/>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3" name="Footer Placeholder 2">
            <a:extLst>
              <a:ext uri="{FF2B5EF4-FFF2-40B4-BE49-F238E27FC236}">
                <a16:creationId xmlns:a16="http://schemas.microsoft.com/office/drawing/2014/main" id="{6E440944-1CFF-B2A3-0AAA-C6B142197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04D5A-8FC1-9E56-E84B-609E1705185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7824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2ABC-44F7-3554-EDAB-A358DA72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80BD-E792-BEAA-1DCF-F53342AB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4DDD0-5B1D-8020-BF93-47CAEE9A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C6039-9D57-252F-5A8D-99E65878D4D0}"/>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6" name="Footer Placeholder 5">
            <a:extLst>
              <a:ext uri="{FF2B5EF4-FFF2-40B4-BE49-F238E27FC236}">
                <a16:creationId xmlns:a16="http://schemas.microsoft.com/office/drawing/2014/main" id="{9BEB76FC-61C6-4829-C66D-C7866106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0893-9D1B-F153-0146-E9D789F83E2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09634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06E1-39AB-A22C-A48E-204387FF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5BD4-345E-28A8-7542-09EBCFE54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D599F-2A82-2198-B861-AC3340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31AA9-A5FB-8CDD-6253-67D7455C4235}"/>
              </a:ext>
            </a:extLst>
          </p:cNvPr>
          <p:cNvSpPr>
            <a:spLocks noGrp="1"/>
          </p:cNvSpPr>
          <p:nvPr>
            <p:ph type="dt" sz="half" idx="10"/>
          </p:nvPr>
        </p:nvSpPr>
        <p:spPr/>
        <p:txBody>
          <a:bodyPr/>
          <a:lstStyle/>
          <a:p>
            <a:fld id="{58D99F9D-2103-4E0F-8EC4-FC1F4C4457DE}" type="datetimeFigureOut">
              <a:rPr lang="en-US" smtClean="0"/>
              <a:t>7/25/2023</a:t>
            </a:fld>
            <a:endParaRPr lang="en-US"/>
          </a:p>
        </p:txBody>
      </p:sp>
      <p:sp>
        <p:nvSpPr>
          <p:cNvPr id="6" name="Footer Placeholder 5">
            <a:extLst>
              <a:ext uri="{FF2B5EF4-FFF2-40B4-BE49-F238E27FC236}">
                <a16:creationId xmlns:a16="http://schemas.microsoft.com/office/drawing/2014/main" id="{F0B8BE3D-B9EA-2FBD-30D4-F3E27BED1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C8A2B-FCAD-BAA3-3895-F9BFBF40013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85397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27B3B-57B1-8EC6-F60D-CE06738F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DF1A6-BC23-4B53-AA1E-B4A067D68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5DD4-AF41-903E-9CB6-AE735432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9F9D-2103-4E0F-8EC4-FC1F4C4457DE}" type="datetimeFigureOut">
              <a:rPr lang="en-US" smtClean="0"/>
              <a:t>7/25/2023</a:t>
            </a:fld>
            <a:endParaRPr lang="en-US"/>
          </a:p>
        </p:txBody>
      </p:sp>
      <p:sp>
        <p:nvSpPr>
          <p:cNvPr id="5" name="Footer Placeholder 4">
            <a:extLst>
              <a:ext uri="{FF2B5EF4-FFF2-40B4-BE49-F238E27FC236}">
                <a16:creationId xmlns:a16="http://schemas.microsoft.com/office/drawing/2014/main" id="{CAE72B7F-D555-531F-2C63-9572043D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E6AFC-F75D-05EF-B43F-F3DF16453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7288-C082-4AF9-AFAF-E424ECD592AC}" type="slidenum">
              <a:rPr lang="en-US" smtClean="0"/>
              <a:t>‹#›</a:t>
            </a:fld>
            <a:endParaRPr lang="en-US"/>
          </a:p>
        </p:txBody>
      </p:sp>
    </p:spTree>
    <p:extLst>
      <p:ext uri="{BB962C8B-B14F-4D97-AF65-F5344CB8AC3E}">
        <p14:creationId xmlns:p14="http://schemas.microsoft.com/office/powerpoint/2010/main" val="662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E1C-948E-1CCF-778D-A14945AFD832}"/>
              </a:ext>
            </a:extLst>
          </p:cNvPr>
          <p:cNvSpPr>
            <a:spLocks noGrp="1"/>
          </p:cNvSpPr>
          <p:nvPr>
            <p:ph type="ctrTitle"/>
          </p:nvPr>
        </p:nvSpPr>
        <p:spPr/>
        <p:txBody>
          <a:bodyPr>
            <a:normAutofit fontScale="90000"/>
          </a:bodyPr>
          <a:lstStyle/>
          <a:p>
            <a:r>
              <a:rPr lang="en-US" dirty="0"/>
              <a:t>Designing Stable Microbial Communities Using Gaussian Processes</a:t>
            </a:r>
          </a:p>
        </p:txBody>
      </p:sp>
      <p:sp>
        <p:nvSpPr>
          <p:cNvPr id="3" name="Subtitle 2">
            <a:extLst>
              <a:ext uri="{FF2B5EF4-FFF2-40B4-BE49-F238E27FC236}">
                <a16:creationId xmlns:a16="http://schemas.microsoft.com/office/drawing/2014/main" id="{0424225A-5A82-3CE7-0523-E0FC9DEE5D2B}"/>
              </a:ext>
            </a:extLst>
          </p:cNvPr>
          <p:cNvSpPr>
            <a:spLocks noGrp="1"/>
          </p:cNvSpPr>
          <p:nvPr>
            <p:ph type="subTitle" idx="1"/>
          </p:nvPr>
        </p:nvSpPr>
        <p:spPr/>
        <p:txBody>
          <a:bodyPr/>
          <a:lstStyle/>
          <a:p>
            <a:r>
              <a:rPr lang="en-US" dirty="0"/>
              <a:t>Understanding and Designing Systems with Data</a:t>
            </a:r>
          </a:p>
        </p:txBody>
      </p:sp>
    </p:spTree>
    <p:extLst>
      <p:ext uri="{BB962C8B-B14F-4D97-AF65-F5344CB8AC3E}">
        <p14:creationId xmlns:p14="http://schemas.microsoft.com/office/powerpoint/2010/main" val="389478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Expected Outcomes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Construction of a new library of stable communities</a:t>
            </a:r>
          </a:p>
          <a:p>
            <a:pPr marL="0" indent="0">
              <a:buNone/>
            </a:pPr>
            <a:r>
              <a:rPr lang="en-US" dirty="0"/>
              <a:t>Insights into the design rules of stable communities</a:t>
            </a:r>
          </a:p>
          <a:p>
            <a:pPr marL="0" indent="0">
              <a:buNone/>
            </a:pPr>
            <a:r>
              <a:rPr lang="en-US" dirty="0"/>
              <a:t>Potential for future biotechnology applications</a:t>
            </a:r>
          </a:p>
        </p:txBody>
      </p:sp>
    </p:spTree>
    <p:extLst>
      <p:ext uri="{BB962C8B-B14F-4D97-AF65-F5344CB8AC3E}">
        <p14:creationId xmlns:p14="http://schemas.microsoft.com/office/powerpoint/2010/main" val="152939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C4C5-058B-F3B5-B36B-9A56BF6BA0DA}"/>
              </a:ext>
            </a:extLst>
          </p:cNvPr>
          <p:cNvSpPr>
            <a:spLocks noGrp="1"/>
          </p:cNvSpPr>
          <p:nvPr>
            <p:ph type="title"/>
          </p:nvPr>
        </p:nvSpPr>
        <p:spPr/>
        <p:txBody>
          <a:bodyPr/>
          <a:lstStyle/>
          <a:p>
            <a:r>
              <a:rPr lang="en-US" dirty="0"/>
              <a:t>Next Steps</a:t>
            </a:r>
          </a:p>
        </p:txBody>
      </p:sp>
      <p:sp>
        <p:nvSpPr>
          <p:cNvPr id="5" name="TextBox 4">
            <a:extLst>
              <a:ext uri="{FF2B5EF4-FFF2-40B4-BE49-F238E27FC236}">
                <a16:creationId xmlns:a16="http://schemas.microsoft.com/office/drawing/2014/main" id="{003C2A8D-3CEA-3730-B5B3-89A4D1463F24}"/>
              </a:ext>
            </a:extLst>
          </p:cNvPr>
          <p:cNvSpPr txBox="1"/>
          <p:nvPr/>
        </p:nvSpPr>
        <p:spPr>
          <a:xfrm>
            <a:off x="838200" y="2204720"/>
            <a:ext cx="8305800" cy="2246769"/>
          </a:xfrm>
          <a:prstGeom prst="rect">
            <a:avLst/>
          </a:prstGeom>
          <a:noFill/>
        </p:spPr>
        <p:txBody>
          <a:bodyPr wrap="square">
            <a:spAutoFit/>
          </a:bodyPr>
          <a:lstStyle/>
          <a:p>
            <a:r>
              <a:rPr lang="en-US" sz="2800" dirty="0"/>
              <a:t>1) Develop a synthetic data generation script</a:t>
            </a:r>
          </a:p>
          <a:p>
            <a:r>
              <a:rPr lang="en-US" sz="2800" dirty="0"/>
              <a:t>3) Utilize synthetic data to train Gaussian Process (GP) models</a:t>
            </a:r>
          </a:p>
          <a:p>
            <a:r>
              <a:rPr lang="en-US" sz="2800" dirty="0"/>
              <a:t>3) Understand the "true" or "real" relationship between species</a:t>
            </a:r>
          </a:p>
        </p:txBody>
      </p:sp>
    </p:spTree>
    <p:extLst>
      <p:ext uri="{BB962C8B-B14F-4D97-AF65-F5344CB8AC3E}">
        <p14:creationId xmlns:p14="http://schemas.microsoft.com/office/powerpoint/2010/main" val="22626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p:txBody>
          <a:bodyPr/>
          <a:lstStyle/>
          <a:p>
            <a:r>
              <a:rPr lang="en-US" dirty="0"/>
              <a:t>Gaussian Processes Script</a:t>
            </a: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p:txBody>
          <a:bodyPr/>
          <a:lstStyle/>
          <a:p>
            <a:r>
              <a:rPr lang="en-US" dirty="0"/>
              <a:t>Create an automated script to generate the best GP regression</a:t>
            </a:r>
          </a:p>
          <a:p>
            <a:r>
              <a:rPr lang="en-US" dirty="0"/>
              <a:t>Loop through different variables: kernels, latent processes, etc.</a:t>
            </a:r>
          </a:p>
        </p:txBody>
      </p:sp>
    </p:spTree>
    <p:extLst>
      <p:ext uri="{BB962C8B-B14F-4D97-AF65-F5344CB8AC3E}">
        <p14:creationId xmlns:p14="http://schemas.microsoft.com/office/powerpoint/2010/main" val="324054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BIC</a:t>
            </a:r>
          </a:p>
        </p:txBody>
      </p:sp>
      <p:sp>
        <p:nvSpPr>
          <p:cNvPr id="3" name="Content Placeholder 2">
            <a:extLst>
              <a:ext uri="{FF2B5EF4-FFF2-40B4-BE49-F238E27FC236}">
                <a16:creationId xmlns:a16="http://schemas.microsoft.com/office/drawing/2014/main" id="{B67BA8A8-0828-BB9C-9042-D30F230F1363}"/>
              </a:ext>
            </a:extLst>
          </p:cNvPr>
          <p:cNvSpPr>
            <a:spLocks noGrp="1"/>
          </p:cNvSpPr>
          <p:nvPr>
            <p:ph idx="1"/>
          </p:nvPr>
        </p:nvSpPr>
        <p:spPr/>
        <p:txBody>
          <a:bodyPr/>
          <a:lstStyle/>
          <a:p>
            <a:r>
              <a:rPr lang="en-US" dirty="0"/>
              <a:t>Talk about how there are different BIC measurements, and how choosing one or the other changes the best fitted model selection</a:t>
            </a:r>
          </a:p>
        </p:txBody>
      </p:sp>
      <p:pic>
        <p:nvPicPr>
          <p:cNvPr id="5" name="Picture 4">
            <a:extLst>
              <a:ext uri="{FF2B5EF4-FFF2-40B4-BE49-F238E27FC236}">
                <a16:creationId xmlns:a16="http://schemas.microsoft.com/office/drawing/2014/main" id="{BAF4A962-9BE8-E7AE-A5AF-9361C09E0686}"/>
              </a:ext>
            </a:extLst>
          </p:cNvPr>
          <p:cNvPicPr>
            <a:picLocks noChangeAspect="1"/>
          </p:cNvPicPr>
          <p:nvPr/>
        </p:nvPicPr>
        <p:blipFill>
          <a:blip r:embed="rId2"/>
          <a:stretch>
            <a:fillRect/>
          </a:stretch>
        </p:blipFill>
        <p:spPr>
          <a:xfrm>
            <a:off x="759918" y="3613666"/>
            <a:ext cx="4088484" cy="457240"/>
          </a:xfrm>
          <a:prstGeom prst="rect">
            <a:avLst/>
          </a:prstGeom>
        </p:spPr>
      </p:pic>
      <p:sp>
        <p:nvSpPr>
          <p:cNvPr id="7" name="TextBox 6">
            <a:extLst>
              <a:ext uri="{FF2B5EF4-FFF2-40B4-BE49-F238E27FC236}">
                <a16:creationId xmlns:a16="http://schemas.microsoft.com/office/drawing/2014/main" id="{A856F2CE-8531-46A8-D9A0-BD4D63BC0BF3}"/>
              </a:ext>
            </a:extLst>
          </p:cNvPr>
          <p:cNvSpPr txBox="1"/>
          <p:nvPr/>
        </p:nvSpPr>
        <p:spPr>
          <a:xfrm>
            <a:off x="759918" y="3176866"/>
            <a:ext cx="949960" cy="369332"/>
          </a:xfrm>
          <a:prstGeom prst="rect">
            <a:avLst/>
          </a:prstGeom>
          <a:noFill/>
        </p:spPr>
        <p:txBody>
          <a:bodyPr wrap="square">
            <a:spAutoFit/>
          </a:bodyPr>
          <a:lstStyle/>
          <a:p>
            <a:r>
              <a:rPr lang="en-US" dirty="0"/>
              <a:t>BIC loss</a:t>
            </a:r>
          </a:p>
        </p:txBody>
      </p:sp>
      <p:pic>
        <p:nvPicPr>
          <p:cNvPr id="9" name="Picture 8">
            <a:extLst>
              <a:ext uri="{FF2B5EF4-FFF2-40B4-BE49-F238E27FC236}">
                <a16:creationId xmlns:a16="http://schemas.microsoft.com/office/drawing/2014/main" id="{9AACA5BA-E233-EA90-46C3-FC45C43AC675}"/>
              </a:ext>
            </a:extLst>
          </p:cNvPr>
          <p:cNvPicPr>
            <a:picLocks noChangeAspect="1"/>
          </p:cNvPicPr>
          <p:nvPr/>
        </p:nvPicPr>
        <p:blipFill>
          <a:blip r:embed="rId3"/>
          <a:stretch>
            <a:fillRect/>
          </a:stretch>
        </p:blipFill>
        <p:spPr>
          <a:xfrm>
            <a:off x="6936194" y="2931446"/>
            <a:ext cx="3626485" cy="625776"/>
          </a:xfrm>
          <a:prstGeom prst="rect">
            <a:avLst/>
          </a:prstGeom>
        </p:spPr>
      </p:pic>
      <p:pic>
        <p:nvPicPr>
          <p:cNvPr id="11" name="Picture 10">
            <a:extLst>
              <a:ext uri="{FF2B5EF4-FFF2-40B4-BE49-F238E27FC236}">
                <a16:creationId xmlns:a16="http://schemas.microsoft.com/office/drawing/2014/main" id="{A8411C24-FC97-0855-60EF-9DEB1C81F6E3}"/>
              </a:ext>
            </a:extLst>
          </p:cNvPr>
          <p:cNvPicPr>
            <a:picLocks noChangeAspect="1"/>
          </p:cNvPicPr>
          <p:nvPr/>
        </p:nvPicPr>
        <p:blipFill>
          <a:blip r:embed="rId4"/>
          <a:stretch>
            <a:fillRect/>
          </a:stretch>
        </p:blipFill>
        <p:spPr>
          <a:xfrm>
            <a:off x="6936194" y="3613666"/>
            <a:ext cx="3786410" cy="2446940"/>
          </a:xfrm>
          <a:prstGeom prst="rect">
            <a:avLst/>
          </a:prstGeom>
        </p:spPr>
      </p:pic>
    </p:spTree>
    <p:extLst>
      <p:ext uri="{BB962C8B-B14F-4D97-AF65-F5344CB8AC3E}">
        <p14:creationId xmlns:p14="http://schemas.microsoft.com/office/powerpoint/2010/main" val="405128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1DD-A7E6-7E32-CC45-B91E980B641C}"/>
              </a:ext>
            </a:extLst>
          </p:cNvPr>
          <p:cNvSpPr>
            <a:spLocks noGrp="1"/>
          </p:cNvSpPr>
          <p:nvPr>
            <p:ph type="title"/>
          </p:nvPr>
        </p:nvSpPr>
        <p:spPr/>
        <p:txBody>
          <a:bodyPr/>
          <a:lstStyle/>
          <a:p>
            <a:r>
              <a:rPr lang="en-US"/>
              <a:t>Initial Results</a:t>
            </a:r>
            <a:endParaRPr lang="en-US" dirty="0"/>
          </a:p>
        </p:txBody>
      </p:sp>
      <p:pic>
        <p:nvPicPr>
          <p:cNvPr id="6" name="Picture 5" descr="A graph of blue lines with a red dot&#10;&#10;Description automatically generated">
            <a:extLst>
              <a:ext uri="{FF2B5EF4-FFF2-40B4-BE49-F238E27FC236}">
                <a16:creationId xmlns:a16="http://schemas.microsoft.com/office/drawing/2014/main" id="{569457B1-3207-2C97-B6CA-B782DA94D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317" y="0"/>
            <a:ext cx="3743963" cy="2807973"/>
          </a:xfrm>
          <a:prstGeom prst="rect">
            <a:avLst/>
          </a:prstGeom>
        </p:spPr>
      </p:pic>
      <p:pic>
        <p:nvPicPr>
          <p:cNvPr id="10" name="Picture 9" descr="A graph with green lines&#10;&#10;Description automatically generated">
            <a:extLst>
              <a:ext uri="{FF2B5EF4-FFF2-40B4-BE49-F238E27FC236}">
                <a16:creationId xmlns:a16="http://schemas.microsoft.com/office/drawing/2014/main" id="{1D18259A-761A-8092-44D2-3B650D8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94000"/>
            <a:ext cx="12192000" cy="4064000"/>
          </a:xfrm>
          <a:prstGeom prst="rect">
            <a:avLst/>
          </a:prstGeom>
        </p:spPr>
      </p:pic>
    </p:spTree>
    <p:extLst>
      <p:ext uri="{BB962C8B-B14F-4D97-AF65-F5344CB8AC3E}">
        <p14:creationId xmlns:p14="http://schemas.microsoft.com/office/powerpoint/2010/main" val="184145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Project State</a:t>
            </a:r>
          </a:p>
        </p:txBody>
      </p:sp>
      <p:graphicFrame>
        <p:nvGraphicFramePr>
          <p:cNvPr id="4" name="Table 4">
            <a:extLst>
              <a:ext uri="{FF2B5EF4-FFF2-40B4-BE49-F238E27FC236}">
                <a16:creationId xmlns:a16="http://schemas.microsoft.com/office/drawing/2014/main" id="{64D31FAE-4354-4240-8F29-CB4B8E654D03}"/>
              </a:ext>
            </a:extLst>
          </p:cNvPr>
          <p:cNvGraphicFramePr>
            <a:graphicFrameLocks noGrp="1"/>
          </p:cNvGraphicFramePr>
          <p:nvPr>
            <p:extLst>
              <p:ext uri="{D42A27DB-BD31-4B8C-83A1-F6EECF244321}">
                <p14:modId xmlns:p14="http://schemas.microsoft.com/office/powerpoint/2010/main" val="808696606"/>
              </p:ext>
            </p:extLst>
          </p:nvPr>
        </p:nvGraphicFramePr>
        <p:xfrm>
          <a:off x="3747655" y="961812"/>
          <a:ext cx="7931727" cy="4979021"/>
        </p:xfrm>
        <a:graphic>
          <a:graphicData uri="http://schemas.openxmlformats.org/drawingml/2006/table">
            <a:tbl>
              <a:tblPr firstRow="1" bandRow="1">
                <a:tableStyleId>{073A0DAA-6AF3-43AB-8588-CEC1D06C72B9}</a:tableStyleId>
              </a:tblPr>
              <a:tblGrid>
                <a:gridCol w="2257781">
                  <a:extLst>
                    <a:ext uri="{9D8B030D-6E8A-4147-A177-3AD203B41FA5}">
                      <a16:colId xmlns:a16="http://schemas.microsoft.com/office/drawing/2014/main" val="4102250908"/>
                    </a:ext>
                  </a:extLst>
                </a:gridCol>
                <a:gridCol w="3544185">
                  <a:extLst>
                    <a:ext uri="{9D8B030D-6E8A-4147-A177-3AD203B41FA5}">
                      <a16:colId xmlns:a16="http://schemas.microsoft.com/office/drawing/2014/main" val="371108148"/>
                    </a:ext>
                  </a:extLst>
                </a:gridCol>
                <a:gridCol w="2129761">
                  <a:extLst>
                    <a:ext uri="{9D8B030D-6E8A-4147-A177-3AD203B41FA5}">
                      <a16:colId xmlns:a16="http://schemas.microsoft.com/office/drawing/2014/main" val="1244238794"/>
                    </a:ext>
                  </a:extLst>
                </a:gridCol>
              </a:tblGrid>
              <a:tr h="550669">
                <a:tc>
                  <a:txBody>
                    <a:bodyPr/>
                    <a:lstStyle/>
                    <a:p>
                      <a:r>
                        <a:rPr lang="en-US" sz="1800" dirty="0"/>
                        <a:t>To-Do</a:t>
                      </a:r>
                    </a:p>
                  </a:txBody>
                  <a:tcPr marL="125152" marR="125152" marT="62576" marB="62576"/>
                </a:tc>
                <a:tc>
                  <a:txBody>
                    <a:bodyPr/>
                    <a:lstStyle/>
                    <a:p>
                      <a:r>
                        <a:rPr lang="en-US" sz="1800"/>
                        <a:t>In Progress</a:t>
                      </a:r>
                    </a:p>
                  </a:txBody>
                  <a:tcPr marL="125152" marR="125152" marT="62576" marB="62576"/>
                </a:tc>
                <a:tc>
                  <a:txBody>
                    <a:bodyPr/>
                    <a:lstStyle/>
                    <a:p>
                      <a:r>
                        <a:rPr lang="en-US" sz="1800"/>
                        <a:t>Done</a:t>
                      </a:r>
                    </a:p>
                  </a:txBody>
                  <a:tcPr marL="125152" marR="125152" marT="62576" marB="62576"/>
                </a:tc>
                <a:extLst>
                  <a:ext uri="{0D108BD9-81ED-4DB2-BD59-A6C34878D82A}">
                    <a16:rowId xmlns:a16="http://schemas.microsoft.com/office/drawing/2014/main" val="1581904397"/>
                  </a:ext>
                </a:extLst>
              </a:tr>
              <a:tr h="625760">
                <a:tc>
                  <a:txBody>
                    <a:bodyPr/>
                    <a:lstStyle/>
                    <a:p>
                      <a:endParaRPr lang="en-US" sz="1800" dirty="0"/>
                    </a:p>
                  </a:txBody>
                  <a:tcPr marL="125152" marR="125152" marT="62576" marB="625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Write a Script that automatically generates GPR for synthetic data</a:t>
                      </a:r>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1966352955"/>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304582381"/>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4047786"/>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1474620994"/>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1749762941"/>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237968227"/>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dirty="0"/>
                    </a:p>
                  </a:txBody>
                  <a:tcPr marL="125152" marR="125152" marT="62576" marB="62576"/>
                </a:tc>
                <a:extLst>
                  <a:ext uri="{0D108BD9-81ED-4DB2-BD59-A6C34878D82A}">
                    <a16:rowId xmlns:a16="http://schemas.microsoft.com/office/drawing/2014/main" val="714055429"/>
                  </a:ext>
                </a:extLst>
              </a:tr>
            </a:tbl>
          </a:graphicData>
        </a:graphic>
      </p:graphicFrame>
    </p:spTree>
    <p:extLst>
      <p:ext uri="{BB962C8B-B14F-4D97-AF65-F5344CB8AC3E}">
        <p14:creationId xmlns:p14="http://schemas.microsoft.com/office/powerpoint/2010/main" val="136983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Brief overview of the presentation</a:t>
            </a:r>
          </a:p>
          <a:p>
            <a:pPr marL="0" indent="0">
              <a:buNone/>
            </a:pPr>
            <a:r>
              <a:rPr lang="en-US" dirty="0"/>
              <a:t>Importance of understanding and designing systems that generate data</a:t>
            </a:r>
          </a:p>
          <a:p>
            <a:pPr marL="0" indent="0">
              <a:buNone/>
            </a:pPr>
            <a:r>
              <a:rPr lang="en-US" dirty="0"/>
              <a:t>The challenge with traditional machine learning models</a:t>
            </a:r>
          </a:p>
        </p:txBody>
      </p:sp>
      <p:sp>
        <p:nvSpPr>
          <p:cNvPr id="5" name="Title 4">
            <a:extLst>
              <a:ext uri="{FF2B5EF4-FFF2-40B4-BE49-F238E27FC236}">
                <a16:creationId xmlns:a16="http://schemas.microsoft.com/office/drawing/2014/main" id="{7F3114F8-5C82-D79D-1179-AAAB9E7647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0812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Machine Learning and Its Limitations</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machine learning works</a:t>
            </a:r>
          </a:p>
          <a:p>
            <a:pPr marL="0" indent="0">
              <a:buNone/>
            </a:pPr>
            <a:r>
              <a:rPr lang="en-US" dirty="0"/>
              <a:t>Emphasize on its predictive capabilities</a:t>
            </a:r>
          </a:p>
          <a:p>
            <a:pPr marL="0" indent="0">
              <a:buNone/>
            </a:pPr>
            <a:r>
              <a:rPr lang="en-US" dirty="0"/>
              <a:t>Discuss its limitations: lack of interpretability, inability to understand underlying interactions or structures, and not suitable for designing systems with specific outcomes</a:t>
            </a:r>
          </a:p>
          <a:p>
            <a:pPr marL="0" indent="0">
              <a:buNone/>
            </a:pPr>
            <a:endParaRPr lang="en-US" dirty="0"/>
          </a:p>
          <a:p>
            <a:pPr marL="0" indent="0">
              <a:buNone/>
            </a:pPr>
            <a:r>
              <a:rPr lang="en-US" dirty="0"/>
              <a:t>Talk about to design microbial communities, we need a good model that can predict the types of interactions that are within the community that produce the data</a:t>
            </a:r>
          </a:p>
          <a:p>
            <a:pPr marL="0" indent="0">
              <a:buNone/>
            </a:pPr>
            <a:endParaRPr lang="en-US" dirty="0"/>
          </a:p>
        </p:txBody>
      </p:sp>
    </p:spTree>
    <p:extLst>
      <p:ext uri="{BB962C8B-B14F-4D97-AF65-F5344CB8AC3E}">
        <p14:creationId xmlns:p14="http://schemas.microsoft.com/office/powerpoint/2010/main" val="359797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Gaussian Processes: An Overview</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lnSpcReduction="10000"/>
          </a:bodyPr>
          <a:lstStyle/>
          <a:p>
            <a:pPr marL="0" indent="0">
              <a:buNone/>
            </a:pPr>
            <a:r>
              <a:rPr lang="en-US" dirty="0"/>
              <a:t>Definition and explanation of Gaussian processes</a:t>
            </a:r>
          </a:p>
          <a:p>
            <a:pPr marL="0" indent="0">
              <a:buNone/>
            </a:pPr>
            <a:r>
              <a:rPr lang="en-US" dirty="0"/>
              <a:t>How Gaussian processes differ from traditional machine learning models</a:t>
            </a:r>
          </a:p>
          <a:p>
            <a:pPr marL="0" indent="0">
              <a:buNone/>
            </a:pPr>
            <a:r>
              <a:rPr lang="en-US" dirty="0"/>
              <a:t>The balance Gaussian processes strike between capturing complex </a:t>
            </a:r>
            <a:r>
              <a:rPr lang="en-US" dirty="0" err="1"/>
              <a:t>behaviours</a:t>
            </a:r>
            <a:r>
              <a:rPr lang="en-US" dirty="0"/>
              <a:t> and being directly interpretable</a:t>
            </a:r>
          </a:p>
          <a:p>
            <a:pPr marL="0" indent="0">
              <a:buNone/>
            </a:pPr>
            <a:endParaRPr lang="en-US" dirty="0"/>
          </a:p>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a:p>
            <a:pPr marL="0" indent="0">
              <a:buNone/>
            </a:pPr>
            <a:endParaRPr lang="en-US" dirty="0"/>
          </a:p>
        </p:txBody>
      </p:sp>
    </p:spTree>
    <p:extLst>
      <p:ext uri="{BB962C8B-B14F-4D97-AF65-F5344CB8AC3E}">
        <p14:creationId xmlns:p14="http://schemas.microsoft.com/office/powerpoint/2010/main" val="317680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Understanding</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How Gaussian processes can be used to understand a system that generates data</a:t>
            </a:r>
          </a:p>
          <a:p>
            <a:pPr marL="0" indent="0">
              <a:buNone/>
            </a:pPr>
            <a:r>
              <a:rPr lang="en-US" dirty="0"/>
              <a:t>Explanation of how Gaussian processes model non-linear functions in a Bayesian nonparametric framework</a:t>
            </a:r>
          </a:p>
          <a:p>
            <a:pPr marL="0" indent="0">
              <a:buNone/>
            </a:pPr>
            <a:r>
              <a:rPr lang="en-US" dirty="0"/>
              <a:t>Discuss examples of how Gaussian processes have been used to learn ordinary differential equation (ODE) models</a:t>
            </a:r>
          </a:p>
        </p:txBody>
      </p:sp>
    </p:spTree>
    <p:extLst>
      <p:ext uri="{BB962C8B-B14F-4D97-AF65-F5344CB8AC3E}">
        <p14:creationId xmlns:p14="http://schemas.microsoft.com/office/powerpoint/2010/main" val="345535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normAutofit fontScale="92500" lnSpcReduction="20000"/>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Design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Gaussian processes can be used to design more stable microbial communities</a:t>
            </a:r>
          </a:p>
          <a:p>
            <a:pPr marL="0" indent="0">
              <a:buNone/>
            </a:pPr>
            <a:r>
              <a:rPr lang="en-US" dirty="0"/>
              <a:t>Discuss the concept of vector valued Gaussian processes to capture multidimensional design constraints</a:t>
            </a:r>
          </a:p>
          <a:p>
            <a:pPr marL="0" indent="0">
              <a:buNone/>
            </a:pPr>
            <a:r>
              <a:rPr lang="en-US" dirty="0"/>
              <a:t>Explain how finding the covariance structure of the Gaussian processes that best fits the design objectives can infer how to construct the microbial community to achieve the desired </a:t>
            </a:r>
            <a:r>
              <a:rPr lang="en-US" dirty="0" err="1"/>
              <a:t>behaviour</a:t>
            </a:r>
            <a:endParaRPr lang="en-US" dirty="0"/>
          </a:p>
        </p:txBody>
      </p:sp>
    </p:spTree>
    <p:extLst>
      <p:ext uri="{BB962C8B-B14F-4D97-AF65-F5344CB8AC3E}">
        <p14:creationId xmlns:p14="http://schemas.microsoft.com/office/powerpoint/2010/main" val="223058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Objective 1: Developing the Gaussian processes framework for interpretable dynamical system design</a:t>
            </a:r>
          </a:p>
          <a:p>
            <a:pPr marL="0" indent="0">
              <a:buNone/>
            </a:pPr>
            <a:r>
              <a:rPr lang="en-US" dirty="0"/>
              <a:t>Objective 2: Generate a library of stable microbial communities</a:t>
            </a:r>
          </a:p>
        </p:txBody>
      </p:sp>
    </p:spTree>
    <p:extLst>
      <p:ext uri="{BB962C8B-B14F-4D97-AF65-F5344CB8AC3E}">
        <p14:creationId xmlns:p14="http://schemas.microsoft.com/office/powerpoint/2010/main" val="198954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Methodology</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Talk about our part in the grant (designing stable microbial communities)</a:t>
            </a:r>
          </a:p>
          <a:p>
            <a:pPr marL="0" indent="0">
              <a:buNone/>
            </a:pPr>
            <a:endParaRPr lang="en-US" dirty="0"/>
          </a:p>
          <a:p>
            <a:pPr marL="0" indent="0">
              <a:buNone/>
            </a:pPr>
            <a:r>
              <a:rPr lang="en-US" dirty="0"/>
              <a:t>Discuss the "automated statistician" approach</a:t>
            </a:r>
          </a:p>
          <a:p>
            <a:pPr marL="0" indent="0">
              <a:buNone/>
            </a:pPr>
            <a:r>
              <a:rPr lang="en-US" dirty="0"/>
              <a:t>Explain how the approach will be adapted to microbial system design</a:t>
            </a:r>
          </a:p>
          <a:p>
            <a:pPr marL="0" indent="0">
              <a:buNone/>
            </a:pPr>
            <a:r>
              <a:rPr lang="en-US" dirty="0"/>
              <a:t>Discuss the plan to generate a library of stable microbial communities</a:t>
            </a:r>
          </a:p>
        </p:txBody>
      </p:sp>
    </p:spTree>
    <p:extLst>
      <p:ext uri="{BB962C8B-B14F-4D97-AF65-F5344CB8AC3E}">
        <p14:creationId xmlns:p14="http://schemas.microsoft.com/office/powerpoint/2010/main" val="204340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1248</Words>
  <Application>Microsoft Office PowerPoint</Application>
  <PresentationFormat>Widescreen</PresentationFormat>
  <Paragraphs>92</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Designing Stable Microbial Communities Using Gaussian Processes</vt:lpstr>
      <vt:lpstr>Introduction</vt:lpstr>
      <vt:lpstr>Machine Learning and Its Limitations</vt:lpstr>
      <vt:lpstr>Gaussian Processes: An Overview</vt:lpstr>
      <vt:lpstr>Gaussian Processes for System Understanding</vt:lpstr>
      <vt:lpstr>PowerPoint Presentation</vt:lpstr>
      <vt:lpstr>Gaussian Processes for System Design</vt:lpstr>
      <vt:lpstr>AI4 grant: Project Objectives</vt:lpstr>
      <vt:lpstr>AI4 grant: Project Methodology</vt:lpstr>
      <vt:lpstr>Expected Outcomes</vt:lpstr>
      <vt:lpstr>Next Steps</vt:lpstr>
      <vt:lpstr>Gaussian Processes Script</vt:lpstr>
      <vt:lpstr>BIC</vt:lpstr>
      <vt:lpstr>Initial Results</vt:lpstr>
      <vt:lpstr>Project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Microbial Community Design</dc:title>
  <dc:creator>Pedro Fontanarrosa</dc:creator>
  <cp:lastModifiedBy>Pedro Fontanarrosa</cp:lastModifiedBy>
  <cp:revision>4</cp:revision>
  <dcterms:created xsi:type="dcterms:W3CDTF">2023-07-25T14:07:55Z</dcterms:created>
  <dcterms:modified xsi:type="dcterms:W3CDTF">2023-07-25T16:42:42Z</dcterms:modified>
</cp:coreProperties>
</file>