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9" d="100"/>
          <a:sy n="19" d="100"/>
        </p:scale>
        <p:origin x="148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fontele" userId="b27d4216bb473f3c" providerId="LiveId" clId="{DA2D70DC-F092-418B-A901-8BC3622B8311}"/>
    <pc:docChg chg="custSel modSld">
      <pc:chgData name="victor fontele" userId="b27d4216bb473f3c" providerId="LiveId" clId="{DA2D70DC-F092-418B-A901-8BC3622B8311}" dt="2023-06-08T01:53:52.713" v="0" actId="478"/>
      <pc:docMkLst>
        <pc:docMk/>
      </pc:docMkLst>
      <pc:sldChg chg="delSp mod">
        <pc:chgData name="victor fontele" userId="b27d4216bb473f3c" providerId="LiveId" clId="{DA2D70DC-F092-418B-A901-8BC3622B8311}" dt="2023-06-08T01:53:52.713" v="0" actId="478"/>
        <pc:sldMkLst>
          <pc:docMk/>
          <pc:sldMk cId="2506518773" sldId="256"/>
        </pc:sldMkLst>
        <pc:picChg chg="del">
          <ac:chgData name="victor fontele" userId="b27d4216bb473f3c" providerId="LiveId" clId="{DA2D70DC-F092-418B-A901-8BC3622B8311}" dt="2023-06-08T01:53:52.713" v="0" actId="478"/>
          <ac:picMkLst>
            <pc:docMk/>
            <pc:sldMk cId="2506518773" sldId="256"/>
            <ac:picMk id="33" creationId="{DC81CCC9-3503-9346-26E7-5333730F52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02230-592B-4F70-A425-BEEAB6D46F10}" type="doc">
      <dgm:prSet loTypeId="urn:microsoft.com/office/officeart/2005/8/layout/chevron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CDC5BEC6-B956-47A8-AEF9-65A5D3A8B200}">
      <dgm:prSet phldrT="[Text]" custT="1"/>
      <dgm:spPr/>
      <dgm:t>
        <a:bodyPr/>
        <a:lstStyle/>
        <a:p>
          <a:r>
            <a:rPr lang="pt-BR" sz="4100">
              <a:solidFill>
                <a:schemeClr val="tx1"/>
              </a:solidFill>
            </a:rPr>
            <a:t>1º</a:t>
          </a:r>
          <a:endParaRPr lang="pt-BR" sz="4100" dirty="0">
            <a:solidFill>
              <a:schemeClr val="tx1"/>
            </a:solidFill>
          </a:endParaRPr>
        </a:p>
      </dgm:t>
    </dgm:pt>
    <dgm:pt modelId="{D99F5C6C-A686-40BD-AE3B-134B41B01611}" type="parTrans" cxnId="{AA2A69E9-7BD2-4DD0-ACA5-468913E78EF2}">
      <dgm:prSet/>
      <dgm:spPr/>
      <dgm:t>
        <a:bodyPr/>
        <a:lstStyle/>
        <a:p>
          <a:endParaRPr lang="pt-BR" sz="4100"/>
        </a:p>
      </dgm:t>
    </dgm:pt>
    <dgm:pt modelId="{69874FAE-1E6E-4EA8-8265-E9D255D3EE4A}" type="sibTrans" cxnId="{AA2A69E9-7BD2-4DD0-ACA5-468913E78EF2}">
      <dgm:prSet/>
      <dgm:spPr/>
      <dgm:t>
        <a:bodyPr/>
        <a:lstStyle/>
        <a:p>
          <a:endParaRPr lang="pt-BR" sz="4100"/>
        </a:p>
      </dgm:t>
    </dgm:pt>
    <dgm:pt modelId="{D9DFD399-E709-44BE-86E9-D91CBCA1CA2B}">
      <dgm:prSet phldrT="[Text]" custT="1"/>
      <dgm:spPr/>
      <dgm:t>
        <a:bodyPr/>
        <a:lstStyle/>
        <a:p>
          <a:r>
            <a:rPr lang="pt-BR" sz="4100">
              <a:solidFill>
                <a:schemeClr val="tx1"/>
              </a:solidFill>
            </a:rPr>
            <a:t>2º</a:t>
          </a:r>
          <a:endParaRPr lang="pt-BR" sz="4100" dirty="0">
            <a:solidFill>
              <a:schemeClr val="tx1"/>
            </a:solidFill>
          </a:endParaRPr>
        </a:p>
      </dgm:t>
    </dgm:pt>
    <dgm:pt modelId="{0754126D-02ED-44C4-8FD9-8C3C1B8F3D58}" type="parTrans" cxnId="{B7782DC8-8B00-4E3F-B98B-028C9F85AB0B}">
      <dgm:prSet/>
      <dgm:spPr/>
      <dgm:t>
        <a:bodyPr/>
        <a:lstStyle/>
        <a:p>
          <a:endParaRPr lang="pt-BR" sz="4100"/>
        </a:p>
      </dgm:t>
    </dgm:pt>
    <dgm:pt modelId="{E22AD38C-7534-4310-A40C-7C9B981D2875}" type="sibTrans" cxnId="{B7782DC8-8B00-4E3F-B98B-028C9F85AB0B}">
      <dgm:prSet/>
      <dgm:spPr/>
      <dgm:t>
        <a:bodyPr/>
        <a:lstStyle/>
        <a:p>
          <a:endParaRPr lang="pt-BR" sz="4100"/>
        </a:p>
      </dgm:t>
    </dgm:pt>
    <dgm:pt modelId="{A2B63311-545B-477A-A97B-39C9CD3BAAF8}">
      <dgm:prSet phldrT="[Text]" custT="1"/>
      <dgm:spPr/>
      <dgm:t>
        <a:bodyPr/>
        <a:lstStyle/>
        <a:p>
          <a:r>
            <a:rPr lang="pt-BR" sz="4100" b="1">
              <a:solidFill>
                <a:schemeClr val="tx1"/>
              </a:solidFill>
              <a:latin typeface="Arial"/>
              <a:cs typeface="Arial"/>
            </a:rPr>
            <a:t>Análise de dados:</a:t>
          </a:r>
          <a:endParaRPr lang="pt-BR" sz="4100" b="1" dirty="0">
            <a:solidFill>
              <a:schemeClr val="tx1"/>
            </a:solidFill>
            <a:latin typeface="Arial"/>
            <a:cs typeface="Arial"/>
          </a:endParaRPr>
        </a:p>
      </dgm:t>
    </dgm:pt>
    <dgm:pt modelId="{29F6B0FC-CC15-4350-BEBA-242F9AC459C4}" type="parTrans" cxnId="{BDDA2086-3390-4D54-95EA-D169DA00FDDD}">
      <dgm:prSet/>
      <dgm:spPr/>
      <dgm:t>
        <a:bodyPr/>
        <a:lstStyle/>
        <a:p>
          <a:endParaRPr lang="pt-BR" sz="4100"/>
        </a:p>
      </dgm:t>
    </dgm:pt>
    <dgm:pt modelId="{7374EC10-1C39-426D-9F67-69F4C43488B0}" type="sibTrans" cxnId="{BDDA2086-3390-4D54-95EA-D169DA00FDDD}">
      <dgm:prSet/>
      <dgm:spPr/>
      <dgm:t>
        <a:bodyPr/>
        <a:lstStyle/>
        <a:p>
          <a:endParaRPr lang="pt-BR" sz="4100"/>
        </a:p>
      </dgm:t>
    </dgm:pt>
    <dgm:pt modelId="{115B5155-A1A4-451D-A7E8-112960A5803F}">
      <dgm:prSet phldrT="[Text]" custT="1"/>
      <dgm:spPr/>
      <dgm:t>
        <a:bodyPr/>
        <a:lstStyle/>
        <a:p>
          <a:r>
            <a:rPr lang="pt-BR" sz="4100" b="1">
              <a:solidFill>
                <a:schemeClr val="tx1"/>
              </a:solidFill>
              <a:latin typeface="Arial"/>
              <a:cs typeface="Arial"/>
            </a:rPr>
            <a:t>3º</a:t>
          </a:r>
          <a:endParaRPr lang="pt-BR" sz="4100" b="1" dirty="0">
            <a:solidFill>
              <a:schemeClr val="tx1"/>
            </a:solidFill>
            <a:latin typeface="Arial"/>
            <a:cs typeface="Arial"/>
          </a:endParaRPr>
        </a:p>
      </dgm:t>
    </dgm:pt>
    <dgm:pt modelId="{C3612C23-129F-41E8-8F18-DE9950C958D2}" type="parTrans" cxnId="{1EFB265B-D44F-4530-B7AE-5BDFBEEC93BE}">
      <dgm:prSet/>
      <dgm:spPr/>
      <dgm:t>
        <a:bodyPr/>
        <a:lstStyle/>
        <a:p>
          <a:endParaRPr lang="pt-BR" sz="4100"/>
        </a:p>
      </dgm:t>
    </dgm:pt>
    <dgm:pt modelId="{F560AE27-73B1-4CB2-A1F9-A087E1EF6B85}" type="sibTrans" cxnId="{1EFB265B-D44F-4530-B7AE-5BDFBEEC93BE}">
      <dgm:prSet/>
      <dgm:spPr/>
      <dgm:t>
        <a:bodyPr/>
        <a:lstStyle/>
        <a:p>
          <a:endParaRPr lang="pt-BR" sz="4100"/>
        </a:p>
      </dgm:t>
    </dgm:pt>
    <dgm:pt modelId="{2480DEF6-EBC4-4301-A673-C439BFFB0B47}">
      <dgm:prSet phldrT="[Text]" custT="1"/>
      <dgm:spPr/>
      <dgm:t>
        <a:bodyPr/>
        <a:lstStyle/>
        <a:p>
          <a:r>
            <a:rPr lang="pt-BR" sz="4100" b="1">
              <a:solidFill>
                <a:schemeClr val="tx1"/>
              </a:solidFill>
              <a:latin typeface="Arial"/>
              <a:cs typeface="Arial"/>
            </a:rPr>
            <a:t>Interpretação de padrões e tendências:</a:t>
          </a:r>
          <a:endParaRPr lang="pt-BR" sz="4100" b="1" dirty="0">
            <a:solidFill>
              <a:schemeClr val="tx1"/>
            </a:solidFill>
            <a:latin typeface="Arial"/>
            <a:cs typeface="Arial"/>
          </a:endParaRPr>
        </a:p>
      </dgm:t>
    </dgm:pt>
    <dgm:pt modelId="{40FE43CC-AB3A-4BB9-88CA-64DA7D06F023}" type="parTrans" cxnId="{4178502A-0F5D-4D1A-88D8-AD1BC2AE6EA9}">
      <dgm:prSet/>
      <dgm:spPr/>
      <dgm:t>
        <a:bodyPr/>
        <a:lstStyle/>
        <a:p>
          <a:endParaRPr lang="pt-BR" sz="4100"/>
        </a:p>
      </dgm:t>
    </dgm:pt>
    <dgm:pt modelId="{53B30829-8DF1-4BA5-8612-B465C067D9C3}" type="sibTrans" cxnId="{4178502A-0F5D-4D1A-88D8-AD1BC2AE6EA9}">
      <dgm:prSet/>
      <dgm:spPr/>
      <dgm:t>
        <a:bodyPr/>
        <a:lstStyle/>
        <a:p>
          <a:endParaRPr lang="pt-BR" sz="4100"/>
        </a:p>
      </dgm:t>
    </dgm:pt>
    <dgm:pt modelId="{F9158B8B-A61C-4B51-A2A9-44AC68C02ECC}">
      <dgm:prSet phldrT="[Text]" custT="1"/>
      <dgm:spPr/>
      <dgm:t>
        <a:bodyPr/>
        <a:lstStyle/>
        <a:p>
          <a:r>
            <a:rPr lang="pt-BR" sz="4100" b="1">
              <a:solidFill>
                <a:schemeClr val="tx1"/>
              </a:solidFill>
              <a:latin typeface="Arial"/>
              <a:cs typeface="Arial"/>
            </a:rPr>
            <a:t>Identificação das fontes de dados:</a:t>
          </a:r>
          <a:endParaRPr lang="pt-BR" sz="4100" b="1" dirty="0">
            <a:solidFill>
              <a:schemeClr val="tx1"/>
            </a:solidFill>
            <a:latin typeface="Arial"/>
            <a:cs typeface="Arial"/>
          </a:endParaRPr>
        </a:p>
      </dgm:t>
    </dgm:pt>
    <dgm:pt modelId="{7011B3A5-CA77-43BD-BFA1-3EE394E7BA91}" type="parTrans" cxnId="{6CE5D18C-38F2-4139-AE5E-84C4EC4BF873}">
      <dgm:prSet/>
      <dgm:spPr/>
      <dgm:t>
        <a:bodyPr/>
        <a:lstStyle/>
        <a:p>
          <a:endParaRPr lang="pt-BR"/>
        </a:p>
      </dgm:t>
    </dgm:pt>
    <dgm:pt modelId="{F84FF6FA-5C47-4871-9E18-181B82A1181D}" type="sibTrans" cxnId="{6CE5D18C-38F2-4139-AE5E-84C4EC4BF873}">
      <dgm:prSet/>
      <dgm:spPr/>
      <dgm:t>
        <a:bodyPr/>
        <a:lstStyle/>
        <a:p>
          <a:endParaRPr lang="pt-BR"/>
        </a:p>
      </dgm:t>
    </dgm:pt>
    <dgm:pt modelId="{F257A5F0-AE7E-44D8-9A4B-7FFBF9294D91}">
      <dgm:prSet phldrT="[Text]" custT="1"/>
      <dgm:spPr/>
      <dgm:t>
        <a:bodyPr/>
        <a:lstStyle/>
        <a:p>
          <a:r>
            <a:rPr lang="pt-BR" sz="4100">
              <a:solidFill>
                <a:schemeClr val="tx1"/>
              </a:solidFill>
              <a:latin typeface="Arial"/>
              <a:cs typeface="Arial"/>
            </a:rPr>
            <a:t>Institutos de estatísticas e órgãos governamentais</a:t>
          </a:r>
          <a:endParaRPr lang="pt-BR" sz="4100" dirty="0">
            <a:solidFill>
              <a:schemeClr val="tx1"/>
            </a:solidFill>
            <a:latin typeface="Arial"/>
            <a:cs typeface="Arial"/>
          </a:endParaRPr>
        </a:p>
      </dgm:t>
    </dgm:pt>
    <dgm:pt modelId="{F4996270-1F71-42A3-AA15-24AA5806727C}" type="parTrans" cxnId="{4D68634A-613C-48A0-88BE-81AE13CAE311}">
      <dgm:prSet/>
      <dgm:spPr/>
      <dgm:t>
        <a:bodyPr/>
        <a:lstStyle/>
        <a:p>
          <a:endParaRPr lang="pt-BR"/>
        </a:p>
      </dgm:t>
    </dgm:pt>
    <dgm:pt modelId="{E81947CC-BC0A-455E-A2D7-BD1205993EAC}" type="sibTrans" cxnId="{4D68634A-613C-48A0-88BE-81AE13CAE311}">
      <dgm:prSet/>
      <dgm:spPr/>
      <dgm:t>
        <a:bodyPr/>
        <a:lstStyle/>
        <a:p>
          <a:endParaRPr lang="pt-BR"/>
        </a:p>
      </dgm:t>
    </dgm:pt>
    <dgm:pt modelId="{F67692B4-C97D-4AA0-8BB2-CFC9A0A086C3}">
      <dgm:prSet phldrT="[Text]" custT="1"/>
      <dgm:spPr/>
      <dgm:t>
        <a:bodyPr/>
        <a:lstStyle/>
        <a:p>
          <a:r>
            <a:rPr lang="pt-BR" sz="4100">
              <a:solidFill>
                <a:schemeClr val="tx1"/>
              </a:solidFill>
              <a:latin typeface="Arial"/>
              <a:cs typeface="Arial"/>
            </a:rPr>
            <a:t>Análise temporal: Utilização de gráficos para comparar estatísticas ao longo dos anos.</a:t>
          </a:r>
          <a:endParaRPr lang="pt-BR" sz="4100" dirty="0">
            <a:solidFill>
              <a:schemeClr val="tx1"/>
            </a:solidFill>
            <a:latin typeface="Arial"/>
            <a:cs typeface="Arial"/>
          </a:endParaRPr>
        </a:p>
      </dgm:t>
    </dgm:pt>
    <dgm:pt modelId="{29AB467D-F9EC-4F50-ACEB-0A6E8EC8EB0A}" type="parTrans" cxnId="{2857614D-C2E3-4FCA-B2BC-13AC42AD84F0}">
      <dgm:prSet/>
      <dgm:spPr/>
      <dgm:t>
        <a:bodyPr/>
        <a:lstStyle/>
        <a:p>
          <a:endParaRPr lang="pt-BR"/>
        </a:p>
      </dgm:t>
    </dgm:pt>
    <dgm:pt modelId="{5402BC1E-DF09-425A-88C9-EA3D27BF67A0}" type="sibTrans" cxnId="{2857614D-C2E3-4FCA-B2BC-13AC42AD84F0}">
      <dgm:prSet/>
      <dgm:spPr/>
      <dgm:t>
        <a:bodyPr/>
        <a:lstStyle/>
        <a:p>
          <a:endParaRPr lang="pt-BR"/>
        </a:p>
      </dgm:t>
    </dgm:pt>
    <dgm:pt modelId="{B6E66B42-4C01-40D9-ACD6-76E5D85A9E46}">
      <dgm:prSet phldrT="[Text]" custT="1"/>
      <dgm:spPr/>
      <dgm:t>
        <a:bodyPr/>
        <a:lstStyle/>
        <a:p>
          <a:r>
            <a:rPr lang="pt-BR" sz="4100" b="0">
              <a:solidFill>
                <a:schemeClr val="tx1"/>
              </a:solidFill>
              <a:latin typeface="Arial"/>
              <a:cs typeface="Arial"/>
            </a:rPr>
            <a:t>Análise geográfica: Mapeamento dos estados com maiores índices.</a:t>
          </a:r>
          <a:endParaRPr lang="pt-BR" sz="4100" b="0" dirty="0">
            <a:solidFill>
              <a:schemeClr val="tx1"/>
            </a:solidFill>
            <a:latin typeface="Arial"/>
            <a:cs typeface="Arial"/>
          </a:endParaRPr>
        </a:p>
      </dgm:t>
    </dgm:pt>
    <dgm:pt modelId="{F350B062-0FB5-4F71-B539-816E5695E255}" type="parTrans" cxnId="{4311AB6A-39F1-4CE3-9DAB-4791F3636908}">
      <dgm:prSet/>
      <dgm:spPr/>
      <dgm:t>
        <a:bodyPr/>
        <a:lstStyle/>
        <a:p>
          <a:endParaRPr lang="pt-BR"/>
        </a:p>
      </dgm:t>
    </dgm:pt>
    <dgm:pt modelId="{023C5530-EF14-42CF-9534-430D2D36498C}" type="sibTrans" cxnId="{4311AB6A-39F1-4CE3-9DAB-4791F3636908}">
      <dgm:prSet/>
      <dgm:spPr/>
      <dgm:t>
        <a:bodyPr/>
        <a:lstStyle/>
        <a:p>
          <a:endParaRPr lang="pt-BR"/>
        </a:p>
      </dgm:t>
    </dgm:pt>
    <dgm:pt modelId="{1C431BFB-47E2-4ABF-9E0B-114BA8417AC8}">
      <dgm:prSet phldrT="[Text]" custT="1"/>
      <dgm:spPr/>
      <dgm:t>
        <a:bodyPr/>
        <a:lstStyle/>
        <a:p>
          <a:r>
            <a:rPr lang="pt-BR" sz="4100" b="0">
              <a:solidFill>
                <a:schemeClr val="tx1"/>
              </a:solidFill>
              <a:latin typeface="Arial"/>
              <a:cs typeface="Arial"/>
            </a:rPr>
            <a:t>Após o levantamento de dados, foi possível identificar uma redução nos números de mortes violentas intencionais nos últimos anos.</a:t>
          </a:r>
          <a:endParaRPr lang="pt-BR" sz="4100" b="0" dirty="0">
            <a:solidFill>
              <a:schemeClr val="tx1"/>
            </a:solidFill>
            <a:latin typeface="Arial"/>
            <a:cs typeface="Arial"/>
          </a:endParaRPr>
        </a:p>
      </dgm:t>
    </dgm:pt>
    <dgm:pt modelId="{2A0741CB-14C0-4DAE-9BB1-C72A935731AA}" type="parTrans" cxnId="{9CE1F7C7-5E82-4760-A524-2B2306CF4C97}">
      <dgm:prSet/>
      <dgm:spPr/>
      <dgm:t>
        <a:bodyPr/>
        <a:lstStyle/>
        <a:p>
          <a:endParaRPr lang="pt-BR"/>
        </a:p>
      </dgm:t>
    </dgm:pt>
    <dgm:pt modelId="{A9520AD2-3E83-449F-8F64-4E76FA559AE6}" type="sibTrans" cxnId="{9CE1F7C7-5E82-4760-A524-2B2306CF4C97}">
      <dgm:prSet/>
      <dgm:spPr/>
      <dgm:t>
        <a:bodyPr/>
        <a:lstStyle/>
        <a:p>
          <a:endParaRPr lang="pt-BR"/>
        </a:p>
      </dgm:t>
    </dgm:pt>
    <dgm:pt modelId="{5A4BED79-5A3D-46A3-A560-7F4DCA7B5830}">
      <dgm:prSet phldrT="[Text]" custT="1"/>
      <dgm:spPr/>
      <dgm:t>
        <a:bodyPr/>
        <a:lstStyle/>
        <a:p>
          <a:r>
            <a:rPr lang="pt-BR" sz="4100">
              <a:solidFill>
                <a:schemeClr val="tx1"/>
              </a:solidFill>
              <a:latin typeface="Arial"/>
              <a:cs typeface="Arial"/>
            </a:rPr>
            <a:t>Polícia e órgãos de segurança publica</a:t>
          </a:r>
          <a:endParaRPr lang="pt-BR" sz="4100" dirty="0">
            <a:solidFill>
              <a:schemeClr val="tx1"/>
            </a:solidFill>
            <a:latin typeface="Arial"/>
            <a:cs typeface="Arial"/>
          </a:endParaRPr>
        </a:p>
      </dgm:t>
    </dgm:pt>
    <dgm:pt modelId="{797411CB-E396-4427-9F22-BC28BE43A416}" type="parTrans" cxnId="{C7A7C96C-376E-42D4-8C1E-5C9AA2254C40}">
      <dgm:prSet/>
      <dgm:spPr/>
      <dgm:t>
        <a:bodyPr/>
        <a:lstStyle/>
        <a:p>
          <a:endParaRPr lang="pt-BR"/>
        </a:p>
      </dgm:t>
    </dgm:pt>
    <dgm:pt modelId="{51CBF2C5-7FF0-4C8E-AF07-2EC207E3DB05}" type="sibTrans" cxnId="{C7A7C96C-376E-42D4-8C1E-5C9AA2254C40}">
      <dgm:prSet/>
      <dgm:spPr/>
      <dgm:t>
        <a:bodyPr/>
        <a:lstStyle/>
        <a:p>
          <a:endParaRPr lang="pt-BR"/>
        </a:p>
      </dgm:t>
    </dgm:pt>
    <dgm:pt modelId="{4A5FD330-B265-49D5-9D16-0EF666A13EC0}" type="pres">
      <dgm:prSet presAssocID="{25E02230-592B-4F70-A425-BEEAB6D46F10}" presName="linearFlow" presStyleCnt="0">
        <dgm:presLayoutVars>
          <dgm:dir/>
          <dgm:animLvl val="lvl"/>
          <dgm:resizeHandles val="exact"/>
        </dgm:presLayoutVars>
      </dgm:prSet>
      <dgm:spPr/>
    </dgm:pt>
    <dgm:pt modelId="{968E82E3-C99B-45FB-A290-572C453DED55}" type="pres">
      <dgm:prSet presAssocID="{CDC5BEC6-B956-47A8-AEF9-65A5D3A8B200}" presName="composite" presStyleCnt="0"/>
      <dgm:spPr/>
    </dgm:pt>
    <dgm:pt modelId="{586A1C35-39C7-465F-80FC-3A3C07257095}" type="pres">
      <dgm:prSet presAssocID="{CDC5BEC6-B956-47A8-AEF9-65A5D3A8B200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D8C2AEE3-B298-415B-B625-F1811DFEEE52}" type="pres">
      <dgm:prSet presAssocID="{CDC5BEC6-B956-47A8-AEF9-65A5D3A8B200}" presName="descendantText" presStyleLbl="alignAcc1" presStyleIdx="0" presStyleCnt="3" custLinFactNeighborX="1490" custLinFactNeighborY="22462">
        <dgm:presLayoutVars>
          <dgm:bulletEnabled val="1"/>
        </dgm:presLayoutVars>
      </dgm:prSet>
      <dgm:spPr/>
    </dgm:pt>
    <dgm:pt modelId="{B2C9590B-9DA5-4E64-9613-1702CF01CCF3}" type="pres">
      <dgm:prSet presAssocID="{69874FAE-1E6E-4EA8-8265-E9D255D3EE4A}" presName="sp" presStyleCnt="0"/>
      <dgm:spPr/>
    </dgm:pt>
    <dgm:pt modelId="{E0E336CB-FA9D-4F47-9577-96930B3E750D}" type="pres">
      <dgm:prSet presAssocID="{D9DFD399-E709-44BE-86E9-D91CBCA1CA2B}" presName="composite" presStyleCnt="0"/>
      <dgm:spPr/>
    </dgm:pt>
    <dgm:pt modelId="{F044E1ED-6F6C-4A34-AFD8-004B64FE5B25}" type="pres">
      <dgm:prSet presAssocID="{D9DFD399-E709-44BE-86E9-D91CBCA1CA2B}" presName="parentText" presStyleLbl="alignNode1" presStyleIdx="1" presStyleCnt="3" custLinFactNeighborX="-7341" custLinFactNeighborY="-8916">
        <dgm:presLayoutVars>
          <dgm:chMax val="1"/>
          <dgm:bulletEnabled val="1"/>
        </dgm:presLayoutVars>
      </dgm:prSet>
      <dgm:spPr/>
    </dgm:pt>
    <dgm:pt modelId="{1BE437DC-568F-494A-9309-73C46D3D945C}" type="pres">
      <dgm:prSet presAssocID="{D9DFD399-E709-44BE-86E9-D91CBCA1CA2B}" presName="descendantText" presStyleLbl="alignAcc1" presStyleIdx="1" presStyleCnt="3" custAng="0" custScaleY="142266" custLinFactNeighborX="1353" custLinFactNeighborY="22811">
        <dgm:presLayoutVars>
          <dgm:bulletEnabled val="1"/>
        </dgm:presLayoutVars>
      </dgm:prSet>
      <dgm:spPr/>
    </dgm:pt>
    <dgm:pt modelId="{00E6F4EA-BCB6-4608-8ABC-CF0AFB59BEB8}" type="pres">
      <dgm:prSet presAssocID="{E22AD38C-7534-4310-A40C-7C9B981D2875}" presName="sp" presStyleCnt="0"/>
      <dgm:spPr/>
    </dgm:pt>
    <dgm:pt modelId="{B1F06346-4E68-4D59-8D4E-B21F3DFE2E1E}" type="pres">
      <dgm:prSet presAssocID="{115B5155-A1A4-451D-A7E8-112960A5803F}" presName="composite" presStyleCnt="0"/>
      <dgm:spPr/>
    </dgm:pt>
    <dgm:pt modelId="{6B7DD138-4280-4F09-AE82-79A25E8A4770}" type="pres">
      <dgm:prSet presAssocID="{115B5155-A1A4-451D-A7E8-112960A580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80BF18-8AB2-46D8-9BED-9D0A8B13BC43}" type="pres">
      <dgm:prSet presAssocID="{115B5155-A1A4-451D-A7E8-112960A5803F}" presName="descendantText" presStyleLbl="alignAcc1" presStyleIdx="2" presStyleCnt="3" custScaleY="168015" custLinFactNeighborX="1352" custLinFactNeighborY="38911">
        <dgm:presLayoutVars>
          <dgm:bulletEnabled val="1"/>
        </dgm:presLayoutVars>
      </dgm:prSet>
      <dgm:spPr/>
    </dgm:pt>
  </dgm:ptLst>
  <dgm:cxnLst>
    <dgm:cxn modelId="{51FF2F06-5FFA-4BD5-B006-930C6AE65878}" type="presOf" srcId="{5A4BED79-5A3D-46A3-A560-7F4DCA7B5830}" destId="{D8C2AEE3-B298-415B-B625-F1811DFEEE52}" srcOrd="0" destOrd="2" presId="urn:microsoft.com/office/officeart/2005/8/layout/chevron2"/>
    <dgm:cxn modelId="{AA6AC821-F5D9-4CC1-A5B6-145A5A63022F}" type="presOf" srcId="{1C431BFB-47E2-4ABF-9E0B-114BA8417AC8}" destId="{E280BF18-8AB2-46D8-9BED-9D0A8B13BC43}" srcOrd="0" destOrd="1" presId="urn:microsoft.com/office/officeart/2005/8/layout/chevron2"/>
    <dgm:cxn modelId="{4178502A-0F5D-4D1A-88D8-AD1BC2AE6EA9}" srcId="{115B5155-A1A4-451D-A7E8-112960A5803F}" destId="{2480DEF6-EBC4-4301-A673-C439BFFB0B47}" srcOrd="0" destOrd="0" parTransId="{40FE43CC-AB3A-4BB9-88CA-64DA7D06F023}" sibTransId="{53B30829-8DF1-4BA5-8612-B465C067D9C3}"/>
    <dgm:cxn modelId="{DF0B4E34-48D5-4BC1-9289-5C106D2BB33D}" type="presOf" srcId="{F9158B8B-A61C-4B51-A2A9-44AC68C02ECC}" destId="{D8C2AEE3-B298-415B-B625-F1811DFEEE52}" srcOrd="0" destOrd="0" presId="urn:microsoft.com/office/officeart/2005/8/layout/chevron2"/>
    <dgm:cxn modelId="{1EFB265B-D44F-4530-B7AE-5BDFBEEC93BE}" srcId="{25E02230-592B-4F70-A425-BEEAB6D46F10}" destId="{115B5155-A1A4-451D-A7E8-112960A5803F}" srcOrd="2" destOrd="0" parTransId="{C3612C23-129F-41E8-8F18-DE9950C958D2}" sibTransId="{F560AE27-73B1-4CB2-A1F9-A087E1EF6B85}"/>
    <dgm:cxn modelId="{E611A65D-2752-4C84-A16B-643B571EAC96}" type="presOf" srcId="{F67692B4-C97D-4AA0-8BB2-CFC9A0A086C3}" destId="{1BE437DC-568F-494A-9309-73C46D3D945C}" srcOrd="0" destOrd="1" presId="urn:microsoft.com/office/officeart/2005/8/layout/chevron2"/>
    <dgm:cxn modelId="{0E24CC46-43A4-4682-8817-C11D78E55C48}" type="presOf" srcId="{2480DEF6-EBC4-4301-A673-C439BFFB0B47}" destId="{E280BF18-8AB2-46D8-9BED-9D0A8B13BC43}" srcOrd="0" destOrd="0" presId="urn:microsoft.com/office/officeart/2005/8/layout/chevron2"/>
    <dgm:cxn modelId="{4D68634A-613C-48A0-88BE-81AE13CAE311}" srcId="{CDC5BEC6-B956-47A8-AEF9-65A5D3A8B200}" destId="{F257A5F0-AE7E-44D8-9A4B-7FFBF9294D91}" srcOrd="1" destOrd="0" parTransId="{F4996270-1F71-42A3-AA15-24AA5806727C}" sibTransId="{E81947CC-BC0A-455E-A2D7-BD1205993EAC}"/>
    <dgm:cxn modelId="{4311AB6A-39F1-4CE3-9DAB-4791F3636908}" srcId="{D9DFD399-E709-44BE-86E9-D91CBCA1CA2B}" destId="{B6E66B42-4C01-40D9-ACD6-76E5D85A9E46}" srcOrd="2" destOrd="0" parTransId="{F350B062-0FB5-4F71-B539-816E5695E255}" sibTransId="{023C5530-EF14-42CF-9534-430D2D36498C}"/>
    <dgm:cxn modelId="{C7A7C96C-376E-42D4-8C1E-5C9AA2254C40}" srcId="{CDC5BEC6-B956-47A8-AEF9-65A5D3A8B200}" destId="{5A4BED79-5A3D-46A3-A560-7F4DCA7B5830}" srcOrd="2" destOrd="0" parTransId="{797411CB-E396-4427-9F22-BC28BE43A416}" sibTransId="{51CBF2C5-7FF0-4C8E-AF07-2EC207E3DB05}"/>
    <dgm:cxn modelId="{2857614D-C2E3-4FCA-B2BC-13AC42AD84F0}" srcId="{D9DFD399-E709-44BE-86E9-D91CBCA1CA2B}" destId="{F67692B4-C97D-4AA0-8BB2-CFC9A0A086C3}" srcOrd="1" destOrd="0" parTransId="{29AB467D-F9EC-4F50-ACEB-0A6E8EC8EB0A}" sibTransId="{5402BC1E-DF09-425A-88C9-EA3D27BF67A0}"/>
    <dgm:cxn modelId="{512DB157-13E9-487D-BA03-BDD141BFB677}" type="presOf" srcId="{25E02230-592B-4F70-A425-BEEAB6D46F10}" destId="{4A5FD330-B265-49D5-9D16-0EF666A13EC0}" srcOrd="0" destOrd="0" presId="urn:microsoft.com/office/officeart/2005/8/layout/chevron2"/>
    <dgm:cxn modelId="{51794980-99D7-4B82-89C5-F5CE97921797}" type="presOf" srcId="{F257A5F0-AE7E-44D8-9A4B-7FFBF9294D91}" destId="{D8C2AEE3-B298-415B-B625-F1811DFEEE52}" srcOrd="0" destOrd="1" presId="urn:microsoft.com/office/officeart/2005/8/layout/chevron2"/>
    <dgm:cxn modelId="{BDDA2086-3390-4D54-95EA-D169DA00FDDD}" srcId="{D9DFD399-E709-44BE-86E9-D91CBCA1CA2B}" destId="{A2B63311-545B-477A-A97B-39C9CD3BAAF8}" srcOrd="0" destOrd="0" parTransId="{29F6B0FC-CC15-4350-BEBA-242F9AC459C4}" sibTransId="{7374EC10-1C39-426D-9F67-69F4C43488B0}"/>
    <dgm:cxn modelId="{6CE5D18C-38F2-4139-AE5E-84C4EC4BF873}" srcId="{CDC5BEC6-B956-47A8-AEF9-65A5D3A8B200}" destId="{F9158B8B-A61C-4B51-A2A9-44AC68C02ECC}" srcOrd="0" destOrd="0" parTransId="{7011B3A5-CA77-43BD-BFA1-3EE394E7BA91}" sibTransId="{F84FF6FA-5C47-4871-9E18-181B82A1181D}"/>
    <dgm:cxn modelId="{8ADBD0A6-06AF-400C-9EC7-BA96687FAAA7}" type="presOf" srcId="{115B5155-A1A4-451D-A7E8-112960A5803F}" destId="{6B7DD138-4280-4F09-AE82-79A25E8A4770}" srcOrd="0" destOrd="0" presId="urn:microsoft.com/office/officeart/2005/8/layout/chevron2"/>
    <dgm:cxn modelId="{6DD505C6-0BDE-4788-9832-57CA5A98287C}" type="presOf" srcId="{CDC5BEC6-B956-47A8-AEF9-65A5D3A8B200}" destId="{586A1C35-39C7-465F-80FC-3A3C07257095}" srcOrd="0" destOrd="0" presId="urn:microsoft.com/office/officeart/2005/8/layout/chevron2"/>
    <dgm:cxn modelId="{9CE1F7C7-5E82-4760-A524-2B2306CF4C97}" srcId="{115B5155-A1A4-451D-A7E8-112960A5803F}" destId="{1C431BFB-47E2-4ABF-9E0B-114BA8417AC8}" srcOrd="1" destOrd="0" parTransId="{2A0741CB-14C0-4DAE-9BB1-C72A935731AA}" sibTransId="{A9520AD2-3E83-449F-8F64-4E76FA559AE6}"/>
    <dgm:cxn modelId="{B7782DC8-8B00-4E3F-B98B-028C9F85AB0B}" srcId="{25E02230-592B-4F70-A425-BEEAB6D46F10}" destId="{D9DFD399-E709-44BE-86E9-D91CBCA1CA2B}" srcOrd="1" destOrd="0" parTransId="{0754126D-02ED-44C4-8FD9-8C3C1B8F3D58}" sibTransId="{E22AD38C-7534-4310-A40C-7C9B981D2875}"/>
    <dgm:cxn modelId="{9AC001DC-5428-427C-B225-CB8A23467FA3}" type="presOf" srcId="{A2B63311-545B-477A-A97B-39C9CD3BAAF8}" destId="{1BE437DC-568F-494A-9309-73C46D3D945C}" srcOrd="0" destOrd="0" presId="urn:microsoft.com/office/officeart/2005/8/layout/chevron2"/>
    <dgm:cxn modelId="{AA2A69E9-7BD2-4DD0-ACA5-468913E78EF2}" srcId="{25E02230-592B-4F70-A425-BEEAB6D46F10}" destId="{CDC5BEC6-B956-47A8-AEF9-65A5D3A8B200}" srcOrd="0" destOrd="0" parTransId="{D99F5C6C-A686-40BD-AE3B-134B41B01611}" sibTransId="{69874FAE-1E6E-4EA8-8265-E9D255D3EE4A}"/>
    <dgm:cxn modelId="{E8633CEB-2F73-4471-ACA3-E1D401B59A69}" type="presOf" srcId="{B6E66B42-4C01-40D9-ACD6-76E5D85A9E46}" destId="{1BE437DC-568F-494A-9309-73C46D3D945C}" srcOrd="0" destOrd="2" presId="urn:microsoft.com/office/officeart/2005/8/layout/chevron2"/>
    <dgm:cxn modelId="{6ABF37FD-7C7A-43A9-8736-E791A5CE9603}" type="presOf" srcId="{D9DFD399-E709-44BE-86E9-D91CBCA1CA2B}" destId="{F044E1ED-6F6C-4A34-AFD8-004B64FE5B25}" srcOrd="0" destOrd="0" presId="urn:microsoft.com/office/officeart/2005/8/layout/chevron2"/>
    <dgm:cxn modelId="{1B7F6EFD-21BB-4553-97AC-1E7283C73707}" type="presParOf" srcId="{4A5FD330-B265-49D5-9D16-0EF666A13EC0}" destId="{968E82E3-C99B-45FB-A290-572C453DED55}" srcOrd="0" destOrd="0" presId="urn:microsoft.com/office/officeart/2005/8/layout/chevron2"/>
    <dgm:cxn modelId="{FD3DA6CD-F3E7-4CFE-B6E3-0AE483CA07B2}" type="presParOf" srcId="{968E82E3-C99B-45FB-A290-572C453DED55}" destId="{586A1C35-39C7-465F-80FC-3A3C07257095}" srcOrd="0" destOrd="0" presId="urn:microsoft.com/office/officeart/2005/8/layout/chevron2"/>
    <dgm:cxn modelId="{81822C5D-9CC4-41F4-B820-13A989CFE7B0}" type="presParOf" srcId="{968E82E3-C99B-45FB-A290-572C453DED55}" destId="{D8C2AEE3-B298-415B-B625-F1811DFEEE52}" srcOrd="1" destOrd="0" presId="urn:microsoft.com/office/officeart/2005/8/layout/chevron2"/>
    <dgm:cxn modelId="{CF3FAC11-8ADC-423A-A431-9B84ED35F2DF}" type="presParOf" srcId="{4A5FD330-B265-49D5-9D16-0EF666A13EC0}" destId="{B2C9590B-9DA5-4E64-9613-1702CF01CCF3}" srcOrd="1" destOrd="0" presId="urn:microsoft.com/office/officeart/2005/8/layout/chevron2"/>
    <dgm:cxn modelId="{31D49E1C-5D19-4558-BAD9-F9446C4FD27A}" type="presParOf" srcId="{4A5FD330-B265-49D5-9D16-0EF666A13EC0}" destId="{E0E336CB-FA9D-4F47-9577-96930B3E750D}" srcOrd="2" destOrd="0" presId="urn:microsoft.com/office/officeart/2005/8/layout/chevron2"/>
    <dgm:cxn modelId="{911D46A3-E1F2-46CD-B19A-9676448E9357}" type="presParOf" srcId="{E0E336CB-FA9D-4F47-9577-96930B3E750D}" destId="{F044E1ED-6F6C-4A34-AFD8-004B64FE5B25}" srcOrd="0" destOrd="0" presId="urn:microsoft.com/office/officeart/2005/8/layout/chevron2"/>
    <dgm:cxn modelId="{19AF9C16-FF06-4487-8DF3-608F5AC72DC9}" type="presParOf" srcId="{E0E336CB-FA9D-4F47-9577-96930B3E750D}" destId="{1BE437DC-568F-494A-9309-73C46D3D945C}" srcOrd="1" destOrd="0" presId="urn:microsoft.com/office/officeart/2005/8/layout/chevron2"/>
    <dgm:cxn modelId="{90176D0D-44A4-41DA-983A-D937B063FF58}" type="presParOf" srcId="{4A5FD330-B265-49D5-9D16-0EF666A13EC0}" destId="{00E6F4EA-BCB6-4608-8ABC-CF0AFB59BEB8}" srcOrd="3" destOrd="0" presId="urn:microsoft.com/office/officeart/2005/8/layout/chevron2"/>
    <dgm:cxn modelId="{6F7E2A7D-DB8F-4BCA-A196-9A0D3B1A7575}" type="presParOf" srcId="{4A5FD330-B265-49D5-9D16-0EF666A13EC0}" destId="{B1F06346-4E68-4D59-8D4E-B21F3DFE2E1E}" srcOrd="4" destOrd="0" presId="urn:microsoft.com/office/officeart/2005/8/layout/chevron2"/>
    <dgm:cxn modelId="{246B2D49-DD72-40DD-BAD5-E770D7EEC16A}" type="presParOf" srcId="{B1F06346-4E68-4D59-8D4E-B21F3DFE2E1E}" destId="{6B7DD138-4280-4F09-AE82-79A25E8A4770}" srcOrd="0" destOrd="0" presId="urn:microsoft.com/office/officeart/2005/8/layout/chevron2"/>
    <dgm:cxn modelId="{D14E4A8A-181E-4C0E-BEF8-E20D22C55F48}" type="presParOf" srcId="{B1F06346-4E68-4D59-8D4E-B21F3DFE2E1E}" destId="{E280BF18-8AB2-46D8-9BED-9D0A8B13BC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A1C35-39C7-465F-80FC-3A3C07257095}">
      <dsp:nvSpPr>
        <dsp:cNvPr id="0" name=""/>
        <dsp:cNvSpPr/>
      </dsp:nvSpPr>
      <dsp:spPr>
        <a:xfrm rot="5400000">
          <a:off x="-454052" y="514109"/>
          <a:ext cx="3027019" cy="2118913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>
              <a:solidFill>
                <a:schemeClr val="tx1"/>
              </a:solidFill>
            </a:rPr>
            <a:t>1º</a:t>
          </a:r>
          <a:endParaRPr lang="pt-BR" sz="4100" kern="1200" dirty="0">
            <a:solidFill>
              <a:schemeClr val="tx1"/>
            </a:solidFill>
          </a:endParaRPr>
        </a:p>
      </dsp:txBody>
      <dsp:txXfrm rot="-5400000">
        <a:off x="2" y="1119513"/>
        <a:ext cx="2118913" cy="908106"/>
      </dsp:txXfrm>
    </dsp:sp>
    <dsp:sp modelId="{D8C2AEE3-B298-415B-B625-F1811DFEEE52}">
      <dsp:nvSpPr>
        <dsp:cNvPr id="0" name=""/>
        <dsp:cNvSpPr/>
      </dsp:nvSpPr>
      <dsp:spPr>
        <a:xfrm rot="5400000">
          <a:off x="7347294" y="-4726370"/>
          <a:ext cx="1967562" cy="12424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1" kern="1200">
              <a:solidFill>
                <a:schemeClr val="tx1"/>
              </a:solidFill>
              <a:latin typeface="Arial"/>
              <a:cs typeface="Arial"/>
            </a:rPr>
            <a:t>Identificação das fontes de dados:</a:t>
          </a:r>
          <a:endParaRPr lang="pt-BR" sz="4100" b="1" kern="1200" dirty="0">
            <a:solidFill>
              <a:schemeClr val="tx1"/>
            </a:solidFill>
            <a:latin typeface="Arial"/>
            <a:cs typeface="Arial"/>
          </a:endParaRP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>
              <a:solidFill>
                <a:schemeClr val="tx1"/>
              </a:solidFill>
              <a:latin typeface="Arial"/>
              <a:cs typeface="Arial"/>
            </a:rPr>
            <a:t>Institutos de estatísticas e órgãos governamentais</a:t>
          </a:r>
          <a:endParaRPr lang="pt-BR" sz="4100" kern="1200" dirty="0">
            <a:solidFill>
              <a:schemeClr val="tx1"/>
            </a:solidFill>
            <a:latin typeface="Arial"/>
            <a:cs typeface="Arial"/>
          </a:endParaRP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>
              <a:solidFill>
                <a:schemeClr val="tx1"/>
              </a:solidFill>
              <a:latin typeface="Arial"/>
              <a:cs typeface="Arial"/>
            </a:rPr>
            <a:t>Polícia e órgãos de segurança publica</a:t>
          </a:r>
          <a:endParaRPr lang="pt-BR" sz="4100" kern="1200" dirty="0">
            <a:solidFill>
              <a:schemeClr val="tx1"/>
            </a:solidFill>
            <a:latin typeface="Arial"/>
            <a:cs typeface="Arial"/>
          </a:endParaRPr>
        </a:p>
      </dsp:txBody>
      <dsp:txXfrm rot="-5400000">
        <a:off x="2118913" y="598059"/>
        <a:ext cx="12328277" cy="1775466"/>
      </dsp:txXfrm>
    </dsp:sp>
    <dsp:sp modelId="{F044E1ED-6F6C-4A34-AFD8-004B64FE5B25}">
      <dsp:nvSpPr>
        <dsp:cNvPr id="0" name=""/>
        <dsp:cNvSpPr/>
      </dsp:nvSpPr>
      <dsp:spPr>
        <a:xfrm rot="5400000">
          <a:off x="-454052" y="3524251"/>
          <a:ext cx="3027019" cy="2118913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>
              <a:solidFill>
                <a:schemeClr val="tx1"/>
              </a:solidFill>
            </a:rPr>
            <a:t>2º</a:t>
          </a:r>
          <a:endParaRPr lang="pt-BR" sz="4100" kern="1200" dirty="0">
            <a:solidFill>
              <a:schemeClr val="tx1"/>
            </a:solidFill>
          </a:endParaRPr>
        </a:p>
      </dsp:txBody>
      <dsp:txXfrm rot="-5400000">
        <a:off x="2" y="4129655"/>
        <a:ext cx="2118913" cy="908106"/>
      </dsp:txXfrm>
    </dsp:sp>
    <dsp:sp modelId="{1BE437DC-568F-494A-9309-73C46D3D945C}">
      <dsp:nvSpPr>
        <dsp:cNvPr id="0" name=""/>
        <dsp:cNvSpPr/>
      </dsp:nvSpPr>
      <dsp:spPr>
        <a:xfrm rot="5400000">
          <a:off x="6931489" y="-1439473"/>
          <a:ext cx="2799172" cy="12424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1" kern="1200">
              <a:solidFill>
                <a:schemeClr val="tx1"/>
              </a:solidFill>
              <a:latin typeface="Arial"/>
              <a:cs typeface="Arial"/>
            </a:rPr>
            <a:t>Análise de dados:</a:t>
          </a:r>
          <a:endParaRPr lang="pt-BR" sz="4100" b="1" kern="1200" dirty="0">
            <a:solidFill>
              <a:schemeClr val="tx1"/>
            </a:solidFill>
            <a:latin typeface="Arial"/>
            <a:cs typeface="Arial"/>
          </a:endParaRP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>
              <a:solidFill>
                <a:schemeClr val="tx1"/>
              </a:solidFill>
              <a:latin typeface="Arial"/>
              <a:cs typeface="Arial"/>
            </a:rPr>
            <a:t>Análise temporal: Utilização de gráficos para comparar estatísticas ao longo dos anos.</a:t>
          </a:r>
          <a:endParaRPr lang="pt-BR" sz="4100" kern="1200" dirty="0">
            <a:solidFill>
              <a:schemeClr val="tx1"/>
            </a:solidFill>
            <a:latin typeface="Arial"/>
            <a:cs typeface="Arial"/>
          </a:endParaRP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0" kern="1200">
              <a:solidFill>
                <a:schemeClr val="tx1"/>
              </a:solidFill>
              <a:latin typeface="Arial"/>
              <a:cs typeface="Arial"/>
            </a:rPr>
            <a:t>Análise geográfica: Mapeamento dos estados com maiores índices.</a:t>
          </a:r>
          <a:endParaRPr lang="pt-BR" sz="4100" b="0" kern="1200" dirty="0">
            <a:solidFill>
              <a:schemeClr val="tx1"/>
            </a:solidFill>
            <a:latin typeface="Arial"/>
            <a:cs typeface="Arial"/>
          </a:endParaRPr>
        </a:p>
      </dsp:txBody>
      <dsp:txXfrm rot="-5400000">
        <a:off x="2118913" y="3509747"/>
        <a:ext cx="12287681" cy="2525884"/>
      </dsp:txXfrm>
    </dsp:sp>
    <dsp:sp modelId="{6B7DD138-4280-4F09-AE82-79A25E8A4770}">
      <dsp:nvSpPr>
        <dsp:cNvPr id="0" name=""/>
        <dsp:cNvSpPr/>
      </dsp:nvSpPr>
      <dsp:spPr>
        <a:xfrm rot="5400000">
          <a:off x="-454052" y="7327484"/>
          <a:ext cx="3027019" cy="2118913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>
              <a:solidFill>
                <a:schemeClr val="tx1"/>
              </a:solidFill>
              <a:latin typeface="Arial"/>
              <a:cs typeface="Arial"/>
            </a:rPr>
            <a:t>3º</a:t>
          </a:r>
          <a:endParaRPr lang="pt-BR" sz="4100" b="1" kern="1200" dirty="0">
            <a:solidFill>
              <a:schemeClr val="tx1"/>
            </a:solidFill>
            <a:latin typeface="Arial"/>
            <a:cs typeface="Arial"/>
          </a:endParaRPr>
        </a:p>
      </dsp:txBody>
      <dsp:txXfrm rot="-5400000">
        <a:off x="2" y="7932888"/>
        <a:ext cx="2118913" cy="908106"/>
      </dsp:txXfrm>
    </dsp:sp>
    <dsp:sp modelId="{E280BF18-8AB2-46D8-9BED-9D0A8B13BC43}">
      <dsp:nvSpPr>
        <dsp:cNvPr id="0" name=""/>
        <dsp:cNvSpPr/>
      </dsp:nvSpPr>
      <dsp:spPr>
        <a:xfrm rot="5400000">
          <a:off x="6678176" y="2095445"/>
          <a:ext cx="3305800" cy="12424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1" kern="1200">
              <a:solidFill>
                <a:schemeClr val="tx1"/>
              </a:solidFill>
              <a:latin typeface="Arial"/>
              <a:cs typeface="Arial"/>
            </a:rPr>
            <a:t>Interpretação de padrões e tendências:</a:t>
          </a:r>
          <a:endParaRPr lang="pt-BR" sz="4100" b="1" kern="1200" dirty="0">
            <a:solidFill>
              <a:schemeClr val="tx1"/>
            </a:solidFill>
            <a:latin typeface="Arial"/>
            <a:cs typeface="Arial"/>
          </a:endParaRP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b="0" kern="1200">
              <a:solidFill>
                <a:schemeClr val="tx1"/>
              </a:solidFill>
              <a:latin typeface="Arial"/>
              <a:cs typeface="Arial"/>
            </a:rPr>
            <a:t>Após o levantamento de dados, foi possível identificar uma redução nos números de mortes violentas intencionais nos últimos anos.</a:t>
          </a:r>
          <a:endParaRPr lang="pt-BR" sz="4100" b="0" kern="1200" dirty="0">
            <a:solidFill>
              <a:schemeClr val="tx1"/>
            </a:solidFill>
            <a:latin typeface="Arial"/>
            <a:cs typeface="Arial"/>
          </a:endParaRPr>
        </a:p>
      </dsp:txBody>
      <dsp:txXfrm rot="-5400000">
        <a:off x="2118914" y="6816083"/>
        <a:ext cx="12262949" cy="2983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30956" y="40220128"/>
            <a:ext cx="32399288" cy="29598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2422525" y="40617863"/>
            <a:ext cx="18560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>
                <a:solidFill>
                  <a:schemeClr val="bg1"/>
                </a:solidFill>
              </a:rPr>
              <a:t>CENTRO UNIVERSITÁRIO ESTÁCIO DO CEARÁ</a:t>
            </a:r>
          </a:p>
          <a:p>
            <a:r>
              <a:rPr lang="pt-BR" sz="7200" b="1">
                <a:solidFill>
                  <a:schemeClr val="bg1"/>
                </a:solidFill>
              </a:rPr>
              <a:t>CAMPUS:  </a:t>
            </a:r>
            <a:r>
              <a:rPr lang="pt-BR" sz="7200" b="1">
                <a:solidFill>
                  <a:srgbClr val="FF0000"/>
                </a:solidFill>
              </a:rPr>
              <a:t>PARANGABA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E1A4E1-AE9E-4C2B-991E-33120C98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8292191" y="40557450"/>
            <a:ext cx="2797409" cy="24870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98059" y="3114220"/>
            <a:ext cx="31359962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MORTES VIOLENTAS INTENCIONAIS - MVI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DISCIPLINA: BIG DATA 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44" y="7616072"/>
            <a:ext cx="31253113" cy="29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b="1" dirty="0">
                <a:latin typeface="+mn-lt"/>
                <a:cs typeface="Arial"/>
              </a:rPr>
              <a:t>ELIEL EVERTON DOS SANTOS SALGADO, JOÃO VICTOR FONTELE DA SILVA</a:t>
            </a:r>
            <a:endParaRPr lang="pt-BR" altLang="pt-BR" sz="4000" b="1" baseline="30000" dirty="0">
              <a:latin typeface="+mn-lt"/>
              <a:cs typeface="Arial"/>
            </a:endParaRPr>
          </a:p>
          <a:p>
            <a:pPr algn="ctr"/>
            <a:r>
              <a:rPr lang="pt-BR" altLang="pt-BR" sz="4000" b="1" dirty="0">
                <a:latin typeface="+mn-lt"/>
                <a:cs typeface="Arial"/>
              </a:rPr>
              <a:t>ORIENTADORA: OTILIA NOGUEIRA</a:t>
            </a:r>
            <a:endParaRPr lang="pt-BR" altLang="pt-BR" sz="4000" b="1" baseline="30000" dirty="0">
              <a:latin typeface="+mn-lt"/>
              <a:ea typeface="Calibri"/>
              <a:cs typeface="Arial"/>
            </a:endParaRPr>
          </a:p>
          <a:p>
            <a:pPr algn="ctr"/>
            <a:endParaRPr lang="pt-BR" altLang="pt-BR" sz="4000" b="1" baseline="30000" dirty="0">
              <a:latin typeface="+mn-lt"/>
            </a:endParaRPr>
          </a:p>
          <a:p>
            <a:pPr algn="ctr"/>
            <a:r>
              <a:rPr lang="pt-BR" altLang="pt-BR" sz="4000" b="1" dirty="0">
                <a:latin typeface="+mn-lt"/>
                <a:cs typeface="Arial"/>
              </a:rPr>
              <a:t>CURSO: CIÊNCIAS DA COMPUTAÇÃO</a:t>
            </a:r>
            <a:br>
              <a:rPr lang="pt-BR" altLang="pt-BR" sz="4000" b="1" dirty="0">
                <a:latin typeface="Arial" panose="020B0604020202020204" pitchFamily="34" charset="0"/>
              </a:rPr>
            </a:br>
            <a:endParaRPr lang="pt-BR" altLang="pt-BR" sz="4000" b="1" dirty="0">
              <a:latin typeface="Arial" panose="020B0604020202020204" pitchFamily="34" charset="0"/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 flipH="1">
            <a:off x="16220369" y="10533648"/>
            <a:ext cx="45719" cy="28662346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08"/>
            <a:ext cx="32399288" cy="21136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1700222" y="367480"/>
            <a:ext cx="29924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>
                <a:solidFill>
                  <a:schemeClr val="bg1"/>
                </a:solidFill>
              </a:rPr>
              <a:t>I SIMPÓSIO DE DISCIPLINAS EXTENSIONISTAS DA ESTÁCIO CEARÁ</a:t>
            </a:r>
          </a:p>
        </p:txBody>
      </p:sp>
      <p:pic>
        <p:nvPicPr>
          <p:cNvPr id="5" name="Picture 4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4B8946D1-7503-28A1-F39C-69F4408AB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2770" r="10348" b="20266"/>
          <a:stretch/>
        </p:blipFill>
        <p:spPr>
          <a:xfrm>
            <a:off x="27672633" y="40213046"/>
            <a:ext cx="4757611" cy="3015032"/>
          </a:xfrm>
          <a:prstGeom prst="rect">
            <a:avLst/>
          </a:prstGeom>
        </p:spPr>
      </p:pic>
      <p:sp>
        <p:nvSpPr>
          <p:cNvPr id="23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532056" y="10533648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532056" y="10533648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5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546100" y="10477500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546100" y="10477500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534151" y="28037004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highlight>
                <a:srgbClr val="FFFF00"/>
              </a:highlight>
            </a:endParaRPr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643115" y="28107696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3B5590C7-5C75-C1D6-B9DD-A537A9FD8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724122"/>
              </p:ext>
            </p:extLst>
          </p:nvPr>
        </p:nvGraphicFramePr>
        <p:xfrm>
          <a:off x="858316" y="29410364"/>
          <a:ext cx="14543239" cy="996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B58852D-3CD1-646F-647B-F16CAEE0F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86305"/>
              </p:ext>
            </p:extLst>
          </p:nvPr>
        </p:nvGraphicFramePr>
        <p:xfrm>
          <a:off x="17336833" y="18449065"/>
          <a:ext cx="6751225" cy="539706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751225">
                  <a:extLst>
                    <a:ext uri="{9D8B030D-6E8A-4147-A177-3AD203B41FA5}">
                      <a16:colId xmlns:a16="http://schemas.microsoft.com/office/drawing/2014/main" val="879375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66452"/>
                  </a:ext>
                </a:extLst>
              </a:tr>
              <a:tr h="61154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43033"/>
                  </a:ext>
                </a:extLst>
              </a:tr>
              <a:tr h="114332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60055"/>
                  </a:ext>
                </a:extLst>
              </a:tr>
              <a:tr h="61154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64854"/>
                  </a:ext>
                </a:extLst>
              </a:tr>
              <a:tr h="61154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97382"/>
                  </a:ext>
                </a:extLst>
              </a:tr>
            </a:tbl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:a16="http://schemas.microsoft.com/office/drawing/2014/main" id="{373D1EA8-274F-EFCD-8C2E-5A74C56AF453}"/>
              </a:ext>
            </a:extLst>
          </p:cNvPr>
          <p:cNvSpPr txBox="1"/>
          <p:nvPr/>
        </p:nvSpPr>
        <p:spPr>
          <a:xfrm>
            <a:off x="658342" y="11853967"/>
            <a:ext cx="14879314" cy="162749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Introdução:</a:t>
            </a:r>
            <a:endParaRPr lang="pt-BR" sz="4000" dirty="0">
              <a:effectLst/>
              <a:latin typeface="Arial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As mortes violentas intencionais representam uma realidade alarmante em m</a:t>
            </a:r>
            <a:r>
              <a:rPr lang="pt-BR" sz="36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uitas sociedades ao redor do mundo. Esses eventos trágicos têm um impacto profundo nas vidas das vítimas, suas famílias e nas comunidades em que ocorrem. Compreender as causas subjacentes e encontrar maneiras eficazes de prevenir e reduzir as mortes violentas intencionais é de extrema importância para promover a segurança, a justiça e o bem-estar social.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Fundamento/Justificativa do Projeto:</a:t>
            </a:r>
            <a:endParaRPr lang="pt-BR" sz="4000" dirty="0">
              <a:effectLst/>
              <a:latin typeface="Arial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O fundamento reside na necessidade de uma resposta efetiva e abrangente para enfrentar as causas subjacentes da violência e proteger a vida e a integridade das pessoas.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A justificativa baseia-se na compreensão de que as mortes violentas intencionais têm efeitos devastadores não apenas nas vítimas e em suas famílias, mas também na sociedade como um todo. Além do sofrimento, essas mortes impactam a coesão social, geram medo e insegurança e têm implicações econômicas e de saúde pública significativas.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Objetivo:</a:t>
            </a:r>
            <a:endParaRPr lang="pt-BR" sz="4000" dirty="0">
              <a:effectLst/>
              <a:latin typeface="Arial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latin typeface="Arial"/>
                <a:ea typeface="Times New Roman" panose="02020603050405020304" pitchFamily="18" charset="0"/>
                <a:cs typeface="Times New Roman"/>
              </a:rPr>
              <a:t>P</a:t>
            </a:r>
            <a:r>
              <a:rPr lang="pt-BR" sz="36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romover a conscientização e a sensibilização da sociedade sobre a importância de combater as mortes violentas intencionais, envolvendo atores-chave, como governos, instituições de segurança, organizações da sociedade civil, profissionais de saúde, educadores e a comunidade em geral. Através desse projeto, almejamos contribuir para a construção de sociedades mais seguras, justas e pacíficas, onde a vida e a dignidade humana sejam valorizadas e protegidas.</a:t>
            </a:r>
            <a:r>
              <a:rPr lang="pt-BR" sz="3600" dirty="0">
                <a:latin typeface="Arial"/>
                <a:ea typeface="Times New Roman" panose="02020603050405020304" pitchFamily="18" charset="0"/>
                <a:cs typeface="Times New Roman"/>
              </a:rPr>
              <a:t> </a:t>
            </a:r>
            <a:endParaRPr lang="pt-BR" sz="3600" dirty="0">
              <a:effectLst/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6C4479-C93F-132C-BE33-CA19D11D64FE}"/>
              </a:ext>
            </a:extLst>
          </p:cNvPr>
          <p:cNvSpPr txBox="1"/>
          <p:nvPr/>
        </p:nvSpPr>
        <p:spPr>
          <a:xfrm>
            <a:off x="16819518" y="15878523"/>
            <a:ext cx="16344900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4000" b="1" dirty="0"/>
              <a:t>Dados Quantitativos: </a:t>
            </a:r>
            <a:endParaRPr lang="pt-BR" sz="4000" b="1">
              <a:ea typeface="Calibri"/>
              <a:cs typeface="Calibri"/>
            </a:endParaRPr>
          </a:p>
          <a:p>
            <a:endParaRPr lang="pt-BR" sz="3600" b="1" dirty="0">
              <a:ea typeface="Calibri"/>
              <a:cs typeface="Calibri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F2DB088-F94B-237B-01C4-7F806997D1CF}"/>
              </a:ext>
            </a:extLst>
          </p:cNvPr>
          <p:cNvSpPr txBox="1"/>
          <p:nvPr/>
        </p:nvSpPr>
        <p:spPr>
          <a:xfrm>
            <a:off x="16810520" y="11049628"/>
            <a:ext cx="16900070" cy="52001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Atividades: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Formação de grupos de estudos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Questionamentos sobre o tema com a comunidade local.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Público atendido: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Vítimas</a:t>
            </a:r>
            <a:r>
              <a:rPr lang="pt-BR" sz="3200" dirty="0">
                <a:latin typeface="Arial"/>
                <a:ea typeface="Times New Roman" panose="02020603050405020304" pitchFamily="18" charset="0"/>
                <a:cs typeface="Times New Roman"/>
              </a:rPr>
              <a:t> ; </a:t>
            </a:r>
            <a:r>
              <a:rPr lang="pt-BR" sz="3200" dirty="0">
                <a:latin typeface="Arial"/>
                <a:ea typeface="Calibri"/>
                <a:cs typeface="Calibri"/>
              </a:rPr>
              <a:t>Familiares das vítimas ; Profissionais que necessitam de capitação</a:t>
            </a:r>
            <a:endParaRPr lang="pt-BR" sz="3200">
              <a:latin typeface="Arial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latin typeface="Arial"/>
                <a:ea typeface="Calibri"/>
                <a:cs typeface="Calibri"/>
              </a:rPr>
              <a:t>para reduzir as taxas de mortalidades.</a:t>
            </a:r>
            <a:endParaRPr lang="pt-BR" sz="3200" dirty="0">
              <a:effectLst/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3200" dirty="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78C3D14-D5D8-DE82-02EF-992530FC27EA}"/>
              </a:ext>
            </a:extLst>
          </p:cNvPr>
          <p:cNvSpPr txBox="1"/>
          <p:nvPr/>
        </p:nvSpPr>
        <p:spPr>
          <a:xfrm>
            <a:off x="17281227" y="33378959"/>
            <a:ext cx="17210314" cy="7217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Evidências fotográficas:</a:t>
            </a:r>
            <a:r>
              <a:rPr lang="pt-BR" sz="4000" b="1" dirty="0">
                <a:latin typeface="Calibri"/>
                <a:ea typeface="Times New Roman" panose="02020603050405020304" pitchFamily="18" charset="0"/>
                <a:cs typeface="Times New Roman"/>
              </a:rPr>
              <a:t> </a:t>
            </a:r>
            <a:endParaRPr lang="pt-BR" sz="4000" b="1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Imagem 41" descr="Uma imagem contendo homem, escuro, segurando, mão">
            <a:extLst>
              <a:ext uri="{FF2B5EF4-FFF2-40B4-BE49-F238E27FC236}">
                <a16:creationId xmlns:a16="http://schemas.microsoft.com/office/drawing/2014/main" id="{B5BB8730-CDC1-A773-3D80-2E2EA53475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778" y="34169465"/>
            <a:ext cx="6774561" cy="5210262"/>
          </a:xfrm>
          <a:prstGeom prst="rect">
            <a:avLst/>
          </a:prstGeom>
        </p:spPr>
      </p:pic>
      <p:pic>
        <p:nvPicPr>
          <p:cNvPr id="44" name="Imagem 43" descr="Grupo de pessoas sentadas no chão&#10;&#10;Descrição gerada automaticamente com confiança média">
            <a:extLst>
              <a:ext uri="{FF2B5EF4-FFF2-40B4-BE49-F238E27FC236}">
                <a16:creationId xmlns:a16="http://schemas.microsoft.com/office/drawing/2014/main" id="{C8D0ED9A-0224-3EB4-C129-6391EA9CFC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374" y="34124139"/>
            <a:ext cx="7429332" cy="5162404"/>
          </a:xfrm>
          <a:prstGeom prst="rect">
            <a:avLst/>
          </a:prstGeom>
        </p:spPr>
      </p:pic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626CDDA0-4940-F032-0A3A-6B410C6CABAF}"/>
              </a:ext>
            </a:extLst>
          </p:cNvPr>
          <p:cNvSpPr txBox="1"/>
          <p:nvPr/>
        </p:nvSpPr>
        <p:spPr>
          <a:xfrm>
            <a:off x="16808116" y="24086433"/>
            <a:ext cx="154281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3600" b="1" dirty="0">
              <a:ea typeface="Calibri"/>
              <a:cs typeface="Calibri"/>
            </a:endParaRPr>
          </a:p>
        </p:txBody>
      </p:sp>
      <p:pic>
        <p:nvPicPr>
          <p:cNvPr id="141" name="Imagem 141" descr="Tabela&#10;&#10;Descrição gerada automaticamente">
            <a:extLst>
              <a:ext uri="{FF2B5EF4-FFF2-40B4-BE49-F238E27FC236}">
                <a16:creationId xmlns:a16="http://schemas.microsoft.com/office/drawing/2014/main" id="{C1F6A8BE-B42B-3605-6522-3417D5C6FB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64873" y="23644512"/>
            <a:ext cx="13383100" cy="6256876"/>
          </a:xfrm>
          <a:prstGeom prst="rect">
            <a:avLst/>
          </a:prstGeom>
        </p:spPr>
      </p:pic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7EC7281C-FB4E-7661-BB77-69BF5E221F68}"/>
              </a:ext>
            </a:extLst>
          </p:cNvPr>
          <p:cNvSpPr txBox="1"/>
          <p:nvPr/>
        </p:nvSpPr>
        <p:spPr>
          <a:xfrm>
            <a:off x="16967799" y="30218493"/>
            <a:ext cx="1415004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latin typeface="Arial"/>
                <a:ea typeface="Calibri"/>
                <a:cs typeface="Segoe UI"/>
              </a:rPr>
              <a:t>2020-2021</a:t>
            </a:r>
            <a:endParaRPr lang="pt-BR" sz="3600" b="1">
              <a:latin typeface="Arial"/>
              <a:cs typeface="Segoe UI"/>
            </a:endParaRPr>
          </a:p>
          <a:p>
            <a:r>
              <a:rPr lang="pt-BR" sz="3600" b="1" dirty="0">
                <a:latin typeface="Arial"/>
                <a:cs typeface="Segoe UI"/>
              </a:rPr>
              <a:t>APESAR DA MELHORA, AINDA CONVIVEMOS COM VIOLÊNCIA EXTREMA.​</a:t>
            </a:r>
            <a:endParaRPr lang="pt-BR" sz="3600" b="1">
              <a:latin typeface="Arial"/>
              <a:ea typeface="Calibri"/>
              <a:cs typeface="Segoe UI"/>
            </a:endParaRPr>
          </a:p>
          <a:p>
            <a:r>
              <a:rPr lang="pt-BR" sz="3600" b="1" dirty="0">
                <a:latin typeface="Arial"/>
                <a:cs typeface="Segoe UI"/>
              </a:rPr>
              <a:t>O Brasil tem </a:t>
            </a:r>
            <a:r>
              <a:rPr lang="pt-BR" sz="3600" b="1" dirty="0">
                <a:solidFill>
                  <a:srgbClr val="E60000"/>
                </a:solidFill>
                <a:latin typeface="Arial"/>
                <a:cs typeface="Segoe UI"/>
              </a:rPr>
              <a:t>2,7%</a:t>
            </a:r>
            <a:r>
              <a:rPr lang="pt-BR" sz="3600" b="1" dirty="0">
                <a:latin typeface="Arial"/>
                <a:cs typeface="Segoe UI"/>
              </a:rPr>
              <a:t> dos habitantes do planeta e </a:t>
            </a:r>
            <a:r>
              <a:rPr lang="pt-BR" sz="3600" b="1" dirty="0">
                <a:solidFill>
                  <a:srgbClr val="E60000"/>
                </a:solidFill>
                <a:latin typeface="Arial"/>
                <a:cs typeface="Segoe UI"/>
              </a:rPr>
              <a:t>20,4%</a:t>
            </a:r>
            <a:r>
              <a:rPr lang="pt-BR" sz="3600" b="1" dirty="0">
                <a:latin typeface="Arial"/>
                <a:cs typeface="Segoe UI"/>
              </a:rPr>
              <a:t> dos homicídios. ​</a:t>
            </a:r>
            <a:endParaRPr lang="pt-BR" sz="3600" b="1">
              <a:latin typeface="Arial"/>
              <a:ea typeface="Calibri"/>
              <a:cs typeface="Segoe UI"/>
            </a:endParaRPr>
          </a:p>
          <a:p>
            <a:r>
              <a:rPr lang="pt-BR" sz="3600" b="1" dirty="0">
                <a:latin typeface="Arial"/>
                <a:cs typeface="Segoe UI"/>
              </a:rPr>
              <a:t>Assassinatos em 102 países: </a:t>
            </a:r>
            <a:r>
              <a:rPr lang="pt-BR" sz="3600" b="1" dirty="0">
                <a:solidFill>
                  <a:srgbClr val="E60000"/>
                </a:solidFill>
                <a:latin typeface="Arial"/>
                <a:cs typeface="Segoe UI"/>
              </a:rPr>
              <a:t>232.676​</a:t>
            </a:r>
            <a:endParaRPr lang="pt-BR" sz="3600" b="1">
              <a:solidFill>
                <a:srgbClr val="E60000"/>
              </a:solidFill>
              <a:latin typeface="Arial"/>
              <a:ea typeface="Calibri"/>
              <a:cs typeface="Segoe UI"/>
            </a:endParaRPr>
          </a:p>
          <a:p>
            <a:r>
              <a:rPr lang="pt-BR" sz="3600" b="1" dirty="0">
                <a:latin typeface="Arial"/>
                <a:cs typeface="Segoe UI"/>
              </a:rPr>
              <a:t>Brasil: </a:t>
            </a:r>
            <a:r>
              <a:rPr lang="pt-BR" sz="3600" b="1" dirty="0">
                <a:solidFill>
                  <a:srgbClr val="E60000"/>
                </a:solidFill>
                <a:latin typeface="Arial"/>
                <a:cs typeface="Segoe UI"/>
              </a:rPr>
              <a:t>47.503</a:t>
            </a:r>
            <a:endParaRPr lang="pt-BR" sz="3600" b="1" dirty="0">
              <a:solidFill>
                <a:srgbClr val="E60000"/>
              </a:solidFill>
              <a:latin typeface="Arial"/>
              <a:ea typeface="Calibri"/>
              <a:cs typeface="Segoe UI"/>
            </a:endParaRPr>
          </a:p>
        </p:txBody>
      </p:sp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08249045-3B3A-E001-4582-3B8900D350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115" y="16942707"/>
            <a:ext cx="13539857" cy="60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9287" cy="432006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Picture 5" descr="A mão de uma pessoa cheia de tinta colorida">
            <a:extLst>
              <a:ext uri="{FF2B5EF4-FFF2-40B4-BE49-F238E27FC236}">
                <a16:creationId xmlns:a16="http://schemas.microsoft.com/office/drawing/2014/main" id="{0AE51D54-ED70-B53F-A6D7-AD31FA2FB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4927" r="25012"/>
          <a:stretch/>
        </p:blipFill>
        <p:spPr>
          <a:xfrm>
            <a:off x="20" y="10"/>
            <a:ext cx="32399267" cy="432006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243C50-6610-73E5-8FBB-E0E34BC4D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910" y="15941916"/>
            <a:ext cx="24299466" cy="7115244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15000">
                <a:solidFill>
                  <a:srgbClr val="FFFFFF"/>
                </a:solidFill>
              </a:rPr>
              <a:t>MORTE VIOLENTA INTENCIONAL - MVI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6BF6C7-0BD6-8613-0CAF-57B5E246C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910" y="25603200"/>
            <a:ext cx="24299466" cy="8935398"/>
          </a:xfrm>
        </p:spPr>
        <p:txBody>
          <a:bodyPr>
            <a:normAutofit fontScale="25000" lnSpcReduction="20000"/>
          </a:bodyPr>
          <a:lstStyle/>
          <a:p>
            <a:r>
              <a:rPr lang="pt-BR" sz="26400" b="1"/>
              <a:t>A morte violenta intencional refere-se a uma categoria de morte em que a ação de tirar a vida de outra pessoa é realizada com a intenção deliberada. Envolve a ação voluntária de um indivíduo em causar a morte de outra pessoa de maneira violenta, seja através de agressões físicas, uso de armas, estrangulamento, envenenamento intencional, entre outros meios. </a:t>
            </a:r>
          </a:p>
          <a:p>
            <a:r>
              <a:rPr lang="pt-BR" sz="26400" b="1"/>
              <a:t>Essa categoria abrange diferentes tipos de crimes e condutas, incluindo homicídios, feminicídios, assassinatos, suicídios, infanticídios, eutanásia não consentida, entre outros. A intenção de causar a morte é o fator central que diferencia a morte violenta intencional de outras formas de morte, como acidentes ou causas naturais.</a:t>
            </a:r>
          </a:p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47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35817" y="1894971"/>
            <a:ext cx="28655866" cy="151590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B9AE1-7466-81D2-02B7-900ACA47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584" y="2651797"/>
            <a:ext cx="26863181" cy="13668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n-US" sz="20400" b="1">
                <a:solidFill>
                  <a:srgbClr val="FFFFFF"/>
                </a:solidFill>
              </a:rPr>
              <a:t>TABELA 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E19AFDA8-7F8F-BA14-BCD1-36C126BC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96" y="22174201"/>
            <a:ext cx="23296004" cy="1584959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2384F6B-975B-FD7F-A7BD-C527A3E18908}"/>
              </a:ext>
            </a:extLst>
          </p:cNvPr>
          <p:cNvSpPr txBox="1"/>
          <p:nvPr/>
        </p:nvSpPr>
        <p:spPr>
          <a:xfrm>
            <a:off x="3145605" y="38671555"/>
            <a:ext cx="238581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74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9287" cy="43200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32399287" cy="10008985"/>
          </a:xfrm>
          <a:prstGeom prst="rect">
            <a:avLst/>
          </a:prstGeom>
          <a:solidFill>
            <a:srgbClr val="3B4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F5EF34-AE25-8A2D-192C-AB7A2612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522" y="3849671"/>
            <a:ext cx="14018238" cy="123186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n-US" sz="11400" b="1">
                <a:solidFill>
                  <a:srgbClr val="FFFFFF"/>
                </a:solidFill>
              </a:rPr>
              <a:t>INFOGRÁFICO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7B0275F-F6B6-700E-3FB6-284C203D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70" y="17720403"/>
            <a:ext cx="20923537" cy="228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343E-EDA5-65B7-2A08-4C54D4C0C66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/>
              <a:t>MOTIVAÇÃO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16307-72E2-9868-EB52-7B857AE9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451" y="13490186"/>
            <a:ext cx="27944386" cy="274104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>
                <a:latin typeface="Cambria Math" panose="02040503050406030204" pitchFamily="18" charset="0"/>
                <a:ea typeface="Cambria Math" panose="02040503050406030204" pitchFamily="18" charset="0"/>
              </a:rPr>
              <a:t>Ao longo do projeto foram analisamos inúmeros assuntos da base de dados de segurança pública, como </a:t>
            </a:r>
            <a:r>
              <a:rPr lang="pt-BR" sz="800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feminicídio e desaparecimento.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>
                <a:latin typeface="Cambria Math" panose="02040503050406030204" pitchFamily="18" charset="0"/>
                <a:ea typeface="Cambria Math" panose="02040503050406030204" pitchFamily="18" charset="0"/>
              </a:rPr>
              <a:t>No entanto, o tema para o projeto será sobre mortes violentas intencionais – MVI, devido a taxa de evolução na redução de mortalidade ao longos dos anos.</a:t>
            </a:r>
          </a:p>
          <a:p>
            <a:endParaRPr lang="pt-BR"/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92B5E96A-813A-72C3-EFB6-F43C67FF6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50" y="22239332"/>
            <a:ext cx="27944386" cy="186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9F6DF-4407-CFA8-7AC1-C7950E6AF80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/>
              <a:t>Complexidade para entender o motivo da redução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1A2826-2B51-A429-A349-0059CE36A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1811000"/>
            <a:ext cx="28876436" cy="17145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B113CE9-A061-5DB8-AA18-D00E03E5EAEC}"/>
              </a:ext>
            </a:extLst>
          </p:cNvPr>
          <p:cNvSpPr txBox="1"/>
          <p:nvPr/>
        </p:nvSpPr>
        <p:spPr>
          <a:xfrm>
            <a:off x="2227451" y="29943606"/>
            <a:ext cx="26233249" cy="11612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ano de 2020, o Brasil teve o pior índice do mundo a cada 100 mil habitantes, conforme a tabela acima. </a:t>
            </a:r>
            <a:endParaRPr lang="pt-BR" sz="4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entender a complexidade exige que diversos fatores, como instituições e esferas de poder sejam consideradas na análise sobre tendências da violência e da segurança pública.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4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 Alemanha – Nação federada como o brasil, a taxa de homicídios para cada 100 mil habitantes foi de 0,93.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4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Fica evidente, que a diferença é feita pela capacidade de coordenação e articulação das respostas públicas ante o medo, a insegurança, o crime e à violência.</a:t>
            </a:r>
            <a:b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Brasil mais especificamente, temos 86 corporações policiais atuando</a:t>
            </a:r>
            <a:b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pt-BR" sz="4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 maior padronização ou coordenação federal - gerando desorganização perante o combate à criminalidade.</a:t>
            </a:r>
            <a:endParaRPr lang="pt-BR" sz="4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36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E676E030D3742BA3877C7CA66805B" ma:contentTypeVersion="6" ma:contentTypeDescription="Create a new document." ma:contentTypeScope="" ma:versionID="8e3163ecdc5c2a307298642000a7818e">
  <xsd:schema xmlns:xsd="http://www.w3.org/2001/XMLSchema" xmlns:xs="http://www.w3.org/2001/XMLSchema" xmlns:p="http://schemas.microsoft.com/office/2006/metadata/properties" xmlns:ns3="482a0fa5-c659-4f0f-8022-a47d55f103d2" xmlns:ns4="5e9466e6-d0bb-4cb8-8ceb-dcfe26f74a91" targetNamespace="http://schemas.microsoft.com/office/2006/metadata/properties" ma:root="true" ma:fieldsID="5e63bf4548de943f9a01209c626edb49" ns3:_="" ns4:_="">
    <xsd:import namespace="482a0fa5-c659-4f0f-8022-a47d55f103d2"/>
    <xsd:import namespace="5e9466e6-d0bb-4cb8-8ceb-dcfe26f74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0fa5-c659-4f0f-8022-a47d55f103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466e6-d0bb-4cb8-8ceb-dcfe26f74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9466e6-d0bb-4cb8-8ceb-dcfe26f74a91" xsi:nil="true"/>
  </documentManagement>
</p:properties>
</file>

<file path=customXml/itemProps1.xml><?xml version="1.0" encoding="utf-8"?>
<ds:datastoreItem xmlns:ds="http://schemas.openxmlformats.org/officeDocument/2006/customXml" ds:itemID="{B3F21BAE-C4C5-403B-AA34-9F2DAB7875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8DFE1-26A5-43BC-8ABF-83D2479D0825}">
  <ds:schemaRefs>
    <ds:schemaRef ds:uri="482a0fa5-c659-4f0f-8022-a47d55f103d2"/>
    <ds:schemaRef ds:uri="5e9466e6-d0bb-4cb8-8ceb-dcfe26f74a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FB06A4-E1CE-4635-993B-0DA7F1543017}">
  <ds:schemaRefs>
    <ds:schemaRef ds:uri="http://schemas.microsoft.com/office/2006/documentManagement/types"/>
    <ds:schemaRef ds:uri="5e9466e6-d0bb-4cb8-8ceb-dcfe26f74a91"/>
    <ds:schemaRef ds:uri="http://www.w3.org/XML/1998/namespace"/>
    <ds:schemaRef ds:uri="482a0fa5-c659-4f0f-8022-a47d55f103d2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763</Words>
  <Application>Microsoft Office PowerPoint</Application>
  <PresentationFormat>Personalizar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MORTE VIOLENTA INTENCIONAL - MVI</vt:lpstr>
      <vt:lpstr>TABELA </vt:lpstr>
      <vt:lpstr>INFOGRÁFICO</vt:lpstr>
      <vt:lpstr>MOTIVAÇÃO DO PROJETO</vt:lpstr>
      <vt:lpstr>Complexidade para entender o motivo da redução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victor fontele</cp:lastModifiedBy>
  <cp:revision>1</cp:revision>
  <dcterms:created xsi:type="dcterms:W3CDTF">2022-10-11T19:04:00Z</dcterms:created>
  <dcterms:modified xsi:type="dcterms:W3CDTF">2023-06-08T01:54:02Z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0x010100B44E676E030D3742BA3877C7CA66805B</vt:lpwstr>
  </property>
</Properties>
</file>