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6" r:id="rId12"/>
    <p:sldId id="268" r:id="rId13"/>
    <p:sldId id="264" r:id="rId14"/>
    <p:sldId id="269" r:id="rId15"/>
  </p:sldIdLst>
  <p:sldSz cx="10080625" cy="5670550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00D4A3A-DBC0-45BB-8E1F-1FA10E29DF0E}">
          <p14:sldIdLst>
            <p14:sldId id="256"/>
            <p14:sldId id="257"/>
            <p14:sldId id="258"/>
            <p14:sldId id="259"/>
            <p14:sldId id="260"/>
            <p14:sldId id="261"/>
            <p14:sldId id="265"/>
          </p14:sldIdLst>
        </p14:section>
        <p14:section name="Naamloze sectie" id="{5046A830-FC7C-45D8-B01D-0FD56786E9CD}">
          <p14:sldIdLst>
            <p14:sldId id="262"/>
            <p14:sldId id="263"/>
            <p14:sldId id="267"/>
            <p14:sldId id="266"/>
            <p14:sldId id="268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E2B8-2F22-4BF2-96DE-6D184540E2C8}" type="datetimeFigureOut">
              <a:rPr lang="nl-NL" smtClean="0"/>
              <a:t>9-12-2020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976E-8D20-4DC5-A97A-6C9466F5FA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91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Facade</a:t>
            </a:r>
            <a:r>
              <a:rPr lang="nl-NL" dirty="0"/>
              <a:t> zit in de </a:t>
            </a:r>
            <a:r>
              <a:rPr lang="nl-NL" dirty="0" err="1"/>
              <a:t>Sctructural</a:t>
            </a:r>
            <a:r>
              <a:rPr lang="nl-NL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9976E-8D20-4DC5-A97A-6C9466F5FA4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9976E-8D20-4DC5-A97A-6C9466F5FA4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64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3E832-F932-42FF-9857-008AE2802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D1310C-54B1-4CAD-85B8-0646CD739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FB4B1E-C68D-4630-AF66-50B88F56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D376CE-A511-475F-9521-31C31978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3C030C-A117-4582-AD2A-00F85085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63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C8234-56E6-49D1-AA83-457E35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600D06-253F-45EB-99AB-EE7972FB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7D8AA7-5A80-4791-BC39-037B3635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E022C1-A72A-4A55-8072-1747AF0C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3CE28B-FAD4-41CB-853F-0564D3A5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22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872D4C7-6D04-4195-A6D0-E26EECDB5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CB34FB-6D0B-4649-85B9-1590A720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BBF9D6-4FE3-4599-8573-558E391D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5B5698-482E-41AC-B1B9-B6EAD9B8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C5133A-96FA-420D-8DC2-ED23CA01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9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24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50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A40B0-9C36-4438-9944-638EA37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52FA5-D1AE-4636-BD14-D306D1D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AC8213-D1DB-4F11-A9A3-C5AF07EF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C5325-77B0-4A42-AE04-1F4122E6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B5F21B-FD82-4DA7-904F-4F1A9ADF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79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7622E-3F4C-4BFA-B0BF-4163FCA4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B3225C-386C-4E86-930D-78FF908B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FBFE83-43F5-4A06-9D11-71965A77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053951-0C1F-433F-B0B7-797E4893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386A3A-7884-4896-8A5B-4726D7F7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7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FA717-8AE3-4428-BA53-8A698729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490D0-0A4C-4189-AC94-49C9C598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78C81A-A1D0-4FBF-A491-CAE51420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1936A3-D7F2-42FD-9BCF-60257FBF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7069ED-C42E-4C88-A516-24BC1A48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8739E8-DDB2-4670-9E00-4ACBB385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3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839A8-7F4E-438C-90D9-B4FE8107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8E9FE-01D3-40B2-8BD7-29BD066F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568F9D-82FB-4174-852E-8C1F8BF8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0CFBEA5-3732-4929-B4EB-7151DDD60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F9346A4-9949-44EA-A749-372DE9AEA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5F9A1F7-ABF6-4E41-B79F-B4C7D6AE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66DF441-CE02-436E-9E12-58E34DAF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65675C-906C-4340-BFB8-F1D85DE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63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2EAD7-BA71-49FA-B5EA-79399529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DE2796-F15A-405E-9FB5-6AB31396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AB4D629-EE3E-4637-845B-A9907E5C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D833C1F-B490-4CEE-B84E-21EEE7E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55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F6D4CD1-30AB-496C-981E-0B5CE654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FCD259-92F3-4A39-9A93-E82CDD95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12566-99FC-47DB-BE6B-A6706F34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9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5EBAC-909D-4B1B-AB86-3C117B09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1713E0-241F-4415-A52D-060F7BD1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18E26C-6E26-4FFB-80F4-9807AE49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C9DEDD-F975-468A-AAF7-BD7747F6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3DD3D8-91BF-46F1-8B26-21397369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6256F7-8B4B-427C-8651-E3193555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23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6CAE1-3DEC-48AA-98FA-C9932720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5A9C710-90B3-4A6D-9682-C03CD8AB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894C67-53FD-41E4-AB73-8CC324CAE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B85DB0-4D46-4791-BD6C-AD383C50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043FCD-D3AC-4BD1-A2C6-2176E45E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9D2AA6-7236-4B79-8BF9-71BAFF4F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2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DAA1CD5-D95F-4545-815D-F7146252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0EF94B-DF90-4BD8-9698-78FBBEF1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2BDE8C-8353-4912-80A4-7FC45B2FB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96A3AF-B4CB-406F-8E62-D2945921A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33C02B-1FF4-44CD-BDFD-7D76ABF3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1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983134" y="622725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Design pattern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presentatie</a:t>
            </a:r>
            <a:endParaRPr lang="en-US" sz="357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0" strike="noStrike" spc="-1" dirty="0" err="1">
                <a:latin typeface="Barking Cat DEMO" panose="02000503000000020004" pitchFamily="50" charset="0"/>
              </a:rPr>
              <a:t>Inass</a:t>
            </a:r>
            <a:r>
              <a:rPr lang="en-US" sz="4000" b="0" strike="noStrike" spc="-1" dirty="0">
                <a:latin typeface="Barking Cat DEMO" panose="02000503000000020004" pitchFamily="50" charset="0"/>
              </a:rPr>
              <a:t> </a:t>
            </a:r>
            <a:r>
              <a:rPr lang="en-US" sz="4000" b="0" strike="noStrike" spc="-1" dirty="0" err="1">
                <a:latin typeface="Barking Cat DEMO" panose="02000503000000020004" pitchFamily="50" charset="0"/>
              </a:rPr>
              <a:t>Madhoun</a:t>
            </a:r>
            <a:endParaRPr lang="en-US" sz="4000" b="0" strike="noStrike" spc="-1" dirty="0">
              <a:latin typeface="Barking Cat DEMO" panose="02000503000000020004" pitchFamily="50" charset="0"/>
            </a:endParaRPr>
          </a:p>
          <a:p>
            <a:pPr algn="ctr"/>
            <a:r>
              <a:rPr lang="en-US" sz="4000" b="0" strike="noStrike" spc="-1" dirty="0">
                <a:latin typeface="Barking Cat DEMO" panose="02000503000000020004" pitchFamily="50" charset="0"/>
              </a:rPr>
              <a:t>Joco Bogdanović</a:t>
            </a:r>
          </a:p>
          <a:p>
            <a:pPr algn="ctr"/>
            <a:r>
              <a:rPr lang="en-US" sz="4000" b="0" strike="noStrike" spc="-1" dirty="0" err="1">
                <a:latin typeface="Barking Cat DEMO" panose="02000503000000020004" pitchFamily="50" charset="0"/>
              </a:rPr>
              <a:t>Mycha</a:t>
            </a:r>
            <a:r>
              <a:rPr lang="en-US" sz="4000" b="0" strike="noStrike" spc="-1" dirty="0">
                <a:latin typeface="Barking Cat DEMO" panose="02000503000000020004" pitchFamily="50" charset="0"/>
              </a:rPr>
              <a:t> de </a:t>
            </a:r>
            <a:r>
              <a:rPr lang="en-US" sz="4000" b="0" strike="noStrike" spc="-1" dirty="0" err="1">
                <a:latin typeface="Barking Cat DEMO" panose="02000503000000020004" pitchFamily="50" charset="0"/>
              </a:rPr>
              <a:t>Vrees</a:t>
            </a:r>
            <a:endParaRPr lang="en-US" sz="4000" b="0" strike="noStrike" spc="-1" dirty="0">
              <a:latin typeface="Barking Cat DEMO" panose="02000503000000020004" pitchFamily="50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EBD955-38FB-4702-B062-6845A0F369C9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972DED7-3914-49DC-854D-470DD6D6302A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B842598-EDB8-4746-8881-917E607CF580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B6574C9-3140-4C4C-A655-5F4D1B6AC5F9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0DBEE04-D971-405A-AE97-8FD60066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C24F72A4-2FE1-4EB7-9F53-8B87F09B716C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481EBE4F-9415-4019-918A-64CD6EAF05F2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EA5296C-4E87-427A-8253-D7A7FBA00E2B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FC27A43F-DB16-43B2-A4E9-1FE097075BCF}"/>
              </a:ext>
            </a:extLst>
          </p:cNvPr>
          <p:cNvSpPr txBox="1"/>
          <p:nvPr/>
        </p:nvSpPr>
        <p:spPr>
          <a:xfrm>
            <a:off x="-697455" y="3327873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C7CFD61C-BFF7-4A7C-A7CE-67D3FA53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4324">
            <a:off x="-1056516" y="3451668"/>
            <a:ext cx="3914640" cy="1362924"/>
          </a:xfrm>
          <a:prstGeom prst="rect">
            <a:avLst/>
          </a:prstGeo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A033A708-A5C7-465E-BCD0-2010A43938E9}"/>
              </a:ext>
            </a:extLst>
          </p:cNvPr>
          <p:cNvSpPr txBox="1"/>
          <p:nvPr/>
        </p:nvSpPr>
        <p:spPr>
          <a:xfrm>
            <a:off x="0" y="200086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5E1EAA7-D243-4C6D-98A2-D4AB8E350D77}"/>
              </a:ext>
            </a:extLst>
          </p:cNvPr>
          <p:cNvSpPr txBox="1"/>
          <p:nvPr/>
        </p:nvSpPr>
        <p:spPr>
          <a:xfrm>
            <a:off x="1199938" y="3166387"/>
            <a:ext cx="1016377" cy="1228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1B100C8E-B8FD-4240-B16D-3A1FE18FFF29}"/>
              </a:ext>
            </a:extLst>
          </p:cNvPr>
          <p:cNvSpPr txBox="1"/>
          <p:nvPr/>
        </p:nvSpPr>
        <p:spPr>
          <a:xfrm>
            <a:off x="1832199" y="511561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s Images, Stock Photos &amp; Vectors | Shutterstock">
            <a:extLst>
              <a:ext uri="{FF2B5EF4-FFF2-40B4-BE49-F238E27FC236}">
                <a16:creationId xmlns:a16="http://schemas.microsoft.com/office/drawing/2014/main" id="{0B307BD9-7D19-4E40-9355-E0E32E35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2" y="1501775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E6F080D8-D505-467F-A4A1-29F6B52D5A8A}"/>
              </a:ext>
            </a:extLst>
          </p:cNvPr>
          <p:cNvSpPr txBox="1">
            <a:spLocks/>
          </p:cNvSpPr>
          <p:nvPr/>
        </p:nvSpPr>
        <p:spPr>
          <a:xfrm>
            <a:off x="2809326" y="4363738"/>
            <a:ext cx="2195801" cy="47291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Barking Cat DEMO" panose="02000503000000020004" pitchFamily="50" charset="0"/>
              </a:rPr>
              <a:t>Proxy 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351E2A06-EF83-459D-9409-58B3329A2676}"/>
              </a:ext>
            </a:extLst>
          </p:cNvPr>
          <p:cNvSpPr txBox="1">
            <a:spLocks/>
          </p:cNvSpPr>
          <p:nvPr/>
        </p:nvSpPr>
        <p:spPr>
          <a:xfrm>
            <a:off x="4653910" y="2670971"/>
            <a:ext cx="2014132" cy="47291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Barking Cat DEMO" panose="02000503000000020004" pitchFamily="50" charset="0"/>
              </a:rPr>
              <a:t>Adapter 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98B3048-204C-4046-BE5C-608A9B16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34" y="3855102"/>
            <a:ext cx="3988005" cy="365672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434105-20D8-4D41-9F92-A5584EF42E6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472901" y="1611234"/>
            <a:ext cx="3014320" cy="981816"/>
          </a:xfrm>
        </p:spPr>
        <p:txBody>
          <a:bodyPr>
            <a:normAutofit/>
          </a:bodyPr>
          <a:lstStyle/>
          <a:p>
            <a:r>
              <a:rPr lang="en-US" sz="5400" spc="-1" dirty="0">
                <a:latin typeface="Barking Cat DEMO" panose="02000503000000020004" pitchFamily="50" charset="0"/>
              </a:rPr>
              <a:t>Façade</a:t>
            </a:r>
            <a:r>
              <a:rPr lang="nl-NL" sz="4400" dirty="0">
                <a:latin typeface="Barking Cat DEMO" panose="02000503000000020004" pitchFamily="50" charset="0"/>
              </a:rPr>
              <a:t>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9F8BD38-7884-4F61-AE19-4776C1774957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5EA2AFD-F571-486C-B352-F3908FBC90C7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628BC10-8518-4B9F-9D5D-DAA2C953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6034D371-74E9-437C-A0DE-F6DF40979B72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67451D-6CED-454A-9EE4-40F648B1D4C5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42C50CC-E148-4A39-800E-3FD3F5E97335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17907B2-B892-4DF1-88A6-F7D431665743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A4799D-3C70-4C2A-9AD7-BE4AF73ED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90DE4961-35D8-431D-9141-86172739F5DC}"/>
              </a:ext>
            </a:extLst>
          </p:cNvPr>
          <p:cNvSpPr txBox="1"/>
          <p:nvPr/>
        </p:nvSpPr>
        <p:spPr>
          <a:xfrm>
            <a:off x="9291009" y="2890293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0F372-3BC3-4473-B2B1-7FA9E42B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16" y="764726"/>
            <a:ext cx="7020000" cy="936000"/>
          </a:xfrm>
        </p:spPr>
        <p:txBody>
          <a:bodyPr/>
          <a:lstStyle/>
          <a:p>
            <a:r>
              <a:rPr lang="en-US" sz="4000" spc="-1" dirty="0">
                <a:latin typeface="Handvetica" panose="02000806000000020004" pitchFamily="2" charset="0"/>
              </a:rPr>
              <a:t>Façade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vs</a:t>
            </a:r>
            <a:r>
              <a:rPr lang="nl-NL" dirty="0">
                <a:latin typeface="Handvetica" panose="02000806000000020004" pitchFamily="2" charset="0"/>
              </a:rPr>
              <a:t> Adapter</a:t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59DAB8-3AF9-43D5-B565-CD795AAA3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71" y="1883169"/>
            <a:ext cx="3533775" cy="1647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2DAFC1-B7C3-4E60-A655-E21A4EF97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3" y="4044896"/>
            <a:ext cx="3008974" cy="1472063"/>
          </a:xfrm>
          <a:prstGeom prst="rect">
            <a:avLst/>
          </a:prstGeom>
        </p:spPr>
      </p:pic>
      <p:cxnSp>
        <p:nvCxnSpPr>
          <p:cNvPr id="9" name="Verbindingslijn: gekromd 8">
            <a:extLst>
              <a:ext uri="{FF2B5EF4-FFF2-40B4-BE49-F238E27FC236}">
                <a16:creationId xmlns:a16="http://schemas.microsoft.com/office/drawing/2014/main" id="{6932B432-7525-4B90-A655-5156C92771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58355" y="2590824"/>
            <a:ext cx="1343870" cy="11993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8C51EA82-BB31-4BDD-9D1D-F299BBC41532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86015DD-2561-492F-9F0A-6F569D1C3DD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E7B2089-8291-4385-9B3E-DF0DEBC6B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49D5087-46D4-449E-B38E-BBA60A4C72F0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70D6AF-144A-4309-AFCB-51319BB8724A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4DCD3E8-0DB9-4882-9488-75B44E2FC392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0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DCB660E5-7940-47A3-B2A3-853222E016B0}"/>
              </a:ext>
            </a:extLst>
          </p:cNvPr>
          <p:cNvSpPr txBox="1"/>
          <p:nvPr/>
        </p:nvSpPr>
        <p:spPr>
          <a:xfrm>
            <a:off x="4256532" y="-278478"/>
            <a:ext cx="6262454" cy="6222078"/>
          </a:xfrm>
          <a:prstGeom prst="rect">
            <a:avLst/>
          </a:prstGeom>
          <a:solidFill>
            <a:srgbClr val="FFFFF7"/>
          </a:solidFill>
        </p:spPr>
        <p:txBody>
          <a:bodyPr wrap="square" rtlCol="0">
            <a:spAutoFit/>
          </a:bodyPr>
          <a:lstStyle/>
          <a:p>
            <a:endParaRPr lang="nl-NL">
              <a:solidFill>
                <a:srgbClr val="FFFFF7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4A1F2C6-2162-4BC5-A24B-80A5DA92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814" y="1906414"/>
            <a:ext cx="4799354" cy="233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459F73-862D-40A8-9BD3-598A6B22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" dirty="0">
                <a:latin typeface="Handvetica" panose="02000806000000020004" pitchFamily="2" charset="0"/>
              </a:rPr>
              <a:t>Façade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vs</a:t>
            </a:r>
            <a:r>
              <a:rPr lang="nl-NL" dirty="0">
                <a:latin typeface="Handvetica" panose="02000806000000020004" pitchFamily="2" charset="0"/>
              </a:rPr>
              <a:t> Proxy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A183758-6E7D-4F42-AE7B-8A080EA06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8284" y="2349035"/>
            <a:ext cx="7276481" cy="18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spc="-1" dirty="0">
                <a:latin typeface="Handvetica" panose="02000806000000020004" pitchFamily="2" charset="0"/>
              </a:rPr>
              <a:t>Extra</a:t>
            </a:r>
            <a:endParaRPr lang="en-US" sz="357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2914141" y="3075687"/>
            <a:ext cx="5046449" cy="1611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4B3F6D-0D46-420A-AAC1-8A88303E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63" y="1644440"/>
            <a:ext cx="5607513" cy="305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39971BED-EB6F-4F8D-A103-1F202A72834E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DF608E6-A304-428A-9F35-AFCE2B15AD23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042926-55DC-432E-953B-9812A160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1A30F45-5137-436B-83F6-B4D8020EEAD0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ECB1086-01ED-4C75-998C-D5C366ED40D8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4145437-A856-41E4-B091-FFC471263784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60E7DCE3-F23F-4E56-ADA0-D637715A5D3D}"/>
              </a:ext>
            </a:extLst>
          </p:cNvPr>
          <p:cNvSpPr txBox="1"/>
          <p:nvPr/>
        </p:nvSpPr>
        <p:spPr>
          <a:xfrm>
            <a:off x="8183384" y="964542"/>
            <a:ext cx="3407902" cy="13995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4098" name="Picture 2" descr="devjoke hashtag on Twitter | Programing jokes, Programming humor, Programmer  jokes">
            <a:extLst>
              <a:ext uri="{FF2B5EF4-FFF2-40B4-BE49-F238E27FC236}">
                <a16:creationId xmlns:a16="http://schemas.microsoft.com/office/drawing/2014/main" id="{AE0E672A-F41C-4F96-A95F-2BA3C2CE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8286">
            <a:off x="727384" y="240836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AFB134-B8FC-4746-BBA0-3F88C22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2" y="2023861"/>
            <a:ext cx="7020000" cy="936000"/>
          </a:xfrm>
        </p:spPr>
        <p:txBody>
          <a:bodyPr/>
          <a:lstStyle/>
          <a:p>
            <a:r>
              <a:rPr lang="nl-NL" sz="5400" dirty="0">
                <a:latin typeface="Barking Cat DEMO" panose="02000503000000020004" pitchFamily="50" charset="0"/>
              </a:rPr>
              <a:t>Vragen 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86E78F6-FAD7-450E-87CC-5C6AF10D18EE}"/>
              </a:ext>
            </a:extLst>
          </p:cNvPr>
          <p:cNvSpPr txBox="1"/>
          <p:nvPr/>
        </p:nvSpPr>
        <p:spPr>
          <a:xfrm>
            <a:off x="7111085" y="-306876"/>
            <a:ext cx="3407902" cy="13995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9EF82F-DA89-4471-87D4-EF851B0D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5832417" y="546751"/>
            <a:ext cx="4778394" cy="166364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94E0E40-5ADB-44E0-9E4B-CD739630F35D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AEE584F-ECEC-4C5A-A3ED-22BF629DA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178AF19-EFE6-425D-93FA-B42194CE6A42}"/>
              </a:ext>
            </a:extLst>
          </p:cNvPr>
          <p:cNvSpPr txBox="1"/>
          <p:nvPr/>
        </p:nvSpPr>
        <p:spPr>
          <a:xfrm>
            <a:off x="8657683" y="2218940"/>
            <a:ext cx="1939061" cy="1407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1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932395" y="16192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latin typeface="Handvetica" panose="02000806000000020004" pitchFamily="2" charset="0"/>
              </a:rPr>
              <a:t>Inhoud</a:t>
            </a:r>
            <a:endParaRPr lang="en-US" sz="357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Wat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zijn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software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design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patterns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?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Hoe hebben design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patterns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hun intrede gedaan in het vak van software engineering?</a:t>
            </a:r>
            <a:endParaRPr lang="en-US" i="1" strike="noStrike" spc="-1" dirty="0">
              <a:solidFill>
                <a:schemeClr val="bg1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Welke software design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categorieën onderkennen we?</a:t>
            </a:r>
            <a:endParaRPr lang="en-US" i="1" strike="noStrike" spc="-1" dirty="0">
              <a:solidFill>
                <a:schemeClr val="bg1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Wat zijn de voor- en nadelen van software design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patterns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?</a:t>
            </a:r>
            <a:endParaRPr lang="en-US" i="1" strike="noStrike" spc="-1" dirty="0">
              <a:solidFill>
                <a:schemeClr val="bg1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Het Façade design </a:t>
            </a:r>
            <a:r>
              <a:rPr lang="nl-NL" strike="noStrike" spc="-1" dirty="0" err="1">
                <a:solidFill>
                  <a:srgbClr val="2D3B45"/>
                </a:solidFill>
                <a:latin typeface="Handvetica" panose="02000806000000020004" pitchFamily="2" charset="0"/>
              </a:rPr>
              <a:t>pattern</a:t>
            </a:r>
            <a:endParaRPr lang="en-US" strike="noStrike" spc="-1" dirty="0"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Demo time!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pc="-1" dirty="0">
                <a:solidFill>
                  <a:srgbClr val="2D3B45"/>
                </a:solidFill>
                <a:latin typeface="Handvetica" panose="02000806000000020004" pitchFamily="2" charset="0"/>
              </a:rPr>
              <a:t>Verschillen </a:t>
            </a: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Façade, Adapter en Proxy</a:t>
            </a:r>
            <a:endParaRPr lang="en-US" strike="noStrike" spc="-1" dirty="0"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Vragen?</a:t>
            </a:r>
            <a:endParaRPr lang="en-US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2294633-BE02-4098-BA12-C488B7E5AD86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FF335F7-F348-4F91-BF50-39B479BDB09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8FBD827-1F5E-410A-AB89-82557021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4501596E-9C6E-4EFC-9F2D-2D34FABC27B9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AB6E054-EA49-4B6B-B9EC-18D6B501506D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20E683C-552B-471C-90D7-F6686ACB4BB1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Wat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zijn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 software design patterns?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309760A-D2E9-434D-936B-2E8C6F56BC8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9C1916C-E1A0-4DEC-897D-E252396B4B0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D777042-A586-4437-89B0-AA8A7ED96F6F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6393462-954D-423C-A48A-4A47D5E90B2D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036FF3A-2C73-476B-992D-6A11D22EE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F8AEC837-F2F8-48C9-A528-817C518A5CAB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D7C5C32B-0485-41BE-9453-B726961B8CE3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5A32968-23B9-4F8D-BCEC-C39933378172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4111397F-9F9F-49B2-B194-9B2626666E82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68C964BF-44A4-42F4-9B20-BA56BBAD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61D65562-A510-44DD-A532-DC364B3217F1}"/>
              </a:ext>
            </a:extLst>
          </p:cNvPr>
          <p:cNvSpPr txBox="1"/>
          <p:nvPr/>
        </p:nvSpPr>
        <p:spPr>
          <a:xfrm>
            <a:off x="1199938" y="3166387"/>
            <a:ext cx="1016377" cy="1228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D78E8A5E-8B72-4DBC-AA79-60D0DEE05452}"/>
              </a:ext>
            </a:extLst>
          </p:cNvPr>
          <p:cNvSpPr txBox="1"/>
          <p:nvPr/>
        </p:nvSpPr>
        <p:spPr>
          <a:xfrm>
            <a:off x="9291009" y="2890293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andvetica" panose="02000806000000020004" pitchFamily="2" charset="0"/>
              </a:rPr>
              <a:t>Intrede</a:t>
            </a:r>
            <a:r>
              <a:rPr lang="en-US" sz="357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Handvetica" panose="02000806000000020004" pitchFamily="2" charset="0"/>
              </a:rPr>
              <a:t> design patterns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Design patterns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komen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voort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uit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de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architectuur</a:t>
            </a:r>
            <a:endParaRPr lang="en-US" sz="2600" b="0" strike="noStrike" spc="-1" dirty="0">
              <a:solidFill>
                <a:schemeClr val="bg2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Architectureel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concept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uit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1966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175D47E-08A4-4533-805D-F2CB8060673F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63746D7-D438-4492-9759-62DC04AFC494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7D945C0-8F44-428D-8A31-60D1B1C70441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958C0D5-EACB-4344-B1AF-C0D4754D4A95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0FB9F23-945F-4DA1-AC9B-CECBC721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E1CBF97-BACA-4DCB-964F-E4DDB1CFECDF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3BD546E-B96C-42CD-B4FC-D514AA842BCF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6D4F249-FFEC-4FB6-8153-AF4FDE3A7A7F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andvetica" panose="02000806000000020004" pitchFamily="2" charset="0"/>
              </a:rPr>
              <a:t>Categorieën</a:t>
            </a:r>
            <a:endParaRPr lang="en-US" sz="357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Handvetica" panose="02000806000000020004" pitchFamily="2" charset="0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008625" y="204729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Barking Cat DEMO" panose="02000503000000020004" pitchFamily="50" charset="0"/>
              </a:rPr>
              <a:t>Creational:   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Patterns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voor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de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creatie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van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objecten</a:t>
            </a: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Barking Cat DEMO" panose="02000503000000020004" pitchFamily="50" charset="0"/>
              </a:rPr>
              <a:t>Structural: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	Patterns om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objecten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samen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te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stellen</a:t>
            </a: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Barking Cat DEMO" panose="02000503000000020004" pitchFamily="50" charset="0"/>
              </a:rPr>
              <a:t>Behavioral: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	Patterns om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onderling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gedrag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van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objecten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te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beheren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regelen</a:t>
            </a:r>
            <a:endParaRPr lang="en-US" sz="200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FF0BB8C-5C81-4A23-A612-AB1C6D42EB64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02E8793-FD42-4BEE-A345-29756B6C4675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C04EDDB-5D41-4E4D-BEEF-333DE55C21D7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C1D54C4-15EF-469C-8E6F-449067560DDC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63FC787-54CB-4044-8494-B3D86C768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B4E70A61-00E6-479F-BEF1-74EA4EFA3229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CCA3B89-03D4-4394-AC18-4609B12BF15A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E1AE5B9-2AC2-43AE-B51A-6A3884CD0DE3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latin typeface="Handvetica" panose="02000806000000020004" pitchFamily="2" charset="0"/>
              </a:rPr>
              <a:t>Voor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-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en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nadelen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 design patterns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3000"/>
          </a:bodyPr>
          <a:lstStyle/>
          <a:p>
            <a:pPr marL="108000">
              <a:spcAft>
                <a:spcPts val="1148"/>
              </a:spcAft>
              <a:buClr>
                <a:srgbClr val="000000"/>
              </a:buClr>
              <a:buSzPct val="45000"/>
            </a:pPr>
            <a:r>
              <a:rPr lang="en-US" sz="2600" strike="noStrike" spc="-1" dirty="0">
                <a:latin typeface="The unseen" pitchFamily="2" charset="0"/>
              </a:rPr>
              <a:t>            </a:t>
            </a:r>
            <a:r>
              <a:rPr lang="en-US" sz="2600" strike="noStrike" spc="-1" dirty="0" err="1">
                <a:latin typeface="Barking Cat DEMO" panose="02000503000000020004" pitchFamily="50" charset="0"/>
              </a:rPr>
              <a:t>Voordelen</a:t>
            </a:r>
            <a:r>
              <a:rPr lang="en-US" sz="2600" strike="noStrike" spc="-1" dirty="0">
                <a:latin typeface="Barking Cat DEMO" panose="02000503000000020004" pitchFamily="50" charset="0"/>
              </a:rPr>
              <a:t>: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strike="noStrike" spc="-1" dirty="0" err="1">
                <a:latin typeface="Handvetica" panose="02000806000000020004" pitchFamily="2" charset="0"/>
              </a:rPr>
              <a:t>Structuur</a:t>
            </a:r>
            <a:r>
              <a:rPr lang="en-US" sz="1900" strike="noStrike" spc="-1" dirty="0">
                <a:latin typeface="Handvetica" panose="02000806000000020004" pitchFamily="2" charset="0"/>
              </a:rPr>
              <a:t> in de code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strike="noStrike" spc="-1" dirty="0">
                <a:latin typeface="Handvetica" panose="02000806000000020004" pitchFamily="2" charset="0"/>
              </a:rPr>
              <a:t>Het </a:t>
            </a:r>
            <a:r>
              <a:rPr lang="en-US" sz="1900" strike="noStrike" spc="-1" dirty="0" err="1">
                <a:latin typeface="Handvetica" panose="02000806000000020004" pitchFamily="2" charset="0"/>
              </a:rPr>
              <a:t>ontwikkelen</a:t>
            </a:r>
            <a:r>
              <a:rPr lang="en-US" sz="1900" strike="noStrike" spc="-1" dirty="0">
                <a:latin typeface="Handvetica" panose="02000806000000020004" pitchFamily="2" charset="0"/>
              </a:rPr>
              <a:t> </a:t>
            </a:r>
            <a:r>
              <a:rPr lang="en-US" sz="1900" strike="noStrike" spc="-1" dirty="0" err="1">
                <a:latin typeface="Handvetica" panose="02000806000000020004" pitchFamily="2" charset="0"/>
              </a:rPr>
              <a:t>gaat</a:t>
            </a:r>
            <a:r>
              <a:rPr lang="en-US" sz="1900" strike="noStrike" spc="-1" dirty="0">
                <a:latin typeface="Handvetica" panose="02000806000000020004" pitchFamily="2" charset="0"/>
              </a:rPr>
              <a:t> </a:t>
            </a:r>
            <a:r>
              <a:rPr lang="en-US" sz="1900" strike="noStrike" spc="-1" dirty="0" err="1">
                <a:latin typeface="Handvetica" panose="02000806000000020004" pitchFamily="2" charset="0"/>
              </a:rPr>
              <a:t>sneller</a:t>
            </a:r>
            <a:endParaRPr lang="en-US" sz="1900" strike="noStrike" spc="-1" dirty="0">
              <a:latin typeface="Handvetica" panose="02000806000000020004" pitchFamily="2" charset="0"/>
            </a:endParaRPr>
          </a:p>
          <a:p>
            <a:pPr marL="108000">
              <a:spcAft>
                <a:spcPts val="1148"/>
              </a:spcAft>
              <a:buClr>
                <a:srgbClr val="000000"/>
              </a:buClr>
              <a:buSzPct val="45000"/>
            </a:pPr>
            <a:r>
              <a:rPr lang="en-US" sz="2600" strike="noStrike" spc="-1" dirty="0">
                <a:latin typeface="The unseen" pitchFamily="2" charset="0"/>
              </a:rPr>
              <a:t> </a:t>
            </a:r>
          </a:p>
          <a:p>
            <a:pPr marL="108000">
              <a:spcAft>
                <a:spcPts val="1148"/>
              </a:spcAft>
              <a:buClr>
                <a:srgbClr val="000000"/>
              </a:buClr>
              <a:buSzPct val="45000"/>
            </a:pPr>
            <a:r>
              <a:rPr lang="en-US" sz="2600" spc="-1" dirty="0">
                <a:latin typeface="Barking Cat DEMO" panose="02000503000000020004" pitchFamily="50" charset="0"/>
              </a:rPr>
              <a:t>                 </a:t>
            </a:r>
            <a:r>
              <a:rPr lang="en-US" sz="2600" strike="noStrike" spc="-1" dirty="0" err="1">
                <a:latin typeface="Barking Cat DEMO" panose="02000503000000020004" pitchFamily="50" charset="0"/>
              </a:rPr>
              <a:t>Nadelen</a:t>
            </a:r>
            <a:r>
              <a:rPr lang="en-US" sz="2600" strike="noStrike" spc="-1" dirty="0">
                <a:latin typeface="Barking Cat DEMO" panose="02000503000000020004" pitchFamily="50" charset="0"/>
              </a:rPr>
              <a:t>: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1" strike="noStrike" spc="-1" dirty="0" err="1">
                <a:latin typeface="Handvetica" panose="02000806000000020004" pitchFamily="2" charset="0"/>
              </a:rPr>
              <a:t>Niet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iedere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developer is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bekend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met design patterns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1" strike="noStrike" spc="-1" dirty="0">
                <a:latin typeface="Handvetica" panose="02000806000000020004" pitchFamily="2" charset="0"/>
              </a:rPr>
              <a:t>Het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gebruik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van 1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specifiek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design pattern is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een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oplossing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voor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alle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problemen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CD56F38-D077-4003-9313-E3539528AF83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3264157-9B7B-46AF-93F9-88072F6F6B87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BCB1E33-0D5D-48EA-A052-3285ADF58AF6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279D957-E551-40F2-BAE6-0F4F1991E078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35FBDD2-5187-4E91-A589-99AD1DD05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1184DFD-6557-4422-AC28-FD0E4A11A26F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5BE4B17-C98C-4266-B6CF-CC94A6109F0A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0ADD20A-6554-46D3-B145-2F3454A7723C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8D6C623D-7F6A-4842-B6EB-D2E44521B4F1}"/>
              </a:ext>
            </a:extLst>
          </p:cNvPr>
          <p:cNvSpPr txBox="1"/>
          <p:nvPr/>
        </p:nvSpPr>
        <p:spPr>
          <a:xfrm>
            <a:off x="-697455" y="3327873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5B4245-3AC1-4A6F-BCE8-11B7ED6DBA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68000"/>
            <a:ext cx="8942781" cy="1060307"/>
          </a:xfrm>
        </p:spPr>
        <p:txBody>
          <a:bodyPr>
            <a:normAutofit/>
          </a:bodyPr>
          <a:lstStyle/>
          <a:p>
            <a:r>
              <a:rPr lang="nl-NL" sz="1800" dirty="0">
                <a:latin typeface="Handvetica" panose="02000806000000020004" pitchFamily="2" charset="0"/>
              </a:rPr>
              <a:t>Wat is het Façade design </a:t>
            </a:r>
            <a:r>
              <a:rPr lang="nl-NL" sz="1800" dirty="0" err="1">
                <a:latin typeface="Handvetica" panose="02000806000000020004" pitchFamily="2" charset="0"/>
              </a:rPr>
              <a:t>pattern</a:t>
            </a:r>
            <a:r>
              <a:rPr lang="nl-NL" sz="1800" dirty="0">
                <a:latin typeface="Handvetica" panose="02000806000000020004" pitchFamily="2" charset="0"/>
              </a:rPr>
              <a:t>?</a:t>
            </a:r>
          </a:p>
          <a:p>
            <a:endParaRPr lang="nl-NL" sz="1800" dirty="0">
              <a:latin typeface="Handvetica" panose="02000806000000020004" pitchFamily="2" charset="0"/>
            </a:endParaRPr>
          </a:p>
          <a:p>
            <a:r>
              <a:rPr lang="nl-NL" sz="1800" dirty="0">
                <a:latin typeface="Handvetica" panose="02000806000000020004" pitchFamily="2" charset="0"/>
              </a:rPr>
              <a:t>Wanneer gebruiken we het Façade design </a:t>
            </a:r>
            <a:r>
              <a:rPr lang="nl-NL" sz="1800" dirty="0" err="1">
                <a:latin typeface="Handvetica" panose="02000806000000020004" pitchFamily="2" charset="0"/>
              </a:rPr>
              <a:t>pattern</a:t>
            </a:r>
            <a:r>
              <a:rPr lang="nl-NL" sz="1800" dirty="0">
                <a:latin typeface="Handvetica" panose="02000806000000020004" pitchFamily="2" charset="0"/>
              </a:rPr>
              <a:t>?</a:t>
            </a:r>
          </a:p>
          <a:p>
            <a:pPr marL="0" indent="0">
              <a:buNone/>
            </a:pPr>
            <a:endParaRPr lang="nl-NL" sz="1800" dirty="0">
              <a:latin typeface="Handvetica" panose="02000806000000020004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302123-408C-440E-B331-A6CBCDC7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Handvetica" panose="02000806000000020004" pitchFamily="2" charset="0"/>
              </a:rPr>
              <a:t>Fa</a:t>
            </a:r>
            <a:r>
              <a:rPr lang="en-US" sz="3570" spc="-1" dirty="0">
                <a:solidFill>
                  <a:prstClr val="black"/>
                </a:solidFill>
                <a:latin typeface="Handvetica" panose="02000806000000020004" pitchFamily="2" charset="0"/>
                <a:ea typeface="+mn-ea"/>
                <a:cs typeface="+mn-cs"/>
              </a:rPr>
              <a:t>ç</a:t>
            </a:r>
            <a:r>
              <a:rPr lang="nl-NL" dirty="0" err="1">
                <a:latin typeface="Handvetica" panose="02000806000000020004" pitchFamily="2" charset="0"/>
              </a:rPr>
              <a:t>ade</a:t>
            </a:r>
            <a:r>
              <a:rPr lang="nl-NL" dirty="0">
                <a:latin typeface="Handvetica" panose="02000806000000020004" pitchFamily="2" charset="0"/>
              </a:rPr>
              <a:t> design </a:t>
            </a:r>
            <a:r>
              <a:rPr lang="nl-NL" dirty="0" err="1">
                <a:latin typeface="Handvetica" panose="02000806000000020004" pitchFamily="2" charset="0"/>
              </a:rPr>
              <a:t>pattern</a:t>
            </a:r>
            <a:endParaRPr lang="nl-NL" dirty="0">
              <a:latin typeface="Handvetica" panose="02000806000000020004" pitchFamily="2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DA3D6A4-83B7-4BBC-AD1E-31BE025B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74" y="2249379"/>
            <a:ext cx="5982962" cy="3118343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C706BB83-AC55-4F53-93B7-3074DC7906FA}"/>
              </a:ext>
            </a:extLst>
          </p:cNvPr>
          <p:cNvSpPr txBox="1"/>
          <p:nvPr/>
        </p:nvSpPr>
        <p:spPr>
          <a:xfrm rot="938139">
            <a:off x="118193" y="4441259"/>
            <a:ext cx="1453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Barking Cat DEMO" panose="02000503000000020004" pitchFamily="50" charset="0"/>
              </a:rPr>
              <a:t>Uitspraak:  [</a:t>
            </a:r>
            <a:r>
              <a:rPr lang="nl-NL" sz="2000" dirty="0" err="1">
                <a:latin typeface="Barking Cat DEMO" panose="02000503000000020004" pitchFamily="50" charset="0"/>
              </a:rPr>
              <a:t>fa'sadə</a:t>
            </a:r>
            <a:r>
              <a:rPr lang="nl-NL" sz="2000" dirty="0">
                <a:latin typeface="Barking Cat DEMO" panose="02000503000000020004" pitchFamily="50" charset="0"/>
              </a:rPr>
              <a:t>]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8C5B1E5-EA2B-46AB-AAD5-E2B18284781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EE00551-BB1D-4A04-8E33-A5951265AB7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D6826C2-684F-4FAA-9F35-903D631527AC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33FC66C-7707-4B3D-97DF-C1BF7D2531B1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84ED501A-0CA1-4E8A-8A4C-CA0E3D11E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E9A16D26-08A0-43E9-B4EA-6368729A486F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3630B7F-C055-4266-9FD7-4A5D9C2E7F46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2A19A6F0-DECA-46A6-A98B-FC20C80343A7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0E6A9C-FC1F-4B55-8796-A548E0E7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4324">
            <a:off x="-1056516" y="3451668"/>
            <a:ext cx="3914640" cy="1362924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83ED8C36-989E-4B48-AAC5-C29F82724A24}"/>
              </a:ext>
            </a:extLst>
          </p:cNvPr>
          <p:cNvSpPr txBox="1"/>
          <p:nvPr/>
        </p:nvSpPr>
        <p:spPr>
          <a:xfrm>
            <a:off x="832" y="2142234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823DE2A-34AC-4BA7-B9EE-9179729C9890}"/>
              </a:ext>
            </a:extLst>
          </p:cNvPr>
          <p:cNvSpPr txBox="1"/>
          <p:nvPr/>
        </p:nvSpPr>
        <p:spPr>
          <a:xfrm>
            <a:off x="1199938" y="3166387"/>
            <a:ext cx="1016377" cy="1228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1D4C226-7FA6-48CC-AEDE-EED5EDBB70E6}"/>
              </a:ext>
            </a:extLst>
          </p:cNvPr>
          <p:cNvSpPr txBox="1"/>
          <p:nvPr/>
        </p:nvSpPr>
        <p:spPr>
          <a:xfrm>
            <a:off x="1832199" y="511561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652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653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736069" y="263746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Façade design pattern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136DE92-0469-4B88-91A7-28E652EF2636}"/>
              </a:ext>
            </a:extLst>
          </p:cNvPr>
          <p:cNvSpPr txBox="1"/>
          <p:nvPr/>
        </p:nvSpPr>
        <p:spPr>
          <a:xfrm>
            <a:off x="507937" y="1984106"/>
            <a:ext cx="4596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Barking Cat DEMO" panose="02000503000000020004" pitchFamily="50" charset="0"/>
              </a:rPr>
              <a:t>Voordelen 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latin typeface="Handvetica" panose="02000806000000020004" pitchFamily="2" charset="0"/>
              </a:rPr>
              <a:t>Isolation</a:t>
            </a:r>
            <a:endParaRPr lang="nl-NL" dirty="0">
              <a:latin typeface="Handvetica" panose="02000806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nl-NL" dirty="0">
                <a:latin typeface="Handvetica" panose="02000806000000020004" pitchFamily="2" charset="0"/>
              </a:rPr>
              <a:t>Loose </a:t>
            </a:r>
            <a:r>
              <a:rPr lang="nl-NL" dirty="0" err="1">
                <a:latin typeface="Handvetica" panose="02000806000000020004" pitchFamily="2" charset="0"/>
              </a:rPr>
              <a:t>coupling</a:t>
            </a:r>
            <a:r>
              <a:rPr lang="nl-NL" dirty="0">
                <a:latin typeface="Handvetica" panose="02000806000000020004" pitchFamily="2" charset="0"/>
              </a:rPr>
              <a:t> (Client </a:t>
            </a:r>
            <a:r>
              <a:rPr lang="nl-NL" dirty="0">
                <a:latin typeface="Handvetica" panose="02000806000000020004" pitchFamily="2" charset="0"/>
                <a:sym typeface="Wingdings" panose="05000000000000000000" pitchFamily="2" charset="2"/>
              </a:rPr>
              <a:t></a:t>
            </a:r>
            <a:r>
              <a:rPr lang="nl-NL" dirty="0">
                <a:latin typeface="Handvetica" panose="02000806000000020004" pitchFamily="2" charset="0"/>
              </a:rPr>
              <a:t> Sub-system)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latin typeface="Handvetica" panose="02000806000000020004" pitchFamily="2" charset="0"/>
              </a:rPr>
              <a:t>Simplicity</a:t>
            </a:r>
            <a:endParaRPr lang="nl-NL" dirty="0">
              <a:latin typeface="Handvetica" panose="02000806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nl-NL" dirty="0" err="1">
                <a:latin typeface="Handvetica" panose="02000806000000020004" pitchFamily="2" charset="0"/>
              </a:rPr>
              <a:t>Responsibility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delegation</a:t>
            </a:r>
            <a:r>
              <a:rPr lang="nl-NL" dirty="0">
                <a:latin typeface="Handvetica" panose="02000806000000020004" pitchFamily="2" charset="0"/>
              </a:rPr>
              <a:t> 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7F15D87-6902-4A8B-9020-229AC52F5A20}"/>
              </a:ext>
            </a:extLst>
          </p:cNvPr>
          <p:cNvSpPr txBox="1"/>
          <p:nvPr/>
        </p:nvSpPr>
        <p:spPr>
          <a:xfrm>
            <a:off x="5710127" y="1975846"/>
            <a:ext cx="440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Barking Cat DEMO" panose="02000503000000020004" pitchFamily="50" charset="0"/>
              </a:rPr>
              <a:t>Nadeel</a:t>
            </a:r>
          </a:p>
          <a:p>
            <a:r>
              <a:rPr lang="nl-NL" dirty="0">
                <a:latin typeface="Handvetica" panose="02000806000000020004" pitchFamily="2" charset="0"/>
              </a:rPr>
              <a:t>- </a:t>
            </a:r>
            <a:r>
              <a:rPr lang="nl-NL" dirty="0" err="1">
                <a:latin typeface="Handvetica" panose="02000806000000020004" pitchFamily="2" charset="0"/>
              </a:rPr>
              <a:t>Tight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coupling</a:t>
            </a:r>
            <a:r>
              <a:rPr lang="nl-NL" dirty="0">
                <a:latin typeface="Handvetica" panose="02000806000000020004" pitchFamily="2" charset="0"/>
              </a:rPr>
              <a:t> (</a:t>
            </a:r>
            <a:r>
              <a:rPr lang="en-US" spc="-1" dirty="0">
                <a:latin typeface="Handvetica" panose="02000806000000020004" pitchFamily="2" charset="0"/>
              </a:rPr>
              <a:t>Façade </a:t>
            </a:r>
            <a:r>
              <a:rPr lang="nl-NL" dirty="0">
                <a:latin typeface="Handvetica" panose="02000806000000020004" pitchFamily="2" charset="0"/>
                <a:sym typeface="Wingdings" panose="05000000000000000000" pitchFamily="2" charset="2"/>
              </a:rPr>
              <a:t>Sub-system)</a:t>
            </a:r>
            <a:endParaRPr lang="nl-NL" dirty="0">
              <a:latin typeface="Handvetica" panose="02000806000000020004" pitchFamily="2" charset="0"/>
            </a:endParaRPr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F5CA338-E09C-4658-AFD2-2D6968E6E16E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DA4A7A9-EA24-49E7-85A7-0F85D6764D3D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554F8FA-A516-4091-8EF7-E473E7C40E6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ECCE572-4509-4323-8EC7-923ABBA3ABC7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F41AE05-14D2-4964-B15F-F95E0353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DF9782F5-C611-4F92-8446-16733F3348D3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15CF7A6-B507-491C-9940-BE2C62DE7569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B92CFA7-5AAC-4CED-992D-7B363A6D9416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89B2348-1609-4995-A1A9-B9137F2697E3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25FD46A3-A7C7-4A34-8756-82CB4B2B3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0B89AF88-AA37-47D1-AC00-C7A7FE84F210}"/>
              </a:ext>
            </a:extLst>
          </p:cNvPr>
          <p:cNvSpPr txBox="1"/>
          <p:nvPr/>
        </p:nvSpPr>
        <p:spPr>
          <a:xfrm>
            <a:off x="9291009" y="2890293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5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3864420" y="40027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Demo time !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9C22172-749D-4158-B328-966E60ED47F4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2D7479C-3E18-4D69-9A6D-D7BE655E3880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82F55C2-E25F-4A2F-ACCA-12EE76B2730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04F21B8-B1E6-4EAF-8554-F89CAE73DEFF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EE6C243-D445-492E-BB48-4F1AD869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A56389E8-42D4-4155-A796-9F0CEDD0730A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076BD50-CA74-4734-BCD8-8026FF5670FE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835808C-907F-4191-94A3-ADD0BE8843B2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2A57B8F-22BE-45CB-BEB6-8FEBB81C7AFC}"/>
              </a:ext>
            </a:extLst>
          </p:cNvPr>
          <p:cNvSpPr txBox="1"/>
          <p:nvPr/>
        </p:nvSpPr>
        <p:spPr>
          <a:xfrm>
            <a:off x="-1008351" y="3898035"/>
            <a:ext cx="2008960" cy="2131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2144FD9-2017-4C4A-89B2-BEEDE35C2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4324">
            <a:off x="-903874" y="4033613"/>
            <a:ext cx="3136316" cy="1091942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3294431B-EC1A-4318-A2D8-E170C789770B}"/>
              </a:ext>
            </a:extLst>
          </p:cNvPr>
          <p:cNvSpPr txBox="1"/>
          <p:nvPr/>
        </p:nvSpPr>
        <p:spPr>
          <a:xfrm>
            <a:off x="889043" y="3451859"/>
            <a:ext cx="807170" cy="984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4C54BC4-58E6-4A41-988D-4616B2BE71D3}"/>
              </a:ext>
            </a:extLst>
          </p:cNvPr>
          <p:cNvSpPr txBox="1"/>
          <p:nvPr/>
        </p:nvSpPr>
        <p:spPr>
          <a:xfrm>
            <a:off x="1521303" y="5320259"/>
            <a:ext cx="714725" cy="6588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39BE061-3EA1-440C-8C7E-E2E7CDB6A48A}"/>
              </a:ext>
            </a:extLst>
          </p:cNvPr>
          <p:cNvSpPr txBox="1"/>
          <p:nvPr/>
        </p:nvSpPr>
        <p:spPr>
          <a:xfrm>
            <a:off x="-104805" y="2946372"/>
            <a:ext cx="714725" cy="6588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3F67039-94DC-4ABA-B44A-2E970316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31771">
            <a:off x="1404859" y="1686329"/>
            <a:ext cx="3362389" cy="169716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5E43760E-31C0-4BA0-AD43-F0142F52D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9761" y="2549430"/>
            <a:ext cx="3451248" cy="1944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230</Words>
  <Application>Microsoft Office PowerPoint</Application>
  <PresentationFormat>Aangepast</PresentationFormat>
  <Paragraphs>55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Arial</vt:lpstr>
      <vt:lpstr>Barking Cat DEMO</vt:lpstr>
      <vt:lpstr>Calibri</vt:lpstr>
      <vt:lpstr>Calibri Light</vt:lpstr>
      <vt:lpstr>HandVetica</vt:lpstr>
      <vt:lpstr>the unseen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Façade design pattern</vt:lpstr>
      <vt:lpstr>PowerPoint-presentatie</vt:lpstr>
      <vt:lpstr>PowerPoint-presentatie</vt:lpstr>
      <vt:lpstr>PowerPoint-presentatie</vt:lpstr>
      <vt:lpstr>Façade vs Adapter </vt:lpstr>
      <vt:lpstr>Façade vs Proxy</vt:lpstr>
      <vt:lpstr>PowerPoint-presentatie</vt:lpstr>
      <vt:lpstr>Vragen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Bogdanović,Joco J.</cp:lastModifiedBy>
  <cp:revision>20</cp:revision>
  <dcterms:created xsi:type="dcterms:W3CDTF">2020-12-03T18:23:12Z</dcterms:created>
  <dcterms:modified xsi:type="dcterms:W3CDTF">2020-12-09T21:52:24Z</dcterms:modified>
  <dc:language>en-US</dc:language>
</cp:coreProperties>
</file>