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66" r:id="rId7"/>
    <p:sldId id="259" r:id="rId8"/>
    <p:sldId id="267" r:id="rId9"/>
    <p:sldId id="268" r:id="rId10"/>
    <p:sldId id="260" r:id="rId11"/>
    <p:sldId id="264" r:id="rId12"/>
    <p:sldId id="262" r:id="rId13"/>
    <p:sldId id="258" r:id="rId14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22DB-6F68-1D6D-F2FC-65F45F6AA229}" v="11" dt="2022-02-21T09:53:03.991"/>
    <p1510:client id="{2C2E2C65-84B2-4B0A-8ED2-B7AF2AC389CC}" v="1331" dt="2022-02-21T14:58:15.756"/>
    <p1510:client id="{3124B2D6-D04C-437D-86F9-FA7FF22A6A37}" v="240" dt="2022-02-21T09:47:12.095"/>
    <p1510:client id="{45F11330-3868-4B67-9B11-1DDBB33A5033}" v="3" vWet="4" dt="2022-02-21T10:02:32.216"/>
    <p1510:client id="{4812AFF0-54A4-4A80-9BB3-B69BEE3EFC34}" v="93" dt="2022-02-21T14:54:20.339"/>
    <p1510:client id="{8CD79672-4D32-4CE0-8A5A-168519EDBB80}" v="3" dt="2022-02-21T09:40:31.308"/>
    <p1510:client id="{BF00FD4E-1FBC-43C0-B524-8ABE67E6F9E2}" v="4" dt="2022-02-21T09:51:50.055"/>
    <p1510:client id="{CB781438-666A-472D-9402-ED0C8F29E28C}" v="1055" dt="2022-02-21T14:57:57.141"/>
    <p1510:client id="{E8AD3B33-99A8-777B-464E-C42C8B8CB644}" v="107" dt="2022-02-21T09:48:2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29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D049-1776-47BE-84F2-2E8B5C8808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A9C3A-3F9B-44E5-A800-D87D6203A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set out at the start of week 1 to understand what the idea of the project is and visualize the current system. </a:t>
            </a:r>
          </a:p>
          <a:p>
            <a:r>
              <a:rPr lang="en-US" dirty="0"/>
              <a:t>Then</a:t>
            </a:r>
            <a:r>
              <a:rPr lang="en-US" baseline="0" dirty="0"/>
              <a:t> we wanted to come up with a project idea for a solution that could help improve the system.</a:t>
            </a:r>
          </a:p>
          <a:p>
            <a:r>
              <a:rPr lang="en-US" baseline="0" dirty="0"/>
              <a:t>After the idea would have been approved by the client, we planned on getting our project set-up and beginning with the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week</a:t>
            </a:r>
            <a:r>
              <a:rPr lang="en-US" baseline="0" dirty="0"/>
              <a:t> 1, we focused on understanding the project and coming up with an idea about a </a:t>
            </a:r>
            <a:r>
              <a:rPr lang="en-US" baseline="0" dirty="0" smtClean="0"/>
              <a:t>solution. However</a:t>
            </a:r>
            <a:r>
              <a:rPr lang="en-US" baseline="0" dirty="0"/>
              <a:t>, once we got together with the other groups of the class, there was another group that also wanted to work on a similar solution, so all the team leaders got together and divided the tasks between each group.</a:t>
            </a:r>
          </a:p>
          <a:p>
            <a:pPr>
              <a:defRPr/>
            </a:pPr>
            <a:r>
              <a:rPr lang="nl-NL" dirty="0" smtClean="0"/>
              <a:t>After </a:t>
            </a:r>
            <a:r>
              <a:rPr lang="nl-NL" dirty="0"/>
              <a:t>having discussed what needs to be done with the class we ended up with the reservation system part</a:t>
            </a:r>
            <a:r>
              <a:rPr lang="nl-NL" dirty="0" smtClean="0"/>
              <a:t>.</a:t>
            </a:r>
            <a:endParaRPr lang="nl-NL" dirty="0"/>
          </a:p>
          <a:p>
            <a:pPr>
              <a:defRPr/>
            </a:pPr>
            <a:r>
              <a:rPr lang="nl-NL" smtClean="0"/>
              <a:t>	As </a:t>
            </a:r>
            <a:r>
              <a:rPr lang="nl-NL" dirty="0"/>
              <a:t>of right now the reservation part is handled by Resengo. The problem with resengo is that it isn’t open source and data has to be transferred manually. </a:t>
            </a:r>
          </a:p>
          <a:p>
            <a:pPr>
              <a:defRPr/>
            </a:pPr>
            <a:r>
              <a:rPr lang="nl-NL" dirty="0"/>
              <a:t>This is </a:t>
            </a:r>
            <a:r>
              <a:rPr lang="nl-NL" dirty="0" smtClean="0"/>
              <a:t>inefficient </a:t>
            </a:r>
            <a:r>
              <a:rPr lang="nl-NL" dirty="0"/>
              <a:t>and for new features you are dependant on a third party company. That’s why we want to come up with a solution.</a:t>
            </a:r>
          </a:p>
          <a:p>
            <a:endParaRPr lang="en-US" dirty="0"/>
          </a:p>
          <a:p>
            <a:r>
              <a:rPr lang="en-US" baseline="0" dirty="0"/>
              <a:t>After we had a project idea, we started by setting up our SCRUM board where we could divide the tasks between team members.</a:t>
            </a:r>
          </a:p>
          <a:p>
            <a:r>
              <a:rPr lang="en-US" baseline="0" dirty="0"/>
              <a:t>Next we focused on finishing the first version of our Project Plan and questions we would research during the project.</a:t>
            </a:r>
          </a:p>
          <a:p>
            <a:r>
              <a:rPr lang="en-US" baseline="0" dirty="0"/>
              <a:t>Finally, we set on writing user stories for the use cases of our planned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Guest</a:t>
            </a:r>
            <a:r>
              <a:rPr lang="en-US" baseline="0" dirty="0" smtClean="0"/>
              <a:t>s can:</a:t>
            </a:r>
            <a:br>
              <a:rPr lang="en-US" baseline="0" dirty="0" smtClean="0"/>
            </a:br>
            <a:r>
              <a:rPr lang="en-US" baseline="0" dirty="0" smtClean="0"/>
              <a:t>SEE AVAILABLE TIMESLOTS</a:t>
            </a:r>
          </a:p>
          <a:p>
            <a:r>
              <a:rPr lang="en-US" baseline="0" dirty="0" smtClean="0"/>
              <a:t>SET DIETARY REQUIREMENTS</a:t>
            </a:r>
            <a:br>
              <a:rPr lang="en-US" baseline="0" dirty="0" smtClean="0"/>
            </a:br>
            <a:r>
              <a:rPr lang="en-US" baseline="0" dirty="0" smtClean="0"/>
              <a:t>SPECIFY NUMBER OF GUESTS</a:t>
            </a:r>
            <a:br>
              <a:rPr lang="en-US" baseline="0" dirty="0" smtClean="0"/>
            </a:br>
            <a:r>
              <a:rPr lang="en-US" baseline="0" dirty="0" smtClean="0"/>
              <a:t>RECEIVE A CONFIRMATION MESSAGE</a:t>
            </a:r>
          </a:p>
          <a:p>
            <a:r>
              <a:rPr lang="en-US" baseline="0" dirty="0" smtClean="0"/>
              <a:t>CANCEL A RESERVATION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GUEST CAN:</a:t>
            </a:r>
            <a:br>
              <a:rPr lang="en-US" dirty="0" smtClean="0"/>
            </a:br>
            <a:r>
              <a:rPr lang="en-US" dirty="0" smtClean="0"/>
              <a:t>	ENTER THE NAMES OF GUESTS</a:t>
            </a:r>
            <a:br>
              <a:rPr lang="en-US" dirty="0" smtClean="0"/>
            </a:br>
            <a:r>
              <a:rPr lang="en-US" dirty="0" smtClean="0"/>
              <a:t>	LEAVE REMEARS IN A RESERVATION</a:t>
            </a:r>
            <a:br>
              <a:rPr lang="en-US" dirty="0" smtClean="0"/>
            </a:br>
            <a:r>
              <a:rPr lang="en-US" dirty="0" smtClean="0"/>
              <a:t>	RESCHEDULE</a:t>
            </a:r>
            <a:r>
              <a:rPr lang="en-US" baseline="0" dirty="0" smtClean="0"/>
              <a:t> A RESERVATION</a:t>
            </a:r>
          </a:p>
          <a:p>
            <a:r>
              <a:rPr lang="en-US" baseline="0" dirty="0" smtClean="0"/>
              <a:t>EMPLOYEES CAN:</a:t>
            </a:r>
          </a:p>
          <a:p>
            <a:r>
              <a:rPr lang="en-US" baseline="0" dirty="0" smtClean="0"/>
              <a:t>	CREATE SPECIAL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coming</a:t>
            </a:r>
            <a:r>
              <a:rPr lang="en-US" baseline="0" dirty="0"/>
              <a:t> up with the application and the structure of our project, and mostly while writing our user stories, we came up with a few questions that we need answered to advance with our project.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struggled finding information about how a customer would redeem a voucher… Can it be used online?</a:t>
            </a:r>
          </a:p>
          <a:p>
            <a:endParaRPr lang="en-US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 special event be on a regular dim dine day, if so how does that look like from the regular reservation perspective (is that day disabled?)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case of an agreement on the project, next sprint </a:t>
            </a:r>
            <a:r>
              <a:rPr lang="nl-NL" dirty="0" smtClean="0"/>
              <a:t>we will focus on </a:t>
            </a:r>
            <a:r>
              <a:rPr lang="nl-NL" dirty="0"/>
              <a:t>analyzing and designing the project. We </a:t>
            </a:r>
            <a:r>
              <a:rPr lang="nl-NL"/>
              <a:t>will </a:t>
            </a:r>
            <a:r>
              <a:rPr lang="nl-NL" smtClean="0"/>
              <a:t>also make a start on a </a:t>
            </a:r>
            <a:r>
              <a:rPr lang="nl-NL" baseline="0" smtClean="0"/>
              <a:t>minimal </a:t>
            </a:r>
            <a:r>
              <a:rPr lang="nl-NL" baseline="0" dirty="0" smtClean="0"/>
              <a:t>viable product(MVP).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During</a:t>
            </a:r>
            <a:r>
              <a:rPr lang="nl-NL" dirty="0" smtClean="0"/>
              <a:t> </a:t>
            </a:r>
            <a:r>
              <a:rPr lang="nl-NL" dirty="0"/>
              <a:t>the HackIT week we spend our time visualizing the current system, at the end we came up with a problem and a solution for that problem.</a:t>
            </a:r>
          </a:p>
          <a:p>
            <a:r>
              <a:rPr lang="nl-NL" dirty="0"/>
              <a:t>After this week, the group leaders have divided the project in consultation with Carli among the groups.</a:t>
            </a:r>
          </a:p>
          <a:p>
            <a:r>
              <a:rPr lang="nl-NL" dirty="0"/>
              <a:t>We ended up with the reservation system part.</a:t>
            </a:r>
          </a:p>
          <a:p>
            <a:r>
              <a:rPr lang="en-US" dirty="0"/>
              <a:t>We worked on the project plan, including possible research questions.</a:t>
            </a:r>
          </a:p>
          <a:p>
            <a:r>
              <a:rPr lang="en-US" dirty="0"/>
              <a:t>Lastly, we managed to create some user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A9C3A-3F9B-44E5-A800-D87D6203A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bl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0F246EA-2CA6-A949-8C74-EFA4609F56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4548843-C499-E245-95D4-C33008F1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24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C3A00F72-3AB5-E14B-B4B6-C3FE088A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1" y="3108960"/>
            <a:ext cx="11630399" cy="2324017"/>
          </a:xfrm>
        </p:spPr>
        <p:txBody>
          <a:bodyPr/>
          <a:lstStyle>
            <a:lvl1pPr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10A5C45-3525-4B49-ADF7-2EF353ADB3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400" y="254400"/>
            <a:ext cx="897467" cy="8974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2AD303-BDFF-934F-9145-CB4C92C73C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4471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B8A9C812-2E58-0645-A293-BECF92250576}"/>
              </a:ext>
            </a:extLst>
          </p:cNvPr>
          <p:cNvSpPr/>
          <p:nvPr/>
        </p:nvSpPr>
        <p:spPr>
          <a:xfrm>
            <a:off x="0" y="0"/>
            <a:ext cx="12192000" cy="5452800"/>
          </a:xfrm>
          <a:prstGeom prst="rect">
            <a:avLst/>
          </a:prstGeom>
          <a:solidFill>
            <a:srgbClr val="66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jdelijke aanduiding voor inhoud 1">
            <a:extLst>
              <a:ext uri="{FF2B5EF4-FFF2-40B4-BE49-F238E27FC236}">
                <a16:creationId xmlns:a16="http://schemas.microsoft.com/office/drawing/2014/main" id="{E6F7F96C-6BFF-6F43-9987-44ED1DB5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1" y="1600201"/>
            <a:ext cx="11630399" cy="3832776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C0CC26D-4375-804A-A98F-81E6E01505AC}"/>
              </a:ext>
            </a:extLst>
          </p:cNvPr>
          <p:cNvSpPr txBox="1">
            <a:spLocks/>
          </p:cNvSpPr>
          <p:nvPr/>
        </p:nvSpPr>
        <p:spPr>
          <a:xfrm>
            <a:off x="3692810" y="5648042"/>
            <a:ext cx="8245173" cy="9948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/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CFDF3A75-0FAB-4F4F-9617-610FEDF2CE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91455" y="5696755"/>
            <a:ext cx="7346528" cy="89746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609585" indent="0">
              <a:buFontTx/>
              <a:buNone/>
              <a:defRPr sz="1600">
                <a:latin typeface="Arial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/>
              <a:t>Gegevens afzender (denk aan: naam, contactgegevens, opleiding, enz.)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667120-90A3-E741-801D-CCE9CA950A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001" y="5692522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923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16776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1968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bla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8308C1A-2923-C64E-B68B-9EEA862187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51403BA-E744-2547-B84E-67A9F03F5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30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8BE7C8-DFA0-BF4B-B29B-CB6594498A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400" y="254400"/>
            <a:ext cx="897467" cy="8974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F7D3028-9F69-4644-A249-2E8432A5DE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552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F485B2E-A8FA-EE4D-AC7A-FBA782AF40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4" name="Tijdelijke aanduiding voor afbeelding 4">
            <a:extLst>
              <a:ext uri="{FF2B5EF4-FFF2-40B4-BE49-F238E27FC236}">
                <a16:creationId xmlns:a16="http://schemas.microsoft.com/office/drawing/2014/main" id="{8AEE0225-7956-3A4F-8287-786BC27D76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1600"/>
            <a:ext cx="12192000" cy="5476800"/>
          </a:xfrm>
          <a:blipFill>
            <a:blip r:embed="rId3"/>
            <a:stretch>
              <a:fillRect/>
            </a:stretch>
          </a:blipFill>
        </p:spPr>
        <p:txBody>
          <a:bodyPr tIns="1188000" anchor="t" anchorCtr="0"/>
          <a:lstStyle>
            <a:lvl1pPr algn="ctr">
              <a:defRPr>
                <a:solidFill>
                  <a:srgbClr val="663366"/>
                </a:solidFill>
              </a:defRPr>
            </a:lvl1pPr>
          </a:lstStyle>
          <a:p>
            <a:r>
              <a:rPr lang="nl-NL"/>
              <a:t>Eigen voorblad maken: klik op het pictogram hieronder en voeg een eigen afbeelding toe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9DCE907-6FE3-5043-979C-0F06E4E9AA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918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7" y="6173788"/>
            <a:ext cx="8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667"/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88478986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8" y="6173788"/>
            <a:ext cx="84881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667"/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2945204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992000" y="1515453"/>
            <a:ext cx="9919195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92000" y="2726401"/>
            <a:ext cx="9919195" cy="3380777"/>
          </a:xfrm>
        </p:spPr>
        <p:txBody>
          <a:bodyPr/>
          <a:lstStyle>
            <a:lvl1pPr algn="r">
              <a:defRPr sz="3200">
                <a:latin typeface="Arial"/>
                <a:cs typeface="Arial"/>
              </a:defRPr>
            </a:lvl1pPr>
            <a:lvl2pPr algn="r">
              <a:defRPr sz="2667"/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22986249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volgpagina-titel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83201" y="1600201"/>
            <a:ext cx="11630399" cy="3832776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667"/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77831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volgpagina-titel-twee-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/>
            </a:lvl1pPr>
          </a:lstStyle>
          <a:p>
            <a:r>
              <a:rPr lang="nl-NL"/>
              <a:t>Titel </a:t>
            </a:r>
            <a:r>
              <a:rPr lang="nl-NL" err="1"/>
              <a:t>volgblad</a:t>
            </a:r>
            <a:r>
              <a:rPr lang="nl-NL"/>
              <a:t> </a:t>
            </a:r>
            <a:r>
              <a:rPr lang="nl-NL" err="1"/>
              <a:t>Arial</a:t>
            </a:r>
            <a:r>
              <a:rPr lang="nl-NL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83200" y="1600201"/>
            <a:ext cx="5712000" cy="3859939"/>
          </a:xfrm>
        </p:spPr>
        <p:txBody>
          <a:bodyPr>
            <a:normAutofit/>
          </a:bodyPr>
          <a:lstStyle>
            <a:lvl1pPr>
              <a:defRPr sz="2667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711201" cy="3859940"/>
          </a:xfrm>
        </p:spPr>
        <p:txBody>
          <a:bodyPr>
            <a:normAutofit/>
          </a:bodyPr>
          <a:lstStyle>
            <a:lvl1pPr>
              <a:defRPr sz="2667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2024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Vervolgpagina-afbeelding-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94291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BF4E01A-DE5C-8844-9077-C8295A69C292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nl-NL"/>
              <a:t>Titel van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3201" y="1600201"/>
            <a:ext cx="11630399" cy="383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/>
  </p:transition>
  <p:txStyles>
    <p:titleStyle>
      <a:lvl1pPr algn="l" defTabSz="609585" rtl="0" eaLnBrk="1" latinLnBrk="0" hangingPunct="1">
        <a:spcBef>
          <a:spcPct val="0"/>
        </a:spcBef>
        <a:buNone/>
        <a:defRPr sz="4267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3427" y="2519144"/>
            <a:ext cx="11630400" cy="1142400"/>
          </a:xfrm>
        </p:spPr>
        <p:txBody>
          <a:bodyPr>
            <a:normAutofit/>
          </a:bodyPr>
          <a:lstStyle/>
          <a:p>
            <a:pPr algn="ctr"/>
            <a:r>
              <a:rPr lang="de-DE" sz="4400" dirty="0">
                <a:cs typeface="Calibri Light"/>
              </a:rPr>
              <a:t>Sprint DELIVERY</a:t>
            </a:r>
            <a:endParaRPr lang="de-DE" sz="4400" dirty="0">
              <a:solidFill>
                <a:srgbClr val="FFFFFF">
                  <a:alpha val="94000"/>
                </a:srgb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idx="1"/>
          </p:nvPr>
        </p:nvSpPr>
        <p:spPr>
          <a:xfrm>
            <a:off x="246478" y="3751611"/>
            <a:ext cx="11630399" cy="946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 algn="ctr"/>
            <a:r>
              <a:rPr lang="de-DE" sz="2800" dirty="0">
                <a:cs typeface="Calibri"/>
              </a:rPr>
              <a:t>Sprint 0</a:t>
            </a:r>
            <a:endParaRPr lang="en-US" sz="2800" dirty="0"/>
          </a:p>
          <a:p>
            <a:pPr marL="0" indent="0" algn="ctr">
              <a:spcBef>
                <a:spcPts val="0"/>
              </a:spcBef>
            </a:pPr>
            <a:r>
              <a:rPr lang="nl-NL" sz="2800" i="1" dirty="0"/>
              <a:t>RB-03 Group 2</a:t>
            </a:r>
            <a:endParaRPr lang="en-US" sz="2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363BEBC-ABEA-4DF3-A3E4-2DFD27BFA201}"/>
              </a:ext>
            </a:extLst>
          </p:cNvPr>
          <p:cNvSpPr txBox="1"/>
          <p:nvPr/>
        </p:nvSpPr>
        <p:spPr>
          <a:xfrm>
            <a:off x="1526005" y="52557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i="1">
              <a:cs typeface="Arial"/>
            </a:endParaRPr>
          </a:p>
        </p:txBody>
      </p:sp>
      <p:pic>
        <p:nvPicPr>
          <p:cNvPr id="5" name="Graphic 4" descr="Voedsellevering silhouet">
            <a:extLst>
              <a:ext uri="{FF2B5EF4-FFF2-40B4-BE49-F238E27FC236}">
                <a16:creationId xmlns:a16="http://schemas.microsoft.com/office/drawing/2014/main" id="{1E15D415-A584-47EB-8986-06E3EA6A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97261" y="5027879"/>
            <a:ext cx="2197261" cy="2197261"/>
          </a:xfrm>
          <a:prstGeom prst="rect">
            <a:avLst/>
          </a:prstGeom>
        </p:spPr>
      </p:pic>
      <p:pic>
        <p:nvPicPr>
          <p:cNvPr id="7" name="Graphic 6" descr="Boodschappenzak silhouet">
            <a:extLst>
              <a:ext uri="{FF2B5EF4-FFF2-40B4-BE49-F238E27FC236}">
                <a16:creationId xmlns:a16="http://schemas.microsoft.com/office/drawing/2014/main" id="{ED781681-07DD-4DF6-B50E-811390B98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200" y="5277738"/>
            <a:ext cx="890527" cy="890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0753" y="902525"/>
            <a:ext cx="914400" cy="914400"/>
          </a:xfrm>
          <a:prstGeom prst="rect">
            <a:avLst/>
          </a:prstGeom>
        </p:spPr>
        <p:txBody>
          <a:bodyPr wrap="none" rtlCol="0" anchor="ctr" anchorCtr="0">
            <a:normAutofit/>
          </a:bodyPr>
          <a:lstStyle/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1 L 0.5901 0.0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5 -0.07245 L 0.02265 -0.07222 C 0.01966 -0.07639 0.00664 -0.09074 0.00443 -0.09398 C -0.00326 -0.10417 -0.0056 -0.1044 -0.01302 -0.10926 C -0.01654 -0.11227 -0.01979 -0.1125 -0.02344 -0.1125 C -0.02656 -0.1125 -0.03034 -0.1125 -0.03399 -0.11134 C -0.03685 -0.10833 -0.03972 -0.1037 -0.04271 -0.09954 C -0.05495 -0.0838 -0.05404 -0.08495 -0.05886 -0.07546 C -0.06393 -0.06597 -0.0694 -0.05324 -0.07266 -0.04305 C -0.07513 -0.03495 -0.07735 -0.02685 -0.07995 -0.01412 C -0.08034 -0.01018 -0.08086 -0.00463 -0.08177 -7.40741E-7 C -0.08503 0.02245 -0.08386 0.0162 -0.08685 0.03125 C -0.08685 0.03287 -0.08685 0.03449 -0.0875 0.03657 C -0.08854 0.04398 -0.09154 0.05995 -0.09154 0.06019 C -0.09154 0.06134 -0.09154 0.06227 -0.0918 0.0632 C -0.09245 0.06782 -0.09323 0.07361 -0.09362 0.07824 C -0.09427 0.08218 -0.09427 0.08125 -0.09427 0.08519 " pathEditMode="relative" rAng="0" ptsTypes="AAAAAAAAAAAAAAAAA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58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5901 0.0081 L 1.22656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9C9F-6BA4-440B-9B8D-188A53CF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Activities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E2F51A-15C9-430D-B54F-D3F69394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dirty="0" err="1"/>
              <a:t>HackIT</a:t>
            </a:r>
            <a:endParaRPr lang="en-US" dirty="0"/>
          </a:p>
          <a:p>
            <a:pPr marL="456565" indent="-456565"/>
            <a:r>
              <a:rPr lang="en-US" dirty="0"/>
              <a:t>Project division</a:t>
            </a:r>
          </a:p>
          <a:p>
            <a:pPr marL="456565" indent="-456565"/>
            <a:r>
              <a:rPr lang="en-US" dirty="0"/>
              <a:t>Project plan</a:t>
            </a:r>
          </a:p>
          <a:p>
            <a:pPr marL="456565" indent="-456565"/>
            <a:r>
              <a:rPr lang="en-US" dirty="0"/>
              <a:t>User stories</a:t>
            </a:r>
          </a:p>
        </p:txBody>
      </p:sp>
      <p:pic>
        <p:nvPicPr>
          <p:cNvPr id="4" name="Picture 4" descr="Reservation Linear Icon. Modern Outline Reservation Logo Concept Stock  Vector - Illustration of place, party: 133521050">
            <a:extLst>
              <a:ext uri="{FF2B5EF4-FFF2-40B4-BE49-F238E27FC236}">
                <a16:creationId xmlns:a16="http://schemas.microsoft.com/office/drawing/2014/main" id="{733E5AFE-9052-4C41-8C4C-5C65008BC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12847" r="21805" b="6970"/>
          <a:stretch/>
        </p:blipFill>
        <p:spPr bwMode="auto">
          <a:xfrm>
            <a:off x="8207155" y="1663222"/>
            <a:ext cx="2582765" cy="353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1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F6691-25C3-4F59-A575-9B76AF7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Contents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B45468-F4C0-4DB3-8082-C6BE7417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Sprint Goals</a:t>
            </a:r>
          </a:p>
          <a:p>
            <a:pPr marL="456565" indent="-456565"/>
            <a:r>
              <a:rPr lang="en-US" dirty="0" smtClean="0">
                <a:cs typeface="Calibri"/>
              </a:rPr>
              <a:t>Progress</a:t>
            </a:r>
          </a:p>
          <a:p>
            <a:pPr marL="456565" indent="-456565"/>
            <a:r>
              <a:rPr lang="en-US" dirty="0" smtClean="0">
                <a:cs typeface="Calibri"/>
              </a:rPr>
              <a:t>Features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Inquiries</a:t>
            </a:r>
          </a:p>
          <a:p>
            <a:pPr marL="456565" indent="-456565"/>
            <a:r>
              <a:rPr lang="en-US" dirty="0" smtClean="0">
                <a:cs typeface="Calibri"/>
              </a:rPr>
              <a:t>Plans</a:t>
            </a:r>
            <a:endParaRPr lang="en-US" dirty="0">
              <a:cs typeface="Calibri"/>
            </a:endParaRPr>
          </a:p>
        </p:txBody>
      </p:sp>
      <p:pic>
        <p:nvPicPr>
          <p:cNvPr id="5" name="Graphic 4" descr="Klembord met vinkjes met effen opvulling">
            <a:extLst>
              <a:ext uri="{FF2B5EF4-FFF2-40B4-BE49-F238E27FC236}">
                <a16:creationId xmlns:a16="http://schemas.microsoft.com/office/drawing/2014/main" id="{9AC0D1A2-8612-4707-9D4E-85E12FDAC5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1194" y="503657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project goal</a:t>
            </a:r>
          </a:p>
          <a:p>
            <a:r>
              <a:rPr lang="en-US" dirty="0"/>
              <a:t>Visualize the current system</a:t>
            </a:r>
          </a:p>
          <a:p>
            <a:r>
              <a:rPr lang="en-US" dirty="0"/>
              <a:t>Come up with a </a:t>
            </a:r>
            <a:r>
              <a:rPr lang="en-US" dirty="0" smtClean="0"/>
              <a:t>solution</a:t>
            </a:r>
            <a:endParaRPr lang="en-US" dirty="0"/>
          </a:p>
          <a:p>
            <a:r>
              <a:rPr lang="en-US" dirty="0"/>
              <a:t>Set-up project</a:t>
            </a:r>
          </a:p>
          <a:p>
            <a:r>
              <a:rPr lang="en-US" dirty="0"/>
              <a:t>Start with documentation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phic 2" descr="Roos met effen opvulling">
            <a:extLst>
              <a:ext uri="{FF2B5EF4-FFF2-40B4-BE49-F238E27FC236}">
                <a16:creationId xmlns:a16="http://schemas.microsoft.com/office/drawing/2014/main" id="{78EA76C9-047F-4D3F-89CB-244F3D502D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9400" y="509100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41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BA7D8-4060-449D-B85A-497DCB1F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Progress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D9B74D-8552-437C-86FA-1FD55727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dirty="0"/>
              <a:t>Project </a:t>
            </a:r>
            <a:r>
              <a:rPr lang="en-US" dirty="0" smtClean="0"/>
              <a:t>Division</a:t>
            </a:r>
          </a:p>
          <a:p>
            <a:pPr marL="456565" indent="-456565"/>
            <a:r>
              <a:rPr lang="en-US" dirty="0" smtClean="0"/>
              <a:t>Project Idea</a:t>
            </a:r>
          </a:p>
          <a:p>
            <a:pPr marL="456565" indent="-456565"/>
            <a:r>
              <a:rPr lang="en-US" dirty="0" smtClean="0"/>
              <a:t>SCRUM Board Set-up</a:t>
            </a:r>
          </a:p>
          <a:p>
            <a:pPr marL="456565" indent="-456565"/>
            <a:r>
              <a:rPr lang="en-US" dirty="0" smtClean="0"/>
              <a:t>Project </a:t>
            </a:r>
            <a:r>
              <a:rPr lang="en-US" dirty="0"/>
              <a:t>Plan</a:t>
            </a:r>
          </a:p>
          <a:p>
            <a:pPr marL="456565" indent="-456565"/>
            <a:r>
              <a:rPr lang="en-US" dirty="0"/>
              <a:t>User Stories</a:t>
            </a:r>
          </a:p>
        </p:txBody>
      </p:sp>
      <p:pic>
        <p:nvPicPr>
          <p:cNvPr id="6" name="Graphic 5" descr="Bakstenen muur bouwen met effen opvulling">
            <a:extLst>
              <a:ext uri="{FF2B5EF4-FFF2-40B4-BE49-F238E27FC236}">
                <a16:creationId xmlns:a16="http://schemas.microsoft.com/office/drawing/2014/main" id="{1B31C82D-6B17-4752-ACFF-33EEA08D2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1194" y="51252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available timeslots</a:t>
            </a:r>
          </a:p>
          <a:p>
            <a:r>
              <a:rPr lang="en-US" dirty="0"/>
              <a:t>Dietary requirements</a:t>
            </a:r>
          </a:p>
          <a:p>
            <a:r>
              <a:rPr lang="en-US" dirty="0"/>
              <a:t>Specify number of guests</a:t>
            </a:r>
          </a:p>
          <a:p>
            <a:r>
              <a:rPr lang="en-US" dirty="0"/>
              <a:t>Confirmation message</a:t>
            </a:r>
          </a:p>
          <a:p>
            <a:r>
              <a:rPr lang="en-US" dirty="0"/>
              <a:t>Cancel reservation</a:t>
            </a:r>
          </a:p>
        </p:txBody>
      </p:sp>
      <p:pic>
        <p:nvPicPr>
          <p:cNvPr id="5" name="Graphic 4" descr="Bekerglas met effen opvulling">
            <a:extLst>
              <a:ext uri="{FF2B5EF4-FFF2-40B4-BE49-F238E27FC236}">
                <a16:creationId xmlns:a16="http://schemas.microsoft.com/office/drawing/2014/main" id="{28EC32C2-A248-40CF-89F9-50845B0F0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4068" y="4864494"/>
            <a:ext cx="1598151" cy="15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4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Have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guests</a:t>
            </a:r>
          </a:p>
          <a:p>
            <a:r>
              <a:rPr lang="en-US" dirty="0"/>
              <a:t>Remarks in reservation</a:t>
            </a:r>
          </a:p>
          <a:p>
            <a:r>
              <a:rPr lang="en-US" dirty="0"/>
              <a:t>Reschedule reservation</a:t>
            </a:r>
          </a:p>
          <a:p>
            <a:r>
              <a:rPr lang="en-US" dirty="0"/>
              <a:t>Special events</a:t>
            </a:r>
          </a:p>
        </p:txBody>
      </p:sp>
      <p:pic>
        <p:nvPicPr>
          <p:cNvPr id="7" name="Graphic 6" descr="Gedachte met effen opvulling">
            <a:extLst>
              <a:ext uri="{FF2B5EF4-FFF2-40B4-BE49-F238E27FC236}">
                <a16:creationId xmlns:a16="http://schemas.microsoft.com/office/drawing/2014/main" id="{4ADDE86B-DB31-44D8-8A1E-93B8A9129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7764" y="502048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7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68332-884F-4DEC-AA87-DA0148A7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0" dirty="0"/>
              <a:t>Inquiries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AF668D-1B7B-4E63-96AA-D2307B91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7" y="2837793"/>
            <a:ext cx="9518871" cy="2858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does a customer redeem a voucher</a:t>
            </a:r>
            <a:r>
              <a:rPr lang="en-US" dirty="0" smtClean="0"/>
              <a:t>?</a:t>
            </a:r>
          </a:p>
          <a:p>
            <a:r>
              <a:rPr lang="en-GB" dirty="0"/>
              <a:t>How does the reservation for special events work?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 err="1"/>
              <a:t>Appsemble</a:t>
            </a:r>
            <a:r>
              <a:rPr lang="en-US" dirty="0"/>
              <a:t> cannot be used for back-end, do we have any other restrictions?</a:t>
            </a:r>
          </a:p>
          <a:p>
            <a:endParaRPr lang="en-US" dirty="0"/>
          </a:p>
        </p:txBody>
      </p:sp>
      <p:pic>
        <p:nvPicPr>
          <p:cNvPr id="10" name="Graphic 9" descr="Vragen met effen opvulling">
            <a:extLst>
              <a:ext uri="{FF2B5EF4-FFF2-40B4-BE49-F238E27FC236}">
                <a16:creationId xmlns:a16="http://schemas.microsoft.com/office/drawing/2014/main" id="{7D585B11-BA98-4736-BBCE-06FD53A9F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397880" y="5034986"/>
            <a:ext cx="1501739" cy="15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33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964C0-B2E7-42C6-BFB4-E8090667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638904"/>
            <a:ext cx="7924800" cy="1580193"/>
          </a:xfrm>
        </p:spPr>
        <p:txBody>
          <a:bodyPr>
            <a:normAutofit/>
          </a:bodyPr>
          <a:lstStyle/>
          <a:p>
            <a:r>
              <a:rPr lang="nl-NL" sz="6600" dirty="0"/>
              <a:t>SPRINT 1 </a:t>
            </a:r>
            <a:r>
              <a:rPr lang="nl-NL" sz="6600" dirty="0" smtClean="0"/>
              <a:t>Plans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376303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8612C-FCE7-4778-962C-9B6EA5A94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062" y="1742197"/>
            <a:ext cx="7493876" cy="1933411"/>
          </a:xfrm>
        </p:spPr>
        <p:txBody>
          <a:bodyPr anchor="b">
            <a:normAutofit/>
          </a:bodyPr>
          <a:lstStyle/>
          <a:p>
            <a:r>
              <a:rPr lang="en-US" dirty="0"/>
              <a:t>That was our sprint delivery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A04C7-C8A8-410A-9D84-75F88078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655" y="3822754"/>
            <a:ext cx="5780690" cy="6861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3200" i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98203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ontys-basis-Diamodel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ctr" anchorCtr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porate identity impact on society Drive MKB 0.1" id="{4A4455B7-60F2-4904-8CED-AFDA76473C88}" vid="{4BE8D1F9-59E5-471E-AC35-05B6BBC08A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5EC95B05628479E07D2441D1BF1F4" ma:contentTypeVersion="4" ma:contentTypeDescription="Een nieuw document maken." ma:contentTypeScope="" ma:versionID="6eeb76624217ce3260567052a0b8d659">
  <xsd:schema xmlns:xsd="http://www.w3.org/2001/XMLSchema" xmlns:xs="http://www.w3.org/2001/XMLSchema" xmlns:p="http://schemas.microsoft.com/office/2006/metadata/properties" xmlns:ns2="50489db6-5088-4038-82a1-52fa82448584" targetNamespace="http://schemas.microsoft.com/office/2006/metadata/properties" ma:root="true" ma:fieldsID="46bc1d1077ef0b1ecc0adc02be488058" ns2:_="">
    <xsd:import namespace="50489db6-5088-4038-82a1-52fa824485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89db6-5088-4038-82a1-52fa8244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8F0DE-2E86-4E25-AD80-71CB8A8F8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8EDD6-E251-4A11-AD73-568A97335DBD}">
  <ds:schemaRefs>
    <ds:schemaRef ds:uri="50489db6-5088-4038-82a1-52fa824485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3E3D18-8264-4F88-AB7A-D64EC61B0345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50489db6-5088-4038-82a1-52fa82448584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Coporate identity impact on society Drive MKB 0.1</Template>
  <TotalTime>551</TotalTime>
  <Words>490</Words>
  <Application>Microsoft Office PowerPoint</Application>
  <PresentationFormat>Widescreen</PresentationFormat>
  <Paragraphs>79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Fontys-basis-Diamodel</vt:lpstr>
      <vt:lpstr>Sprint DELIVERY</vt:lpstr>
      <vt:lpstr>Contents</vt:lpstr>
      <vt:lpstr>Sprint Goals</vt:lpstr>
      <vt:lpstr>Progress</vt:lpstr>
      <vt:lpstr>Features</vt:lpstr>
      <vt:lpstr>Nice to Have Features</vt:lpstr>
      <vt:lpstr>Inquiries</vt:lpstr>
      <vt:lpstr>SPRINT 1 Plans</vt:lpstr>
      <vt:lpstr>That was our sprint delivery</vt:lpstr>
      <vt:lpstr>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ivankbanov@gmail.com</cp:lastModifiedBy>
  <cp:revision>61</cp:revision>
  <dcterms:created xsi:type="dcterms:W3CDTF">2022-02-21T08:48:58Z</dcterms:created>
  <dcterms:modified xsi:type="dcterms:W3CDTF">2022-02-24T08:36:59Z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0x0101007045EC95B05628479E07D2441D1BF1F4</vt:lpwstr>
  </property>
</Properties>
</file>