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7"/>
  </p:notesMasterIdLst>
  <p:sldIdLst>
    <p:sldId id="256" r:id="rId2"/>
    <p:sldId id="259" r:id="rId3"/>
    <p:sldId id="258" r:id="rId4"/>
    <p:sldId id="27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7" r:id="rId18"/>
    <p:sldId id="287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0376F8-73DC-49EC-932A-B9DA68CFEF2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CE8C80-41B8-4595-8352-1C2CC0146E97}">
      <dgm:prSet/>
      <dgm:spPr>
        <a:solidFill>
          <a:srgbClr val="92D050"/>
        </a:solidFill>
      </dgm:spPr>
      <dgm:t>
        <a:bodyPr/>
        <a:lstStyle/>
        <a:p>
          <a:r>
            <a:rPr lang="en-US" dirty="0"/>
            <a:t>The Spring Framework is an open-source back-end web-application framework and inversion of control container designed for the Java platform. </a:t>
          </a:r>
        </a:p>
      </dgm:t>
    </dgm:pt>
    <dgm:pt modelId="{47AC40DE-594F-4E42-9656-63C592F4947E}" type="parTrans" cxnId="{775DCDFD-AA14-4896-8195-2567367B6F3B}">
      <dgm:prSet/>
      <dgm:spPr/>
      <dgm:t>
        <a:bodyPr/>
        <a:lstStyle/>
        <a:p>
          <a:endParaRPr lang="en-US"/>
        </a:p>
      </dgm:t>
    </dgm:pt>
    <dgm:pt modelId="{15A76750-C320-4A1A-8121-5897CFEBF799}" type="sibTrans" cxnId="{775DCDFD-AA14-4896-8195-2567367B6F3B}">
      <dgm:prSet/>
      <dgm:spPr/>
      <dgm:t>
        <a:bodyPr/>
        <a:lstStyle/>
        <a:p>
          <a:endParaRPr lang="en-US"/>
        </a:p>
      </dgm:t>
    </dgm:pt>
    <dgm:pt modelId="{C437A570-93E9-4164-B74B-016A56F2D30C}">
      <dgm:prSet/>
      <dgm:spPr>
        <a:solidFill>
          <a:srgbClr val="92D050"/>
        </a:solidFill>
      </dgm:spPr>
      <dgm:t>
        <a:bodyPr/>
        <a:lstStyle/>
        <a:p>
          <a:r>
            <a:rPr lang="en-US"/>
            <a:t>1 October 2002 </a:t>
          </a:r>
        </a:p>
      </dgm:t>
    </dgm:pt>
    <dgm:pt modelId="{006D0D45-B90C-4655-8A3A-964E0331A544}" type="parTrans" cxnId="{A0F229B1-7AC9-44CA-967A-B0A99652D455}">
      <dgm:prSet/>
      <dgm:spPr/>
      <dgm:t>
        <a:bodyPr/>
        <a:lstStyle/>
        <a:p>
          <a:endParaRPr lang="en-US"/>
        </a:p>
      </dgm:t>
    </dgm:pt>
    <dgm:pt modelId="{7821F214-474D-4819-9B2C-3EE1B1C049C1}" type="sibTrans" cxnId="{A0F229B1-7AC9-44CA-967A-B0A99652D455}">
      <dgm:prSet/>
      <dgm:spPr/>
      <dgm:t>
        <a:bodyPr/>
        <a:lstStyle/>
        <a:p>
          <a:endParaRPr lang="en-US"/>
        </a:p>
      </dgm:t>
    </dgm:pt>
    <dgm:pt modelId="{3F7DF33C-0F2F-4C6B-9740-3B92B788DEB0}">
      <dgm:prSet/>
      <dgm:spPr>
        <a:solidFill>
          <a:srgbClr val="92D050"/>
        </a:solidFill>
      </dgm:spPr>
      <dgm:t>
        <a:bodyPr/>
        <a:lstStyle/>
        <a:p>
          <a:r>
            <a:rPr lang="en-US"/>
            <a:t>Rod Johnson</a:t>
          </a:r>
        </a:p>
      </dgm:t>
    </dgm:pt>
    <dgm:pt modelId="{06934ED2-3281-48EC-B8B9-CD916D328B7B}" type="parTrans" cxnId="{19597A17-7505-41CE-98D3-D911435F82EC}">
      <dgm:prSet/>
      <dgm:spPr/>
      <dgm:t>
        <a:bodyPr/>
        <a:lstStyle/>
        <a:p>
          <a:endParaRPr lang="en-US"/>
        </a:p>
      </dgm:t>
    </dgm:pt>
    <dgm:pt modelId="{93E84FF2-5931-4097-B37E-318A0EBFA2ED}" type="sibTrans" cxnId="{19597A17-7505-41CE-98D3-D911435F82EC}">
      <dgm:prSet/>
      <dgm:spPr/>
      <dgm:t>
        <a:bodyPr/>
        <a:lstStyle/>
        <a:p>
          <a:endParaRPr lang="en-US"/>
        </a:p>
      </dgm:t>
    </dgm:pt>
    <dgm:pt modelId="{8FE53EF4-ABE3-4D21-9E47-6854BDA6E453}">
      <dgm:prSet/>
      <dgm:spPr>
        <a:solidFill>
          <a:srgbClr val="92D050"/>
        </a:solidFill>
      </dgm:spPr>
      <dgm:t>
        <a:bodyPr/>
        <a:lstStyle/>
        <a:p>
          <a:r>
            <a:rPr lang="en-US" dirty="0"/>
            <a:t>Apache 2.0 license</a:t>
          </a:r>
        </a:p>
      </dgm:t>
    </dgm:pt>
    <dgm:pt modelId="{B56C3C97-224A-4085-856A-0D19A1A04E6B}" type="parTrans" cxnId="{BA4A2C3F-9E5E-4788-8088-A051D961892E}">
      <dgm:prSet/>
      <dgm:spPr/>
      <dgm:t>
        <a:bodyPr/>
        <a:lstStyle/>
        <a:p>
          <a:endParaRPr lang="en-US"/>
        </a:p>
      </dgm:t>
    </dgm:pt>
    <dgm:pt modelId="{01A06C57-F59E-4568-BF22-8E6BCAAD9720}" type="sibTrans" cxnId="{BA4A2C3F-9E5E-4788-8088-A051D961892E}">
      <dgm:prSet/>
      <dgm:spPr/>
      <dgm:t>
        <a:bodyPr/>
        <a:lstStyle/>
        <a:p>
          <a:endParaRPr lang="en-US"/>
        </a:p>
      </dgm:t>
    </dgm:pt>
    <dgm:pt modelId="{E4D5AEE9-1E69-4018-920A-634FE2E75678}" type="pres">
      <dgm:prSet presAssocID="{270376F8-73DC-49EC-932A-B9DA68CFEF23}" presName="linear" presStyleCnt="0">
        <dgm:presLayoutVars>
          <dgm:animLvl val="lvl"/>
          <dgm:resizeHandles val="exact"/>
        </dgm:presLayoutVars>
      </dgm:prSet>
      <dgm:spPr/>
    </dgm:pt>
    <dgm:pt modelId="{A9F1DB19-DCD1-4921-BDEC-31DB6DC4894A}" type="pres">
      <dgm:prSet presAssocID="{6CCE8C80-41B8-4595-8352-1C2CC0146E9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7CDBB55-AD35-4AA0-80A1-9D1363CAD1A4}" type="pres">
      <dgm:prSet presAssocID="{15A76750-C320-4A1A-8121-5897CFEBF799}" presName="spacer" presStyleCnt="0"/>
      <dgm:spPr/>
    </dgm:pt>
    <dgm:pt modelId="{98DC8569-65CB-431A-B8AD-340CE8188B0C}" type="pres">
      <dgm:prSet presAssocID="{C437A570-93E9-4164-B74B-016A56F2D30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9E71AA-15A9-4F9B-8327-D3A3E1B4BE10}" type="pres">
      <dgm:prSet presAssocID="{7821F214-474D-4819-9B2C-3EE1B1C049C1}" presName="spacer" presStyleCnt="0"/>
      <dgm:spPr/>
    </dgm:pt>
    <dgm:pt modelId="{A21E2F93-C519-43BA-BB56-17123911BC47}" type="pres">
      <dgm:prSet presAssocID="{3F7DF33C-0F2F-4C6B-9740-3B92B788DE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E714927-6CBC-4BF2-8BDE-B34F979143F2}" type="pres">
      <dgm:prSet presAssocID="{93E84FF2-5931-4097-B37E-318A0EBFA2ED}" presName="spacer" presStyleCnt="0"/>
      <dgm:spPr/>
    </dgm:pt>
    <dgm:pt modelId="{37228CD6-F6A0-4AA0-9E66-9BB211A3DB35}" type="pres">
      <dgm:prSet presAssocID="{8FE53EF4-ABE3-4D21-9E47-6854BDA6E45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9597A17-7505-41CE-98D3-D911435F82EC}" srcId="{270376F8-73DC-49EC-932A-B9DA68CFEF23}" destId="{3F7DF33C-0F2F-4C6B-9740-3B92B788DEB0}" srcOrd="2" destOrd="0" parTransId="{06934ED2-3281-48EC-B8B9-CD916D328B7B}" sibTransId="{93E84FF2-5931-4097-B37E-318A0EBFA2ED}"/>
    <dgm:cxn modelId="{BA4A2C3F-9E5E-4788-8088-A051D961892E}" srcId="{270376F8-73DC-49EC-932A-B9DA68CFEF23}" destId="{8FE53EF4-ABE3-4D21-9E47-6854BDA6E453}" srcOrd="3" destOrd="0" parTransId="{B56C3C97-224A-4085-856A-0D19A1A04E6B}" sibTransId="{01A06C57-F59E-4568-BF22-8E6BCAAD9720}"/>
    <dgm:cxn modelId="{DD17F182-B247-4868-887F-B38B3A1424C7}" type="presOf" srcId="{3F7DF33C-0F2F-4C6B-9740-3B92B788DEB0}" destId="{A21E2F93-C519-43BA-BB56-17123911BC47}" srcOrd="0" destOrd="0" presId="urn:microsoft.com/office/officeart/2005/8/layout/vList2"/>
    <dgm:cxn modelId="{0C15FAA0-F1DA-4230-8C51-A0A3533B3DE4}" type="presOf" srcId="{270376F8-73DC-49EC-932A-B9DA68CFEF23}" destId="{E4D5AEE9-1E69-4018-920A-634FE2E75678}" srcOrd="0" destOrd="0" presId="urn:microsoft.com/office/officeart/2005/8/layout/vList2"/>
    <dgm:cxn modelId="{18824AAA-6FD7-4451-B4E1-A60B64F88D0C}" type="presOf" srcId="{C437A570-93E9-4164-B74B-016A56F2D30C}" destId="{98DC8569-65CB-431A-B8AD-340CE8188B0C}" srcOrd="0" destOrd="0" presId="urn:microsoft.com/office/officeart/2005/8/layout/vList2"/>
    <dgm:cxn modelId="{A0F229B1-7AC9-44CA-967A-B0A99652D455}" srcId="{270376F8-73DC-49EC-932A-B9DA68CFEF23}" destId="{C437A570-93E9-4164-B74B-016A56F2D30C}" srcOrd="1" destOrd="0" parTransId="{006D0D45-B90C-4655-8A3A-964E0331A544}" sibTransId="{7821F214-474D-4819-9B2C-3EE1B1C049C1}"/>
    <dgm:cxn modelId="{0D6FB4EA-187A-4776-8F02-21A3CA2E489F}" type="presOf" srcId="{8FE53EF4-ABE3-4D21-9E47-6854BDA6E453}" destId="{37228CD6-F6A0-4AA0-9E66-9BB211A3DB35}" srcOrd="0" destOrd="0" presId="urn:microsoft.com/office/officeart/2005/8/layout/vList2"/>
    <dgm:cxn modelId="{E32525F1-96DA-4503-AD97-BAB2F1EE1B57}" type="presOf" srcId="{6CCE8C80-41B8-4595-8352-1C2CC0146E97}" destId="{A9F1DB19-DCD1-4921-BDEC-31DB6DC4894A}" srcOrd="0" destOrd="0" presId="urn:microsoft.com/office/officeart/2005/8/layout/vList2"/>
    <dgm:cxn modelId="{775DCDFD-AA14-4896-8195-2567367B6F3B}" srcId="{270376F8-73DC-49EC-932A-B9DA68CFEF23}" destId="{6CCE8C80-41B8-4595-8352-1C2CC0146E97}" srcOrd="0" destOrd="0" parTransId="{47AC40DE-594F-4E42-9656-63C592F4947E}" sibTransId="{15A76750-C320-4A1A-8121-5897CFEBF799}"/>
    <dgm:cxn modelId="{143643DD-E0AA-4217-9E36-100EE54F6588}" type="presParOf" srcId="{E4D5AEE9-1E69-4018-920A-634FE2E75678}" destId="{A9F1DB19-DCD1-4921-BDEC-31DB6DC4894A}" srcOrd="0" destOrd="0" presId="urn:microsoft.com/office/officeart/2005/8/layout/vList2"/>
    <dgm:cxn modelId="{0C389BC5-4708-4FB5-AF72-DE2C94B8436C}" type="presParOf" srcId="{E4D5AEE9-1E69-4018-920A-634FE2E75678}" destId="{57CDBB55-AD35-4AA0-80A1-9D1363CAD1A4}" srcOrd="1" destOrd="0" presId="urn:microsoft.com/office/officeart/2005/8/layout/vList2"/>
    <dgm:cxn modelId="{13186CFC-EA2D-4E85-8E04-DCB918BD06CB}" type="presParOf" srcId="{E4D5AEE9-1E69-4018-920A-634FE2E75678}" destId="{98DC8569-65CB-431A-B8AD-340CE8188B0C}" srcOrd="2" destOrd="0" presId="urn:microsoft.com/office/officeart/2005/8/layout/vList2"/>
    <dgm:cxn modelId="{B5D2050B-E70F-40D2-BA4B-4BFBBF918B93}" type="presParOf" srcId="{E4D5AEE9-1E69-4018-920A-634FE2E75678}" destId="{289E71AA-15A9-4F9B-8327-D3A3E1B4BE10}" srcOrd="3" destOrd="0" presId="urn:microsoft.com/office/officeart/2005/8/layout/vList2"/>
    <dgm:cxn modelId="{E90413C4-1788-4811-A93E-915E76F73630}" type="presParOf" srcId="{E4D5AEE9-1E69-4018-920A-634FE2E75678}" destId="{A21E2F93-C519-43BA-BB56-17123911BC47}" srcOrd="4" destOrd="0" presId="urn:microsoft.com/office/officeart/2005/8/layout/vList2"/>
    <dgm:cxn modelId="{4F88FAB3-F4B6-4A2E-9D8F-9D4D85B316DB}" type="presParOf" srcId="{E4D5AEE9-1E69-4018-920A-634FE2E75678}" destId="{7E714927-6CBC-4BF2-8BDE-B34F979143F2}" srcOrd="5" destOrd="0" presId="urn:microsoft.com/office/officeart/2005/8/layout/vList2"/>
    <dgm:cxn modelId="{8F6017A2-1A10-482E-9DDF-67BC4E16209F}" type="presParOf" srcId="{E4D5AEE9-1E69-4018-920A-634FE2E75678}" destId="{37228CD6-F6A0-4AA0-9E66-9BB211A3DB3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28D564-CEE4-4A17-82A1-443E9E14B65E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3B4007D-2937-4B71-AB0E-A75005C9204E}">
      <dgm:prSet/>
      <dgm:spPr>
        <a:solidFill>
          <a:srgbClr val="92D050"/>
        </a:solidFill>
      </dgm:spPr>
      <dgm:t>
        <a:bodyPr/>
        <a:lstStyle/>
        <a:p>
          <a:r>
            <a:rPr lang="en-US" dirty="0"/>
            <a:t>Flexible Trusted Libraries</a:t>
          </a:r>
        </a:p>
      </dgm:t>
    </dgm:pt>
    <dgm:pt modelId="{161A4569-D44C-4DF0-8C93-F4EEF9A408CF}" type="parTrans" cxnId="{504ADD75-77BF-491C-A4AC-3CED96EF02A2}">
      <dgm:prSet/>
      <dgm:spPr/>
      <dgm:t>
        <a:bodyPr/>
        <a:lstStyle/>
        <a:p>
          <a:endParaRPr lang="en-US"/>
        </a:p>
      </dgm:t>
    </dgm:pt>
    <dgm:pt modelId="{82AF4C52-41A1-4FC4-B3F2-742E9CC0F884}" type="sibTrans" cxnId="{504ADD75-77BF-491C-A4AC-3CED96EF02A2}">
      <dgm:prSet/>
      <dgm:spPr/>
      <dgm:t>
        <a:bodyPr/>
        <a:lstStyle/>
        <a:p>
          <a:endParaRPr lang="en-US"/>
        </a:p>
      </dgm:t>
    </dgm:pt>
    <dgm:pt modelId="{2AF3473C-AE4F-4AFF-B9D7-CF379D6DD2C4}">
      <dgm:prSet/>
      <dgm:spPr>
        <a:solidFill>
          <a:srgbClr val="92D050"/>
        </a:solidFill>
      </dgm:spPr>
      <dgm:t>
        <a:bodyPr/>
        <a:lstStyle/>
        <a:p>
          <a:r>
            <a:rPr lang="en-US" dirty="0"/>
            <a:t>Build any kind of application</a:t>
          </a:r>
        </a:p>
      </dgm:t>
    </dgm:pt>
    <dgm:pt modelId="{5CBE4342-13C7-490C-ACC3-A7D68D91E405}" type="parTrans" cxnId="{700B99BD-D8A0-4C30-A458-2B4D6DF50E19}">
      <dgm:prSet/>
      <dgm:spPr/>
      <dgm:t>
        <a:bodyPr/>
        <a:lstStyle/>
        <a:p>
          <a:endParaRPr lang="en-US"/>
        </a:p>
      </dgm:t>
    </dgm:pt>
    <dgm:pt modelId="{C1E118EB-C36C-4A7B-8B6F-9236B22AA92E}" type="sibTrans" cxnId="{700B99BD-D8A0-4C30-A458-2B4D6DF50E19}">
      <dgm:prSet/>
      <dgm:spPr/>
      <dgm:t>
        <a:bodyPr/>
        <a:lstStyle/>
        <a:p>
          <a:endParaRPr lang="en-US"/>
        </a:p>
      </dgm:t>
    </dgm:pt>
    <dgm:pt modelId="{22EA6F15-485F-4D30-86B4-5767D4BFFDBD}">
      <dgm:prSet/>
      <dgm:spPr>
        <a:solidFill>
          <a:srgbClr val="92D050"/>
        </a:solidFill>
      </dgm:spPr>
      <dgm:t>
        <a:bodyPr/>
        <a:lstStyle/>
        <a:p>
          <a:r>
            <a:rPr lang="en-US" dirty="0"/>
            <a:t>Microservices</a:t>
          </a:r>
        </a:p>
      </dgm:t>
    </dgm:pt>
    <dgm:pt modelId="{7DDD059F-13B8-44FD-93BF-DB01E4C7F76B}" type="parTrans" cxnId="{F5E2F052-E100-45D5-96F8-BE6A81E45798}">
      <dgm:prSet/>
      <dgm:spPr/>
      <dgm:t>
        <a:bodyPr/>
        <a:lstStyle/>
        <a:p>
          <a:endParaRPr lang="en-US"/>
        </a:p>
      </dgm:t>
    </dgm:pt>
    <dgm:pt modelId="{8DA8ED38-5291-40EC-BB9F-F070A3FF37B9}" type="sibTrans" cxnId="{F5E2F052-E100-45D5-96F8-BE6A81E45798}">
      <dgm:prSet/>
      <dgm:spPr/>
      <dgm:t>
        <a:bodyPr/>
        <a:lstStyle/>
        <a:p>
          <a:endParaRPr lang="en-US"/>
        </a:p>
      </dgm:t>
    </dgm:pt>
    <dgm:pt modelId="{D378494B-9C40-441B-A890-6302964D359A}">
      <dgm:prSet/>
      <dgm:spPr>
        <a:solidFill>
          <a:srgbClr val="92D050"/>
        </a:solidFill>
      </dgm:spPr>
      <dgm:t>
        <a:bodyPr/>
        <a:lstStyle/>
        <a:p>
          <a:r>
            <a:rPr lang="en-US" dirty="0"/>
            <a:t>Fast execution</a:t>
          </a:r>
        </a:p>
      </dgm:t>
    </dgm:pt>
    <dgm:pt modelId="{F19B1C5F-7D95-4E84-B304-CF9E2D3CC3C1}" type="parTrans" cxnId="{FEE61111-BBC7-42AD-8634-342AFDF73376}">
      <dgm:prSet/>
      <dgm:spPr/>
      <dgm:t>
        <a:bodyPr/>
        <a:lstStyle/>
        <a:p>
          <a:endParaRPr lang="en-US"/>
        </a:p>
      </dgm:t>
    </dgm:pt>
    <dgm:pt modelId="{9CF5CF74-2C20-44E2-9404-CA96930C1639}" type="sibTrans" cxnId="{FEE61111-BBC7-42AD-8634-342AFDF73376}">
      <dgm:prSet/>
      <dgm:spPr/>
      <dgm:t>
        <a:bodyPr/>
        <a:lstStyle/>
        <a:p>
          <a:endParaRPr lang="en-US"/>
        </a:p>
      </dgm:t>
    </dgm:pt>
    <dgm:pt modelId="{631CDC40-753B-4ECB-B427-1C4A33132547}">
      <dgm:prSet/>
      <dgm:spPr>
        <a:solidFill>
          <a:srgbClr val="92D050"/>
        </a:solidFill>
      </dgm:spPr>
      <dgm:t>
        <a:bodyPr/>
        <a:lstStyle/>
        <a:p>
          <a:r>
            <a:rPr lang="en-US" dirty="0"/>
            <a:t>Great security</a:t>
          </a:r>
        </a:p>
      </dgm:t>
    </dgm:pt>
    <dgm:pt modelId="{659E171D-AC45-4AC9-B9D1-C592F9431059}" type="parTrans" cxnId="{20B0BAD5-1C77-4CD6-8078-D2125B65E61D}">
      <dgm:prSet/>
      <dgm:spPr/>
      <dgm:t>
        <a:bodyPr/>
        <a:lstStyle/>
        <a:p>
          <a:endParaRPr lang="en-US"/>
        </a:p>
      </dgm:t>
    </dgm:pt>
    <dgm:pt modelId="{7105DFF3-E232-4496-B1E8-B18D5CAF3F4D}" type="sibTrans" cxnId="{20B0BAD5-1C77-4CD6-8078-D2125B65E61D}">
      <dgm:prSet/>
      <dgm:spPr/>
      <dgm:t>
        <a:bodyPr/>
        <a:lstStyle/>
        <a:p>
          <a:endParaRPr lang="en-US"/>
        </a:p>
      </dgm:t>
    </dgm:pt>
    <dgm:pt modelId="{F297F456-AF7B-4F2F-8BFF-95D48FF7B717}">
      <dgm:prSet/>
      <dgm:spPr>
        <a:solidFill>
          <a:srgbClr val="92D050"/>
        </a:solidFill>
      </dgm:spPr>
      <dgm:t>
        <a:bodyPr/>
        <a:lstStyle/>
        <a:p>
          <a:r>
            <a:rPr lang="en-US" dirty="0"/>
            <a:t>Enormous community</a:t>
          </a:r>
        </a:p>
      </dgm:t>
    </dgm:pt>
    <dgm:pt modelId="{247BDFC1-B5C4-4B7C-95CD-351E18E21290}" type="parTrans" cxnId="{6A3C23D2-9770-4AD2-AC07-E9D61F96A02B}">
      <dgm:prSet/>
      <dgm:spPr/>
      <dgm:t>
        <a:bodyPr/>
        <a:lstStyle/>
        <a:p>
          <a:endParaRPr lang="en-US"/>
        </a:p>
      </dgm:t>
    </dgm:pt>
    <dgm:pt modelId="{BF966073-2FC6-4E2B-9A3A-12C9E1728E03}" type="sibTrans" cxnId="{6A3C23D2-9770-4AD2-AC07-E9D61F96A02B}">
      <dgm:prSet/>
      <dgm:spPr/>
      <dgm:t>
        <a:bodyPr/>
        <a:lstStyle/>
        <a:p>
          <a:endParaRPr lang="en-US"/>
        </a:p>
      </dgm:t>
    </dgm:pt>
    <dgm:pt modelId="{6C5278A9-810C-4440-9F5F-778C325BAF90}" type="pres">
      <dgm:prSet presAssocID="{3228D564-CEE4-4A17-82A1-443E9E14B65E}" presName="diagram" presStyleCnt="0">
        <dgm:presLayoutVars>
          <dgm:dir/>
          <dgm:resizeHandles val="exact"/>
        </dgm:presLayoutVars>
      </dgm:prSet>
      <dgm:spPr/>
    </dgm:pt>
    <dgm:pt modelId="{9247C3CF-6EAB-4942-B2A7-3C225AF5D211}" type="pres">
      <dgm:prSet presAssocID="{53B4007D-2937-4B71-AB0E-A75005C9204E}" presName="node" presStyleLbl="node1" presStyleIdx="0" presStyleCnt="6" custLinFactNeighborX="828" custLinFactNeighborY="-920">
        <dgm:presLayoutVars>
          <dgm:bulletEnabled val="1"/>
        </dgm:presLayoutVars>
      </dgm:prSet>
      <dgm:spPr/>
    </dgm:pt>
    <dgm:pt modelId="{A5AEE6DD-EA92-48FE-ABAA-D8C45AC94EA2}" type="pres">
      <dgm:prSet presAssocID="{82AF4C52-41A1-4FC4-B3F2-742E9CC0F884}" presName="sibTrans" presStyleCnt="0"/>
      <dgm:spPr/>
    </dgm:pt>
    <dgm:pt modelId="{E12741B0-5E45-4A17-862F-50E86ABDB12C}" type="pres">
      <dgm:prSet presAssocID="{2AF3473C-AE4F-4AFF-B9D7-CF379D6DD2C4}" presName="node" presStyleLbl="node1" presStyleIdx="1" presStyleCnt="6">
        <dgm:presLayoutVars>
          <dgm:bulletEnabled val="1"/>
        </dgm:presLayoutVars>
      </dgm:prSet>
      <dgm:spPr/>
    </dgm:pt>
    <dgm:pt modelId="{CE1E726D-DBF7-426F-BED3-1D2DF48D0098}" type="pres">
      <dgm:prSet presAssocID="{C1E118EB-C36C-4A7B-8B6F-9236B22AA92E}" presName="sibTrans" presStyleCnt="0"/>
      <dgm:spPr/>
    </dgm:pt>
    <dgm:pt modelId="{4822C8F7-2D17-48DA-BBCB-B57C13A2A739}" type="pres">
      <dgm:prSet presAssocID="{22EA6F15-485F-4D30-86B4-5767D4BFFDBD}" presName="node" presStyleLbl="node1" presStyleIdx="2" presStyleCnt="6">
        <dgm:presLayoutVars>
          <dgm:bulletEnabled val="1"/>
        </dgm:presLayoutVars>
      </dgm:prSet>
      <dgm:spPr/>
    </dgm:pt>
    <dgm:pt modelId="{465E29F6-813E-42DE-AD42-F9E3AED3B821}" type="pres">
      <dgm:prSet presAssocID="{8DA8ED38-5291-40EC-BB9F-F070A3FF37B9}" presName="sibTrans" presStyleCnt="0"/>
      <dgm:spPr/>
    </dgm:pt>
    <dgm:pt modelId="{157A85E5-8E74-4F34-A458-545BDCA25297}" type="pres">
      <dgm:prSet presAssocID="{D378494B-9C40-441B-A890-6302964D359A}" presName="node" presStyleLbl="node1" presStyleIdx="3" presStyleCnt="6">
        <dgm:presLayoutVars>
          <dgm:bulletEnabled val="1"/>
        </dgm:presLayoutVars>
      </dgm:prSet>
      <dgm:spPr/>
    </dgm:pt>
    <dgm:pt modelId="{1205E1E6-8D8F-4C7D-9B99-E8F2597B7BA9}" type="pres">
      <dgm:prSet presAssocID="{9CF5CF74-2C20-44E2-9404-CA96930C1639}" presName="sibTrans" presStyleCnt="0"/>
      <dgm:spPr/>
    </dgm:pt>
    <dgm:pt modelId="{66568F76-114D-4F8A-A2F4-721A65617F41}" type="pres">
      <dgm:prSet presAssocID="{631CDC40-753B-4ECB-B427-1C4A33132547}" presName="node" presStyleLbl="node1" presStyleIdx="4" presStyleCnt="6">
        <dgm:presLayoutVars>
          <dgm:bulletEnabled val="1"/>
        </dgm:presLayoutVars>
      </dgm:prSet>
      <dgm:spPr/>
    </dgm:pt>
    <dgm:pt modelId="{FB0001B0-00AF-49CF-9464-59609D784136}" type="pres">
      <dgm:prSet presAssocID="{7105DFF3-E232-4496-B1E8-B18D5CAF3F4D}" presName="sibTrans" presStyleCnt="0"/>
      <dgm:spPr/>
    </dgm:pt>
    <dgm:pt modelId="{5C2EF1A0-8C59-4816-BFF3-68AEFFB0BA03}" type="pres">
      <dgm:prSet presAssocID="{F297F456-AF7B-4F2F-8BFF-95D48FF7B717}" presName="node" presStyleLbl="node1" presStyleIdx="5" presStyleCnt="6">
        <dgm:presLayoutVars>
          <dgm:bulletEnabled val="1"/>
        </dgm:presLayoutVars>
      </dgm:prSet>
      <dgm:spPr/>
    </dgm:pt>
  </dgm:ptLst>
  <dgm:cxnLst>
    <dgm:cxn modelId="{FEE61111-BBC7-42AD-8634-342AFDF73376}" srcId="{3228D564-CEE4-4A17-82A1-443E9E14B65E}" destId="{D378494B-9C40-441B-A890-6302964D359A}" srcOrd="3" destOrd="0" parTransId="{F19B1C5F-7D95-4E84-B304-CF9E2D3CC3C1}" sibTransId="{9CF5CF74-2C20-44E2-9404-CA96930C1639}"/>
    <dgm:cxn modelId="{CB82E047-3ACC-43C0-B8D1-FC0F050F5969}" type="presOf" srcId="{53B4007D-2937-4B71-AB0E-A75005C9204E}" destId="{9247C3CF-6EAB-4942-B2A7-3C225AF5D211}" srcOrd="0" destOrd="0" presId="urn:microsoft.com/office/officeart/2005/8/layout/default"/>
    <dgm:cxn modelId="{F5E2F052-E100-45D5-96F8-BE6A81E45798}" srcId="{3228D564-CEE4-4A17-82A1-443E9E14B65E}" destId="{22EA6F15-485F-4D30-86B4-5767D4BFFDBD}" srcOrd="2" destOrd="0" parTransId="{7DDD059F-13B8-44FD-93BF-DB01E4C7F76B}" sibTransId="{8DA8ED38-5291-40EC-BB9F-F070A3FF37B9}"/>
    <dgm:cxn modelId="{504ADD75-77BF-491C-A4AC-3CED96EF02A2}" srcId="{3228D564-CEE4-4A17-82A1-443E9E14B65E}" destId="{53B4007D-2937-4B71-AB0E-A75005C9204E}" srcOrd="0" destOrd="0" parTransId="{161A4569-D44C-4DF0-8C93-F4EEF9A408CF}" sibTransId="{82AF4C52-41A1-4FC4-B3F2-742E9CC0F884}"/>
    <dgm:cxn modelId="{1BCE0F80-15BF-4366-A231-367CC1392800}" type="presOf" srcId="{2AF3473C-AE4F-4AFF-B9D7-CF379D6DD2C4}" destId="{E12741B0-5E45-4A17-862F-50E86ABDB12C}" srcOrd="0" destOrd="0" presId="urn:microsoft.com/office/officeart/2005/8/layout/default"/>
    <dgm:cxn modelId="{B5AC76AA-2759-430B-B082-39AB164C54E1}" type="presOf" srcId="{22EA6F15-485F-4D30-86B4-5767D4BFFDBD}" destId="{4822C8F7-2D17-48DA-BBCB-B57C13A2A739}" srcOrd="0" destOrd="0" presId="urn:microsoft.com/office/officeart/2005/8/layout/default"/>
    <dgm:cxn modelId="{700B99BD-D8A0-4C30-A458-2B4D6DF50E19}" srcId="{3228D564-CEE4-4A17-82A1-443E9E14B65E}" destId="{2AF3473C-AE4F-4AFF-B9D7-CF379D6DD2C4}" srcOrd="1" destOrd="0" parTransId="{5CBE4342-13C7-490C-ACC3-A7D68D91E405}" sibTransId="{C1E118EB-C36C-4A7B-8B6F-9236B22AA92E}"/>
    <dgm:cxn modelId="{BD5FBEC1-28E6-43A2-969B-D477903069F3}" type="presOf" srcId="{631CDC40-753B-4ECB-B427-1C4A33132547}" destId="{66568F76-114D-4F8A-A2F4-721A65617F41}" srcOrd="0" destOrd="0" presId="urn:microsoft.com/office/officeart/2005/8/layout/default"/>
    <dgm:cxn modelId="{6A3C23D2-9770-4AD2-AC07-E9D61F96A02B}" srcId="{3228D564-CEE4-4A17-82A1-443E9E14B65E}" destId="{F297F456-AF7B-4F2F-8BFF-95D48FF7B717}" srcOrd="5" destOrd="0" parTransId="{247BDFC1-B5C4-4B7C-95CD-351E18E21290}" sibTransId="{BF966073-2FC6-4E2B-9A3A-12C9E1728E03}"/>
    <dgm:cxn modelId="{20B0BAD5-1C77-4CD6-8078-D2125B65E61D}" srcId="{3228D564-CEE4-4A17-82A1-443E9E14B65E}" destId="{631CDC40-753B-4ECB-B427-1C4A33132547}" srcOrd="4" destOrd="0" parTransId="{659E171D-AC45-4AC9-B9D1-C592F9431059}" sibTransId="{7105DFF3-E232-4496-B1E8-B18D5CAF3F4D}"/>
    <dgm:cxn modelId="{83D3C2D9-8511-4F49-9A03-A474F0C54D62}" type="presOf" srcId="{3228D564-CEE4-4A17-82A1-443E9E14B65E}" destId="{6C5278A9-810C-4440-9F5F-778C325BAF90}" srcOrd="0" destOrd="0" presId="urn:microsoft.com/office/officeart/2005/8/layout/default"/>
    <dgm:cxn modelId="{943836DA-6249-49ED-9FC4-6DE2F21E16F6}" type="presOf" srcId="{D378494B-9C40-441B-A890-6302964D359A}" destId="{157A85E5-8E74-4F34-A458-545BDCA25297}" srcOrd="0" destOrd="0" presId="urn:microsoft.com/office/officeart/2005/8/layout/default"/>
    <dgm:cxn modelId="{689934EB-9216-4C16-9415-7B8982B4B825}" type="presOf" srcId="{F297F456-AF7B-4F2F-8BFF-95D48FF7B717}" destId="{5C2EF1A0-8C59-4816-BFF3-68AEFFB0BA03}" srcOrd="0" destOrd="0" presId="urn:microsoft.com/office/officeart/2005/8/layout/default"/>
    <dgm:cxn modelId="{AC592EB6-F13F-467F-8CD3-68AFEF0DFEA0}" type="presParOf" srcId="{6C5278A9-810C-4440-9F5F-778C325BAF90}" destId="{9247C3CF-6EAB-4942-B2A7-3C225AF5D211}" srcOrd="0" destOrd="0" presId="urn:microsoft.com/office/officeart/2005/8/layout/default"/>
    <dgm:cxn modelId="{F4C895BE-BE77-4B69-8B07-3FEF7261502E}" type="presParOf" srcId="{6C5278A9-810C-4440-9F5F-778C325BAF90}" destId="{A5AEE6DD-EA92-48FE-ABAA-D8C45AC94EA2}" srcOrd="1" destOrd="0" presId="urn:microsoft.com/office/officeart/2005/8/layout/default"/>
    <dgm:cxn modelId="{ED2760DF-701D-4DB6-B4DE-AA16B7FEBFA0}" type="presParOf" srcId="{6C5278A9-810C-4440-9F5F-778C325BAF90}" destId="{E12741B0-5E45-4A17-862F-50E86ABDB12C}" srcOrd="2" destOrd="0" presId="urn:microsoft.com/office/officeart/2005/8/layout/default"/>
    <dgm:cxn modelId="{5224AA04-78A0-47BA-BC55-9BECA598322C}" type="presParOf" srcId="{6C5278A9-810C-4440-9F5F-778C325BAF90}" destId="{CE1E726D-DBF7-426F-BED3-1D2DF48D0098}" srcOrd="3" destOrd="0" presId="urn:microsoft.com/office/officeart/2005/8/layout/default"/>
    <dgm:cxn modelId="{BD02A0D1-8363-4AA3-B4B7-A45F0702C517}" type="presParOf" srcId="{6C5278A9-810C-4440-9F5F-778C325BAF90}" destId="{4822C8F7-2D17-48DA-BBCB-B57C13A2A739}" srcOrd="4" destOrd="0" presId="urn:microsoft.com/office/officeart/2005/8/layout/default"/>
    <dgm:cxn modelId="{D961CD0E-C588-43D3-9C7A-0E10704457A9}" type="presParOf" srcId="{6C5278A9-810C-4440-9F5F-778C325BAF90}" destId="{465E29F6-813E-42DE-AD42-F9E3AED3B821}" srcOrd="5" destOrd="0" presId="urn:microsoft.com/office/officeart/2005/8/layout/default"/>
    <dgm:cxn modelId="{21CCDF13-9179-487C-9C0A-A7EF6F977840}" type="presParOf" srcId="{6C5278A9-810C-4440-9F5F-778C325BAF90}" destId="{157A85E5-8E74-4F34-A458-545BDCA25297}" srcOrd="6" destOrd="0" presId="urn:microsoft.com/office/officeart/2005/8/layout/default"/>
    <dgm:cxn modelId="{796C5FB1-14E6-4F18-9AED-C7B3BBEE330A}" type="presParOf" srcId="{6C5278A9-810C-4440-9F5F-778C325BAF90}" destId="{1205E1E6-8D8F-4C7D-9B99-E8F2597B7BA9}" srcOrd="7" destOrd="0" presId="urn:microsoft.com/office/officeart/2005/8/layout/default"/>
    <dgm:cxn modelId="{332287C5-A55B-46D6-BF50-44D40D29B7C8}" type="presParOf" srcId="{6C5278A9-810C-4440-9F5F-778C325BAF90}" destId="{66568F76-114D-4F8A-A2F4-721A65617F41}" srcOrd="8" destOrd="0" presId="urn:microsoft.com/office/officeart/2005/8/layout/default"/>
    <dgm:cxn modelId="{7DFEEE29-951D-4C8E-9D82-1452420339D3}" type="presParOf" srcId="{6C5278A9-810C-4440-9F5F-778C325BAF90}" destId="{FB0001B0-00AF-49CF-9464-59609D784136}" srcOrd="9" destOrd="0" presId="urn:microsoft.com/office/officeart/2005/8/layout/default"/>
    <dgm:cxn modelId="{7D69D47B-52DC-419A-8B85-E7B24A55AE9E}" type="presParOf" srcId="{6C5278A9-810C-4440-9F5F-778C325BAF90}" destId="{5C2EF1A0-8C59-4816-BFF3-68AEFFB0BA0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1DB19-DCD1-4921-BDEC-31DB6DC4894A}">
      <dsp:nvSpPr>
        <dsp:cNvPr id="0" name=""/>
        <dsp:cNvSpPr/>
      </dsp:nvSpPr>
      <dsp:spPr>
        <a:xfrm>
          <a:off x="0" y="35805"/>
          <a:ext cx="10058399" cy="870480"/>
        </a:xfrm>
        <a:prstGeom prst="roundRect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Spring Framework is an open-source back-end web-application framework and inversion of control container designed for the Java platform. </a:t>
          </a:r>
        </a:p>
      </dsp:txBody>
      <dsp:txXfrm>
        <a:off x="42493" y="78298"/>
        <a:ext cx="9973413" cy="785494"/>
      </dsp:txXfrm>
    </dsp:sp>
    <dsp:sp modelId="{98DC8569-65CB-431A-B8AD-340CE8188B0C}">
      <dsp:nvSpPr>
        <dsp:cNvPr id="0" name=""/>
        <dsp:cNvSpPr/>
      </dsp:nvSpPr>
      <dsp:spPr>
        <a:xfrm>
          <a:off x="0" y="975405"/>
          <a:ext cx="10058399" cy="870480"/>
        </a:xfrm>
        <a:prstGeom prst="roundRect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 October 2002 </a:t>
          </a:r>
        </a:p>
      </dsp:txBody>
      <dsp:txXfrm>
        <a:off x="42493" y="1017898"/>
        <a:ext cx="9973413" cy="785494"/>
      </dsp:txXfrm>
    </dsp:sp>
    <dsp:sp modelId="{A21E2F93-C519-43BA-BB56-17123911BC47}">
      <dsp:nvSpPr>
        <dsp:cNvPr id="0" name=""/>
        <dsp:cNvSpPr/>
      </dsp:nvSpPr>
      <dsp:spPr>
        <a:xfrm>
          <a:off x="0" y="1915005"/>
          <a:ext cx="10058399" cy="870480"/>
        </a:xfrm>
        <a:prstGeom prst="roundRect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Rod Johnson</a:t>
          </a:r>
        </a:p>
      </dsp:txBody>
      <dsp:txXfrm>
        <a:off x="42493" y="1957498"/>
        <a:ext cx="9973413" cy="785494"/>
      </dsp:txXfrm>
    </dsp:sp>
    <dsp:sp modelId="{37228CD6-F6A0-4AA0-9E66-9BB211A3DB35}">
      <dsp:nvSpPr>
        <dsp:cNvPr id="0" name=""/>
        <dsp:cNvSpPr/>
      </dsp:nvSpPr>
      <dsp:spPr>
        <a:xfrm>
          <a:off x="0" y="2854605"/>
          <a:ext cx="10058399" cy="870480"/>
        </a:xfrm>
        <a:prstGeom prst="roundRect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Apache 2.0 license</a:t>
          </a:r>
        </a:p>
      </dsp:txBody>
      <dsp:txXfrm>
        <a:off x="42493" y="2897098"/>
        <a:ext cx="9973413" cy="7854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7C3CF-6EAB-4942-B2A7-3C225AF5D211}">
      <dsp:nvSpPr>
        <dsp:cNvPr id="0" name=""/>
        <dsp:cNvSpPr/>
      </dsp:nvSpPr>
      <dsp:spPr>
        <a:xfrm>
          <a:off x="401264" y="0"/>
          <a:ext cx="2907506" cy="1744503"/>
        </a:xfrm>
        <a:prstGeom prst="rect">
          <a:avLst/>
        </a:prstGeom>
        <a:solidFill>
          <a:srgbClr val="92D050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Flexible Trusted Libraries</a:t>
          </a:r>
        </a:p>
      </dsp:txBody>
      <dsp:txXfrm>
        <a:off x="401264" y="0"/>
        <a:ext cx="2907506" cy="1744503"/>
      </dsp:txXfrm>
    </dsp:sp>
    <dsp:sp modelId="{E12741B0-5E45-4A17-862F-50E86ABDB12C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rgbClr val="92D050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Build any kind of application</a:t>
          </a:r>
        </a:p>
      </dsp:txBody>
      <dsp:txXfrm>
        <a:off x="3575446" y="3160"/>
        <a:ext cx="2907506" cy="1744503"/>
      </dsp:txXfrm>
    </dsp:sp>
    <dsp:sp modelId="{4822C8F7-2D17-48DA-BBCB-B57C13A2A739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rgbClr val="92D050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Microservices</a:t>
          </a:r>
        </a:p>
      </dsp:txBody>
      <dsp:txXfrm>
        <a:off x="6773703" y="3160"/>
        <a:ext cx="2907506" cy="1744503"/>
      </dsp:txXfrm>
    </dsp:sp>
    <dsp:sp modelId="{157A85E5-8E74-4F34-A458-545BDCA25297}">
      <dsp:nvSpPr>
        <dsp:cNvPr id="0" name=""/>
        <dsp:cNvSpPr/>
      </dsp:nvSpPr>
      <dsp:spPr>
        <a:xfrm>
          <a:off x="377190" y="2038415"/>
          <a:ext cx="2907506" cy="1744503"/>
        </a:xfrm>
        <a:prstGeom prst="rect">
          <a:avLst/>
        </a:prstGeom>
        <a:solidFill>
          <a:srgbClr val="92D050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Fast execution</a:t>
          </a:r>
        </a:p>
      </dsp:txBody>
      <dsp:txXfrm>
        <a:off x="377190" y="2038415"/>
        <a:ext cx="2907506" cy="1744503"/>
      </dsp:txXfrm>
    </dsp:sp>
    <dsp:sp modelId="{66568F76-114D-4F8A-A2F4-721A65617F41}">
      <dsp:nvSpPr>
        <dsp:cNvPr id="0" name=""/>
        <dsp:cNvSpPr/>
      </dsp:nvSpPr>
      <dsp:spPr>
        <a:xfrm>
          <a:off x="3575446" y="2038415"/>
          <a:ext cx="2907506" cy="1744503"/>
        </a:xfrm>
        <a:prstGeom prst="rect">
          <a:avLst/>
        </a:prstGeom>
        <a:solidFill>
          <a:srgbClr val="92D050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Great security</a:t>
          </a:r>
        </a:p>
      </dsp:txBody>
      <dsp:txXfrm>
        <a:off x="3575446" y="2038415"/>
        <a:ext cx="2907506" cy="1744503"/>
      </dsp:txXfrm>
    </dsp:sp>
    <dsp:sp modelId="{5C2EF1A0-8C59-4816-BFF3-68AEFFB0BA03}">
      <dsp:nvSpPr>
        <dsp:cNvPr id="0" name=""/>
        <dsp:cNvSpPr/>
      </dsp:nvSpPr>
      <dsp:spPr>
        <a:xfrm>
          <a:off x="6773703" y="2038415"/>
          <a:ext cx="2907506" cy="1744503"/>
        </a:xfrm>
        <a:prstGeom prst="rect">
          <a:avLst/>
        </a:prstGeom>
        <a:solidFill>
          <a:srgbClr val="92D050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Enormous community</a:t>
          </a:r>
        </a:p>
      </dsp:txBody>
      <dsp:txXfrm>
        <a:off x="6773703" y="2038415"/>
        <a:ext cx="2907506" cy="1744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71CB3-5027-46A6-AB8A-3A1F49D4F2A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F54D3-71DC-4DBE-8FA3-047968F5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2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012A-B274-4EA7-8C64-13247396D505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9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1E1-2616-40E0-B509-489DA53143D7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5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592C-F408-4455-9DA0-0E1257616F9A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2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22C8-BAE1-409B-B21B-5A751236D7D3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8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944E-9379-4FCD-9216-517D1223AA85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8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B13C-A2B2-47A4-8736-94B9E8956F40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B201-D5FE-4D0B-A456-476523CD886B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34EF-1909-43AD-8762-3D50CFAB74B2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2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6075-E773-4F00-AB5E-17CA56DC1B74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7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0C08FB82-4ED7-44E4-B899-0B2F4D467B40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6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DB5E0E-7513-4915-B1CB-9B8969AE3E10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4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E5BB58EE-58B7-449B-9D61-F787F7564354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6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brant digital network">
            <a:extLst>
              <a:ext uri="{FF2B5EF4-FFF2-40B4-BE49-F238E27FC236}">
                <a16:creationId xmlns:a16="http://schemas.microsoft.com/office/drawing/2014/main" id="{8FA145C7-030B-4961-B703-13BDEF519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95" r="3927"/>
          <a:stretch/>
        </p:blipFill>
        <p:spPr>
          <a:xfrm>
            <a:off x="64168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37E0400-E9ED-46D6-A946-A7B49DB41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5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52DF4-42F5-4A71-9B4B-41DD05EC2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Spring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0A02B-929F-44EF-BE48-EE470B30E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Radu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rusu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&amp; Razvan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ceuca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bg1">
                <a:alpha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1C360-8E67-48E7-BE0E-DA603D26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6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2155-5124-4E4B-BE00-65E970B3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D6022-2193-42B6-B3B1-5A433974F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03841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1F7199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@Repository</a:t>
            </a:r>
            <a:r>
              <a:rPr lang="en-US" sz="11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</a:t>
            </a:r>
            <a:endParaRPr lang="en-US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rgbClr val="63B175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</a:t>
            </a:r>
            <a:r>
              <a:rPr lang="en-US" sz="1100" b="1" dirty="0">
                <a:solidFill>
                  <a:srgbClr val="63B175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interface</a:t>
            </a:r>
            <a:r>
              <a:rPr lang="en-US" sz="11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</a:t>
            </a:r>
            <a:r>
              <a:rPr lang="en-US" sz="1100" b="1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UserRepository</a:t>
            </a:r>
            <a:r>
              <a:rPr lang="en-US" sz="11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</a:t>
            </a:r>
            <a:r>
              <a:rPr lang="en-US" sz="1100" b="1" dirty="0">
                <a:solidFill>
                  <a:srgbClr val="63B175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extends</a:t>
            </a:r>
            <a:r>
              <a:rPr lang="en-US" sz="11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</a:t>
            </a:r>
            <a:r>
              <a:rPr lang="en-US" sz="1100" b="1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CrudRepository</a:t>
            </a:r>
            <a:r>
              <a:rPr lang="en-US" sz="11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&lt;</a:t>
            </a:r>
            <a:r>
              <a:rPr lang="en-US" sz="1100" b="1" dirty="0">
                <a:solidFill>
                  <a:srgbClr val="267438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User</a:t>
            </a:r>
            <a:r>
              <a:rPr lang="en-US" sz="11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, </a:t>
            </a:r>
            <a:r>
              <a:rPr lang="en-US" sz="1100" b="1" dirty="0">
                <a:solidFill>
                  <a:srgbClr val="267438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Long</a:t>
            </a:r>
            <a:r>
              <a:rPr lang="en-US" sz="11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&gt; {}</a:t>
            </a:r>
            <a:endParaRPr lang="en-US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90EEA-C43D-4FE2-AB26-7DEF8DC7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D4DE1D0-7DCC-4B0D-A7C5-3A8961594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215" y="2803427"/>
            <a:ext cx="5015797" cy="1508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@RestController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26743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{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@PostMapping("/users")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&lt;String&gt;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26743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addUser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@Valid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@RequestBody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User  user)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// persisting the 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		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ResponseEntity.ok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93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"User is valid"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);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}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// standard constructors / other methods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Arial" panose="020B0604020202020204" pitchFamily="34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DFA5A-BE39-4021-A5C6-5B1E7E407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0526" cy="8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38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D31D-AFBE-4E65-8EAD-91790FB3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5AD7-96AE-4FAB-82F5-F8E8D353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5262"/>
            <a:ext cx="10058400" cy="3863829"/>
          </a:xfrm>
        </p:spPr>
        <p:txBody>
          <a:bodyPr/>
          <a:lstStyle/>
          <a:p>
            <a:r>
              <a:rPr lang="en-US" sz="1400" dirty="0">
                <a:latin typeface="+mj-lt"/>
              </a:rPr>
              <a:t>The @ExceptionHandler annotation allows us to handle specified types of exceptions through one single method. Therefore, we can use it for processing the validation errors: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2C470-25DF-4CF8-BB9D-6680C10C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0860EFE-942A-4319-8C51-C89632BE4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986" y="2622323"/>
            <a:ext cx="6010919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@ResponseStatus(HttpStatus.BAD_REQUEST)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@ExceptionHandler(MethodArgumentNotValidException.class)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Map&lt;String, String&gt;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26743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handleValidationExceptions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MethodArgumentNotValidException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ex) {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Map&lt;String, String&gt; errors 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HashMap&lt;&gt;();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ex.getBindingResult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getAllErrors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forEach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((error) -&gt; {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fieldName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((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FieldError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 error).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getField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();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errorMessage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error.getDefaultMessage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();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errors.put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fieldName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errorMessage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);    });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errors;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	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CADB7-3BB0-4D1D-BC48-F8A8D1D72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0526" cy="8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13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3A1-4BC4-4541-8E9C-1A32EC33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5337-B1D3-444B-9565-118B3BF1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40741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What is Type Conversion?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Why do we need Type Conversion?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7FA27-C22A-46CB-B4CC-27B3DD87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EEED5-AD23-4A55-B1C1-D3EA339B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0526" cy="8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47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3A1-4BC4-4541-8E9C-1A32EC33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– Built-in Converters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5337-B1D3-444B-9565-118B3BF1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236467" cy="3760891"/>
          </a:xfrm>
        </p:spPr>
        <p:txBody>
          <a:bodyPr>
            <a:norm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F71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@Autowired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ConversionService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conversionService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 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F71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@Test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</a:t>
            </a:r>
            <a:r>
              <a:rPr lang="en-US" sz="1800" b="1" dirty="0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</a:t>
            </a:r>
            <a:r>
              <a:rPr lang="en-US" sz="1800" b="1" dirty="0" err="1">
                <a:solidFill>
                  <a:srgbClr val="2674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whenConvertStringToIntegerUsingDefaultConverter_thenSuccess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()   {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assertThat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(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conversionService.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convert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(</a:t>
            </a:r>
            <a:r>
              <a:rPr lang="en-US" sz="1800" dirty="0">
                <a:solidFill>
                  <a:srgbClr val="4E93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"25"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Integer.class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)).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isEqualTo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(</a:t>
            </a:r>
            <a:r>
              <a:rPr lang="en-US" sz="1800" dirty="0">
                <a:solidFill>
                  <a:srgbClr val="4E93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25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);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7FA27-C22A-46CB-B4CC-27B3DD87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EEED5-AD23-4A55-B1C1-D3EA339B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0526" cy="8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2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3A1-4BC4-4541-8E9C-1A32EC33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– Creating a Custom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5337-B1D3-444B-9565-118B3BF1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803315"/>
          </a:xfrm>
        </p:spPr>
        <p:txBody>
          <a:bodyPr>
            <a:normAutofit fontScale="62500" lnSpcReduction="20000"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F18"/>
              </a:rPr>
              <a:t>Let's have a look at an example of converting a </a:t>
            </a:r>
            <a:r>
              <a:rPr lang="en-US" sz="25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F18"/>
              </a:rPr>
              <a:t>String</a:t>
            </a:r>
            <a:r>
              <a:rPr lang="en-US" sz="25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F18"/>
              </a:rPr>
              <a:t> representation of an </a:t>
            </a:r>
            <a:r>
              <a:rPr lang="en-US" sz="25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F18"/>
              </a:rPr>
              <a:t>Employee</a:t>
            </a:r>
            <a:r>
              <a:rPr lang="en-US" sz="25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F18"/>
              </a:rPr>
              <a:t> to an </a:t>
            </a:r>
            <a:r>
              <a:rPr lang="en-US" sz="25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F18"/>
              </a:rPr>
              <a:t>Employee</a:t>
            </a:r>
            <a:r>
              <a:rPr lang="en-US" sz="25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F18"/>
              </a:rPr>
              <a:t> instance.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F18"/>
              </a:rPr>
              <a:t>Here's the </a:t>
            </a:r>
            <a:r>
              <a:rPr lang="en-US" sz="25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F18"/>
              </a:rPr>
              <a:t>Employee</a:t>
            </a:r>
            <a:r>
              <a:rPr lang="en-US" sz="25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F18"/>
              </a:rPr>
              <a:t> class: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</a:t>
            </a:r>
            <a:r>
              <a:rPr lang="en-US" sz="1800" b="1" dirty="0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</a:t>
            </a:r>
            <a:r>
              <a:rPr lang="en-US" sz="1800" b="1" dirty="0">
                <a:solidFill>
                  <a:srgbClr val="2674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Employee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{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 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   </a:t>
            </a:r>
            <a:r>
              <a:rPr lang="en-US" sz="1800" b="1" dirty="0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</a:t>
            </a:r>
            <a:r>
              <a:rPr lang="en-US" sz="1800" b="1" dirty="0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long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id;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   </a:t>
            </a:r>
            <a:r>
              <a:rPr lang="en-US" sz="1800" b="1" dirty="0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</a:t>
            </a:r>
            <a:r>
              <a:rPr lang="en-US" sz="1800" b="1" dirty="0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salary;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 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   </a:t>
            </a:r>
            <a:r>
              <a:rPr lang="en-US" sz="1800" dirty="0">
                <a:solidFill>
                  <a:srgbClr val="8888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// standard constructors, getters, setters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b="1" dirty="0">
              <a:solidFill>
                <a:srgbClr val="63B175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b="1" dirty="0">
              <a:solidFill>
                <a:srgbClr val="63B175"/>
              </a:solidFill>
              <a:latin typeface="Courier New" panose="02070309020205020404" pitchFamily="49" charset="0"/>
              <a:ea typeface="Times New Roman" panose="02020603050405020304" pitchFamily="18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</a:t>
            </a:r>
            <a:r>
              <a:rPr lang="en-US" sz="1800" b="1" dirty="0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</a:t>
            </a:r>
            <a:r>
              <a:rPr lang="en-US" sz="1800" b="1" dirty="0" err="1">
                <a:solidFill>
                  <a:srgbClr val="2674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StringToEmployeeConverter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 </a:t>
            </a:r>
            <a:r>
              <a:rPr lang="en-US" sz="1800" b="1" dirty="0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implements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</a:t>
            </a:r>
            <a:r>
              <a:rPr lang="en-US" sz="1800" b="1" dirty="0">
                <a:solidFill>
                  <a:srgbClr val="2674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Converter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&lt;</a:t>
            </a:r>
            <a:r>
              <a:rPr lang="en-US" sz="1800" b="1" dirty="0">
                <a:solidFill>
                  <a:srgbClr val="2674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, </a:t>
            </a:r>
            <a:r>
              <a:rPr lang="en-US" sz="1800" b="1" dirty="0">
                <a:solidFill>
                  <a:srgbClr val="2674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Employee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&gt; {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 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   </a:t>
            </a:r>
            <a:r>
              <a:rPr lang="en-US" sz="1800" dirty="0">
                <a:solidFill>
                  <a:srgbClr val="1F71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@Override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   </a:t>
            </a:r>
            <a:r>
              <a:rPr lang="en-US" sz="1800" b="1" dirty="0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Employee </a:t>
            </a:r>
            <a:r>
              <a:rPr lang="en-US" sz="1800" b="1" dirty="0">
                <a:solidFill>
                  <a:srgbClr val="2674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convert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(String from) {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       String[] data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from.split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(</a:t>
            </a:r>
            <a:r>
              <a:rPr lang="en-US" sz="1800" dirty="0">
                <a:solidFill>
                  <a:srgbClr val="4E93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","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);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       </a:t>
            </a:r>
            <a:r>
              <a:rPr lang="en-US" sz="1800" b="1" dirty="0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</a:t>
            </a:r>
            <a:r>
              <a:rPr lang="en-US" sz="1800" b="1" dirty="0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Employee(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Long.parseLong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(data[</a:t>
            </a:r>
            <a:r>
              <a:rPr lang="en-US" sz="1800" dirty="0">
                <a:solidFill>
                  <a:srgbClr val="4E93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]),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Double.parseDouble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(data[</a:t>
            </a:r>
            <a:r>
              <a:rPr lang="en-US" sz="1800" dirty="0">
                <a:solidFill>
                  <a:srgbClr val="4E93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]));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   }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7FA27-C22A-46CB-B4CC-27B3DD87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EEED5-AD23-4A55-B1C1-D3EA339B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0526" cy="8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43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3A1-4BC4-4541-8E9C-1A32EC33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– Creating a Custom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5337-B1D3-444B-9565-118B3BF1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F71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@Configuration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</a:t>
            </a:r>
            <a:r>
              <a:rPr lang="en-US" sz="1800" b="1" dirty="0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</a:t>
            </a:r>
            <a:r>
              <a:rPr lang="en-US" sz="1800" b="1" dirty="0" err="1">
                <a:solidFill>
                  <a:srgbClr val="2674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WebConfig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</a:t>
            </a:r>
            <a:r>
              <a:rPr lang="en-US" sz="1800" b="1" dirty="0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implements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</a:t>
            </a:r>
            <a:r>
              <a:rPr lang="en-US" sz="1800" b="1" dirty="0" err="1">
                <a:solidFill>
                  <a:srgbClr val="2674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WebMvcConfigurer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{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 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   </a:t>
            </a:r>
            <a:r>
              <a:rPr lang="en-US" sz="1800" dirty="0">
                <a:solidFill>
                  <a:srgbClr val="1F71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@Override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   </a:t>
            </a:r>
            <a:r>
              <a:rPr lang="en-US" sz="1800" b="1" dirty="0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</a:t>
            </a:r>
            <a:r>
              <a:rPr lang="en-US" sz="1800" b="1" dirty="0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</a:t>
            </a:r>
            <a:r>
              <a:rPr lang="en-US" sz="1800" b="1" dirty="0" err="1">
                <a:solidFill>
                  <a:srgbClr val="2674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addFormatters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FormatterRegistry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registry) {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registry.addConverter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(</a:t>
            </a:r>
            <a:r>
              <a:rPr lang="en-US" sz="1800" b="1" dirty="0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StringToEmployeeConverter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());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   }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}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2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2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F71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@Test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</a:t>
            </a:r>
            <a:r>
              <a:rPr lang="en-US" sz="1800" b="1" dirty="0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</a:t>
            </a:r>
            <a:r>
              <a:rPr lang="en-US" sz="1800" b="1" dirty="0" err="1">
                <a:solidFill>
                  <a:srgbClr val="2674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whenConvertStringToEmployee_thenSuccess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() {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   Employee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employee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conversionService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     .convert(</a:t>
            </a:r>
            <a:r>
              <a:rPr lang="en-US" sz="1800" dirty="0">
                <a:solidFill>
                  <a:srgbClr val="4E93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"1,50000.00"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Employee.class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);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   Employee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actualEmployee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= </a:t>
            </a:r>
            <a:r>
              <a:rPr lang="en-US" sz="1800" b="1" dirty="0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Employee(</a:t>
            </a:r>
            <a:r>
              <a:rPr lang="en-US" sz="1800" dirty="0">
                <a:solidFill>
                  <a:srgbClr val="4E93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, </a:t>
            </a:r>
            <a:r>
              <a:rPr lang="en-US" sz="1800" dirty="0">
                <a:solidFill>
                  <a:srgbClr val="4E93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50000.00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);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  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assertThat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conversionService.convert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(</a:t>
            </a:r>
            <a:r>
              <a:rPr lang="en-US" sz="1800" dirty="0">
                <a:solidFill>
                  <a:srgbClr val="4E93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"1,50000.00"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,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Employee.class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))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EqualToComparingFieldByField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actualEmployee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);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7FA27-C22A-46CB-B4CC-27B3DD87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EEED5-AD23-4A55-B1C1-D3EA339B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0526" cy="8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42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423A1-4BC4-4541-8E9C-1A32EC33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 err="1"/>
              <a:t>SpEL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5337-B1D3-444B-9565-118B3BF1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000" dirty="0">
                <a:effectLst/>
                <a:latin typeface="+mj-lt"/>
                <a:ea typeface="Calibri" panose="020F0502020204030204" pitchFamily="34" charset="0"/>
                <a:cs typeface="F18"/>
              </a:rPr>
              <a:t>What is </a:t>
            </a:r>
            <a:r>
              <a:rPr lang="en-US" sz="4000" dirty="0" err="1">
                <a:effectLst/>
                <a:latin typeface="+mj-lt"/>
                <a:ea typeface="Calibri" panose="020F0502020204030204" pitchFamily="34" charset="0"/>
                <a:cs typeface="F18"/>
              </a:rPr>
              <a:t>SpEL</a:t>
            </a:r>
            <a:r>
              <a:rPr lang="en-US" sz="4000" dirty="0">
                <a:effectLst/>
                <a:latin typeface="+mj-lt"/>
                <a:ea typeface="Calibri" panose="020F0502020204030204" pitchFamily="34" charset="0"/>
                <a:cs typeface="F18"/>
              </a:rPr>
              <a:t>?</a:t>
            </a:r>
          </a:p>
          <a:p>
            <a:pPr marL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7FA27-C22A-46CB-B4CC-27B3DD87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EEED5-AD23-4A55-B1C1-D3EA339B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0526" cy="87052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268E138-70E3-449F-92ED-9C6A2481C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196582"/>
              </p:ext>
            </p:extLst>
          </p:nvPr>
        </p:nvGraphicFramePr>
        <p:xfrm>
          <a:off x="643192" y="1885640"/>
          <a:ext cx="5115348" cy="2766681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531356">
                  <a:extLst>
                    <a:ext uri="{9D8B030D-6E8A-4147-A177-3AD203B41FA5}">
                      <a16:colId xmlns:a16="http://schemas.microsoft.com/office/drawing/2014/main" val="1383990673"/>
                    </a:ext>
                  </a:extLst>
                </a:gridCol>
                <a:gridCol w="3583992">
                  <a:extLst>
                    <a:ext uri="{9D8B030D-6E8A-4147-A177-3AD203B41FA5}">
                      <a16:colId xmlns:a16="http://schemas.microsoft.com/office/drawing/2014/main" val="1524996929"/>
                    </a:ext>
                  </a:extLst>
                </a:gridCol>
              </a:tblGrid>
              <a:tr h="404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Type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18"/>
                      </a:endParaRPr>
                    </a:p>
                  </a:txBody>
                  <a:tcPr marL="14767" marR="14767" marT="14767" marB="1476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Operators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18"/>
                      </a:endParaRPr>
                    </a:p>
                  </a:txBody>
                  <a:tcPr marL="14767" marR="14767" marT="14767" marB="14767" anchor="ctr"/>
                </a:tc>
                <a:extLst>
                  <a:ext uri="{0D108BD9-81ED-4DB2-BD59-A6C34878D82A}">
                    <a16:rowId xmlns:a16="http://schemas.microsoft.com/office/drawing/2014/main" val="3936633511"/>
                  </a:ext>
                </a:extLst>
              </a:tr>
              <a:tr h="4042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Arithmetic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18"/>
                      </a:endParaRPr>
                    </a:p>
                  </a:txBody>
                  <a:tcPr marL="14767" marR="14767" marT="14767" marB="1476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+, -, *, /, %, ^, div, mod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18"/>
                      </a:endParaRPr>
                    </a:p>
                  </a:txBody>
                  <a:tcPr marL="14767" marR="14767" marT="14767" marB="14767" anchor="ctr"/>
                </a:tc>
                <a:extLst>
                  <a:ext uri="{0D108BD9-81ED-4DB2-BD59-A6C34878D82A}">
                    <a16:rowId xmlns:a16="http://schemas.microsoft.com/office/drawing/2014/main" val="2485605555"/>
                  </a:ext>
                </a:extLst>
              </a:tr>
              <a:tr h="7455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Relational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18"/>
                      </a:endParaRPr>
                    </a:p>
                  </a:txBody>
                  <a:tcPr marL="14767" marR="14767" marT="14767" marB="1476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&lt;, &gt;, ==, !=, &lt;=, &gt;=, lt, gt, eq, ne, le, ge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18"/>
                      </a:endParaRPr>
                    </a:p>
                  </a:txBody>
                  <a:tcPr marL="14767" marR="14767" marT="14767" marB="14767" anchor="ctr"/>
                </a:tc>
                <a:extLst>
                  <a:ext uri="{0D108BD9-81ED-4DB2-BD59-A6C34878D82A}">
                    <a16:rowId xmlns:a16="http://schemas.microsoft.com/office/drawing/2014/main" val="369615830"/>
                  </a:ext>
                </a:extLst>
              </a:tr>
              <a:tr h="4042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Logical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18"/>
                      </a:endParaRPr>
                    </a:p>
                  </a:txBody>
                  <a:tcPr marL="14767" marR="14767" marT="14767" marB="1476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and, or, not, &amp;&amp;, ||, !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18"/>
                      </a:endParaRPr>
                    </a:p>
                  </a:txBody>
                  <a:tcPr marL="14767" marR="14767" marT="14767" marB="14767" anchor="ctr"/>
                </a:tc>
                <a:extLst>
                  <a:ext uri="{0D108BD9-81ED-4DB2-BD59-A6C34878D82A}">
                    <a16:rowId xmlns:a16="http://schemas.microsoft.com/office/drawing/2014/main" val="3252071117"/>
                  </a:ext>
                </a:extLst>
              </a:tr>
              <a:tr h="4042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Conditional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18"/>
                      </a:endParaRPr>
                    </a:p>
                  </a:txBody>
                  <a:tcPr marL="14767" marR="14767" marT="14767" marB="1476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?: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18"/>
                      </a:endParaRPr>
                    </a:p>
                  </a:txBody>
                  <a:tcPr marL="14767" marR="14767" marT="14767" marB="14767" anchor="ctr"/>
                </a:tc>
                <a:extLst>
                  <a:ext uri="{0D108BD9-81ED-4DB2-BD59-A6C34878D82A}">
                    <a16:rowId xmlns:a16="http://schemas.microsoft.com/office/drawing/2014/main" val="1057252088"/>
                  </a:ext>
                </a:extLst>
              </a:tr>
              <a:tr h="4042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Regex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18"/>
                      </a:endParaRPr>
                    </a:p>
                  </a:txBody>
                  <a:tcPr marL="14767" marR="14767" marT="14767" marB="1476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matches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18"/>
                      </a:endParaRPr>
                    </a:p>
                  </a:txBody>
                  <a:tcPr marL="14767" marR="14767" marT="14767" marB="14767" anchor="ctr"/>
                </a:tc>
                <a:extLst>
                  <a:ext uri="{0D108BD9-81ED-4DB2-BD59-A6C34878D82A}">
                    <a16:rowId xmlns:a16="http://schemas.microsoft.com/office/drawing/2014/main" val="349558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710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3A1-4BC4-4541-8E9C-1A32EC33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75657"/>
            <a:ext cx="10058400" cy="964681"/>
          </a:xfrm>
        </p:spPr>
        <p:txBody>
          <a:bodyPr/>
          <a:lstStyle/>
          <a:p>
            <a:r>
              <a:rPr lang="en-US" dirty="0" err="1"/>
              <a:t>SpEL</a:t>
            </a:r>
            <a:r>
              <a:rPr lang="en-US" dirty="0"/>
              <a:t>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5337-B1D3-444B-9565-118B3BF1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7242"/>
            <a:ext cx="10058400" cy="4339390"/>
          </a:xfrm>
        </p:spPr>
        <p:txBody>
          <a:bodyPr>
            <a:normAutofit fontScale="62500" lnSpcReduction="20000"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1F7199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@Value("#{20 - 1}")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</a:t>
            </a:r>
            <a:r>
              <a:rPr lang="en-US" sz="1800" dirty="0">
                <a:solidFill>
                  <a:srgbClr val="888888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// 19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63B175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</a:t>
            </a:r>
            <a:r>
              <a:rPr lang="en-US" sz="1800" b="1" dirty="0">
                <a:solidFill>
                  <a:srgbClr val="63B175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subtract;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1F7199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@Value("#{10 * 2}")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</a:t>
            </a:r>
            <a:r>
              <a:rPr lang="en-US" sz="1800" dirty="0">
                <a:solidFill>
                  <a:srgbClr val="888888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// 20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63B175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</a:t>
            </a:r>
            <a:r>
              <a:rPr lang="en-US" sz="1800" b="1" dirty="0">
                <a:solidFill>
                  <a:srgbClr val="63B175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multiply;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1F7199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@Value("#{1 == 1}")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</a:t>
            </a:r>
            <a:r>
              <a:rPr lang="en-US" sz="1800" dirty="0">
                <a:solidFill>
                  <a:srgbClr val="888888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// true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63B175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</a:t>
            </a:r>
            <a:r>
              <a:rPr lang="en-US" sz="1800" b="1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boolean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equal;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1F7199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@Value("#{1 != 1}")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</a:t>
            </a:r>
            <a:r>
              <a:rPr lang="en-US" sz="1800" dirty="0">
                <a:solidFill>
                  <a:srgbClr val="888888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// false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63B175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</a:t>
            </a:r>
            <a:r>
              <a:rPr lang="en-US" sz="1800" b="1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boolean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notEqual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 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1F7199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@Value("#{250 &gt; 200 &amp;&amp; 200 &lt; 4000}")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</a:t>
            </a:r>
            <a:r>
              <a:rPr lang="en-US" sz="1800" dirty="0">
                <a:solidFill>
                  <a:srgbClr val="888888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// true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63B175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</a:t>
            </a:r>
            <a:r>
              <a:rPr lang="en-US" sz="1800" b="1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boolean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and;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1F7199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@Value("#{400 &gt; 300 || 150 &lt; 100}")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</a:t>
            </a:r>
            <a:r>
              <a:rPr lang="en-US" sz="1800" dirty="0">
                <a:solidFill>
                  <a:srgbClr val="888888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// true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63B175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</a:t>
            </a:r>
            <a:r>
              <a:rPr lang="en-US" sz="1800" b="1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boolean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Calibri" panose="020F0502020204030204" pitchFamily="34" charset="0"/>
                <a:cs typeface="F18"/>
              </a:rPr>
              <a:t> or;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1F71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@Value("#{2 &gt; 1 ? 'a' : 'b'}")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</a:t>
            </a:r>
            <a:r>
              <a:rPr lang="en-US" sz="1800" dirty="0">
                <a:solidFill>
                  <a:srgbClr val="8888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// "a"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String ternary;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 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F71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@Value("#{'100' matches '\\d+' }")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</a:t>
            </a:r>
            <a:r>
              <a:rPr lang="en-US" sz="1800" dirty="0">
                <a:solidFill>
                  <a:srgbClr val="8888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// true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</a:t>
            </a:r>
            <a:r>
              <a:rPr lang="en-US" sz="1800" b="1" dirty="0" err="1">
                <a:solidFill>
                  <a:srgbClr val="63B17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boolean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validNumericStringResult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F18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F18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7FA27-C22A-46CB-B4CC-27B3DD87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EEED5-AD23-4A55-B1C1-D3EA339B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0526" cy="8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44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3A1-4BC4-4541-8E9C-1A32EC33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75657"/>
            <a:ext cx="10058400" cy="964681"/>
          </a:xfrm>
        </p:spPr>
        <p:txBody>
          <a:bodyPr/>
          <a:lstStyle/>
          <a:p>
            <a:r>
              <a:rPr lang="en-US" dirty="0" err="1"/>
              <a:t>SpEL</a:t>
            </a:r>
            <a:r>
              <a:rPr lang="en-US" dirty="0"/>
              <a:t> – Real Case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5337-B1D3-444B-9565-118B3BF1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7242"/>
            <a:ext cx="10058400" cy="4339390"/>
          </a:xfrm>
        </p:spPr>
        <p:txBody>
          <a:bodyPr>
            <a:normAutofit fontScale="92500" lnSpcReduction="1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F18"/>
              </a:rPr>
              <a:t> We will create a simple Spring Boot application and create the </a:t>
            </a:r>
            <a:r>
              <a:rPr lang="en-US" sz="16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F18"/>
              </a:rPr>
              <a:t>employee.properties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F18"/>
              </a:rPr>
              <a:t> file in the resources directory.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employee.names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=Petey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Cruiser,Anna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Sthesia,Paul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Molive,Buck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 Kinnear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employee.type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=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contract,fulltime,external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employee.age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={one:'26', two : '34', three : '32', four: '25’}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F18"/>
              </a:rPr>
              <a:t> Create a class </a:t>
            </a:r>
            <a:r>
              <a:rPr lang="en-US" sz="1600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F18"/>
              </a:rPr>
              <a:t>EmployeeConfig</a:t>
            </a:r>
            <a:r>
              <a:rPr lang="en-US" sz="1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F18"/>
              </a:rPr>
              <a:t> as follows: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@Configuration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@PropertySource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(name =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"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employeeProperties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",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value =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"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employee.properties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"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@ConfigurationProperties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public class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EmployeeConfig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 {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F18"/>
              </a:rPr>
              <a:t>}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F18"/>
              </a:rPr>
              <a:t> To get only the  first entry from a list of employee names we can write the expression as follows: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F18"/>
              </a:rPr>
              <a:t>@Value </a:t>
            </a:r>
            <a:r>
              <a:rPr lang="en-US" sz="14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F18"/>
              </a:rPr>
              <a:t>(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F18"/>
              </a:rPr>
              <a:t>"#{'${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F18"/>
              </a:rPr>
              <a:t>employee.names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F18"/>
              </a:rPr>
              <a:t>}'.split(',')[0]}"</a:t>
            </a:r>
            <a:r>
              <a:rPr lang="en-US" sz="14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F18"/>
              </a:rPr>
              <a:t>)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F18"/>
              </a:rPr>
              <a:t> 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Calibri" panose="020F0502020204030204" pitchFamily="34" charset="0"/>
                <a:cs typeface="F18"/>
              </a:rPr>
              <a:t>private</a:t>
            </a:r>
            <a:r>
              <a:rPr lang="en-US" sz="14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F18"/>
              </a:rPr>
              <a:t> </a:t>
            </a:r>
            <a:r>
              <a:rPr lang="en-US" sz="1400" dirty="0">
                <a:solidFill>
                  <a:srgbClr val="92D050"/>
                </a:solidFill>
                <a:latin typeface="+mj-lt"/>
                <a:ea typeface="Calibri" panose="020F0502020204030204" pitchFamily="34" charset="0"/>
                <a:cs typeface="F18"/>
              </a:rPr>
              <a:t>String</a:t>
            </a:r>
            <a:r>
              <a:rPr lang="en-US" sz="14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F1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F18"/>
              </a:rPr>
              <a:t>firstEmployeeName</a:t>
            </a:r>
            <a:r>
              <a:rPr lang="en-US" sz="14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F18"/>
              </a:rPr>
              <a:t>;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7FA27-C22A-46CB-B4CC-27B3DD87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EEED5-AD23-4A55-B1C1-D3EA339B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0526" cy="8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90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3A1-4BC4-4541-8E9C-1A32EC33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75657"/>
            <a:ext cx="10058400" cy="964681"/>
          </a:xfrm>
        </p:spPr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5337-B1D3-444B-9565-118B3BF1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7242"/>
            <a:ext cx="10058400" cy="4339390"/>
          </a:xfrm>
        </p:spPr>
        <p:txBody>
          <a:bodyPr>
            <a:norm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6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F18"/>
              </a:rPr>
              <a:t>What Are </a:t>
            </a:r>
            <a:r>
              <a:rPr lang="en-US" sz="36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F18"/>
              </a:rPr>
              <a:t>E</a:t>
            </a:r>
            <a:r>
              <a:rPr lang="en-US" sz="36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F18"/>
              </a:rPr>
              <a:t>vents in Spring Framework?</a:t>
            </a: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6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F18"/>
              </a:rPr>
              <a:t>Why Should I Use Events Instead of Direct Method Calls?</a:t>
            </a: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6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F18"/>
              </a:rPr>
              <a:t>What is an Application Event?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7FA27-C22A-46CB-B4CC-27B3DD87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EEED5-AD23-4A55-B1C1-D3EA339B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0526" cy="8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13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019E-985A-4B71-86D0-A889F853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Framework?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AD5D6A-689E-4777-AC49-DBF4F02BC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851715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9BF21E9-404D-4D62-90DC-E82F2FECF7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870526" cy="87052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40A906-8A99-4B7B-963E-41AC6886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49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3A1-4BC4-4541-8E9C-1A32EC33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75657"/>
            <a:ext cx="10058400" cy="964681"/>
          </a:xfrm>
        </p:spPr>
        <p:txBody>
          <a:bodyPr/>
          <a:lstStyle/>
          <a:p>
            <a:r>
              <a:rPr lang="en-US" dirty="0"/>
              <a:t>Events –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5337-B1D3-444B-9565-118B3BF1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7242"/>
            <a:ext cx="10058400" cy="433939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7FA27-C22A-46CB-B4CC-27B3DD87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EEED5-AD23-4A55-B1C1-D3EA339B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0526" cy="870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814902-42E3-4144-AEBB-A0A80F84E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912" y="2270520"/>
            <a:ext cx="8005136" cy="334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20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3A1-4BC4-4541-8E9C-1A32EC33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75657"/>
            <a:ext cx="10058400" cy="964681"/>
          </a:xfrm>
        </p:spPr>
        <p:txBody>
          <a:bodyPr/>
          <a:lstStyle/>
          <a:p>
            <a:r>
              <a:rPr lang="en-US" dirty="0"/>
              <a:t>Events – Publisher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5337-B1D3-444B-9565-118B3BF1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7242"/>
            <a:ext cx="10058400" cy="433939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7FA27-C22A-46CB-B4CC-27B3DD87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EEED5-AD23-4A55-B1C1-D3EA339B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0526" cy="8705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8BDBC7-F0CB-4F86-8DD3-9123D00B4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406397"/>
            <a:ext cx="84582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22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3A1-4BC4-4541-8E9C-1A32EC33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75657"/>
            <a:ext cx="10058400" cy="964681"/>
          </a:xfrm>
        </p:spPr>
        <p:txBody>
          <a:bodyPr/>
          <a:lstStyle/>
          <a:p>
            <a:r>
              <a:rPr lang="en-US" dirty="0"/>
              <a:t>Events –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5337-B1D3-444B-9565-118B3BF1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7242"/>
            <a:ext cx="10058400" cy="433939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7FA27-C22A-46CB-B4CC-27B3DD87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EEED5-AD23-4A55-B1C1-D3EA339B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0526" cy="87052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D51E1DB-4931-42EF-8DAA-DDA885B1A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7" y="2600325"/>
            <a:ext cx="91154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151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3A1-4BC4-4541-8E9C-1A32EC33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75657"/>
            <a:ext cx="10058400" cy="964681"/>
          </a:xfrm>
        </p:spPr>
        <p:txBody>
          <a:bodyPr>
            <a:normAutofit fontScale="90000"/>
          </a:bodyPr>
          <a:lstStyle/>
          <a:p>
            <a:r>
              <a:rPr lang="en-US" dirty="0"/>
              <a:t>Aspect Oriented Programming (AOP)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5337-B1D3-444B-9565-118B3BF1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7242"/>
            <a:ext cx="10058400" cy="4339390"/>
          </a:xfrm>
        </p:spPr>
        <p:txBody>
          <a:bodyPr>
            <a:norm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F18"/>
              </a:rPr>
              <a:t>What is AOP?</a:t>
            </a: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4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F18"/>
              </a:rPr>
              <a:t>Modularity in AOP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7FA27-C22A-46CB-B4CC-27B3DD87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EEED5-AD23-4A55-B1C1-D3EA339B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0526" cy="8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39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3A1-4BC4-4541-8E9C-1A32EC33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75657"/>
            <a:ext cx="10058400" cy="964681"/>
          </a:xfrm>
        </p:spPr>
        <p:txBody>
          <a:bodyPr>
            <a:normAutofit fontScale="90000"/>
          </a:bodyPr>
          <a:lstStyle/>
          <a:p>
            <a:r>
              <a:rPr lang="en-US" dirty="0"/>
              <a:t>Aspect Oriented Programming (AOP) -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5337-B1D3-444B-9565-118B3BF1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7242"/>
            <a:ext cx="10058400" cy="433939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6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F18"/>
              </a:rPr>
              <a:t> Aspect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6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F18"/>
              </a:rPr>
              <a:t> Join Point</a:t>
            </a:r>
            <a:endParaRPr lang="en-US" sz="36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F18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6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F18"/>
              </a:rPr>
              <a:t> Advice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6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F18"/>
              </a:rPr>
              <a:t> Pointcut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6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F18"/>
              </a:rPr>
              <a:t> Introduction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6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F18"/>
              </a:rPr>
              <a:t> Target Object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6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F18"/>
              </a:rPr>
              <a:t> Weaving</a:t>
            </a:r>
            <a:endParaRPr lang="en-US" sz="36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F18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F1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7FA27-C22A-46CB-B4CC-27B3DD87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EEED5-AD23-4A55-B1C1-D3EA339B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0526" cy="8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25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29749-95BE-41E0-8D4F-524D041E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013" y="639098"/>
            <a:ext cx="4813072" cy="357118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32C829-D3FF-4962-ADE2-9EED322C8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386" r="12749" b="2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8549" y="437114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E048A-1AFD-44DF-813B-BA0A8794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25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4364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27AAB-8346-4594-95E5-38258A3B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Why Spring?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2CA92B-98BB-4C32-A5CB-99049666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0526" cy="870526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13A250-332B-4659-920F-C6A90580A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66919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B46187-E97B-49B5-B443-C074CC74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18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7019E-985A-4B71-86D0-A889F853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</a:rPr>
              <a:t>Spring Framework’s Modules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6A6538-7C0B-4C51-9BC5-1EA10A7E9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670" y="640081"/>
            <a:ext cx="6738874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40A906-8A99-4B7B-963E-41AC6886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4</a:t>
            </a:fld>
            <a:endParaRPr lang="en-US" sz="10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F21E9-404D-4D62-90DC-E82F2FECF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70526" cy="8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8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5F523-58FA-453A-8D4A-7ED59081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92D050"/>
                </a:solidFill>
              </a:rPr>
              <a:t>Spring Core Technologies</a:t>
            </a:r>
            <a:endParaRPr lang="en-US" sz="4400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5D22-562F-42F7-9808-34B846B1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Dependency Injection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Events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Resource Interface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Validation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Data binding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Type conversion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err="1"/>
              <a:t>SpEL</a:t>
            </a:r>
            <a:endParaRPr lang="en-US" sz="22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AOP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57FE1-66E9-41D8-A9D7-3B296107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C201F-CA2A-4983-BD84-DFF0A807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765" y="0"/>
            <a:ext cx="870526" cy="8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1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074-84C2-44A5-9942-EECB3852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05A45-265C-4C15-9C83-9D012323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/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What is dependency injection?</a:t>
            </a:r>
            <a:br>
              <a:rPr lang="en-US" sz="1800" b="0" i="0" dirty="0">
                <a:solidFill>
                  <a:srgbClr val="333333"/>
                </a:solidFill>
                <a:effectLst/>
                <a:latin typeface="+mj-lt"/>
              </a:rPr>
            </a:br>
            <a:br>
              <a:rPr lang="en-US" sz="1800" b="0" i="0" dirty="0">
                <a:solidFill>
                  <a:srgbClr val="333333"/>
                </a:solidFill>
                <a:effectLst/>
                <a:latin typeface="+mj-lt"/>
              </a:rPr>
            </a:br>
            <a:r>
              <a:rPr lang="en-US" sz="1800" b="0" i="0" dirty="0">
                <a:solidFill>
                  <a:srgbClr val="333333"/>
                </a:solidFill>
                <a:effectLst/>
                <a:latin typeface="+mj-lt"/>
              </a:rPr>
              <a:t>Spring framework provides two ways to inject dependency:</a:t>
            </a:r>
            <a:endParaRPr lang="en-US" sz="18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 By Setter method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 By Constructor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C9570-550F-4152-9B3D-A1216BB8A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0526" cy="87052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00393-142D-4035-A89E-2DDFACA0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00190-005E-4524-84A7-3B12E2B49E1F}"/>
              </a:ext>
            </a:extLst>
          </p:cNvPr>
          <p:cNvSpPr txBox="1"/>
          <p:nvPr/>
        </p:nvSpPr>
        <p:spPr>
          <a:xfrm>
            <a:off x="7147931" y="2029985"/>
            <a:ext cx="60975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Employee{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Address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address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Employee(Address address){  </a:t>
            </a:r>
          </a:p>
          <a:p>
            <a:pPr algn="just"/>
            <a:r>
              <a:rPr lang="en-US" b="1" i="0" dirty="0" err="1">
                <a:solidFill>
                  <a:srgbClr val="006699"/>
                </a:solidFill>
                <a:effectLst/>
                <a:latin typeface="inter-regular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.address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=address;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setAddress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(Address address){  </a:t>
            </a:r>
          </a:p>
          <a:p>
            <a:pPr algn="just"/>
            <a:r>
              <a:rPr lang="en-US" b="1" i="0" dirty="0" err="1">
                <a:solidFill>
                  <a:srgbClr val="006699"/>
                </a:solidFill>
                <a:effectLst/>
                <a:latin typeface="inter-regular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.address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=address;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3926185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CB1E1-B9E4-4FA0-B6BE-67142544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/>
              <a:t>Resource Interface</a:t>
            </a: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DA1DFBDC-B26D-4AAF-8416-4631A5BB9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44" r="27406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8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B0C7-6C6C-45AF-81AA-781D3EFA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916" y="3064043"/>
            <a:ext cx="5853764" cy="2805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What does Spring’s Resource Interface do??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82BB70-08F7-4155-85B5-284A105CF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393" y="37328"/>
            <a:ext cx="870526" cy="8705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FBEB3-61AD-4F39-B201-1D844AFD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26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CF53-7E52-4FED-B132-CD06848F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1B221-8AB6-4AC8-AE1F-17EBF6DC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E293F1-A3D8-4393-B05D-9F259749ED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588269"/>
            <a:ext cx="5186035" cy="280076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Resource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InputStreamSource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exists();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isOpen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getURL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getFile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createRelative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relativePath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getFilename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getDescription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E3678C9-F6A5-4566-A0B0-4E56FC2BC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147" y="2588269"/>
            <a:ext cx="3954929" cy="76944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InputStreamSource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InputStream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getInputStream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throws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IOException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7E850F-7C58-4F33-9AAB-78CEE1A6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0526" cy="8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40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FFC8-251A-4F64-B149-B0BE34A2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96A68-2CB5-4EAE-AC21-C450C2125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6204"/>
            <a:ext cx="10058400" cy="3760891"/>
          </a:xfrm>
        </p:spPr>
        <p:txBody>
          <a:bodyPr/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F18"/>
              </a:rPr>
              <a:t>When it comes to validating user input, Spring Boot provides strong support for this common, yet critical, task.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A5CBF-58A1-402D-9D8A-1F12C308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B3FBAE-1794-479C-A594-BDE38418A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72" y="2760856"/>
            <a:ext cx="10058400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@Entity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6743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{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@Id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@GeneratedValue(strategy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1F719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GenerationType.AUTO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private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id;    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@NotBlank(message = "Name is mandatory")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private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String name;    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@NotBlank(message = "Email is mandatory")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private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String email;    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// standard constructors / setters / getters /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DBF1E-F984-484F-BD0E-EC99191CE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0526" cy="8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69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D13E79"/>
      </a:accent1>
      <a:accent2>
        <a:srgbClr val="C02DA5"/>
      </a:accent2>
      <a:accent3>
        <a:srgbClr val="AF3ED1"/>
      </a:accent3>
      <a:accent4>
        <a:srgbClr val="622FC0"/>
      </a:accent4>
      <a:accent5>
        <a:srgbClr val="3E48D1"/>
      </a:accent5>
      <a:accent6>
        <a:srgbClr val="2D74C0"/>
      </a:accent6>
      <a:hlink>
        <a:srgbClr val="4C3F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1171</Words>
  <Application>Microsoft Office PowerPoint</Application>
  <PresentationFormat>Widescreen</PresentationFormat>
  <Paragraphs>262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 Unicode MS</vt:lpstr>
      <vt:lpstr>inter-regular</vt:lpstr>
      <vt:lpstr>Arial</vt:lpstr>
      <vt:lpstr>Calibri</vt:lpstr>
      <vt:lpstr>Consolas</vt:lpstr>
      <vt:lpstr>Courier New</vt:lpstr>
      <vt:lpstr>Source Code Pro</vt:lpstr>
      <vt:lpstr>Times New Roman</vt:lpstr>
      <vt:lpstr>Tw Cen MT</vt:lpstr>
      <vt:lpstr>RetrospectVTI</vt:lpstr>
      <vt:lpstr>Spring Framework</vt:lpstr>
      <vt:lpstr>What is Spring Framework?</vt:lpstr>
      <vt:lpstr>Why Spring?</vt:lpstr>
      <vt:lpstr>Spring Framework’s Modules</vt:lpstr>
      <vt:lpstr>Spring Core Technologies</vt:lpstr>
      <vt:lpstr>Dependency Injection </vt:lpstr>
      <vt:lpstr>Resource Interface</vt:lpstr>
      <vt:lpstr>Resource Interface</vt:lpstr>
      <vt:lpstr>Validation</vt:lpstr>
      <vt:lpstr>Validation  </vt:lpstr>
      <vt:lpstr>Validation </vt:lpstr>
      <vt:lpstr>Type Conversion</vt:lpstr>
      <vt:lpstr>Type Conversion – Built-in Converters</vt:lpstr>
      <vt:lpstr>Type Conversion – Creating a Custom Converter</vt:lpstr>
      <vt:lpstr>Type Conversion – Creating a Custom Converter</vt:lpstr>
      <vt:lpstr>SpEL</vt:lpstr>
      <vt:lpstr>SpEL - Examples</vt:lpstr>
      <vt:lpstr>SpEL – Real Case Example</vt:lpstr>
      <vt:lpstr>Events</vt:lpstr>
      <vt:lpstr>Events – Event</vt:lpstr>
      <vt:lpstr>Events – Publisher</vt:lpstr>
      <vt:lpstr>Events – Listener</vt:lpstr>
      <vt:lpstr>Aspect Oriented Programming (AOP)</vt:lpstr>
      <vt:lpstr>Aspect Oriented Programming (AOP) - Terminologies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Rusu,Radu R.</dc:creator>
  <cp:lastModifiedBy>Ceucă,Razvan R.</cp:lastModifiedBy>
  <cp:revision>17</cp:revision>
  <dcterms:created xsi:type="dcterms:W3CDTF">2021-10-14T09:57:13Z</dcterms:created>
  <dcterms:modified xsi:type="dcterms:W3CDTF">2021-11-29T20:27:04Z</dcterms:modified>
</cp:coreProperties>
</file>