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8" r:id="rId3"/>
    <p:sldId id="259" r:id="rId4"/>
    <p:sldId id="260" r:id="rId5"/>
    <p:sldId id="268" r:id="rId6"/>
    <p:sldId id="261" r:id="rId7"/>
    <p:sldId id="263" r:id="rId8"/>
    <p:sldId id="266" r:id="rId9"/>
    <p:sldId id="267" r:id="rId10"/>
    <p:sldId id="276" r:id="rId11"/>
    <p:sldId id="272" r:id="rId12"/>
    <p:sldId id="274" r:id="rId13"/>
    <p:sldId id="269" r:id="rId14"/>
    <p:sldId id="270" r:id="rId15"/>
    <p:sldId id="277" r:id="rId16"/>
    <p:sldId id="278"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30" autoAdjust="0"/>
  </p:normalViewPr>
  <p:slideViewPr>
    <p:cSldViewPr snapToGrid="0">
      <p:cViewPr varScale="1">
        <p:scale>
          <a:sx n="67" d="100"/>
          <a:sy n="67" d="100"/>
        </p:scale>
        <p:origin x="12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C06-FCD2-4F71-B216-407952C80BC0}" type="datetimeFigureOut">
              <a:rPr lang="en-US" smtClean="0"/>
              <a:t>10/22/2025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E7DFB-44F9-47A0-9F90-F8BE7D449499}" type="slidenum">
              <a:rPr lang="en-US" smtClean="0"/>
              <a:t>‹#›</a:t>
            </a:fld>
            <a:endParaRPr lang="en-US"/>
          </a:p>
        </p:txBody>
      </p:sp>
    </p:spTree>
    <p:extLst>
      <p:ext uri="{BB962C8B-B14F-4D97-AF65-F5344CB8AC3E}">
        <p14:creationId xmlns:p14="http://schemas.microsoft.com/office/powerpoint/2010/main" val="162860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Rust is a programming language. It was created in 2006. Its one of the fastest growing programming languages currently on the market.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a:t>
            </a:fld>
            <a:endParaRPr lang="en-US"/>
          </a:p>
        </p:txBody>
      </p:sp>
    </p:spTree>
    <p:extLst>
      <p:ext uri="{BB962C8B-B14F-4D97-AF65-F5344CB8AC3E}">
        <p14:creationId xmlns:p14="http://schemas.microsoft.com/office/powerpoint/2010/main" val="215977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we have an example of a struct. It is important to mention that rust does not have classes but you can use structs and implement functions on a struct to get the same effect.</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10</a:t>
            </a:fld>
            <a:endParaRPr lang="en-US"/>
          </a:p>
        </p:txBody>
      </p:sp>
    </p:spTree>
    <p:extLst>
      <p:ext uri="{BB962C8B-B14F-4D97-AF65-F5344CB8AC3E}">
        <p14:creationId xmlns:p14="http://schemas.microsoft.com/office/powerpoint/2010/main" val="156361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goal of this exercise is to create your own small command line program. First we will spilt you into 4 groups. Then we will give each group 2 cheat sheets with rust syntax. You will then make a small command line program. An example of what you could do is a guessing game. The program has a number between 1 and 100 that you have to guess. Each time it </a:t>
            </a:r>
            <a:r>
              <a:rPr lang="en-US" sz="1200" b="0" kern="1200" dirty="0" err="1">
                <a:solidFill>
                  <a:schemeClr val="tx1"/>
                </a:solidFill>
                <a:effectLst/>
                <a:latin typeface="+mn-lt"/>
                <a:ea typeface="+mn-ea"/>
                <a:cs typeface="+mn-cs"/>
              </a:rPr>
              <a:t>tels</a:t>
            </a:r>
            <a:r>
              <a:rPr lang="en-US" sz="1200" b="0" kern="1200" dirty="0">
                <a:solidFill>
                  <a:schemeClr val="tx1"/>
                </a:solidFill>
                <a:effectLst/>
                <a:latin typeface="+mn-lt"/>
                <a:ea typeface="+mn-ea"/>
                <a:cs typeface="+mn-cs"/>
              </a:rPr>
              <a:t> you whether the number you guessed is lower or higher than the correct guess until you guess correctly at witch point the program ends. This is just an example of what we expect feel free to experiment with rust during the </a:t>
            </a:r>
            <a:r>
              <a:rPr lang="en-US" sz="1200" b="0" kern="1200" dirty="0" err="1">
                <a:solidFill>
                  <a:schemeClr val="tx1"/>
                </a:solidFill>
                <a:effectLst/>
                <a:latin typeface="+mn-lt"/>
                <a:ea typeface="+mn-ea"/>
                <a:cs typeface="+mn-cs"/>
              </a:rPr>
              <a:t>alloted</a:t>
            </a:r>
            <a:r>
              <a:rPr lang="en-US" sz="1200" b="0" kern="1200" dirty="0">
                <a:solidFill>
                  <a:schemeClr val="tx1"/>
                </a:solidFill>
                <a:effectLst/>
                <a:latin typeface="+mn-lt"/>
                <a:ea typeface="+mn-ea"/>
                <a:cs typeface="+mn-cs"/>
              </a:rPr>
              <a:t> time and try to include as many rust features as possible.</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17</a:t>
            </a:fld>
            <a:endParaRPr lang="en-US"/>
          </a:p>
        </p:txBody>
      </p:sp>
    </p:spTree>
    <p:extLst>
      <p:ext uri="{BB962C8B-B14F-4D97-AF65-F5344CB8AC3E}">
        <p14:creationId xmlns:p14="http://schemas.microsoft.com/office/powerpoint/2010/main" val="679905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end this workshop does anybody have questions about rust before the end?</a:t>
            </a:r>
          </a:p>
        </p:txBody>
      </p:sp>
      <p:sp>
        <p:nvSpPr>
          <p:cNvPr id="4" name="Slide Number Placeholder 3"/>
          <p:cNvSpPr>
            <a:spLocks noGrp="1"/>
          </p:cNvSpPr>
          <p:nvPr>
            <p:ph type="sldNum" sz="quarter" idx="5"/>
          </p:nvPr>
        </p:nvSpPr>
        <p:spPr/>
        <p:txBody>
          <a:bodyPr/>
          <a:lstStyle/>
          <a:p>
            <a:fld id="{791E7DFB-44F9-47A0-9F90-F8BE7D449499}" type="slidenum">
              <a:rPr lang="en-US" smtClean="0"/>
              <a:t>18</a:t>
            </a:fld>
            <a:endParaRPr lang="en-US"/>
          </a:p>
        </p:txBody>
      </p:sp>
    </p:spTree>
    <p:extLst>
      <p:ext uri="{BB962C8B-B14F-4D97-AF65-F5344CB8AC3E}">
        <p14:creationId xmlns:p14="http://schemas.microsoft.com/office/powerpoint/2010/main" val="64873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It has an emphasis on safety, performance and productivity.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bought it and cargo (a package manager for rust) are the most admired tools used by </a:t>
            </a:r>
            <a:r>
              <a:rPr lang="en-US" sz="1200" b="0" kern="1200" dirty="0" err="1">
                <a:solidFill>
                  <a:schemeClr val="tx1"/>
                </a:solidFill>
                <a:effectLst/>
                <a:latin typeface="+mn-lt"/>
                <a:ea typeface="+mn-ea"/>
                <a:cs typeface="+mn-cs"/>
              </a:rPr>
              <a:t>programers</a:t>
            </a:r>
            <a:r>
              <a:rPr lang="en-US" sz="1200" b="0" kern="1200" dirty="0">
                <a:solidFill>
                  <a:schemeClr val="tx1"/>
                </a:solidFill>
                <a:effectLst/>
                <a:latin typeface="+mn-lt"/>
                <a:ea typeface="+mn-ea"/>
                <a:cs typeface="+mn-cs"/>
              </a:rPr>
              <a:t> in the stack overflow survey of 2025.</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Used in windows components, discord backend and </a:t>
            </a:r>
            <a:r>
              <a:rPr lang="en-US" sz="1200" b="0" kern="1200" dirty="0" err="1">
                <a:solidFill>
                  <a:schemeClr val="tx1"/>
                </a:solidFill>
                <a:effectLst/>
                <a:latin typeface="+mn-lt"/>
                <a:ea typeface="+mn-ea"/>
                <a:cs typeface="+mn-cs"/>
              </a:rPr>
              <a:t>linux</a:t>
            </a:r>
            <a:r>
              <a:rPr lang="en-US" sz="1200" b="0" kern="1200" dirty="0">
                <a:solidFill>
                  <a:schemeClr val="tx1"/>
                </a:solidFill>
                <a:effectLst/>
                <a:latin typeface="+mn-lt"/>
                <a:ea typeface="+mn-ea"/>
                <a:cs typeface="+mn-cs"/>
              </a:rPr>
              <a:t> kernel.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Discord switched from go to rust because of the problems that a garbage collector caused in their connection.</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2</a:t>
            </a:fld>
            <a:endParaRPr lang="en-US"/>
          </a:p>
        </p:txBody>
      </p:sp>
    </p:spTree>
    <p:extLst>
      <p:ext uri="{BB962C8B-B14F-4D97-AF65-F5344CB8AC3E}">
        <p14:creationId xmlns:p14="http://schemas.microsoft.com/office/powerpoint/2010/main" val="174498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Rust achieves good safety, performance and productivity due to the following features and others. These are some of the most important.</a:t>
            </a:r>
          </a:p>
          <a:p>
            <a:r>
              <a:rPr lang="en-US" sz="1200" b="0" kern="1200" dirty="0">
                <a:solidFill>
                  <a:schemeClr val="tx1"/>
                </a:solidFill>
                <a:effectLst/>
                <a:latin typeface="+mn-lt"/>
                <a:ea typeface="+mn-ea"/>
                <a:cs typeface="+mn-cs"/>
              </a:rPr>
              <a:t>- Memory safety without garbage collector: it makes rust extremely fast since the </a:t>
            </a:r>
            <a:r>
              <a:rPr lang="en-US" sz="1200" b="0" kern="1200" dirty="0" err="1">
                <a:solidFill>
                  <a:schemeClr val="tx1"/>
                </a:solidFill>
                <a:effectLst/>
                <a:latin typeface="+mn-lt"/>
                <a:ea typeface="+mn-ea"/>
                <a:cs typeface="+mn-cs"/>
              </a:rPr>
              <a:t>programer</a:t>
            </a:r>
            <a:r>
              <a:rPr lang="en-US" sz="1200" b="0" kern="1200" dirty="0">
                <a:solidFill>
                  <a:schemeClr val="tx1"/>
                </a:solidFill>
                <a:effectLst/>
                <a:latin typeface="+mn-lt"/>
                <a:ea typeface="+mn-ea"/>
                <a:cs typeface="+mn-cs"/>
              </a:rPr>
              <a:t> manages memory directly similarly to C without memory leaks or similar problems.</a:t>
            </a:r>
          </a:p>
          <a:p>
            <a:r>
              <a:rPr lang="en-US" sz="1200" b="0" kern="1200" dirty="0">
                <a:solidFill>
                  <a:schemeClr val="tx1"/>
                </a:solidFill>
                <a:effectLst/>
                <a:latin typeface="+mn-lt"/>
                <a:ea typeface="+mn-ea"/>
                <a:cs typeface="+mn-cs"/>
              </a:rPr>
              <a:t>- Cargo package manager: helps manage libraries and packages without the fear of versions causing problems</a:t>
            </a:r>
          </a:p>
          <a:p>
            <a:r>
              <a:rPr lang="en-US" sz="1200" b="0" kern="1200" dirty="0">
                <a:solidFill>
                  <a:schemeClr val="tx1"/>
                </a:solidFill>
                <a:effectLst/>
                <a:latin typeface="+mn-lt"/>
                <a:ea typeface="+mn-ea"/>
                <a:cs typeface="+mn-cs"/>
              </a:rPr>
              <a:t>- Pattern marching: helps manage errors or problems without the risk of the program having unintended behavior</a:t>
            </a:r>
          </a:p>
          <a:p>
            <a:r>
              <a:rPr lang="en-US" sz="1200" b="0" kern="1200" dirty="0">
                <a:solidFill>
                  <a:schemeClr val="tx1"/>
                </a:solidFill>
                <a:effectLst/>
                <a:latin typeface="+mn-lt"/>
                <a:ea typeface="+mn-ea"/>
                <a:cs typeface="+mn-cs"/>
              </a:rPr>
              <a:t>- Comprehensive error messages: rust has extremely good and detailed error messages due to all types being known at compile time</a:t>
            </a:r>
          </a:p>
          <a:p>
            <a:r>
              <a:rPr lang="en-US" sz="1200" b="0" kern="1200" dirty="0">
                <a:solidFill>
                  <a:schemeClr val="tx1"/>
                </a:solidFill>
                <a:effectLst/>
                <a:latin typeface="+mn-lt"/>
                <a:ea typeface="+mn-ea"/>
                <a:cs typeface="+mn-cs"/>
              </a:rPr>
              <a:t>- Safe concurrency: rust inherently preventing problems such as race conditions</a:t>
            </a:r>
          </a:p>
          <a:p>
            <a:r>
              <a:rPr lang="en-US" sz="1200" b="0" kern="1200" dirty="0">
                <a:solidFill>
                  <a:schemeClr val="tx1"/>
                </a:solidFill>
                <a:effectLst/>
                <a:latin typeface="+mn-lt"/>
                <a:ea typeface="+mn-ea"/>
                <a:cs typeface="+mn-cs"/>
              </a:rPr>
              <a:t>- Zero cost abstractions: Using abstraction (structs, functions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does not cause loss of performance</a:t>
            </a:r>
          </a:p>
          <a:p>
            <a:r>
              <a:rPr lang="en-US" sz="1200" b="0" kern="1200" dirty="0">
                <a:solidFill>
                  <a:schemeClr val="tx1"/>
                </a:solidFill>
                <a:effectLst/>
                <a:latin typeface="+mn-lt"/>
                <a:ea typeface="+mn-ea"/>
                <a:cs typeface="+mn-cs"/>
              </a:rPr>
              <a:t>- Modern syntax: Rust has learned from older languages what to avoid and as such it tends to have cleaner shorter syntax.</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3</a:t>
            </a:fld>
            <a:endParaRPr lang="en-US"/>
          </a:p>
        </p:txBody>
      </p:sp>
    </p:spTree>
    <p:extLst>
      <p:ext uri="{BB962C8B-B14F-4D97-AF65-F5344CB8AC3E}">
        <p14:creationId xmlns:p14="http://schemas.microsoft.com/office/powerpoint/2010/main" val="308399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 give you a better idea of Rust we have compared it to two other languages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and java</a:t>
            </a:r>
          </a:p>
          <a:p>
            <a:r>
              <a:rPr lang="en-US" sz="1200" b="0" kern="1200" dirty="0">
                <a:solidFill>
                  <a:schemeClr val="tx1"/>
                </a:solidFill>
                <a:effectLst/>
                <a:latin typeface="+mn-lt"/>
                <a:ea typeface="+mn-ea"/>
                <a:cs typeface="+mn-cs"/>
              </a:rPr>
              <a:t>- Memory safety: rust does not suffer memory leaks,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does and java avoid it trough a garbage collector</a:t>
            </a:r>
          </a:p>
          <a:p>
            <a:r>
              <a:rPr lang="en-US" sz="1200" b="0" kern="1200" dirty="0">
                <a:solidFill>
                  <a:schemeClr val="tx1"/>
                </a:solidFill>
                <a:effectLst/>
                <a:latin typeface="+mn-lt"/>
                <a:ea typeface="+mn-ea"/>
                <a:cs typeface="+mn-cs"/>
              </a:rPr>
              <a:t>- Concurrency: unlike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and java rust has features specifically build in to avoid problems such as race conditions</a:t>
            </a:r>
          </a:p>
          <a:p>
            <a:r>
              <a:rPr lang="en-US" sz="1200" b="0" kern="1200" dirty="0">
                <a:solidFill>
                  <a:schemeClr val="tx1"/>
                </a:solidFill>
                <a:effectLst/>
                <a:latin typeface="+mn-lt"/>
                <a:ea typeface="+mn-ea"/>
                <a:cs typeface="+mn-cs"/>
              </a:rPr>
              <a:t>- Performance: high in rust and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due to the lack of features like the java garbage collector that impact performance</a:t>
            </a:r>
          </a:p>
          <a:p>
            <a:r>
              <a:rPr lang="en-US" sz="1200" b="0" kern="1200" dirty="0">
                <a:solidFill>
                  <a:schemeClr val="tx1"/>
                </a:solidFill>
                <a:effectLst/>
                <a:latin typeface="+mn-lt"/>
                <a:ea typeface="+mn-ea"/>
                <a:cs typeface="+mn-cs"/>
              </a:rPr>
              <a:t>- Ease of learning: rust tends to be harder to use due to the difficulties its safeguards can cause</a:t>
            </a:r>
          </a:p>
          <a:p>
            <a:r>
              <a:rPr lang="en-US" sz="1200" b="0" kern="1200" dirty="0">
                <a:solidFill>
                  <a:schemeClr val="tx1"/>
                </a:solidFill>
                <a:effectLst/>
                <a:latin typeface="+mn-lt"/>
                <a:ea typeface="+mn-ea"/>
                <a:cs typeface="+mn-cs"/>
              </a:rPr>
              <a:t>- Ecosystem: rust is much less used compared to the most popular languages. It is however one of the more popular and currently rising</a:t>
            </a:r>
          </a:p>
          <a:p>
            <a:r>
              <a:rPr lang="en-US" sz="1200" b="0" kern="1200" dirty="0">
                <a:solidFill>
                  <a:schemeClr val="tx1"/>
                </a:solidFill>
                <a:effectLst/>
                <a:latin typeface="+mn-lt"/>
                <a:ea typeface="+mn-ea"/>
                <a:cs typeface="+mn-cs"/>
              </a:rPr>
              <a:t>- Use in legacy systems: due to its relative recency rust is less used in already established system making it less likely that you will use it for a job</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4</a:t>
            </a:fld>
            <a:endParaRPr lang="en-US"/>
          </a:p>
        </p:txBody>
      </p:sp>
    </p:spTree>
    <p:extLst>
      <p:ext uri="{BB962C8B-B14F-4D97-AF65-F5344CB8AC3E}">
        <p14:creationId xmlns:p14="http://schemas.microsoft.com/office/powerpoint/2010/main" val="313922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Cargo is a rust package manager it helps you create new projects and manage libraries. New project can be created running and run using cargo commands and libraries can be added by just typing the name and version in the cargo </a:t>
            </a:r>
            <a:r>
              <a:rPr lang="en-US" sz="1200" b="0" kern="1200" dirty="0" err="1">
                <a:solidFill>
                  <a:schemeClr val="tx1"/>
                </a:solidFill>
                <a:effectLst/>
                <a:latin typeface="+mn-lt"/>
                <a:ea typeface="+mn-ea"/>
                <a:cs typeface="+mn-cs"/>
              </a:rPr>
              <a:t>toml</a:t>
            </a:r>
            <a:r>
              <a:rPr lang="en-US" sz="1200" b="0" kern="1200" dirty="0">
                <a:solidFill>
                  <a:schemeClr val="tx1"/>
                </a:solidFill>
                <a:effectLst/>
                <a:latin typeface="+mn-lt"/>
                <a:ea typeface="+mn-ea"/>
                <a:cs typeface="+mn-cs"/>
              </a:rPr>
              <a:t> file. When you update the </a:t>
            </a:r>
            <a:r>
              <a:rPr lang="en-US" sz="1200" b="0" kern="1200" dirty="0" err="1">
                <a:solidFill>
                  <a:schemeClr val="tx1"/>
                </a:solidFill>
                <a:effectLst/>
                <a:latin typeface="+mn-lt"/>
                <a:ea typeface="+mn-ea"/>
                <a:cs typeface="+mn-cs"/>
              </a:rPr>
              <a:t>cargo.lock</a:t>
            </a:r>
            <a:r>
              <a:rPr lang="en-US" sz="1200" b="0" kern="1200" dirty="0">
                <a:solidFill>
                  <a:schemeClr val="tx1"/>
                </a:solidFill>
                <a:effectLst/>
                <a:latin typeface="+mn-lt"/>
                <a:ea typeface="+mn-ea"/>
                <a:cs typeface="+mn-cs"/>
              </a:rPr>
              <a:t> file makes sure that your libraries don't update in a way that makes them work differently without your express permission.</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5</a:t>
            </a:fld>
            <a:endParaRPr lang="en-US"/>
          </a:p>
        </p:txBody>
      </p:sp>
    </p:spTree>
    <p:extLst>
      <p:ext uri="{BB962C8B-B14F-4D97-AF65-F5344CB8AC3E}">
        <p14:creationId xmlns:p14="http://schemas.microsoft.com/office/powerpoint/2010/main" val="424044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most basic features of rust is creating a variable. In the first example we have all variables of different types: signed, unsigned, float, bool, etc. In the second we have an example of a variable being changed. If you run this you will get an error.</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6</a:t>
            </a:fld>
            <a:endParaRPr lang="en-US"/>
          </a:p>
        </p:txBody>
      </p:sp>
    </p:spTree>
    <p:extLst>
      <p:ext uri="{BB962C8B-B14F-4D97-AF65-F5344CB8AC3E}">
        <p14:creationId xmlns:p14="http://schemas.microsoft.com/office/powerpoint/2010/main" val="365047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 have a variable be changeable you nit to use mut. This shows all other </a:t>
            </a:r>
            <a:r>
              <a:rPr lang="en-US" sz="1200" b="0" kern="1200" dirty="0" err="1">
                <a:solidFill>
                  <a:schemeClr val="tx1"/>
                </a:solidFill>
                <a:effectLst/>
                <a:latin typeface="+mn-lt"/>
                <a:ea typeface="+mn-ea"/>
                <a:cs typeface="+mn-cs"/>
              </a:rPr>
              <a:t>programers</a:t>
            </a:r>
            <a:r>
              <a:rPr lang="en-US" sz="1200" b="0" kern="1200" dirty="0">
                <a:solidFill>
                  <a:schemeClr val="tx1"/>
                </a:solidFill>
                <a:effectLst/>
                <a:latin typeface="+mn-lt"/>
                <a:ea typeface="+mn-ea"/>
                <a:cs typeface="+mn-cs"/>
              </a:rPr>
              <a:t> whether a variable is meant to be changed.</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Shadowing is also an option for when you want to "change" a variable type or reuse a variable name.</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7</a:t>
            </a:fld>
            <a:endParaRPr lang="en-US"/>
          </a:p>
        </p:txBody>
      </p:sp>
    </p:spTree>
    <p:extLst>
      <p:ext uri="{BB962C8B-B14F-4D97-AF65-F5344CB8AC3E}">
        <p14:creationId xmlns:p14="http://schemas.microsoft.com/office/powerpoint/2010/main" val="3377232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Here are examples if, while and for the structures that you already know. Of note is the fact that if can be used to initialize/change variables and for iterates trough a list rather that incrementing a variable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791E7DFB-44F9-47A0-9F90-F8BE7D449499}" type="slidenum">
              <a:rPr lang="en-US" smtClean="0"/>
              <a:t>8</a:t>
            </a:fld>
            <a:endParaRPr lang="en-US"/>
          </a:p>
        </p:txBody>
      </p:sp>
    </p:spTree>
    <p:extLst>
      <p:ext uri="{BB962C8B-B14F-4D97-AF65-F5344CB8AC3E}">
        <p14:creationId xmlns:p14="http://schemas.microsoft.com/office/powerpoint/2010/main" val="332504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are two examples of functions both with and without variables</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9</a:t>
            </a:fld>
            <a:endParaRPr lang="en-US"/>
          </a:p>
        </p:txBody>
      </p:sp>
    </p:spTree>
    <p:extLst>
      <p:ext uri="{BB962C8B-B14F-4D97-AF65-F5344CB8AC3E}">
        <p14:creationId xmlns:p14="http://schemas.microsoft.com/office/powerpoint/2010/main" val="374271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7C95-6B4C-D412-9709-7685165F8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7182A-C56D-4E52-6370-5C90D2234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9609A-5226-E410-08FA-DA20509BE5C8}"/>
              </a:ext>
            </a:extLst>
          </p:cNvPr>
          <p:cNvSpPr>
            <a:spLocks noGrp="1"/>
          </p:cNvSpPr>
          <p:nvPr>
            <p:ph type="dt" sz="half" idx="10"/>
          </p:nvPr>
        </p:nvSpPr>
        <p:spPr/>
        <p:txBody>
          <a:bodyPr/>
          <a:lstStyle/>
          <a:p>
            <a:fld id="{7AE778D6-116B-42D4-B211-69FF968B1FB5}" type="datetime1">
              <a:rPr lang="en-US" smtClean="0"/>
              <a:t>10/22/2025</a:t>
            </a:fld>
            <a:endParaRPr lang="en-US"/>
          </a:p>
        </p:txBody>
      </p:sp>
      <p:sp>
        <p:nvSpPr>
          <p:cNvPr id="5" name="Footer Placeholder 4">
            <a:extLst>
              <a:ext uri="{FF2B5EF4-FFF2-40B4-BE49-F238E27FC236}">
                <a16:creationId xmlns:a16="http://schemas.microsoft.com/office/drawing/2014/main" id="{2F4599A8-F6A0-29DA-B31B-E1084CF95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4989A-653E-67BC-F540-0FC7C6FAD893}"/>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322899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1E01-D7A5-A626-8CC3-F0CF7B350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03A6A9-45DE-8AF4-A137-967E7DCC3D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1FA55-2020-926F-0DFF-521ECDF8385F}"/>
              </a:ext>
            </a:extLst>
          </p:cNvPr>
          <p:cNvSpPr>
            <a:spLocks noGrp="1"/>
          </p:cNvSpPr>
          <p:nvPr>
            <p:ph type="dt" sz="half" idx="10"/>
          </p:nvPr>
        </p:nvSpPr>
        <p:spPr/>
        <p:txBody>
          <a:bodyPr/>
          <a:lstStyle/>
          <a:p>
            <a:fld id="{7E6DD9C0-0887-4597-9FA4-971B42BD2B7B}" type="datetime1">
              <a:rPr lang="en-US" smtClean="0"/>
              <a:t>10/22/2025</a:t>
            </a:fld>
            <a:endParaRPr lang="en-US"/>
          </a:p>
        </p:txBody>
      </p:sp>
      <p:sp>
        <p:nvSpPr>
          <p:cNvPr id="5" name="Footer Placeholder 4">
            <a:extLst>
              <a:ext uri="{FF2B5EF4-FFF2-40B4-BE49-F238E27FC236}">
                <a16:creationId xmlns:a16="http://schemas.microsoft.com/office/drawing/2014/main" id="{8D941FA5-2544-4EB5-593F-436B9AF13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F47D8-E278-2B8E-A622-506ED3BDF405}"/>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153158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F0B99-3D0D-2A8C-D5B2-75D018290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8EA31A-F983-7F61-4B7D-ACB4CF5CC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63B96-F625-D36A-2DCA-3905C7F0307B}"/>
              </a:ext>
            </a:extLst>
          </p:cNvPr>
          <p:cNvSpPr>
            <a:spLocks noGrp="1"/>
          </p:cNvSpPr>
          <p:nvPr>
            <p:ph type="dt" sz="half" idx="10"/>
          </p:nvPr>
        </p:nvSpPr>
        <p:spPr/>
        <p:txBody>
          <a:bodyPr/>
          <a:lstStyle/>
          <a:p>
            <a:fld id="{68CBAA00-04F6-4A64-8418-1CAF36238E74}" type="datetime1">
              <a:rPr lang="en-US" smtClean="0"/>
              <a:t>10/22/2025</a:t>
            </a:fld>
            <a:endParaRPr lang="en-US"/>
          </a:p>
        </p:txBody>
      </p:sp>
      <p:sp>
        <p:nvSpPr>
          <p:cNvPr id="5" name="Footer Placeholder 4">
            <a:extLst>
              <a:ext uri="{FF2B5EF4-FFF2-40B4-BE49-F238E27FC236}">
                <a16:creationId xmlns:a16="http://schemas.microsoft.com/office/drawing/2014/main" id="{BA601CC7-0437-F963-E580-86341B665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E4794-EEEE-F6E6-ACC0-206FF2E427CD}"/>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78608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B979-F01E-13E6-E7AE-92A92A358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E6B74-7E4A-CD87-46DD-7E0EA00C8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171C9-23B9-76EC-8947-6678149E1479}"/>
              </a:ext>
            </a:extLst>
          </p:cNvPr>
          <p:cNvSpPr>
            <a:spLocks noGrp="1"/>
          </p:cNvSpPr>
          <p:nvPr>
            <p:ph type="dt" sz="half" idx="10"/>
          </p:nvPr>
        </p:nvSpPr>
        <p:spPr/>
        <p:txBody>
          <a:bodyPr/>
          <a:lstStyle/>
          <a:p>
            <a:fld id="{A20B7C04-B98A-469A-A63D-29333B974FF0}" type="datetime1">
              <a:rPr lang="en-US" smtClean="0"/>
              <a:t>10/22/2025</a:t>
            </a:fld>
            <a:endParaRPr lang="en-US"/>
          </a:p>
        </p:txBody>
      </p:sp>
      <p:sp>
        <p:nvSpPr>
          <p:cNvPr id="5" name="Footer Placeholder 4">
            <a:extLst>
              <a:ext uri="{FF2B5EF4-FFF2-40B4-BE49-F238E27FC236}">
                <a16:creationId xmlns:a16="http://schemas.microsoft.com/office/drawing/2014/main" id="{E19B75A1-F56A-1373-382E-507F56E34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C8842-F393-8912-CD38-51A13723F819}"/>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8342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98A0-759D-F2E0-55EA-C7CC6280A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0A655-70BB-7A20-37AA-DB028081BE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BC4E2-94FB-3132-3F42-B83B7E5292A2}"/>
              </a:ext>
            </a:extLst>
          </p:cNvPr>
          <p:cNvSpPr>
            <a:spLocks noGrp="1"/>
          </p:cNvSpPr>
          <p:nvPr>
            <p:ph type="dt" sz="half" idx="10"/>
          </p:nvPr>
        </p:nvSpPr>
        <p:spPr/>
        <p:txBody>
          <a:bodyPr/>
          <a:lstStyle/>
          <a:p>
            <a:fld id="{D144AB39-089E-4DC2-9FD7-483334CC6F45}" type="datetime1">
              <a:rPr lang="en-US" smtClean="0"/>
              <a:t>10/22/2025</a:t>
            </a:fld>
            <a:endParaRPr lang="en-US"/>
          </a:p>
        </p:txBody>
      </p:sp>
      <p:sp>
        <p:nvSpPr>
          <p:cNvPr id="5" name="Footer Placeholder 4">
            <a:extLst>
              <a:ext uri="{FF2B5EF4-FFF2-40B4-BE49-F238E27FC236}">
                <a16:creationId xmlns:a16="http://schemas.microsoft.com/office/drawing/2014/main" id="{79132C81-C5DA-3EFA-B712-84A162C01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43FD5-2F14-ECD2-676D-A838FCA057F3}"/>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150133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207D-7A09-DB8C-B8A2-7D28541B0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20757-E1F2-C824-6DC0-573BBF3D7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FC3D2A-AA73-2256-8D6A-022CC97D4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BD495-3432-8FF5-4E34-CDD39CFCB135}"/>
              </a:ext>
            </a:extLst>
          </p:cNvPr>
          <p:cNvSpPr>
            <a:spLocks noGrp="1"/>
          </p:cNvSpPr>
          <p:nvPr>
            <p:ph type="dt" sz="half" idx="10"/>
          </p:nvPr>
        </p:nvSpPr>
        <p:spPr/>
        <p:txBody>
          <a:bodyPr/>
          <a:lstStyle/>
          <a:p>
            <a:fld id="{10FF1A6B-EBD6-486F-8482-790FCFEAC738}" type="datetime1">
              <a:rPr lang="en-US" smtClean="0"/>
              <a:t>10/22/2025</a:t>
            </a:fld>
            <a:endParaRPr lang="en-US"/>
          </a:p>
        </p:txBody>
      </p:sp>
      <p:sp>
        <p:nvSpPr>
          <p:cNvPr id="6" name="Footer Placeholder 5">
            <a:extLst>
              <a:ext uri="{FF2B5EF4-FFF2-40B4-BE49-F238E27FC236}">
                <a16:creationId xmlns:a16="http://schemas.microsoft.com/office/drawing/2014/main" id="{B1171DEF-A25A-F956-B846-242C66F02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9619B-34D5-0B92-C616-42ECE85423C7}"/>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96498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69E-E9B0-0EE3-15D2-CB4159D09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0E39CF-E6FF-65EF-69C4-D8158C71C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35A26-71D6-A33E-25FA-4BD75FEC6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2DF29E-2838-A762-AED2-CAECAD381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7F3708-9F8C-6EFC-0A17-C1AA253F0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CD755A-FC0C-526F-08B5-30C37B8211A5}"/>
              </a:ext>
            </a:extLst>
          </p:cNvPr>
          <p:cNvSpPr>
            <a:spLocks noGrp="1"/>
          </p:cNvSpPr>
          <p:nvPr>
            <p:ph type="dt" sz="half" idx="10"/>
          </p:nvPr>
        </p:nvSpPr>
        <p:spPr/>
        <p:txBody>
          <a:bodyPr/>
          <a:lstStyle/>
          <a:p>
            <a:fld id="{FB1891AC-55C6-4C05-A884-9CB1E0A310E6}" type="datetime1">
              <a:rPr lang="en-US" smtClean="0"/>
              <a:t>10/22/2025</a:t>
            </a:fld>
            <a:endParaRPr lang="en-US"/>
          </a:p>
        </p:txBody>
      </p:sp>
      <p:sp>
        <p:nvSpPr>
          <p:cNvPr id="8" name="Footer Placeholder 7">
            <a:extLst>
              <a:ext uri="{FF2B5EF4-FFF2-40B4-BE49-F238E27FC236}">
                <a16:creationId xmlns:a16="http://schemas.microsoft.com/office/drawing/2014/main" id="{D9049A34-4A6B-F232-4EEF-15935DFAB0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FA0-F50D-51BE-AB19-E6CFE9C490DE}"/>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3037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8721-E82C-144B-7761-92E147EB4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151BAD-5FB3-C4E6-F714-E4443BCBEE40}"/>
              </a:ext>
            </a:extLst>
          </p:cNvPr>
          <p:cNvSpPr>
            <a:spLocks noGrp="1"/>
          </p:cNvSpPr>
          <p:nvPr>
            <p:ph type="dt" sz="half" idx="10"/>
          </p:nvPr>
        </p:nvSpPr>
        <p:spPr/>
        <p:txBody>
          <a:bodyPr/>
          <a:lstStyle/>
          <a:p>
            <a:fld id="{DFDE8B63-F820-4FAD-81A2-E59676E7AC11}" type="datetime1">
              <a:rPr lang="en-US" smtClean="0"/>
              <a:t>10/22/2025</a:t>
            </a:fld>
            <a:endParaRPr lang="en-US"/>
          </a:p>
        </p:txBody>
      </p:sp>
      <p:sp>
        <p:nvSpPr>
          <p:cNvPr id="4" name="Footer Placeholder 3">
            <a:extLst>
              <a:ext uri="{FF2B5EF4-FFF2-40B4-BE49-F238E27FC236}">
                <a16:creationId xmlns:a16="http://schemas.microsoft.com/office/drawing/2014/main" id="{85188DD2-1228-ECB5-7940-38ADA2B0C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CA35EB-3B89-E53D-9C50-0BBFA3D18226}"/>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54014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9B6A8-6CB5-ECD9-9192-2D3B8436AC8B}"/>
              </a:ext>
            </a:extLst>
          </p:cNvPr>
          <p:cNvSpPr>
            <a:spLocks noGrp="1"/>
          </p:cNvSpPr>
          <p:nvPr>
            <p:ph type="dt" sz="half" idx="10"/>
          </p:nvPr>
        </p:nvSpPr>
        <p:spPr/>
        <p:txBody>
          <a:bodyPr/>
          <a:lstStyle/>
          <a:p>
            <a:fld id="{B16CBD63-D720-4FA5-9B2A-11A274B73B13}" type="datetime1">
              <a:rPr lang="en-US" smtClean="0"/>
              <a:t>10/22/2025</a:t>
            </a:fld>
            <a:endParaRPr lang="en-US"/>
          </a:p>
        </p:txBody>
      </p:sp>
      <p:sp>
        <p:nvSpPr>
          <p:cNvPr id="3" name="Footer Placeholder 2">
            <a:extLst>
              <a:ext uri="{FF2B5EF4-FFF2-40B4-BE49-F238E27FC236}">
                <a16:creationId xmlns:a16="http://schemas.microsoft.com/office/drawing/2014/main" id="{D61C3531-8625-129B-63C4-74C1685C1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8C7AF-65BB-B94E-BCDC-D701859CCAC0}"/>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81373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4B9E-387A-F7F3-9EDE-0405CFD2C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9CCD4F-B63C-F483-4EE9-5D0B23349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D9EF7-ABE8-B963-48CA-CF6FE91B5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ED24-6ED9-2D54-C82D-64A6B50E1721}"/>
              </a:ext>
            </a:extLst>
          </p:cNvPr>
          <p:cNvSpPr>
            <a:spLocks noGrp="1"/>
          </p:cNvSpPr>
          <p:nvPr>
            <p:ph type="dt" sz="half" idx="10"/>
          </p:nvPr>
        </p:nvSpPr>
        <p:spPr/>
        <p:txBody>
          <a:bodyPr/>
          <a:lstStyle/>
          <a:p>
            <a:fld id="{AE6DC516-42BC-4DA2-A67D-57F25C343610}" type="datetime1">
              <a:rPr lang="en-US" smtClean="0"/>
              <a:t>10/22/2025</a:t>
            </a:fld>
            <a:endParaRPr lang="en-US"/>
          </a:p>
        </p:txBody>
      </p:sp>
      <p:sp>
        <p:nvSpPr>
          <p:cNvPr id="6" name="Footer Placeholder 5">
            <a:extLst>
              <a:ext uri="{FF2B5EF4-FFF2-40B4-BE49-F238E27FC236}">
                <a16:creationId xmlns:a16="http://schemas.microsoft.com/office/drawing/2014/main" id="{BBC24D48-7614-F547-0427-63C568AEC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1789F-EA6B-E0BD-EF46-6F101E8092C7}"/>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321759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8764-32E5-7469-997A-B9F2A64A3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386C47-B9C6-E231-4B50-34AD697DF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60D30-A3F3-6EF8-7B51-D7B3452B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486E3-7D1D-7591-68A1-424B541F3728}"/>
              </a:ext>
            </a:extLst>
          </p:cNvPr>
          <p:cNvSpPr>
            <a:spLocks noGrp="1"/>
          </p:cNvSpPr>
          <p:nvPr>
            <p:ph type="dt" sz="half" idx="10"/>
          </p:nvPr>
        </p:nvSpPr>
        <p:spPr/>
        <p:txBody>
          <a:bodyPr/>
          <a:lstStyle/>
          <a:p>
            <a:fld id="{057FCABE-86A5-44BB-A17E-3066E7620E0A}" type="datetime1">
              <a:rPr lang="en-US" smtClean="0"/>
              <a:t>10/22/2025</a:t>
            </a:fld>
            <a:endParaRPr lang="en-US"/>
          </a:p>
        </p:txBody>
      </p:sp>
      <p:sp>
        <p:nvSpPr>
          <p:cNvPr id="6" name="Footer Placeholder 5">
            <a:extLst>
              <a:ext uri="{FF2B5EF4-FFF2-40B4-BE49-F238E27FC236}">
                <a16:creationId xmlns:a16="http://schemas.microsoft.com/office/drawing/2014/main" id="{B16DFF95-3B4A-FB87-C3D3-74B84AC9D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BF87D-2D99-71F3-A59A-4EE3A71B0331}"/>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92012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86721-C2A2-BD83-8480-B1B60E2E7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AB8F0F-2E33-6F35-E33C-8A8D88AAC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B52C-8A83-752D-0F55-164DCE7B4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3198DE-BE31-40FF-B292-54C23C33BE6A}" type="datetime1">
              <a:rPr lang="en-US" smtClean="0"/>
              <a:t>10/22/2025</a:t>
            </a:fld>
            <a:endParaRPr lang="en-US"/>
          </a:p>
        </p:txBody>
      </p:sp>
      <p:sp>
        <p:nvSpPr>
          <p:cNvPr id="5" name="Footer Placeholder 4">
            <a:extLst>
              <a:ext uri="{FF2B5EF4-FFF2-40B4-BE49-F238E27FC236}">
                <a16:creationId xmlns:a16="http://schemas.microsoft.com/office/drawing/2014/main" id="{C145174D-B0BB-0AF3-5184-AC960ACDE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CDA717-DAA2-331B-95BE-77B432944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2AC21E-81C2-49C2-B488-4C9377D16BF5}" type="slidenum">
              <a:rPr lang="en-US" smtClean="0"/>
              <a:t>‹#›</a:t>
            </a:fld>
            <a:endParaRPr lang="en-US"/>
          </a:p>
        </p:txBody>
      </p:sp>
    </p:spTree>
    <p:extLst>
      <p:ext uri="{BB962C8B-B14F-4D97-AF65-F5344CB8AC3E}">
        <p14:creationId xmlns:p14="http://schemas.microsoft.com/office/powerpoint/2010/main" val="11498325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Underwater Ocean Background Vector Art, Icons, and Graphics for Free  Download">
            <a:extLst>
              <a:ext uri="{FF2B5EF4-FFF2-40B4-BE49-F238E27FC236}">
                <a16:creationId xmlns:a16="http://schemas.microsoft.com/office/drawing/2014/main" id="{75CB9BA4-459B-BD63-751D-B9F84833E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90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7381B88-B81B-ED9C-B4D3-B2264B8AD62B}"/>
              </a:ext>
            </a:extLst>
          </p:cNvPr>
          <p:cNvSpPr/>
          <p:nvPr/>
        </p:nvSpPr>
        <p:spPr>
          <a:xfrm rot="20897343">
            <a:off x="6077962" y="-1102521"/>
            <a:ext cx="7052764" cy="8886252"/>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descr="Rust (programming language) - Wikipedia">
            <a:extLst>
              <a:ext uri="{FF2B5EF4-FFF2-40B4-BE49-F238E27FC236}">
                <a16:creationId xmlns:a16="http://schemas.microsoft.com/office/drawing/2014/main" id="{828C204C-4F55-211F-621C-85EEA6F41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22" y="547722"/>
            <a:ext cx="2664542" cy="26645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2447D2-CA56-D458-85AC-50861E407ED5}"/>
              </a:ext>
            </a:extLst>
          </p:cNvPr>
          <p:cNvSpPr txBox="1"/>
          <p:nvPr/>
        </p:nvSpPr>
        <p:spPr>
          <a:xfrm>
            <a:off x="6007509" y="547722"/>
            <a:ext cx="5751871" cy="1323439"/>
          </a:xfrm>
          <a:prstGeom prst="rect">
            <a:avLst/>
          </a:prstGeom>
          <a:noFill/>
        </p:spPr>
        <p:txBody>
          <a:bodyPr wrap="square" rtlCol="0">
            <a:spAutoFit/>
          </a:bodyPr>
          <a:lstStyle/>
          <a:p>
            <a:r>
              <a:rPr lang="en-US" sz="4000" b="1" dirty="0">
                <a:solidFill>
                  <a:schemeClr val="bg1"/>
                </a:solidFill>
                <a:cs typeface="Arial" panose="020B0604020202020204" pitchFamily="34" charset="0"/>
              </a:rPr>
              <a:t>The Rust </a:t>
            </a:r>
          </a:p>
          <a:p>
            <a:r>
              <a:rPr lang="en-US" sz="4000" b="1" dirty="0">
                <a:solidFill>
                  <a:schemeClr val="bg1"/>
                </a:solidFill>
                <a:cs typeface="Arial" panose="020B0604020202020204" pitchFamily="34" charset="0"/>
              </a:rPr>
              <a:t>programing language</a:t>
            </a:r>
          </a:p>
        </p:txBody>
      </p:sp>
      <p:sp>
        <p:nvSpPr>
          <p:cNvPr id="4" name="TextBox 3">
            <a:extLst>
              <a:ext uri="{FF2B5EF4-FFF2-40B4-BE49-F238E27FC236}">
                <a16:creationId xmlns:a16="http://schemas.microsoft.com/office/drawing/2014/main" id="{BB828F20-5727-0DEF-36ED-B18462C8D873}"/>
              </a:ext>
            </a:extLst>
          </p:cNvPr>
          <p:cNvSpPr txBox="1"/>
          <p:nvPr/>
        </p:nvSpPr>
        <p:spPr>
          <a:xfrm>
            <a:off x="8077888" y="2474893"/>
            <a:ext cx="3838808" cy="954107"/>
          </a:xfrm>
          <a:prstGeom prst="rect">
            <a:avLst/>
          </a:prstGeom>
          <a:noFill/>
        </p:spPr>
        <p:txBody>
          <a:bodyPr wrap="none" rtlCol="0">
            <a:spAutoFit/>
          </a:bodyPr>
          <a:lstStyle/>
          <a:p>
            <a:pPr algn="r"/>
            <a:r>
              <a:rPr lang="en-US" sz="2800" dirty="0">
                <a:solidFill>
                  <a:schemeClr val="bg1"/>
                </a:solidFill>
              </a:rPr>
              <a:t>Interactive workshop by</a:t>
            </a:r>
          </a:p>
          <a:p>
            <a:pPr algn="r"/>
            <a:r>
              <a:rPr lang="en-US" sz="2800" dirty="0">
                <a:solidFill>
                  <a:schemeClr val="bg1"/>
                </a:solidFill>
              </a:rPr>
              <a:t>Cosmin and Lucas</a:t>
            </a:r>
          </a:p>
        </p:txBody>
      </p:sp>
      <p:pic>
        <p:nvPicPr>
          <p:cNvPr id="1038" name="Picture 14" descr="Rustacean.net: Home of Ferris the Crab">
            <a:extLst>
              <a:ext uri="{FF2B5EF4-FFF2-40B4-BE49-F238E27FC236}">
                <a16:creationId xmlns:a16="http://schemas.microsoft.com/office/drawing/2014/main" id="{BF63D5C0-516E-8506-5C4A-B79DC5D3B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333" y="3759986"/>
            <a:ext cx="4381500" cy="29241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231F0F6-C254-0980-E91B-EE669DE1320A}"/>
              </a:ext>
            </a:extLst>
          </p:cNvPr>
          <p:cNvSpPr>
            <a:spLocks noGrp="1"/>
          </p:cNvSpPr>
          <p:nvPr>
            <p:ph type="sldNum" sz="quarter" idx="12"/>
          </p:nvPr>
        </p:nvSpPr>
        <p:spPr/>
        <p:txBody>
          <a:bodyPr/>
          <a:lstStyle/>
          <a:p>
            <a:fld id="{6E2AC21E-81C2-49C2-B488-4C9377D16BF5}"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02337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47D71-78DE-109F-6AF5-6C014E13BD28}"/>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B453A898-CC56-FB77-4CBC-C02A690F8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3338D50-362B-9FD7-4A25-25343F4A2855}"/>
              </a:ext>
            </a:extLst>
          </p:cNvPr>
          <p:cNvSpPr>
            <a:spLocks noGrp="1"/>
          </p:cNvSpPr>
          <p:nvPr>
            <p:ph type="sldNum" sz="quarter" idx="12"/>
          </p:nvPr>
        </p:nvSpPr>
        <p:spPr/>
        <p:txBody>
          <a:bodyPr/>
          <a:lstStyle/>
          <a:p>
            <a:fld id="{6E2AC21E-81C2-49C2-B488-4C9377D16BF5}" type="slidenum">
              <a:rPr lang="en-US" smtClean="0"/>
              <a:t>10</a:t>
            </a:fld>
            <a:endParaRPr lang="en-US"/>
          </a:p>
        </p:txBody>
      </p:sp>
      <p:sp>
        <p:nvSpPr>
          <p:cNvPr id="4" name="Parallelogram 3">
            <a:extLst>
              <a:ext uri="{FF2B5EF4-FFF2-40B4-BE49-F238E27FC236}">
                <a16:creationId xmlns:a16="http://schemas.microsoft.com/office/drawing/2014/main" id="{CDCA8C5A-737E-7458-6815-7DDE3D7326EE}"/>
              </a:ext>
            </a:extLst>
          </p:cNvPr>
          <p:cNvSpPr/>
          <p:nvPr/>
        </p:nvSpPr>
        <p:spPr>
          <a:xfrm>
            <a:off x="-331596" y="0"/>
            <a:ext cx="6024474"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Structs</a:t>
            </a:r>
          </a:p>
        </p:txBody>
      </p:sp>
      <p:pic>
        <p:nvPicPr>
          <p:cNvPr id="10" name="Picture 9" descr="A screenshot of a computer program&#10;&#10;AI-generated content may be incorrect.">
            <a:extLst>
              <a:ext uri="{FF2B5EF4-FFF2-40B4-BE49-F238E27FC236}">
                <a16:creationId xmlns:a16="http://schemas.microsoft.com/office/drawing/2014/main" id="{12D1B6B9-2030-C957-EDD5-A371997EF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734" y="617697"/>
            <a:ext cx="5401024" cy="5622605"/>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028" name="Picture 4" descr="Steel Structure: Types, Performance, Construction Process">
            <a:extLst>
              <a:ext uri="{FF2B5EF4-FFF2-40B4-BE49-F238E27FC236}">
                <a16:creationId xmlns:a16="http://schemas.microsoft.com/office/drawing/2014/main" id="{21A50074-BC6C-0996-C146-D0196DDBDD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21192752">
            <a:off x="534658" y="2523940"/>
            <a:ext cx="4291965" cy="2641209"/>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689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0331A-BD46-12CA-F212-26520E3A286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861FDD93-0CFA-AEEC-2CA5-36E7F0252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0E0FDF2-75CF-042E-74C8-755C1C3C2957}"/>
              </a:ext>
            </a:extLst>
          </p:cNvPr>
          <p:cNvSpPr>
            <a:spLocks noGrp="1"/>
          </p:cNvSpPr>
          <p:nvPr>
            <p:ph type="sldNum" sz="quarter" idx="12"/>
          </p:nvPr>
        </p:nvSpPr>
        <p:spPr/>
        <p:txBody>
          <a:bodyPr/>
          <a:lstStyle/>
          <a:p>
            <a:fld id="{6E2AC21E-81C2-49C2-B488-4C9377D16BF5}" type="slidenum">
              <a:rPr lang="en-US" smtClean="0"/>
              <a:t>11</a:t>
            </a:fld>
            <a:endParaRPr lang="en-US"/>
          </a:p>
        </p:txBody>
      </p:sp>
      <p:sp>
        <p:nvSpPr>
          <p:cNvPr id="4" name="Parallelogram 3">
            <a:extLst>
              <a:ext uri="{FF2B5EF4-FFF2-40B4-BE49-F238E27FC236}">
                <a16:creationId xmlns:a16="http://schemas.microsoft.com/office/drawing/2014/main" id="{D131CF68-96EF-5605-921C-C450568088C2}"/>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Borrow checker</a:t>
            </a:r>
          </a:p>
        </p:txBody>
      </p:sp>
      <p:pic>
        <p:nvPicPr>
          <p:cNvPr id="5" name="Picture 4">
            <a:extLst>
              <a:ext uri="{FF2B5EF4-FFF2-40B4-BE49-F238E27FC236}">
                <a16:creationId xmlns:a16="http://schemas.microsoft.com/office/drawing/2014/main" id="{041FD411-C9FA-0F48-C8C8-EB2E5DEFECB7}"/>
              </a:ext>
            </a:extLst>
          </p:cNvPr>
          <p:cNvPicPr>
            <a:picLocks noChangeAspect="1"/>
          </p:cNvPicPr>
          <p:nvPr/>
        </p:nvPicPr>
        <p:blipFill>
          <a:blip r:embed="rId3"/>
          <a:stretch>
            <a:fillRect/>
          </a:stretch>
        </p:blipFill>
        <p:spPr>
          <a:xfrm>
            <a:off x="4935980" y="1415914"/>
            <a:ext cx="7149340" cy="264726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2BFF2129-2D56-A54A-5EDD-E17C71E92E58}"/>
              </a:ext>
            </a:extLst>
          </p:cNvPr>
          <p:cNvPicPr>
            <a:picLocks noChangeAspect="1"/>
          </p:cNvPicPr>
          <p:nvPr/>
        </p:nvPicPr>
        <p:blipFill>
          <a:blip r:embed="rId4"/>
          <a:stretch>
            <a:fillRect/>
          </a:stretch>
        </p:blipFill>
        <p:spPr>
          <a:xfrm>
            <a:off x="445860" y="3642338"/>
            <a:ext cx="4091456" cy="307913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091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11B37-6049-D2E2-69E4-C4431064B12B}"/>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31880FC5-1890-1F54-91DF-E678035CB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7FED5F5-3C4A-1B98-F0F0-5905E1EBBC6A}"/>
              </a:ext>
            </a:extLst>
          </p:cNvPr>
          <p:cNvSpPr>
            <a:spLocks noGrp="1"/>
          </p:cNvSpPr>
          <p:nvPr>
            <p:ph type="sldNum" sz="quarter" idx="12"/>
          </p:nvPr>
        </p:nvSpPr>
        <p:spPr/>
        <p:txBody>
          <a:bodyPr/>
          <a:lstStyle/>
          <a:p>
            <a:fld id="{6E2AC21E-81C2-49C2-B488-4C9377D16BF5}" type="slidenum">
              <a:rPr lang="en-US" smtClean="0"/>
              <a:t>12</a:t>
            </a:fld>
            <a:endParaRPr lang="en-US"/>
          </a:p>
        </p:txBody>
      </p:sp>
      <p:sp>
        <p:nvSpPr>
          <p:cNvPr id="4" name="Parallelogram 3">
            <a:extLst>
              <a:ext uri="{FF2B5EF4-FFF2-40B4-BE49-F238E27FC236}">
                <a16:creationId xmlns:a16="http://schemas.microsoft.com/office/drawing/2014/main" id="{9A7EA37F-28FE-F1C3-614E-EA6912546716}"/>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Lifetimes</a:t>
            </a:r>
          </a:p>
        </p:txBody>
      </p:sp>
      <p:pic>
        <p:nvPicPr>
          <p:cNvPr id="5" name="Picture 4">
            <a:extLst>
              <a:ext uri="{FF2B5EF4-FFF2-40B4-BE49-F238E27FC236}">
                <a16:creationId xmlns:a16="http://schemas.microsoft.com/office/drawing/2014/main" id="{7CE16EAB-F0F2-B20C-B649-79DBAC7C8A66}"/>
              </a:ext>
            </a:extLst>
          </p:cNvPr>
          <p:cNvPicPr>
            <a:picLocks noChangeAspect="1"/>
          </p:cNvPicPr>
          <p:nvPr/>
        </p:nvPicPr>
        <p:blipFill>
          <a:blip r:embed="rId3"/>
          <a:stretch>
            <a:fillRect/>
          </a:stretch>
        </p:blipFill>
        <p:spPr>
          <a:xfrm>
            <a:off x="5557519" y="3449844"/>
            <a:ext cx="6450231" cy="308906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8284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9ADCB-12AF-A764-902C-C50E7B33133C}"/>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05310247-ED17-A3FC-388B-E62E24326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C004912-2DD3-1566-3400-4B7F5168C878}"/>
              </a:ext>
            </a:extLst>
          </p:cNvPr>
          <p:cNvSpPr>
            <a:spLocks noGrp="1"/>
          </p:cNvSpPr>
          <p:nvPr>
            <p:ph type="sldNum" sz="quarter" idx="12"/>
          </p:nvPr>
        </p:nvSpPr>
        <p:spPr/>
        <p:txBody>
          <a:bodyPr/>
          <a:lstStyle/>
          <a:p>
            <a:fld id="{6E2AC21E-81C2-49C2-B488-4C9377D16BF5}" type="slidenum">
              <a:rPr lang="en-US" smtClean="0"/>
              <a:t>13</a:t>
            </a:fld>
            <a:endParaRPr lang="en-US"/>
          </a:p>
        </p:txBody>
      </p:sp>
      <p:sp>
        <p:nvSpPr>
          <p:cNvPr id="4" name="Parallelogram 3">
            <a:extLst>
              <a:ext uri="{FF2B5EF4-FFF2-40B4-BE49-F238E27FC236}">
                <a16:creationId xmlns:a16="http://schemas.microsoft.com/office/drawing/2014/main" id="{5A9AA5D8-2F0F-E0B7-1A30-2D8B422B6D7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Enums and Match</a:t>
            </a:r>
          </a:p>
        </p:txBody>
      </p:sp>
      <p:pic>
        <p:nvPicPr>
          <p:cNvPr id="5" name="Picture 4">
            <a:extLst>
              <a:ext uri="{FF2B5EF4-FFF2-40B4-BE49-F238E27FC236}">
                <a16:creationId xmlns:a16="http://schemas.microsoft.com/office/drawing/2014/main" id="{5E5BBFD3-48DC-E8B6-DD6F-2C9343948D3D}"/>
              </a:ext>
            </a:extLst>
          </p:cNvPr>
          <p:cNvPicPr>
            <a:picLocks noChangeAspect="1"/>
          </p:cNvPicPr>
          <p:nvPr/>
        </p:nvPicPr>
        <p:blipFill>
          <a:blip r:embed="rId3"/>
          <a:stretch>
            <a:fillRect/>
          </a:stretch>
        </p:blipFill>
        <p:spPr>
          <a:xfrm>
            <a:off x="4968240" y="3785728"/>
            <a:ext cx="7000240" cy="293574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635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1D3F0-4F6A-FDDD-BC6D-9F66E4860AC1}"/>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F9D6A9E7-83F6-0872-14A8-7ACB4CF08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4FCF216-60CF-406A-D8A6-AA92CF82FB1B}"/>
              </a:ext>
            </a:extLst>
          </p:cNvPr>
          <p:cNvSpPr>
            <a:spLocks noGrp="1"/>
          </p:cNvSpPr>
          <p:nvPr>
            <p:ph type="sldNum" sz="quarter" idx="12"/>
          </p:nvPr>
        </p:nvSpPr>
        <p:spPr/>
        <p:txBody>
          <a:bodyPr/>
          <a:lstStyle/>
          <a:p>
            <a:fld id="{6E2AC21E-81C2-49C2-B488-4C9377D16BF5}" type="slidenum">
              <a:rPr lang="en-US" smtClean="0"/>
              <a:t>14</a:t>
            </a:fld>
            <a:endParaRPr lang="en-US"/>
          </a:p>
        </p:txBody>
      </p:sp>
      <p:sp>
        <p:nvSpPr>
          <p:cNvPr id="4" name="Parallelogram 3">
            <a:extLst>
              <a:ext uri="{FF2B5EF4-FFF2-40B4-BE49-F238E27FC236}">
                <a16:creationId xmlns:a16="http://schemas.microsoft.com/office/drawing/2014/main" id="{59FDE7F6-A9D0-91B2-169F-B2F42AEECD15}"/>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Error </a:t>
            </a:r>
            <a:r>
              <a:rPr lang="en-US" sz="5400" dirty="0" err="1"/>
              <a:t>handeling</a:t>
            </a:r>
            <a:endParaRPr lang="en-US" sz="5400" dirty="0"/>
          </a:p>
        </p:txBody>
      </p:sp>
      <p:pic>
        <p:nvPicPr>
          <p:cNvPr id="5" name="Picture 4">
            <a:extLst>
              <a:ext uri="{FF2B5EF4-FFF2-40B4-BE49-F238E27FC236}">
                <a16:creationId xmlns:a16="http://schemas.microsoft.com/office/drawing/2014/main" id="{401CBD60-935E-2ED3-6A6B-EF084B667787}"/>
              </a:ext>
            </a:extLst>
          </p:cNvPr>
          <p:cNvPicPr>
            <a:picLocks noChangeAspect="1"/>
          </p:cNvPicPr>
          <p:nvPr/>
        </p:nvPicPr>
        <p:blipFill>
          <a:blip r:embed="rId3"/>
          <a:stretch>
            <a:fillRect/>
          </a:stretch>
        </p:blipFill>
        <p:spPr>
          <a:xfrm>
            <a:off x="2658003" y="1359575"/>
            <a:ext cx="7324197" cy="5361613"/>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2928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DA9A1-8CB4-D8AA-D564-4FA18E00D011}"/>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D12A84F7-3288-FB69-5127-3372FCB87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AC3D2FB-695C-BCC3-43A7-B2576C3E3BC1}"/>
              </a:ext>
            </a:extLst>
          </p:cNvPr>
          <p:cNvSpPr>
            <a:spLocks noGrp="1"/>
          </p:cNvSpPr>
          <p:nvPr>
            <p:ph type="sldNum" sz="quarter" idx="12"/>
          </p:nvPr>
        </p:nvSpPr>
        <p:spPr/>
        <p:txBody>
          <a:bodyPr/>
          <a:lstStyle/>
          <a:p>
            <a:fld id="{6E2AC21E-81C2-49C2-B488-4C9377D16BF5}" type="slidenum">
              <a:rPr lang="en-US" smtClean="0"/>
              <a:t>15</a:t>
            </a:fld>
            <a:endParaRPr lang="en-US"/>
          </a:p>
        </p:txBody>
      </p:sp>
      <p:sp>
        <p:nvSpPr>
          <p:cNvPr id="4" name="Parallelogram 3">
            <a:extLst>
              <a:ext uri="{FF2B5EF4-FFF2-40B4-BE49-F238E27FC236}">
                <a16:creationId xmlns:a16="http://schemas.microsoft.com/office/drawing/2014/main" id="{24382E85-2B12-C6DC-80B3-405C01517B2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err="1"/>
              <a:t>Concurency</a:t>
            </a:r>
            <a:r>
              <a:rPr lang="en-US" sz="5400" dirty="0"/>
              <a:t> 1</a:t>
            </a:r>
          </a:p>
        </p:txBody>
      </p:sp>
      <p:pic>
        <p:nvPicPr>
          <p:cNvPr id="5" name="Picture 4">
            <a:extLst>
              <a:ext uri="{FF2B5EF4-FFF2-40B4-BE49-F238E27FC236}">
                <a16:creationId xmlns:a16="http://schemas.microsoft.com/office/drawing/2014/main" id="{3BF5D5CE-1DA0-4CD5-0835-CF051E805BEC}"/>
              </a:ext>
            </a:extLst>
          </p:cNvPr>
          <p:cNvPicPr>
            <a:picLocks noChangeAspect="1"/>
          </p:cNvPicPr>
          <p:nvPr/>
        </p:nvPicPr>
        <p:blipFill>
          <a:blip r:embed="rId3"/>
          <a:stretch>
            <a:fillRect/>
          </a:stretch>
        </p:blipFill>
        <p:spPr>
          <a:xfrm>
            <a:off x="4780856" y="3124577"/>
            <a:ext cx="7055544" cy="309524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9958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73649-7B5B-4EC6-D997-5F9503BD2018}"/>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D29536E1-4B79-D63A-3A9E-44A3A2A6B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864DD12-E6C6-4C17-B16D-3B29794F3E84}"/>
              </a:ext>
            </a:extLst>
          </p:cNvPr>
          <p:cNvSpPr>
            <a:spLocks noGrp="1"/>
          </p:cNvSpPr>
          <p:nvPr>
            <p:ph type="sldNum" sz="quarter" idx="12"/>
          </p:nvPr>
        </p:nvSpPr>
        <p:spPr/>
        <p:txBody>
          <a:bodyPr/>
          <a:lstStyle/>
          <a:p>
            <a:fld id="{6E2AC21E-81C2-49C2-B488-4C9377D16BF5}" type="slidenum">
              <a:rPr lang="en-US" smtClean="0"/>
              <a:t>16</a:t>
            </a:fld>
            <a:endParaRPr lang="en-US"/>
          </a:p>
        </p:txBody>
      </p:sp>
      <p:sp>
        <p:nvSpPr>
          <p:cNvPr id="4" name="Parallelogram 3">
            <a:extLst>
              <a:ext uri="{FF2B5EF4-FFF2-40B4-BE49-F238E27FC236}">
                <a16:creationId xmlns:a16="http://schemas.microsoft.com/office/drawing/2014/main" id="{35D1FDFC-058F-0D74-A5ED-70BA53DFF8DC}"/>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err="1"/>
              <a:t>Concurency</a:t>
            </a:r>
            <a:r>
              <a:rPr lang="en-US" sz="5400" dirty="0"/>
              <a:t> 2</a:t>
            </a:r>
          </a:p>
        </p:txBody>
      </p:sp>
      <p:pic>
        <p:nvPicPr>
          <p:cNvPr id="5" name="Picture 4">
            <a:extLst>
              <a:ext uri="{FF2B5EF4-FFF2-40B4-BE49-F238E27FC236}">
                <a16:creationId xmlns:a16="http://schemas.microsoft.com/office/drawing/2014/main" id="{2516F206-27B9-A2A1-4ABE-A50525287B2D}"/>
              </a:ext>
            </a:extLst>
          </p:cNvPr>
          <p:cNvPicPr>
            <a:picLocks noChangeAspect="1"/>
          </p:cNvPicPr>
          <p:nvPr/>
        </p:nvPicPr>
        <p:blipFill>
          <a:blip r:embed="rId3"/>
          <a:stretch>
            <a:fillRect/>
          </a:stretch>
        </p:blipFill>
        <p:spPr>
          <a:xfrm>
            <a:off x="4110085" y="1947132"/>
            <a:ext cx="7243715" cy="440921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8493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1ED8E-D360-F32D-4387-B5CD7D2A686C}"/>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24C04471-14A8-B9B2-B122-542BA5590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8C49FBC-53B2-25D1-29E9-0DF1BCF0FA6A}"/>
              </a:ext>
            </a:extLst>
          </p:cNvPr>
          <p:cNvSpPr>
            <a:spLocks noGrp="1"/>
          </p:cNvSpPr>
          <p:nvPr>
            <p:ph type="sldNum" sz="quarter" idx="12"/>
          </p:nvPr>
        </p:nvSpPr>
        <p:spPr/>
        <p:txBody>
          <a:bodyPr/>
          <a:lstStyle/>
          <a:p>
            <a:fld id="{6E2AC21E-81C2-49C2-B488-4C9377D16BF5}" type="slidenum">
              <a:rPr lang="en-US" smtClean="0"/>
              <a:t>17</a:t>
            </a:fld>
            <a:endParaRPr lang="en-US"/>
          </a:p>
        </p:txBody>
      </p:sp>
      <p:sp>
        <p:nvSpPr>
          <p:cNvPr id="5" name="Rectangle: Rounded Corners 4">
            <a:extLst>
              <a:ext uri="{FF2B5EF4-FFF2-40B4-BE49-F238E27FC236}">
                <a16:creationId xmlns:a16="http://schemas.microsoft.com/office/drawing/2014/main" id="{5525D3EC-962B-1D3C-8FC9-C85A95B31960}"/>
              </a:ext>
            </a:extLst>
          </p:cNvPr>
          <p:cNvSpPr/>
          <p:nvPr/>
        </p:nvSpPr>
        <p:spPr>
          <a:xfrm>
            <a:off x="1720646" y="980767"/>
            <a:ext cx="8445908" cy="4896465"/>
          </a:xfrm>
          <a:prstGeom prst="roundRect">
            <a:avLst/>
          </a:prstGeom>
          <a:solidFill>
            <a:srgbClr val="FF6600"/>
          </a:solidFill>
          <a:ln>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dirty="0"/>
              <a:t>Exercise: </a:t>
            </a:r>
          </a:p>
          <a:p>
            <a:pPr algn="ctr"/>
            <a:r>
              <a:rPr lang="en-US" sz="8800" dirty="0"/>
              <a:t>Make your own rust program</a:t>
            </a:r>
          </a:p>
        </p:txBody>
      </p:sp>
    </p:spTree>
    <p:extLst>
      <p:ext uri="{BB962C8B-B14F-4D97-AF65-F5344CB8AC3E}">
        <p14:creationId xmlns:p14="http://schemas.microsoft.com/office/powerpoint/2010/main" val="363637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7139E-4CFC-FBA4-23EF-342E071A5DB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3E79D76F-9010-CE5D-D870-8C20B2AD3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A9DC64F-3527-D8AB-57A6-D4C6FC4157DF}"/>
              </a:ext>
            </a:extLst>
          </p:cNvPr>
          <p:cNvSpPr>
            <a:spLocks noGrp="1"/>
          </p:cNvSpPr>
          <p:nvPr>
            <p:ph type="sldNum" sz="quarter" idx="12"/>
          </p:nvPr>
        </p:nvSpPr>
        <p:spPr/>
        <p:txBody>
          <a:bodyPr/>
          <a:lstStyle/>
          <a:p>
            <a:fld id="{6E2AC21E-81C2-49C2-B488-4C9377D16BF5}" type="slidenum">
              <a:rPr lang="en-US" smtClean="0"/>
              <a:t>18</a:t>
            </a:fld>
            <a:endParaRPr lang="en-US"/>
          </a:p>
        </p:txBody>
      </p:sp>
      <p:sp>
        <p:nvSpPr>
          <p:cNvPr id="5" name="Rectangle: Rounded Corners 4">
            <a:extLst>
              <a:ext uri="{FF2B5EF4-FFF2-40B4-BE49-F238E27FC236}">
                <a16:creationId xmlns:a16="http://schemas.microsoft.com/office/drawing/2014/main" id="{A15673C0-A66F-B83A-33D5-033F485C9B8D}"/>
              </a:ext>
            </a:extLst>
          </p:cNvPr>
          <p:cNvSpPr/>
          <p:nvPr/>
        </p:nvSpPr>
        <p:spPr>
          <a:xfrm>
            <a:off x="2979174" y="1543664"/>
            <a:ext cx="6558115" cy="3342968"/>
          </a:xfrm>
          <a:prstGeom prst="roundRect">
            <a:avLst/>
          </a:prstGeom>
          <a:solidFill>
            <a:srgbClr val="FF6600"/>
          </a:solidFill>
          <a:ln>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dirty="0" err="1"/>
              <a:t>QnA</a:t>
            </a:r>
            <a:endParaRPr lang="en-US" sz="8800" dirty="0"/>
          </a:p>
        </p:txBody>
      </p:sp>
      <p:pic>
        <p:nvPicPr>
          <p:cNvPr id="4" name="Picture 14" descr="Rustacean.net: Home of Ferris the Crab">
            <a:extLst>
              <a:ext uri="{FF2B5EF4-FFF2-40B4-BE49-F238E27FC236}">
                <a16:creationId xmlns:a16="http://schemas.microsoft.com/office/drawing/2014/main" id="{92D827B9-D5D9-082B-180C-99592F200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27658">
            <a:off x="16251" y="4136619"/>
            <a:ext cx="3982075" cy="2657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Rustacean.net: Home of Ferris the Crab">
            <a:extLst>
              <a:ext uri="{FF2B5EF4-FFF2-40B4-BE49-F238E27FC236}">
                <a16:creationId xmlns:a16="http://schemas.microsoft.com/office/drawing/2014/main" id="{C7E8D4C5-F434-5301-B27B-7EB9B5B22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32108">
            <a:off x="8423499" y="4342024"/>
            <a:ext cx="3565301" cy="237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5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Underwater Ocean Background Vector Art, Icons, and Graphics for Free  Download">
            <a:extLst>
              <a:ext uri="{FF2B5EF4-FFF2-40B4-BE49-F238E27FC236}">
                <a16:creationId xmlns:a16="http://schemas.microsoft.com/office/drawing/2014/main" id="{CDD5DD61-0072-69E4-5FC0-58BF702A4B2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3F849277-5894-FDC7-1ABA-8A7C2E45CFA9}"/>
              </a:ext>
            </a:extLst>
          </p:cNvPr>
          <p:cNvSpPr/>
          <p:nvPr/>
        </p:nvSpPr>
        <p:spPr>
          <a:xfrm>
            <a:off x="648930" y="3788993"/>
            <a:ext cx="4660490" cy="2567357"/>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34EB476-B1D4-3A10-C1BB-A49286F00F72}"/>
              </a:ext>
            </a:extLst>
          </p:cNvPr>
          <p:cNvSpPr/>
          <p:nvPr/>
        </p:nvSpPr>
        <p:spPr>
          <a:xfrm>
            <a:off x="4490518" y="2159773"/>
            <a:ext cx="7342062" cy="1999271"/>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586EA1D-929B-C4F9-35A6-D5F16F49AF58}"/>
              </a:ext>
            </a:extLst>
          </p:cNvPr>
          <p:cNvSpPr/>
          <p:nvPr/>
        </p:nvSpPr>
        <p:spPr>
          <a:xfrm>
            <a:off x="291302" y="405462"/>
            <a:ext cx="7565380" cy="1870274"/>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A842E4-3EB8-7440-2AFC-366D0B888C95}"/>
              </a:ext>
            </a:extLst>
          </p:cNvPr>
          <p:cNvSpPr>
            <a:spLocks noGrp="1"/>
          </p:cNvSpPr>
          <p:nvPr>
            <p:ph type="sldNum" sz="quarter" idx="12"/>
          </p:nvPr>
        </p:nvSpPr>
        <p:spPr/>
        <p:txBody>
          <a:bodyPr/>
          <a:lstStyle/>
          <a:p>
            <a:fld id="{6E2AC21E-81C2-49C2-B488-4C9377D16BF5}" type="slidenum">
              <a:rPr lang="en-US" smtClean="0">
                <a:solidFill>
                  <a:schemeClr val="bg1"/>
                </a:solidFill>
              </a:rPr>
              <a:t>2</a:t>
            </a:fld>
            <a:endParaRPr lang="en-US" dirty="0">
              <a:solidFill>
                <a:schemeClr val="bg1"/>
              </a:solidFill>
            </a:endParaRPr>
          </a:p>
        </p:txBody>
      </p:sp>
      <p:sp>
        <p:nvSpPr>
          <p:cNvPr id="9" name="TextBox 8">
            <a:extLst>
              <a:ext uri="{FF2B5EF4-FFF2-40B4-BE49-F238E27FC236}">
                <a16:creationId xmlns:a16="http://schemas.microsoft.com/office/drawing/2014/main" id="{5A497DBB-EAB1-F422-5863-6E8FA9CEB09A}"/>
              </a:ext>
            </a:extLst>
          </p:cNvPr>
          <p:cNvSpPr txBox="1"/>
          <p:nvPr/>
        </p:nvSpPr>
        <p:spPr>
          <a:xfrm>
            <a:off x="359420" y="459854"/>
            <a:ext cx="7565380" cy="1815882"/>
          </a:xfrm>
          <a:prstGeom prst="rect">
            <a:avLst/>
          </a:prstGeom>
          <a:noFill/>
        </p:spPr>
        <p:txBody>
          <a:bodyPr wrap="square" rtlCol="0">
            <a:spAutoFit/>
          </a:bodyPr>
          <a:lstStyle/>
          <a:p>
            <a:r>
              <a:rPr lang="en-US" sz="2800" b="1" dirty="0">
                <a:solidFill>
                  <a:schemeClr val="bg1"/>
                </a:solidFill>
                <a:cs typeface="Arial" panose="020B0604020202020204" pitchFamily="34" charset="0"/>
              </a:rPr>
              <a:t>Programing language with an emphasis on:</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Safety</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Performance</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Productivity</a:t>
            </a:r>
          </a:p>
        </p:txBody>
      </p:sp>
      <p:pic>
        <p:nvPicPr>
          <p:cNvPr id="8" name="Picture 7" descr="A graph with numbers and a percentage&#10;&#10;AI-generated content may be incorrect.">
            <a:extLst>
              <a:ext uri="{FF2B5EF4-FFF2-40B4-BE49-F238E27FC236}">
                <a16:creationId xmlns:a16="http://schemas.microsoft.com/office/drawing/2014/main" id="{49D54A80-243F-57B9-8242-E20914CD4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59" y="4889998"/>
            <a:ext cx="4344006" cy="933580"/>
          </a:xfrm>
          <a:prstGeom prst="rect">
            <a:avLst/>
          </a:prstGeom>
        </p:spPr>
      </p:pic>
      <p:sp>
        <p:nvSpPr>
          <p:cNvPr id="12" name="TextBox 11">
            <a:extLst>
              <a:ext uri="{FF2B5EF4-FFF2-40B4-BE49-F238E27FC236}">
                <a16:creationId xmlns:a16="http://schemas.microsoft.com/office/drawing/2014/main" id="{9907353F-29A0-D851-EF08-75F3804C8BD2}"/>
              </a:ext>
            </a:extLst>
          </p:cNvPr>
          <p:cNvSpPr txBox="1"/>
          <p:nvPr/>
        </p:nvSpPr>
        <p:spPr>
          <a:xfrm>
            <a:off x="714400" y="3972849"/>
            <a:ext cx="4865716" cy="830997"/>
          </a:xfrm>
          <a:prstGeom prst="rect">
            <a:avLst/>
          </a:prstGeom>
          <a:noFill/>
        </p:spPr>
        <p:txBody>
          <a:bodyPr wrap="square" rtlCol="0">
            <a:spAutoFit/>
          </a:bodyPr>
          <a:lstStyle/>
          <a:p>
            <a:r>
              <a:rPr lang="en-US" sz="2400" b="1" dirty="0">
                <a:solidFill>
                  <a:schemeClr val="bg1"/>
                </a:solidFill>
              </a:rPr>
              <a:t>Cargo (rust tool) most popular cloud development tool 2025</a:t>
            </a:r>
          </a:p>
        </p:txBody>
      </p:sp>
      <p:pic>
        <p:nvPicPr>
          <p:cNvPr id="5" name="Picture 4" descr="A screenshot of a graph&#10;&#10;AI-generated content may be incorrect.">
            <a:extLst>
              <a:ext uri="{FF2B5EF4-FFF2-40B4-BE49-F238E27FC236}">
                <a16:creationId xmlns:a16="http://schemas.microsoft.com/office/drawing/2014/main" id="{866D6C19-D710-F691-1D7B-FC2571479D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8052" y="2689138"/>
            <a:ext cx="6091561" cy="1328378"/>
          </a:xfrm>
          <a:prstGeom prst="rect">
            <a:avLst/>
          </a:prstGeom>
        </p:spPr>
      </p:pic>
      <p:sp>
        <p:nvSpPr>
          <p:cNvPr id="15" name="TextBox 14">
            <a:extLst>
              <a:ext uri="{FF2B5EF4-FFF2-40B4-BE49-F238E27FC236}">
                <a16:creationId xmlns:a16="http://schemas.microsoft.com/office/drawing/2014/main" id="{9F784C47-5CE4-AB01-27E4-44A23C1EC727}"/>
              </a:ext>
            </a:extLst>
          </p:cNvPr>
          <p:cNvSpPr txBox="1"/>
          <p:nvPr/>
        </p:nvSpPr>
        <p:spPr>
          <a:xfrm>
            <a:off x="4689030" y="2159774"/>
            <a:ext cx="6545446" cy="461665"/>
          </a:xfrm>
          <a:prstGeom prst="rect">
            <a:avLst/>
          </a:prstGeom>
          <a:noFill/>
        </p:spPr>
        <p:txBody>
          <a:bodyPr wrap="none" rtlCol="0">
            <a:spAutoFit/>
          </a:bodyPr>
          <a:lstStyle/>
          <a:p>
            <a:r>
              <a:rPr lang="en-US" sz="2400" b="1" dirty="0">
                <a:solidFill>
                  <a:schemeClr val="bg1"/>
                </a:solidFill>
                <a:cs typeface="Arial" panose="020B0604020202020204" pitchFamily="34" charset="0"/>
              </a:rPr>
              <a:t>Rust most admired programing language 2025</a:t>
            </a:r>
          </a:p>
        </p:txBody>
      </p:sp>
      <p:sp>
        <p:nvSpPr>
          <p:cNvPr id="19" name="Rectangle: Rounded Corners 18">
            <a:extLst>
              <a:ext uri="{FF2B5EF4-FFF2-40B4-BE49-F238E27FC236}">
                <a16:creationId xmlns:a16="http://schemas.microsoft.com/office/drawing/2014/main" id="{87FFD184-75D3-DC80-59F0-588DC80B2423}"/>
              </a:ext>
            </a:extLst>
          </p:cNvPr>
          <p:cNvSpPr/>
          <p:nvPr/>
        </p:nvSpPr>
        <p:spPr>
          <a:xfrm>
            <a:off x="6611886" y="4017516"/>
            <a:ext cx="4468116" cy="2567357"/>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7054E53B-F851-B954-E992-27BBD96F4965}"/>
              </a:ext>
            </a:extLst>
          </p:cNvPr>
          <p:cNvSpPr txBox="1"/>
          <p:nvPr/>
        </p:nvSpPr>
        <p:spPr>
          <a:xfrm>
            <a:off x="6783007" y="4349756"/>
            <a:ext cx="4125873" cy="1815882"/>
          </a:xfrm>
          <a:prstGeom prst="rect">
            <a:avLst/>
          </a:prstGeom>
          <a:noFill/>
        </p:spPr>
        <p:txBody>
          <a:bodyPr wrap="none" rtlCol="0">
            <a:spAutoFit/>
          </a:bodyPr>
          <a:lstStyle/>
          <a:p>
            <a:r>
              <a:rPr lang="en-US" sz="2800" b="1" dirty="0">
                <a:solidFill>
                  <a:schemeClr val="bg1"/>
                </a:solidFill>
              </a:rPr>
              <a:t>Used in:</a:t>
            </a:r>
          </a:p>
          <a:p>
            <a:pPr marL="285750" indent="-285750">
              <a:buFont typeface="Arial" panose="020B0604020202020204" pitchFamily="34" charset="0"/>
              <a:buChar char="•"/>
            </a:pPr>
            <a:r>
              <a:rPr lang="en-US" sz="2800" b="1" dirty="0">
                <a:solidFill>
                  <a:schemeClr val="bg1"/>
                </a:solidFill>
              </a:rPr>
              <a:t>Windows components</a:t>
            </a:r>
          </a:p>
          <a:p>
            <a:pPr marL="285750" indent="-285750">
              <a:buFont typeface="Arial" panose="020B0604020202020204" pitchFamily="34" charset="0"/>
              <a:buChar char="•"/>
            </a:pPr>
            <a:r>
              <a:rPr lang="en-US" sz="2800" b="1" dirty="0">
                <a:solidFill>
                  <a:schemeClr val="bg1"/>
                </a:solidFill>
              </a:rPr>
              <a:t>Discord</a:t>
            </a:r>
          </a:p>
          <a:p>
            <a:pPr marL="285750" indent="-285750">
              <a:buFont typeface="Arial" panose="020B0604020202020204" pitchFamily="34" charset="0"/>
              <a:buChar char="•"/>
            </a:pPr>
            <a:r>
              <a:rPr lang="en-US" sz="2800" b="1" dirty="0">
                <a:solidFill>
                  <a:schemeClr val="bg1"/>
                </a:solidFill>
              </a:rPr>
              <a:t>Linux kernel</a:t>
            </a:r>
          </a:p>
        </p:txBody>
      </p:sp>
    </p:spTree>
    <p:extLst>
      <p:ext uri="{BB962C8B-B14F-4D97-AF65-F5344CB8AC3E}">
        <p14:creationId xmlns:p14="http://schemas.microsoft.com/office/powerpoint/2010/main" val="276609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A5FE8EE8-B9F8-2367-4AD9-39613A42B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7B43C0B-123F-74D4-4821-611C852CEFB8}"/>
              </a:ext>
            </a:extLst>
          </p:cNvPr>
          <p:cNvSpPr>
            <a:spLocks noGrp="1"/>
          </p:cNvSpPr>
          <p:nvPr>
            <p:ph type="sldNum" sz="quarter" idx="12"/>
          </p:nvPr>
        </p:nvSpPr>
        <p:spPr/>
        <p:txBody>
          <a:bodyPr/>
          <a:lstStyle/>
          <a:p>
            <a:fld id="{6E2AC21E-81C2-49C2-B488-4C9377D16BF5}" type="slidenum">
              <a:rPr lang="en-US" smtClean="0">
                <a:solidFill>
                  <a:schemeClr val="bg1"/>
                </a:solidFill>
              </a:rPr>
              <a:t>3</a:t>
            </a:fld>
            <a:endParaRPr lang="en-US" dirty="0">
              <a:solidFill>
                <a:schemeClr val="bg1"/>
              </a:solidFill>
            </a:endParaRPr>
          </a:p>
        </p:txBody>
      </p:sp>
      <p:sp>
        <p:nvSpPr>
          <p:cNvPr id="4" name="Rectangle 3">
            <a:extLst>
              <a:ext uri="{FF2B5EF4-FFF2-40B4-BE49-F238E27FC236}">
                <a16:creationId xmlns:a16="http://schemas.microsoft.com/office/drawing/2014/main" id="{0318FA47-E5B2-5035-30D8-6A7BCA6D9F98}"/>
              </a:ext>
            </a:extLst>
          </p:cNvPr>
          <p:cNvSpPr/>
          <p:nvPr/>
        </p:nvSpPr>
        <p:spPr>
          <a:xfrm rot="20897343">
            <a:off x="-695558" y="-1101149"/>
            <a:ext cx="7910235" cy="8886252"/>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42998F9-8086-F24A-18E8-F523F8D72F3D}"/>
              </a:ext>
            </a:extLst>
          </p:cNvPr>
          <p:cNvSpPr txBox="1"/>
          <p:nvPr/>
        </p:nvSpPr>
        <p:spPr>
          <a:xfrm>
            <a:off x="818994" y="889842"/>
            <a:ext cx="6285191" cy="4801314"/>
          </a:xfrm>
          <a:prstGeom prst="rect">
            <a:avLst/>
          </a:prstGeom>
          <a:noFill/>
        </p:spPr>
        <p:txBody>
          <a:bodyPr wrap="square" rtlCol="0">
            <a:spAutoFit/>
          </a:bodyPr>
          <a:lstStyle/>
          <a:p>
            <a:r>
              <a:rPr lang="en-US" sz="3200" dirty="0">
                <a:solidFill>
                  <a:schemeClr val="bg1"/>
                </a:solidFill>
              </a:rPr>
              <a:t>Features of rust:</a:t>
            </a:r>
          </a:p>
          <a:p>
            <a:pPr marL="285750" indent="-285750">
              <a:buFont typeface="Arial" panose="020B0604020202020204" pitchFamily="34" charset="0"/>
              <a:buChar char="•"/>
            </a:pPr>
            <a:r>
              <a:rPr lang="en-US" sz="3200" dirty="0">
                <a:solidFill>
                  <a:schemeClr val="bg1"/>
                </a:solidFill>
              </a:rPr>
              <a:t>Memory safety without garbage collector</a:t>
            </a:r>
          </a:p>
          <a:p>
            <a:pPr marL="285750" indent="-285750">
              <a:buFont typeface="Arial" panose="020B0604020202020204" pitchFamily="34" charset="0"/>
              <a:buChar char="•"/>
            </a:pPr>
            <a:r>
              <a:rPr lang="en-US" sz="3200" dirty="0">
                <a:solidFill>
                  <a:schemeClr val="bg1"/>
                </a:solidFill>
              </a:rPr>
              <a:t>Cargo package manager</a:t>
            </a:r>
          </a:p>
          <a:p>
            <a:pPr marL="285750" indent="-285750">
              <a:buFont typeface="Arial" panose="020B0604020202020204" pitchFamily="34" charset="0"/>
              <a:buChar char="•"/>
            </a:pPr>
            <a:r>
              <a:rPr lang="en-US" sz="3200" dirty="0">
                <a:solidFill>
                  <a:schemeClr val="bg1"/>
                </a:solidFill>
              </a:rPr>
              <a:t>Pattern marching</a:t>
            </a:r>
          </a:p>
          <a:p>
            <a:pPr marL="285750" indent="-285750">
              <a:buFont typeface="Arial" panose="020B0604020202020204" pitchFamily="34" charset="0"/>
              <a:buChar char="•"/>
            </a:pPr>
            <a:r>
              <a:rPr lang="en-US" sz="3200" dirty="0">
                <a:solidFill>
                  <a:schemeClr val="bg1"/>
                </a:solidFill>
              </a:rPr>
              <a:t>Comprehensive error messages</a:t>
            </a:r>
          </a:p>
          <a:p>
            <a:pPr marL="285750" indent="-285750">
              <a:buFont typeface="Arial" panose="020B0604020202020204" pitchFamily="34" charset="0"/>
              <a:buChar char="•"/>
            </a:pPr>
            <a:r>
              <a:rPr lang="en-US" sz="3200" dirty="0">
                <a:solidFill>
                  <a:schemeClr val="bg1"/>
                </a:solidFill>
              </a:rPr>
              <a:t>Safe Concurrency </a:t>
            </a:r>
          </a:p>
          <a:p>
            <a:pPr marL="285750" indent="-285750">
              <a:buFont typeface="Arial" panose="020B0604020202020204" pitchFamily="34" charset="0"/>
              <a:buChar char="•"/>
            </a:pPr>
            <a:r>
              <a:rPr lang="en-US" sz="3200" dirty="0">
                <a:solidFill>
                  <a:schemeClr val="bg1"/>
                </a:solidFill>
              </a:rPr>
              <a:t>Zero-cost abstractions</a:t>
            </a:r>
          </a:p>
          <a:p>
            <a:pPr marL="285750" indent="-285750">
              <a:buFont typeface="Arial" panose="020B0604020202020204" pitchFamily="34" charset="0"/>
              <a:buChar char="•"/>
            </a:pPr>
            <a:r>
              <a:rPr lang="en-US" sz="3200" dirty="0">
                <a:solidFill>
                  <a:schemeClr val="bg1"/>
                </a:solidFill>
              </a:rPr>
              <a:t>Modern syntax</a:t>
            </a:r>
            <a:endParaRPr lang="en-US" dirty="0"/>
          </a:p>
          <a:p>
            <a:endParaRPr lang="en-US" dirty="0"/>
          </a:p>
        </p:txBody>
      </p:sp>
      <p:pic>
        <p:nvPicPr>
          <p:cNvPr id="6" name="Picture 14" descr="Rustacean.net: Home of Ferris the Crab">
            <a:extLst>
              <a:ext uri="{FF2B5EF4-FFF2-40B4-BE49-F238E27FC236}">
                <a16:creationId xmlns:a16="http://schemas.microsoft.com/office/drawing/2014/main" id="{805E747C-18DC-3ACD-B9F7-84EE3CAA3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423" y="2714957"/>
            <a:ext cx="43815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11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D04F82-A5E1-98EA-AFB9-888DA3F87117}"/>
              </a:ext>
            </a:extLst>
          </p:cNvPr>
          <p:cNvSpPr>
            <a:spLocks noGrp="1"/>
          </p:cNvSpPr>
          <p:nvPr>
            <p:ph type="sldNum" sz="quarter" idx="12"/>
          </p:nvPr>
        </p:nvSpPr>
        <p:spPr/>
        <p:txBody>
          <a:bodyPr/>
          <a:lstStyle/>
          <a:p>
            <a:fld id="{6E2AC21E-81C2-49C2-B488-4C9377D16BF5}" type="slidenum">
              <a:rPr lang="en-US" smtClean="0"/>
              <a:t>4</a:t>
            </a:fld>
            <a:endParaRPr lang="en-US"/>
          </a:p>
        </p:txBody>
      </p:sp>
      <p:graphicFrame>
        <p:nvGraphicFramePr>
          <p:cNvPr id="4" name="Table 3">
            <a:extLst>
              <a:ext uri="{FF2B5EF4-FFF2-40B4-BE49-F238E27FC236}">
                <a16:creationId xmlns:a16="http://schemas.microsoft.com/office/drawing/2014/main" id="{DCEDCC88-5EE1-7E85-CB38-C238B51435D8}"/>
              </a:ext>
            </a:extLst>
          </p:cNvPr>
          <p:cNvGraphicFramePr>
            <a:graphicFrameLocks noGrp="1"/>
          </p:cNvGraphicFramePr>
          <p:nvPr>
            <p:extLst>
              <p:ext uri="{D42A27DB-BD31-4B8C-83A1-F6EECF244321}">
                <p14:modId xmlns:p14="http://schemas.microsoft.com/office/powerpoint/2010/main" val="181191717"/>
              </p:ext>
            </p:extLst>
          </p:nvPr>
        </p:nvGraphicFramePr>
        <p:xfrm>
          <a:off x="0" y="-2"/>
          <a:ext cx="12192000" cy="6857998"/>
        </p:xfrm>
        <a:graphic>
          <a:graphicData uri="http://schemas.openxmlformats.org/drawingml/2006/table">
            <a:tbl>
              <a:tblPr firstRow="1" firstCol="1" bandRow="1">
                <a:tableStyleId>{21E4AEA4-8DFA-4A89-87EB-49C32662AFE0}</a:tableStyleId>
              </a:tblPr>
              <a:tblGrid>
                <a:gridCol w="3065112">
                  <a:extLst>
                    <a:ext uri="{9D8B030D-6E8A-4147-A177-3AD203B41FA5}">
                      <a16:colId xmlns:a16="http://schemas.microsoft.com/office/drawing/2014/main" val="3670237263"/>
                    </a:ext>
                  </a:extLst>
                </a:gridCol>
                <a:gridCol w="3042296">
                  <a:extLst>
                    <a:ext uri="{9D8B030D-6E8A-4147-A177-3AD203B41FA5}">
                      <a16:colId xmlns:a16="http://schemas.microsoft.com/office/drawing/2014/main" val="3362221074"/>
                    </a:ext>
                  </a:extLst>
                </a:gridCol>
                <a:gridCol w="3042296">
                  <a:extLst>
                    <a:ext uri="{9D8B030D-6E8A-4147-A177-3AD203B41FA5}">
                      <a16:colId xmlns:a16="http://schemas.microsoft.com/office/drawing/2014/main" val="187919019"/>
                    </a:ext>
                  </a:extLst>
                </a:gridCol>
                <a:gridCol w="3042296">
                  <a:extLst>
                    <a:ext uri="{9D8B030D-6E8A-4147-A177-3AD203B41FA5}">
                      <a16:colId xmlns:a16="http://schemas.microsoft.com/office/drawing/2014/main" val="4172522761"/>
                    </a:ext>
                  </a:extLst>
                </a:gridCol>
              </a:tblGrid>
              <a:tr h="979714">
                <a:tc>
                  <a:txBody>
                    <a:bodyPr/>
                    <a:lstStyle/>
                    <a:p>
                      <a:r>
                        <a:rPr lang="en-US" sz="2800" dirty="0"/>
                        <a:t>Programing language</a:t>
                      </a:r>
                    </a:p>
                  </a:txBody>
                  <a:tcPr/>
                </a:tc>
                <a:tc>
                  <a:txBody>
                    <a:bodyPr/>
                    <a:lstStyle/>
                    <a:p>
                      <a:r>
                        <a:rPr lang="en-US" sz="2800" dirty="0"/>
                        <a:t>Rust</a:t>
                      </a:r>
                    </a:p>
                  </a:txBody>
                  <a:tcPr/>
                </a:tc>
                <a:tc>
                  <a:txBody>
                    <a:bodyPr/>
                    <a:lstStyle/>
                    <a:p>
                      <a:r>
                        <a:rPr lang="en-US" sz="2800" dirty="0"/>
                        <a:t>C++</a:t>
                      </a:r>
                    </a:p>
                  </a:txBody>
                  <a:tcPr/>
                </a:tc>
                <a:tc>
                  <a:txBody>
                    <a:bodyPr/>
                    <a:lstStyle/>
                    <a:p>
                      <a:r>
                        <a:rPr lang="en-US" sz="2800" dirty="0"/>
                        <a:t>Java</a:t>
                      </a:r>
                    </a:p>
                  </a:txBody>
                  <a:tcPr/>
                </a:tc>
                <a:extLst>
                  <a:ext uri="{0D108BD9-81ED-4DB2-BD59-A6C34878D82A}">
                    <a16:rowId xmlns:a16="http://schemas.microsoft.com/office/drawing/2014/main" val="2169801979"/>
                  </a:ext>
                </a:extLst>
              </a:tr>
              <a:tr h="979714">
                <a:tc>
                  <a:txBody>
                    <a:bodyPr/>
                    <a:lstStyle/>
                    <a:p>
                      <a:r>
                        <a:rPr lang="en-US" sz="2800" dirty="0"/>
                        <a:t>Memory safety</a:t>
                      </a:r>
                    </a:p>
                  </a:txBody>
                  <a:tcPr/>
                </a:tc>
                <a:tc>
                  <a:txBody>
                    <a:bodyPr/>
                    <a:lstStyle/>
                    <a:p>
                      <a:r>
                        <a:rPr lang="en-US" sz="2800" dirty="0"/>
                        <a:t>High</a:t>
                      </a:r>
                    </a:p>
                  </a:txBody>
                  <a:tcPr/>
                </a:tc>
                <a:tc>
                  <a:txBody>
                    <a:bodyPr/>
                    <a:lstStyle/>
                    <a:p>
                      <a:r>
                        <a:rPr lang="en-US" sz="2800" dirty="0"/>
                        <a:t>Low</a:t>
                      </a:r>
                    </a:p>
                  </a:txBody>
                  <a:tcPr/>
                </a:tc>
                <a:tc>
                  <a:txBody>
                    <a:bodyPr/>
                    <a:lstStyle/>
                    <a:p>
                      <a:r>
                        <a:rPr lang="en-US" sz="2800" dirty="0"/>
                        <a:t>High</a:t>
                      </a:r>
                    </a:p>
                  </a:txBody>
                  <a:tcPr/>
                </a:tc>
                <a:extLst>
                  <a:ext uri="{0D108BD9-81ED-4DB2-BD59-A6C34878D82A}">
                    <a16:rowId xmlns:a16="http://schemas.microsoft.com/office/drawing/2014/main" val="3516459871"/>
                  </a:ext>
                </a:extLst>
              </a:tr>
              <a:tr h="979714">
                <a:tc>
                  <a:txBody>
                    <a:bodyPr/>
                    <a:lstStyle/>
                    <a:p>
                      <a:r>
                        <a:rPr lang="en-US" sz="2800" dirty="0"/>
                        <a:t>Concurrency safety</a:t>
                      </a:r>
                    </a:p>
                  </a:txBody>
                  <a:tcPr/>
                </a:tc>
                <a:tc>
                  <a:txBody>
                    <a:bodyPr/>
                    <a:lstStyle/>
                    <a:p>
                      <a:r>
                        <a:rPr lang="en-US" sz="2800" dirty="0"/>
                        <a:t>High</a:t>
                      </a:r>
                    </a:p>
                  </a:txBody>
                  <a:tcPr/>
                </a:tc>
                <a:tc>
                  <a:txBody>
                    <a:bodyPr/>
                    <a:lstStyle/>
                    <a:p>
                      <a:r>
                        <a:rPr lang="en-US" sz="2800" dirty="0"/>
                        <a:t>Low</a:t>
                      </a:r>
                    </a:p>
                  </a:txBody>
                  <a:tcPr/>
                </a:tc>
                <a:tc>
                  <a:txBody>
                    <a:bodyPr/>
                    <a:lstStyle/>
                    <a:p>
                      <a:r>
                        <a:rPr lang="en-US" sz="2800" dirty="0"/>
                        <a:t>Low</a:t>
                      </a:r>
                    </a:p>
                  </a:txBody>
                  <a:tcPr/>
                </a:tc>
                <a:extLst>
                  <a:ext uri="{0D108BD9-81ED-4DB2-BD59-A6C34878D82A}">
                    <a16:rowId xmlns:a16="http://schemas.microsoft.com/office/drawing/2014/main" val="2431328565"/>
                  </a:ext>
                </a:extLst>
              </a:tr>
              <a:tr h="979714">
                <a:tc>
                  <a:txBody>
                    <a:bodyPr/>
                    <a:lstStyle/>
                    <a:p>
                      <a:r>
                        <a:rPr lang="en-US" sz="2800" dirty="0"/>
                        <a:t>Performance</a:t>
                      </a:r>
                    </a:p>
                  </a:txBody>
                  <a:tcPr/>
                </a:tc>
                <a:tc>
                  <a:txBody>
                    <a:bodyPr/>
                    <a:lstStyle/>
                    <a:p>
                      <a:r>
                        <a:rPr lang="en-US" sz="2800" dirty="0"/>
                        <a:t>High</a:t>
                      </a:r>
                    </a:p>
                  </a:txBody>
                  <a:tcPr/>
                </a:tc>
                <a:tc>
                  <a:txBody>
                    <a:bodyPr/>
                    <a:lstStyle/>
                    <a:p>
                      <a:r>
                        <a:rPr lang="en-US" sz="2800" dirty="0"/>
                        <a:t>High</a:t>
                      </a:r>
                    </a:p>
                  </a:txBody>
                  <a:tcPr/>
                </a:tc>
                <a:tc>
                  <a:txBody>
                    <a:bodyPr/>
                    <a:lstStyle/>
                    <a:p>
                      <a:r>
                        <a:rPr lang="en-US" sz="2800" dirty="0"/>
                        <a:t>Low</a:t>
                      </a:r>
                    </a:p>
                  </a:txBody>
                  <a:tcPr/>
                </a:tc>
                <a:extLst>
                  <a:ext uri="{0D108BD9-81ED-4DB2-BD59-A6C34878D82A}">
                    <a16:rowId xmlns:a16="http://schemas.microsoft.com/office/drawing/2014/main" val="435030444"/>
                  </a:ext>
                </a:extLst>
              </a:tr>
              <a:tr h="979714">
                <a:tc>
                  <a:txBody>
                    <a:bodyPr/>
                    <a:lstStyle/>
                    <a:p>
                      <a:r>
                        <a:rPr lang="en-US" sz="2800" dirty="0"/>
                        <a:t>Ease of learning</a:t>
                      </a:r>
                    </a:p>
                  </a:txBody>
                  <a:tcPr/>
                </a:tc>
                <a:tc>
                  <a:txBody>
                    <a:bodyPr/>
                    <a:lstStyle/>
                    <a:p>
                      <a:r>
                        <a:rPr lang="en-US" sz="2800" dirty="0"/>
                        <a:t>Low</a:t>
                      </a:r>
                    </a:p>
                  </a:txBody>
                  <a:tcPr/>
                </a:tc>
                <a:tc>
                  <a:txBody>
                    <a:bodyPr/>
                    <a:lstStyle/>
                    <a:p>
                      <a:r>
                        <a:rPr lang="en-US" sz="2800" dirty="0"/>
                        <a:t>Medium</a:t>
                      </a:r>
                    </a:p>
                  </a:txBody>
                  <a:tcPr/>
                </a:tc>
                <a:tc>
                  <a:txBody>
                    <a:bodyPr/>
                    <a:lstStyle/>
                    <a:p>
                      <a:r>
                        <a:rPr lang="en-US" sz="2800" dirty="0"/>
                        <a:t>High</a:t>
                      </a:r>
                    </a:p>
                  </a:txBody>
                  <a:tcPr/>
                </a:tc>
                <a:extLst>
                  <a:ext uri="{0D108BD9-81ED-4DB2-BD59-A6C34878D82A}">
                    <a16:rowId xmlns:a16="http://schemas.microsoft.com/office/drawing/2014/main" val="3129671176"/>
                  </a:ext>
                </a:extLst>
              </a:tr>
              <a:tr h="979714">
                <a:tc>
                  <a:txBody>
                    <a:bodyPr/>
                    <a:lstStyle/>
                    <a:p>
                      <a:r>
                        <a:rPr lang="en-US" sz="2800" dirty="0"/>
                        <a:t>Ecosystem</a:t>
                      </a:r>
                    </a:p>
                  </a:txBody>
                  <a:tcPr/>
                </a:tc>
                <a:tc>
                  <a:txBody>
                    <a:bodyPr/>
                    <a:lstStyle/>
                    <a:p>
                      <a:r>
                        <a:rPr lang="en-US" sz="2800" dirty="0"/>
                        <a:t>Medium</a:t>
                      </a:r>
                    </a:p>
                  </a:txBody>
                  <a:tcPr/>
                </a:tc>
                <a:tc>
                  <a:txBody>
                    <a:bodyPr/>
                    <a:lstStyle/>
                    <a:p>
                      <a:r>
                        <a:rPr lang="en-US" sz="2800" dirty="0"/>
                        <a:t>High</a:t>
                      </a:r>
                    </a:p>
                  </a:txBody>
                  <a:tcPr/>
                </a:tc>
                <a:tc>
                  <a:txBody>
                    <a:bodyPr/>
                    <a:lstStyle/>
                    <a:p>
                      <a:r>
                        <a:rPr lang="en-US" sz="2800" dirty="0"/>
                        <a:t>High</a:t>
                      </a:r>
                    </a:p>
                  </a:txBody>
                  <a:tcPr/>
                </a:tc>
                <a:extLst>
                  <a:ext uri="{0D108BD9-81ED-4DB2-BD59-A6C34878D82A}">
                    <a16:rowId xmlns:a16="http://schemas.microsoft.com/office/drawing/2014/main" val="793167859"/>
                  </a:ext>
                </a:extLst>
              </a:tr>
              <a:tr h="979714">
                <a:tc>
                  <a:txBody>
                    <a:bodyPr/>
                    <a:lstStyle/>
                    <a:p>
                      <a:r>
                        <a:rPr lang="en-US" sz="2800" dirty="0"/>
                        <a:t>Use in legacy systems</a:t>
                      </a:r>
                    </a:p>
                  </a:txBody>
                  <a:tcPr/>
                </a:tc>
                <a:tc>
                  <a:txBody>
                    <a:bodyPr/>
                    <a:lstStyle/>
                    <a:p>
                      <a:r>
                        <a:rPr lang="en-US" sz="2800" dirty="0"/>
                        <a:t>Low</a:t>
                      </a:r>
                    </a:p>
                  </a:txBody>
                  <a:tcPr/>
                </a:tc>
                <a:tc>
                  <a:txBody>
                    <a:bodyPr/>
                    <a:lstStyle/>
                    <a:p>
                      <a:r>
                        <a:rPr lang="en-US" sz="2800" dirty="0"/>
                        <a:t>High</a:t>
                      </a:r>
                    </a:p>
                  </a:txBody>
                  <a:tcPr/>
                </a:tc>
                <a:tc>
                  <a:txBody>
                    <a:bodyPr/>
                    <a:lstStyle/>
                    <a:p>
                      <a:r>
                        <a:rPr lang="en-US" sz="2800" dirty="0"/>
                        <a:t>High</a:t>
                      </a:r>
                    </a:p>
                  </a:txBody>
                  <a:tcPr/>
                </a:tc>
                <a:extLst>
                  <a:ext uri="{0D108BD9-81ED-4DB2-BD59-A6C34878D82A}">
                    <a16:rowId xmlns:a16="http://schemas.microsoft.com/office/drawing/2014/main" val="161222434"/>
                  </a:ext>
                </a:extLst>
              </a:tr>
            </a:tbl>
          </a:graphicData>
        </a:graphic>
      </p:graphicFrame>
    </p:spTree>
    <p:extLst>
      <p:ext uri="{BB962C8B-B14F-4D97-AF65-F5344CB8AC3E}">
        <p14:creationId xmlns:p14="http://schemas.microsoft.com/office/powerpoint/2010/main" val="399243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3AEA9-B24C-697F-0255-C2C27A806E99}"/>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CAF91068-9658-28D5-CD69-4AA20DD35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BCFA224-8578-ADC7-D695-72C3CA83DBF3}"/>
              </a:ext>
            </a:extLst>
          </p:cNvPr>
          <p:cNvSpPr>
            <a:spLocks noGrp="1"/>
          </p:cNvSpPr>
          <p:nvPr>
            <p:ph type="sldNum" sz="quarter" idx="12"/>
          </p:nvPr>
        </p:nvSpPr>
        <p:spPr/>
        <p:txBody>
          <a:bodyPr/>
          <a:lstStyle/>
          <a:p>
            <a:fld id="{6E2AC21E-81C2-49C2-B488-4C9377D16BF5}" type="slidenum">
              <a:rPr lang="en-US" smtClean="0"/>
              <a:t>5</a:t>
            </a:fld>
            <a:endParaRPr lang="en-US"/>
          </a:p>
        </p:txBody>
      </p:sp>
      <p:pic>
        <p:nvPicPr>
          <p:cNvPr id="2050" name="Picture 2" descr="Introduction - The Cargo Book">
            <a:extLst>
              <a:ext uri="{FF2B5EF4-FFF2-40B4-BE49-F238E27FC236}">
                <a16:creationId xmlns:a16="http://schemas.microsoft.com/office/drawing/2014/main" id="{8BE4905A-4DDF-AD4C-C16D-8F0C7F578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423" y="0"/>
            <a:ext cx="4130666" cy="3712200"/>
          </a:xfrm>
          <a:prstGeom prst="rect">
            <a:avLst/>
          </a:prstGeom>
          <a:noFill/>
          <a:extLst>
            <a:ext uri="{909E8E84-426E-40DD-AFC4-6F175D3DCCD1}">
              <a14:hiddenFill xmlns:a14="http://schemas.microsoft.com/office/drawing/2010/main">
                <a:solidFill>
                  <a:srgbClr val="FFFFFF"/>
                </a:solidFill>
              </a14:hiddenFill>
            </a:ext>
          </a:extLst>
        </p:spPr>
      </p:pic>
      <p:sp>
        <p:nvSpPr>
          <p:cNvPr id="4" name="Parallelogram 3">
            <a:extLst>
              <a:ext uri="{FF2B5EF4-FFF2-40B4-BE49-F238E27FC236}">
                <a16:creationId xmlns:a16="http://schemas.microsoft.com/office/drawing/2014/main" id="{BAEE7107-891F-6EDB-CDAD-0CB81943D948}"/>
              </a:ext>
            </a:extLst>
          </p:cNvPr>
          <p:cNvSpPr/>
          <p:nvPr/>
        </p:nvSpPr>
        <p:spPr>
          <a:xfrm>
            <a:off x="-319549" y="0"/>
            <a:ext cx="6415550"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Cargo</a:t>
            </a:r>
          </a:p>
        </p:txBody>
      </p:sp>
      <p:pic>
        <p:nvPicPr>
          <p:cNvPr id="6" name="Picture 5" descr="A screenshot of a computer&#10;&#10;AI-generated content may be incorrect.">
            <a:extLst>
              <a:ext uri="{FF2B5EF4-FFF2-40B4-BE49-F238E27FC236}">
                <a16:creationId xmlns:a16="http://schemas.microsoft.com/office/drawing/2014/main" id="{CE35AEB2-9826-0E36-9AEE-A5E57DD0F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738" y="2280250"/>
            <a:ext cx="8682678" cy="379005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9824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294D3DAB-A864-1E4E-BCF4-624A7EF80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6075590-B9E6-9A4A-FD2C-3956D732FCD4}"/>
              </a:ext>
            </a:extLst>
          </p:cNvPr>
          <p:cNvSpPr>
            <a:spLocks noGrp="1"/>
          </p:cNvSpPr>
          <p:nvPr>
            <p:ph type="sldNum" sz="quarter" idx="12"/>
          </p:nvPr>
        </p:nvSpPr>
        <p:spPr/>
        <p:txBody>
          <a:bodyPr/>
          <a:lstStyle/>
          <a:p>
            <a:fld id="{6E2AC21E-81C2-49C2-B488-4C9377D16BF5}" type="slidenum">
              <a:rPr lang="en-US" smtClean="0"/>
              <a:t>6</a:t>
            </a:fld>
            <a:endParaRPr lang="en-US"/>
          </a:p>
        </p:txBody>
      </p:sp>
      <p:sp>
        <p:nvSpPr>
          <p:cNvPr id="4" name="Parallelogram 3">
            <a:extLst>
              <a:ext uri="{FF2B5EF4-FFF2-40B4-BE49-F238E27FC236}">
                <a16:creationId xmlns:a16="http://schemas.microsoft.com/office/drawing/2014/main" id="{0F3D41B0-E440-4664-93BD-53C01F8A759C}"/>
              </a:ext>
            </a:extLst>
          </p:cNvPr>
          <p:cNvSpPr/>
          <p:nvPr/>
        </p:nvSpPr>
        <p:spPr>
          <a:xfrm>
            <a:off x="-319549" y="0"/>
            <a:ext cx="6415550"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Variables</a:t>
            </a:r>
          </a:p>
        </p:txBody>
      </p:sp>
      <p:pic>
        <p:nvPicPr>
          <p:cNvPr id="8" name="Picture 7" descr="A screenshot of a computer&#10;&#10;AI-generated content may be incorrect.">
            <a:extLst>
              <a:ext uri="{FF2B5EF4-FFF2-40B4-BE49-F238E27FC236}">
                <a16:creationId xmlns:a16="http://schemas.microsoft.com/office/drawing/2014/main" id="{21D5F774-98E3-0579-98FA-6471BF895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973" y="2869532"/>
            <a:ext cx="5401429" cy="281026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3" name="Picture 12" descr="A screenshot of a computer&#10;&#10;AI-generated content may be incorrect.">
            <a:extLst>
              <a:ext uri="{FF2B5EF4-FFF2-40B4-BE49-F238E27FC236}">
                <a16:creationId xmlns:a16="http://schemas.microsoft.com/office/drawing/2014/main" id="{4B8DA3FD-8942-61E3-1EDA-2432B2376C7B}"/>
              </a:ext>
            </a:extLst>
          </p:cNvPr>
          <p:cNvPicPr>
            <a:picLocks noChangeAspect="1"/>
          </p:cNvPicPr>
          <p:nvPr/>
        </p:nvPicPr>
        <p:blipFill>
          <a:blip r:embed="rId5">
            <a:extLst>
              <a:ext uri="{28A0092B-C50C-407E-A947-70E740481C1C}">
                <a14:useLocalDpi xmlns:a14="http://schemas.microsoft.com/office/drawing/2010/main" val="0"/>
              </a:ext>
            </a:extLst>
          </a:blip>
          <a:srcRect b="17674"/>
          <a:stretch>
            <a:fillRect/>
          </a:stretch>
        </p:blipFill>
        <p:spPr>
          <a:xfrm>
            <a:off x="169005" y="1915622"/>
            <a:ext cx="6146821" cy="302675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A0B227A7-4801-1E1A-2B26-D360C7E39271}"/>
              </a:ext>
            </a:extLst>
          </p:cNvPr>
          <p:cNvSpPr txBox="1"/>
          <p:nvPr/>
        </p:nvSpPr>
        <p:spPr>
          <a:xfrm>
            <a:off x="11307735" y="2869532"/>
            <a:ext cx="715260" cy="1323439"/>
          </a:xfrm>
          <a:prstGeom prst="rect">
            <a:avLst/>
          </a:prstGeom>
          <a:noFill/>
        </p:spPr>
        <p:txBody>
          <a:bodyPr wrap="none" rtlCol="0">
            <a:spAutoFit/>
          </a:bodyPr>
          <a:lstStyle/>
          <a:p>
            <a:r>
              <a:rPr lang="en-US" sz="8000" b="1" dirty="0">
                <a:solidFill>
                  <a:srgbClr val="FF6600"/>
                </a:solidFill>
              </a:rPr>
              <a:t>?</a:t>
            </a:r>
          </a:p>
        </p:txBody>
      </p:sp>
    </p:spTree>
    <p:extLst>
      <p:ext uri="{BB962C8B-B14F-4D97-AF65-F5344CB8AC3E}">
        <p14:creationId xmlns:p14="http://schemas.microsoft.com/office/powerpoint/2010/main" val="107330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59434-2523-676D-359B-68C34B280EA4}"/>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AE251B8C-F051-6C68-1533-9315744EF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198702D-FE1E-DEB9-7996-74C3FDF835ED}"/>
              </a:ext>
            </a:extLst>
          </p:cNvPr>
          <p:cNvSpPr>
            <a:spLocks noGrp="1"/>
          </p:cNvSpPr>
          <p:nvPr>
            <p:ph type="sldNum" sz="quarter" idx="12"/>
          </p:nvPr>
        </p:nvSpPr>
        <p:spPr/>
        <p:txBody>
          <a:bodyPr/>
          <a:lstStyle/>
          <a:p>
            <a:fld id="{6E2AC21E-81C2-49C2-B488-4C9377D16BF5}" type="slidenum">
              <a:rPr lang="en-US" smtClean="0"/>
              <a:t>7</a:t>
            </a:fld>
            <a:endParaRPr lang="en-US"/>
          </a:p>
        </p:txBody>
      </p:sp>
      <p:sp>
        <p:nvSpPr>
          <p:cNvPr id="7" name="Parallelogram 6">
            <a:extLst>
              <a:ext uri="{FF2B5EF4-FFF2-40B4-BE49-F238E27FC236}">
                <a16:creationId xmlns:a16="http://schemas.microsoft.com/office/drawing/2014/main" id="{98C3793A-42CD-3AA7-CC35-7CE50CB0CFB5}"/>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Mutability and Shadowing</a:t>
            </a:r>
          </a:p>
        </p:txBody>
      </p:sp>
      <p:pic>
        <p:nvPicPr>
          <p:cNvPr id="9" name="Picture 8" descr="A screenshot of a computer program&#10;&#10;AI-generated content may be incorrect.">
            <a:extLst>
              <a:ext uri="{FF2B5EF4-FFF2-40B4-BE49-F238E27FC236}">
                <a16:creationId xmlns:a16="http://schemas.microsoft.com/office/drawing/2014/main" id="{A7F38C15-EFD8-20F0-568E-4D51D58761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64" y="1733989"/>
            <a:ext cx="5096586" cy="294363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1" name="Picture 10" descr="A screenshot of a computer code&#10;&#10;AI-generated content may be incorrect.">
            <a:extLst>
              <a:ext uri="{FF2B5EF4-FFF2-40B4-BE49-F238E27FC236}">
                <a16:creationId xmlns:a16="http://schemas.microsoft.com/office/drawing/2014/main" id="{B02EDDE2-959E-746F-35D6-68AA8045E1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047" y="2652979"/>
            <a:ext cx="5144218" cy="3372321"/>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522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117C3-2D28-CD46-6DA2-DEE00D773840}"/>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14F6D201-15B2-B5CF-CB3B-4A20ED9C5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CF6F07C-70D2-2054-18E2-929F2346AAAD}"/>
              </a:ext>
            </a:extLst>
          </p:cNvPr>
          <p:cNvSpPr>
            <a:spLocks noGrp="1"/>
          </p:cNvSpPr>
          <p:nvPr>
            <p:ph type="sldNum" sz="quarter" idx="12"/>
          </p:nvPr>
        </p:nvSpPr>
        <p:spPr/>
        <p:txBody>
          <a:bodyPr/>
          <a:lstStyle/>
          <a:p>
            <a:fld id="{6E2AC21E-81C2-49C2-B488-4C9377D16BF5}" type="slidenum">
              <a:rPr lang="en-US" smtClean="0"/>
              <a:t>8</a:t>
            </a:fld>
            <a:endParaRPr lang="en-US"/>
          </a:p>
        </p:txBody>
      </p:sp>
      <p:sp>
        <p:nvSpPr>
          <p:cNvPr id="4" name="Parallelogram 3">
            <a:extLst>
              <a:ext uri="{FF2B5EF4-FFF2-40B4-BE49-F238E27FC236}">
                <a16:creationId xmlns:a16="http://schemas.microsoft.com/office/drawing/2014/main" id="{7ED36C2E-AD69-ABA5-AA9F-DB649EE963B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Control flow </a:t>
            </a:r>
          </a:p>
        </p:txBody>
      </p:sp>
      <p:pic>
        <p:nvPicPr>
          <p:cNvPr id="6" name="Picture 5" descr="A screenshot of a computer code&#10;&#10;AI-generated content may be incorrect.">
            <a:extLst>
              <a:ext uri="{FF2B5EF4-FFF2-40B4-BE49-F238E27FC236}">
                <a16:creationId xmlns:a16="http://schemas.microsoft.com/office/drawing/2014/main" id="{45C2748E-9D2C-D08D-98DE-ED1ABCC3D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63" y="1636257"/>
            <a:ext cx="5674984" cy="3821461"/>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8" name="Picture 7" descr="A screenshot of a computer program&#10;&#10;AI-generated content may be incorrect.">
            <a:extLst>
              <a:ext uri="{FF2B5EF4-FFF2-40B4-BE49-F238E27FC236}">
                <a16:creationId xmlns:a16="http://schemas.microsoft.com/office/drawing/2014/main" id="{6C194292-E80F-319D-A9FF-EFB123428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05" y="1054789"/>
            <a:ext cx="4482298" cy="301612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0" name="Picture 9" descr="A screenshot of a computer&#10;&#10;AI-generated content may be incorrect.">
            <a:extLst>
              <a:ext uri="{FF2B5EF4-FFF2-40B4-BE49-F238E27FC236}">
                <a16:creationId xmlns:a16="http://schemas.microsoft.com/office/drawing/2014/main" id="{55A9E443-5734-4973-F9FC-3D8617C8FC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8490" y="4530419"/>
            <a:ext cx="4515480" cy="219105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944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EBCA0-9CDC-EE76-9BA3-D68F1F85AE8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E00FF11D-05AF-1424-6519-E5D47C8F3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A613EE-7594-471A-804B-B6A9A9C5FF78}"/>
              </a:ext>
            </a:extLst>
          </p:cNvPr>
          <p:cNvSpPr>
            <a:spLocks noGrp="1"/>
          </p:cNvSpPr>
          <p:nvPr>
            <p:ph type="sldNum" sz="quarter" idx="12"/>
          </p:nvPr>
        </p:nvSpPr>
        <p:spPr/>
        <p:txBody>
          <a:bodyPr/>
          <a:lstStyle/>
          <a:p>
            <a:fld id="{6E2AC21E-81C2-49C2-B488-4C9377D16BF5}" type="slidenum">
              <a:rPr lang="en-US" smtClean="0"/>
              <a:t>9</a:t>
            </a:fld>
            <a:endParaRPr lang="en-US"/>
          </a:p>
        </p:txBody>
      </p:sp>
      <p:sp>
        <p:nvSpPr>
          <p:cNvPr id="4" name="Parallelogram 3">
            <a:extLst>
              <a:ext uri="{FF2B5EF4-FFF2-40B4-BE49-F238E27FC236}">
                <a16:creationId xmlns:a16="http://schemas.microsoft.com/office/drawing/2014/main" id="{C49677F7-4071-C61E-7C3E-2E6A56649251}"/>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Functions</a:t>
            </a:r>
          </a:p>
        </p:txBody>
      </p:sp>
      <p:pic>
        <p:nvPicPr>
          <p:cNvPr id="6" name="Picture 5" descr="A screenshot of a computer program&#10;&#10;AI-generated content may be incorrect.">
            <a:extLst>
              <a:ext uri="{FF2B5EF4-FFF2-40B4-BE49-F238E27FC236}">
                <a16:creationId xmlns:a16="http://schemas.microsoft.com/office/drawing/2014/main" id="{3A8A1C7D-FA0E-5392-C437-FC2F894DC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73" y="2089077"/>
            <a:ext cx="5878442" cy="394820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9" name="Picture 8" descr="A screenshot of a computer&#10;&#10;AI-generated content may be incorrect.">
            <a:extLst>
              <a:ext uri="{FF2B5EF4-FFF2-40B4-BE49-F238E27FC236}">
                <a16:creationId xmlns:a16="http://schemas.microsoft.com/office/drawing/2014/main" id="{53DF1001-8479-2D5E-F8CF-C4626F80EE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7935" y="2089077"/>
            <a:ext cx="5115639" cy="3677163"/>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874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TotalTime>
  <Words>1004</Words>
  <Application>Microsoft Office PowerPoint</Application>
  <PresentationFormat>Widescreen</PresentationFormat>
  <Paragraphs>129</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Budurovici,Cosmin C.A.</dc:creator>
  <cp:lastModifiedBy>Budurovici,Cosmin C.A.</cp:lastModifiedBy>
  <cp:revision>12</cp:revision>
  <dcterms:created xsi:type="dcterms:W3CDTF">2025-10-01T08:16:03Z</dcterms:created>
  <dcterms:modified xsi:type="dcterms:W3CDTF">2025-10-22T09:03:05Z</dcterms:modified>
</cp:coreProperties>
</file>