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Due</a:t>
            </a:r>
            <a:r>
              <a:rPr lang="en-US" altLang="zh-TW" sz="3200" smtClean="0"/>
              <a:t>: </a:t>
            </a:r>
            <a:r>
              <a:rPr lang="en-US" altLang="zh-TW" sz="3200" smtClean="0"/>
              <a:t>4/20 </a:t>
            </a:r>
            <a:r>
              <a:rPr lang="en-US" altLang="zh-TW" sz="3200" dirty="0" smtClean="0"/>
              <a:t>Friday 13:30-15:00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Small computer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Let’s consider a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CPU, which has </a:t>
            </a:r>
            <a:r>
              <a:rPr lang="en-US" altLang="zh-TW" dirty="0" smtClean="0">
                <a:solidFill>
                  <a:srgbClr val="FF0000"/>
                </a:solidFill>
              </a:rPr>
              <a:t>eight </a:t>
            </a:r>
            <a:r>
              <a:rPr lang="en-US" altLang="zh-TW" dirty="0">
                <a:solidFill>
                  <a:srgbClr val="FF0000"/>
                </a:solidFill>
              </a:rPr>
              <a:t>32 bits registers </a:t>
            </a:r>
            <a:r>
              <a:rPr lang="en-US" altLang="zh-TW" dirty="0" smtClean="0">
                <a:solidFill>
                  <a:srgbClr val="FF0000"/>
                </a:solidFill>
              </a:rPr>
              <a:t>r0-r7 </a:t>
            </a:r>
            <a:r>
              <a:rPr lang="en-US" altLang="zh-TW" dirty="0">
                <a:solidFill>
                  <a:srgbClr val="FF0000"/>
                </a:solidFill>
              </a:rPr>
              <a:t>and a 256 byte memory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/>
              <a:t>In this project, you need to implement a calculator.  The input is a list of expressions consisting of integers, operators(+,-,*,/,=), and three variables x, y, z; and the output is a list of assembly codes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instructions of the CPU are listed in the next pages.  The time to execute each instruction (in clock cycles) is also listed.</a:t>
            </a:r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Set Architecture(I)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7163251"/>
              </p:ext>
            </p:extLst>
          </p:nvPr>
        </p:nvGraphicFramePr>
        <p:xfrm>
          <a:off x="0" y="2060575"/>
          <a:ext cx="9144001" cy="287800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042219"/>
                <a:gridCol w="1170039"/>
                <a:gridCol w="1199536"/>
                <a:gridCol w="4552335"/>
                <a:gridCol w="1179872"/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Cycles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MOV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data from register2 to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Set the value of register1 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[Addr2]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200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4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[Addr1]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200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smtClean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9470"/>
              </p:ext>
            </p:extLst>
          </p:nvPr>
        </p:nvGraphicFramePr>
        <p:xfrm>
          <a:off x="0" y="1580092"/>
          <a:ext cx="9144001" cy="431213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52500"/>
                <a:gridCol w="1123950"/>
                <a:gridCol w="1190625"/>
                <a:gridCol w="4772025"/>
                <a:gridCol w="1104901"/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Cycles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30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DIV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50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20</a:t>
                      </a:r>
                      <a:endParaRPr lang="en-US" sz="2000" dirty="0">
                        <a:effectLst/>
                      </a:endParaRP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</a:t>
            </a:r>
            <a:r>
              <a:rPr lang="en-US" altLang="zh-TW" dirty="0" smtClean="0"/>
              <a:t>Architecture(II)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initial value of variables, x, y, and z, are stored in memory [0], [4], and [8] respectively.  You need to read those initial values first.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After </a:t>
            </a:r>
            <a:r>
              <a:rPr lang="en-US" altLang="zh-TW" dirty="0"/>
              <a:t>the evaluation of the assembly code, the answer of the variables x, y, z needs to be stored in the registers r0, r1, and r2 respectively.  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  <a:r>
              <a:rPr lang="en-US" altLang="zh-TW" dirty="0"/>
              <a:t>x = </a:t>
            </a:r>
            <a:r>
              <a:rPr lang="en-US" altLang="zh-TW" dirty="0" smtClean="0"/>
              <a:t>z </a:t>
            </a:r>
            <a:r>
              <a:rPr lang="en-US" altLang="zh-TW" dirty="0"/>
              <a:t>+ </a:t>
            </a:r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[0]</a:t>
            </a:r>
          </a:p>
          <a:p>
            <a:pPr marL="457200"/>
            <a:r>
              <a:rPr lang="pt-BR" altLang="zh-TW" sz="2800" dirty="0" smtClean="0">
                <a:solidFill>
                  <a:srgbClr val="616161"/>
                </a:solidFill>
                <a:latin typeface="Courier New" panose="020703090202050204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r3, </a:t>
            </a:r>
            <a:r>
              <a:rPr lang="pt-BR" altLang="zh-TW" sz="2800" dirty="0" smtClean="0">
                <a:solidFill>
                  <a:srgbClr val="616161"/>
                </a:solidFill>
                <a:latin typeface="Courier New" panose="02070309020205020404" pitchFamily="49" charset="0"/>
              </a:rPr>
              <a:t>5</a:t>
            </a:r>
            <a:endParaRPr lang="pt-BR" altLang="zh-TW" sz="2800" b="0" i="0" dirty="0" smtClean="0">
              <a:solidFill>
                <a:srgbClr val="616161"/>
              </a:solidFill>
              <a:effectLst/>
              <a:latin typeface="Courier New" panose="02070309020205020404" pitchFamily="49" charset="0"/>
            </a:endParaRPr>
          </a:p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ADD r3, r2</a:t>
            </a:r>
            <a:endParaRPr lang="pt-BR" altLang="zh-TW" sz="2800" b="0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</a:t>
            </a:r>
            <a:r>
              <a:rPr lang="pt-BR" altLang="zh-TW" sz="2800" dirty="0" smtClean="0">
                <a:solidFill>
                  <a:srgbClr val="616161"/>
                </a:solidFill>
                <a:latin typeface="Courier New" panose="02070309020205020404" pitchFamily="49" charset="0"/>
              </a:rPr>
              <a:t>r3</a:t>
            </a:r>
            <a:endParaRPr lang="pt-BR" altLang="zh-TW" sz="2800" b="0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8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</a:t>
            </a:r>
            <a:endParaRPr lang="pt-BR" altLang="zh-TW" sz="2800" b="0" i="0" dirty="0">
              <a:solidFill>
                <a:srgbClr val="616161"/>
              </a:solidFill>
              <a:effectLst/>
              <a:latin typeface="Open Sans"/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r3 (5) and r2 (z), and store </a:t>
            </a:r>
            <a:br>
              <a:rPr lang="en-US" altLang="zh-TW" dirty="0" smtClean="0"/>
            </a:br>
            <a:r>
              <a:rPr lang="en-US" altLang="zh-TW" dirty="0" smtClean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illegal, such as</a:t>
            </a:r>
          </a:p>
          <a:p>
            <a:pPr marL="0" indent="0">
              <a:buNone/>
            </a:pPr>
            <a:r>
              <a:rPr lang="en-US" altLang="zh-TW" dirty="0"/>
              <a:t>        x = + 3 % 5</a:t>
            </a:r>
          </a:p>
          <a:p>
            <a:pPr marL="0" indent="0">
              <a:buNone/>
            </a:pPr>
            <a:r>
              <a:rPr lang="en-US" altLang="zh-TW" dirty="0"/>
              <a:t>   </a:t>
            </a:r>
            <a:r>
              <a:rPr lang="en-US" altLang="zh-TW" dirty="0" smtClean="0"/>
              <a:t>    </a:t>
            </a:r>
            <a:r>
              <a:rPr lang="en-US" altLang="zh-TW" dirty="0"/>
              <a:t>y = (x+)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        EXIT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instruction has an expected runtime, which is specified by clock cycles, as shown in the table.  </a:t>
            </a:r>
          </a:p>
          <a:p>
            <a:r>
              <a:rPr lang="en-US" altLang="zh-TW" dirty="0" smtClean="0"/>
              <a:t>The runtime of a program is the summation of the clock cycles of all instructions.  </a:t>
            </a:r>
          </a:p>
          <a:p>
            <a:r>
              <a:rPr lang="en-US" altLang="zh-TW" dirty="0" smtClean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r0, 3       </a:t>
            </a:r>
            <a:r>
              <a:rPr lang="pt-BR" altLang="zh-TW" sz="2400" b="1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</a:p>
          <a:p>
            <a:pPr marL="457200"/>
            <a:r>
              <a:rPr lang="pt-BR" altLang="zh-TW" sz="2400" dirty="0" smtClean="0">
                <a:solidFill>
                  <a:srgbClr val="616161"/>
                </a:solidFill>
                <a:latin typeface="Courier New" panose="02070309020205020404" pitchFamily="49" charset="0"/>
              </a:rPr>
              <a:t>MOV r1, 5       </a:t>
            </a:r>
            <a:r>
              <a:rPr lang="pt-BR" altLang="zh-TW" sz="2400" b="1" dirty="0" smtClean="0">
                <a:solidFill>
                  <a:srgbClr val="616161"/>
                </a:solidFill>
                <a:latin typeface="Courier New" panose="02070309020205020404" pitchFamily="49" charset="0"/>
              </a:rPr>
              <a:t>10 cc</a:t>
            </a:r>
            <a:endParaRPr lang="pt-BR" altLang="zh-TW" sz="2400" b="1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MUL r0, r1      </a:t>
            </a:r>
            <a:r>
              <a:rPr lang="pt-BR" altLang="zh-TW" sz="2400" b="1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30 cc</a:t>
            </a:r>
            <a:endParaRPr lang="pt-BR" altLang="zh-TW" sz="2400" b="1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r1, 0       </a:t>
            </a:r>
            <a:r>
              <a:rPr lang="pt-BR" altLang="zh-TW" sz="2400" b="1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MOV r2, 0       </a:t>
            </a:r>
            <a:r>
              <a:rPr lang="pt-BR" altLang="zh-TW" sz="2400" b="1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10 cc</a:t>
            </a:r>
            <a:endParaRPr lang="pt-BR" altLang="zh-TW" sz="2400" b="1" i="0" dirty="0" smtClean="0">
              <a:solidFill>
                <a:srgbClr val="616161"/>
              </a:solidFill>
              <a:effectLst/>
              <a:latin typeface="Open Sans"/>
            </a:endParaRPr>
          </a:p>
          <a:p>
            <a:pPr marL="457200"/>
            <a:r>
              <a:rPr lang="pt-BR" altLang="zh-TW" sz="2400" b="0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EXIT 0          </a:t>
            </a:r>
            <a:r>
              <a:rPr lang="pt-BR" altLang="zh-TW" sz="2400" b="1" i="0" dirty="0" smtClean="0">
                <a:solidFill>
                  <a:srgbClr val="616161"/>
                </a:solidFill>
                <a:effectLst/>
                <a:latin typeface="Courier New" panose="02070309020205020404" pitchFamily="49" charset="0"/>
              </a:rPr>
              <a:t>20 cc</a:t>
            </a:r>
            <a:endParaRPr lang="pt-BR" altLang="zh-TW" sz="2400" b="1" i="0" dirty="0">
              <a:solidFill>
                <a:srgbClr val="61616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project has 2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basic test cases will be provided by TAs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contest: The code with the less total clock cycles is better.</a:t>
            </a:r>
            <a:r>
              <a:rPr lang="en-US" altLang="zh-TW" dirty="0"/>
              <a:t>  </a:t>
            </a:r>
            <a:r>
              <a:rPr lang="en-US" altLang="zh-TW" dirty="0" smtClean="0"/>
              <a:t>Five </a:t>
            </a:r>
            <a:r>
              <a:rPr lang="en-US" altLang="zh-TW" dirty="0"/>
              <a:t>top winners will get extra credits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510</Words>
  <Application>Microsoft Office PowerPoint</Application>
  <PresentationFormat>如螢幕大小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Simple calculator</vt:lpstr>
      <vt:lpstr>Small computer </vt:lpstr>
      <vt:lpstr>Instruction Set Architecture(I)</vt:lpstr>
      <vt:lpstr>Instruction Set Architecture(II)</vt:lpstr>
      <vt:lpstr>Variables</vt:lpstr>
      <vt:lpstr>Example: </vt:lpstr>
      <vt:lpstr>Error handler</vt:lpstr>
      <vt:lpstr>Total clock cycles</vt:lpstr>
      <vt:lpstr>Contest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david</cp:lastModifiedBy>
  <cp:revision>43</cp:revision>
  <dcterms:created xsi:type="dcterms:W3CDTF">2015-03-11T00:55:32Z</dcterms:created>
  <dcterms:modified xsi:type="dcterms:W3CDTF">2018-04-05T00:48:02Z</dcterms:modified>
</cp:coreProperties>
</file>