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6" r:id="rId3"/>
    <p:sldId id="291" r:id="rId4"/>
    <p:sldId id="292" r:id="rId5"/>
    <p:sldId id="293" r:id="rId6"/>
    <p:sldId id="294" r:id="rId7"/>
    <p:sldId id="295" r:id="rId8"/>
    <p:sldId id="265" r:id="rId9"/>
    <p:sldId id="263" r:id="rId10"/>
    <p:sldId id="298" r:id="rId11"/>
    <p:sldId id="301" r:id="rId12"/>
    <p:sldId id="302" r:id="rId13"/>
    <p:sldId id="297" r:id="rId14"/>
    <p:sldId id="262" r:id="rId15"/>
    <p:sldId id="273" r:id="rId16"/>
    <p:sldId id="272" r:id="rId17"/>
    <p:sldId id="300" r:id="rId18"/>
    <p:sldId id="286" r:id="rId19"/>
    <p:sldId id="271" r:id="rId20"/>
    <p:sldId id="287" r:id="rId21"/>
    <p:sldId id="264" r:id="rId22"/>
    <p:sldId id="280" r:id="rId23"/>
    <p:sldId id="267" r:id="rId24"/>
    <p:sldId id="281" r:id="rId25"/>
    <p:sldId id="274" r:id="rId26"/>
    <p:sldId id="289" r:id="rId27"/>
    <p:sldId id="282" r:id="rId28"/>
    <p:sldId id="276" r:id="rId29"/>
    <p:sldId id="290" r:id="rId30"/>
    <p:sldId id="278" r:id="rId31"/>
    <p:sldId id="279" r:id="rId32"/>
    <p:sldId id="285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0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I2P mid practice </a:t>
            </a:r>
            <a:r>
              <a:rPr lang="en-US" altLang="zh-TW" dirty="0"/>
              <a:t>– </a:t>
            </a:r>
            <a:r>
              <a:rPr lang="en-US" altLang="zh-TW" dirty="0" smtClean="0"/>
              <a:t>Spiral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5"/>
            <a:ext cx="6500884" cy="4114800"/>
          </a:xfrm>
        </p:spPr>
        <p:txBody>
          <a:bodyPr/>
          <a:lstStyle/>
          <a:p>
            <a:r>
              <a:rPr lang="en-US" altLang="zh-TW" dirty="0" smtClean="0"/>
              <a:t>Given an integer N</a:t>
            </a:r>
          </a:p>
          <a:p>
            <a:pPr lvl="1"/>
            <a:r>
              <a:rPr lang="en-US" altLang="zh-TW" dirty="0" smtClean="0"/>
              <a:t>First, walk </a:t>
            </a:r>
            <a:r>
              <a:rPr lang="en-US" altLang="zh-TW" b="1" dirty="0" smtClean="0"/>
              <a:t>right</a:t>
            </a:r>
            <a:r>
              <a:rPr lang="en-US" altLang="zh-TW" dirty="0" smtClean="0"/>
              <a:t> for N steps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walk </a:t>
            </a:r>
            <a:r>
              <a:rPr lang="en-US" altLang="zh-TW" b="1" dirty="0" smtClean="0"/>
              <a:t>down</a:t>
            </a:r>
            <a:r>
              <a:rPr lang="en-US" altLang="zh-TW" dirty="0" smtClean="0"/>
              <a:t> for N-1 steps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walk </a:t>
            </a:r>
            <a:r>
              <a:rPr lang="en-US" altLang="zh-TW" b="1" dirty="0" smtClean="0"/>
              <a:t>left</a:t>
            </a:r>
            <a:r>
              <a:rPr lang="en-US" altLang="zh-TW" dirty="0" smtClean="0"/>
              <a:t> for N-2 steps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walk </a:t>
            </a:r>
            <a:r>
              <a:rPr lang="en-US" altLang="zh-TW" b="1" dirty="0" smtClean="0"/>
              <a:t>up</a:t>
            </a:r>
            <a:r>
              <a:rPr lang="en-US" altLang="zh-TW" dirty="0" smtClean="0"/>
              <a:t> for N-3 steps… </a:t>
            </a:r>
            <a:br>
              <a:rPr lang="en-US" altLang="zh-TW" dirty="0" smtClean="0"/>
            </a:br>
            <a:r>
              <a:rPr lang="en-US" altLang="zh-TW" dirty="0" smtClean="0"/>
              <a:t>until no more steps are possible.</a:t>
            </a:r>
          </a:p>
          <a:p>
            <a:pPr lvl="1"/>
            <a:r>
              <a:rPr lang="en-US" altLang="zh-TW" dirty="0" smtClean="0"/>
              <a:t>Walk across: </a:t>
            </a:r>
            <a:r>
              <a:rPr lang="en-US" altLang="zh-TW" b="1" dirty="0" smtClean="0"/>
              <a:t>‘#’</a:t>
            </a:r>
            <a:r>
              <a:rPr lang="en-US" altLang="zh-TW" dirty="0" smtClean="0"/>
              <a:t> ; not pass: </a:t>
            </a:r>
            <a:r>
              <a:rPr lang="en-US" altLang="zh-TW" b="1" dirty="0" smtClean="0"/>
              <a:t>‘ ’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Print out the resulting spiral(</a:t>
            </a:r>
            <a:r>
              <a:rPr lang="zh-TW" altLang="en-US" dirty="0" smtClean="0"/>
              <a:t>漩渦</a:t>
            </a:r>
            <a:r>
              <a:rPr lang="en-US" altLang="zh-TW" dirty="0" smtClean="0"/>
              <a:t>).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32012" y="2853805"/>
            <a:ext cx="2115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#####</a:t>
            </a:r>
          </a:p>
          <a:p>
            <a:r>
              <a:rPr lang="en-US" altLang="zh-TW" sz="3600" dirty="0"/>
              <a:t>    </a:t>
            </a:r>
            <a:r>
              <a:rPr lang="en-US" altLang="zh-TW" sz="3600" dirty="0" smtClean="0"/>
              <a:t>    #</a:t>
            </a:r>
            <a:endParaRPr lang="en-US" altLang="zh-TW" sz="3600" dirty="0"/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##  #</a:t>
            </a:r>
            <a:endParaRPr lang="en-US" altLang="zh-TW" sz="3600" dirty="0"/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#    #</a:t>
            </a:r>
            <a:endParaRPr lang="en-US" altLang="zh-TW" sz="3600" dirty="0"/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####</a:t>
            </a:r>
            <a:endParaRPr lang="zh-TW" altLang="en-US" sz="3600" dirty="0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7225586" y="124577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pSp>
        <p:nvGrpSpPr>
          <p:cNvPr id="38" name="群組 37"/>
          <p:cNvGrpSpPr/>
          <p:nvPr/>
        </p:nvGrpSpPr>
        <p:grpSpPr>
          <a:xfrm>
            <a:off x="7578226" y="2392140"/>
            <a:ext cx="1434567" cy="461665"/>
            <a:chOff x="7578226" y="2392140"/>
            <a:chExt cx="1434567" cy="461665"/>
          </a:xfrm>
        </p:grpSpPr>
        <p:cxnSp>
          <p:nvCxnSpPr>
            <p:cNvPr id="9" name="直線單箭頭接點 8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文字方塊 9"/>
            <p:cNvSpPr txBox="1"/>
            <p:nvPr/>
          </p:nvSpPr>
          <p:spPr>
            <a:xfrm>
              <a:off x="8117415" y="239214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9012793" y="3516858"/>
            <a:ext cx="533611" cy="2024133"/>
            <a:chOff x="9012793" y="3516858"/>
            <a:chExt cx="533611" cy="2024133"/>
          </a:xfrm>
        </p:grpSpPr>
        <p:cxnSp>
          <p:nvCxnSpPr>
            <p:cNvPr id="26" name="直線單箭頭接點 2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文字方塊 2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7792872" y="5704259"/>
            <a:ext cx="796842" cy="541265"/>
            <a:chOff x="7792872" y="5636527"/>
            <a:chExt cx="796842" cy="541265"/>
          </a:xfrm>
        </p:grpSpPr>
        <p:cxnSp>
          <p:nvCxnSpPr>
            <p:cNvPr id="28" name="直線單箭頭接點 27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文字方塊 28"/>
            <p:cNvSpPr txBox="1"/>
            <p:nvPr/>
          </p:nvSpPr>
          <p:spPr>
            <a:xfrm>
              <a:off x="8047056" y="5716127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7225586" y="4055473"/>
            <a:ext cx="516340" cy="1021494"/>
            <a:chOff x="7225586" y="4055473"/>
            <a:chExt cx="516340" cy="1021494"/>
          </a:xfrm>
        </p:grpSpPr>
        <p:cxnSp>
          <p:nvCxnSpPr>
            <p:cNvPr id="30" name="直線單箭頭接點 29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字方塊 30"/>
            <p:cNvSpPr txBox="1"/>
            <p:nvPr/>
          </p:nvSpPr>
          <p:spPr>
            <a:xfrm>
              <a:off x="7225586" y="450820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8080273" y="3374113"/>
            <a:ext cx="366166" cy="567431"/>
            <a:chOff x="8080273" y="3374113"/>
            <a:chExt cx="366166" cy="567431"/>
          </a:xfrm>
        </p:grpSpPr>
        <p:cxnSp>
          <p:nvCxnSpPr>
            <p:cNvPr id="35" name="直線單箭頭接點 34"/>
            <p:cNvCxnSpPr/>
            <p:nvPr/>
          </p:nvCxnSpPr>
          <p:spPr bwMode="auto">
            <a:xfrm>
              <a:off x="8117415" y="3941544"/>
              <a:ext cx="32902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文字方塊 35"/>
            <p:cNvSpPr txBox="1"/>
            <p:nvPr/>
          </p:nvSpPr>
          <p:spPr>
            <a:xfrm>
              <a:off x="8080273" y="3374113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8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TW" dirty="0"/>
              <a:t>Change the edges of the spiral</a:t>
            </a:r>
          </a:p>
          <a:p>
            <a:pPr lvl="1"/>
            <a:r>
              <a:rPr lang="en-US" altLang="zh-TW" dirty="0" smtClean="0"/>
              <a:t>Ne </a:t>
            </a:r>
            <a:r>
              <a:rPr lang="en-US" altLang="zh-TW" dirty="0"/>
              <a:t>from </a:t>
            </a:r>
            <a:r>
              <a:rPr lang="en-US" altLang="zh-TW" dirty="0" smtClean="0"/>
              <a:t>N </a:t>
            </a:r>
            <a:r>
              <a:rPr lang="en-US" altLang="zh-TW" dirty="0"/>
              <a:t>to </a:t>
            </a:r>
            <a:r>
              <a:rPr lang="en-US" altLang="zh-TW" dirty="0" smtClean="0"/>
              <a:t>0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sz="3200" dirty="0" smtClean="0"/>
              <a:t>Example:</a:t>
            </a:r>
            <a:br>
              <a:rPr lang="en-US" altLang="zh-TW" sz="3200" dirty="0" smtClean="0"/>
            </a:br>
            <a:r>
              <a:rPr lang="en-US" altLang="zh-TW" sz="3200" dirty="0" smtClean="0"/>
              <a:t>3</a:t>
            </a:r>
            <a:endParaRPr lang="en-US" altLang="zh-TW" sz="32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626560" y="3429001"/>
            <a:ext cx="2826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/>
              <a:t>###</a:t>
            </a:r>
            <a:endParaRPr lang="en-US" altLang="zh-TW" sz="5400" dirty="0"/>
          </a:p>
          <a:p>
            <a:r>
              <a:rPr lang="en-US" altLang="zh-TW" sz="5400" dirty="0" smtClean="0"/>
              <a:t>    #</a:t>
            </a:r>
            <a:endParaRPr lang="en-US" altLang="zh-TW" sz="5400" dirty="0"/>
          </a:p>
          <a:p>
            <a:r>
              <a:rPr lang="en-US" altLang="zh-TW" sz="5400" dirty="0"/>
              <a:t> </a:t>
            </a:r>
            <a:r>
              <a:rPr lang="en-US" altLang="zh-TW" sz="5400" dirty="0" smtClean="0"/>
              <a:t> ##</a:t>
            </a:r>
            <a:endParaRPr lang="en-US" altLang="zh-TW" sz="5400" dirty="0"/>
          </a:p>
        </p:txBody>
      </p:sp>
      <p:cxnSp>
        <p:nvCxnSpPr>
          <p:cNvPr id="60" name="直線單箭頭接點 59"/>
          <p:cNvCxnSpPr/>
          <p:nvPr/>
        </p:nvCxnSpPr>
        <p:spPr bwMode="auto">
          <a:xfrm flipV="1">
            <a:off x="7700055" y="3520441"/>
            <a:ext cx="1200105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單箭頭接點 62"/>
          <p:cNvCxnSpPr/>
          <p:nvPr/>
        </p:nvCxnSpPr>
        <p:spPr bwMode="auto">
          <a:xfrm flipH="1">
            <a:off x="9022361" y="4446143"/>
            <a:ext cx="2" cy="12840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單箭頭接點 65"/>
          <p:cNvCxnSpPr/>
          <p:nvPr/>
        </p:nvCxnSpPr>
        <p:spPr bwMode="auto">
          <a:xfrm flipH="1">
            <a:off x="7930066" y="5927814"/>
            <a:ext cx="5309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6599506" y="3167391"/>
            <a:ext cx="110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Ne=3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8235293" y="6025067"/>
            <a:ext cx="1609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Ne=1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9065463" y="4116129"/>
            <a:ext cx="117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Ne=2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US" altLang="zh-TW" dirty="0"/>
              <a:t>Move over the current edge.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j from 0 to </a:t>
            </a:r>
            <a:r>
              <a:rPr lang="en-US" altLang="zh-TW" dirty="0" smtClean="0"/>
              <a:t>Ne-1</a:t>
            </a:r>
            <a:endParaRPr lang="en-US" altLang="zh-TW" dirty="0"/>
          </a:p>
          <a:p>
            <a:pPr marL="0" indent="0">
              <a:buNone/>
            </a:pPr>
            <a:endParaRPr lang="en-US" altLang="zh-TW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r : the row of the current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c : the column of the current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 </a:t>
            </a:r>
            <a:r>
              <a:rPr lang="en-US" altLang="zh-TW" sz="2400" dirty="0" err="1" smtClean="0"/>
              <a:t>idx</a:t>
            </a:r>
            <a:r>
              <a:rPr lang="en-US" altLang="zh-TW" sz="2400" dirty="0" smtClean="0"/>
              <a:t> : the current direction</a:t>
            </a:r>
            <a:endParaRPr lang="en-US" altLang="zh-TW" sz="2400" dirty="0"/>
          </a:p>
          <a:p>
            <a:pPr marL="514350" lvl="1" indent="-51435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 marL="914400" lvl="2" indent="-5143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graphicFrame>
        <p:nvGraphicFramePr>
          <p:cNvPr id="3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04062"/>
              </p:ext>
            </p:extLst>
          </p:nvPr>
        </p:nvGraphicFramePr>
        <p:xfrm>
          <a:off x="10315041" y="4049640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32" name="文字方塊 23"/>
          <p:cNvSpPr txBox="1"/>
          <p:nvPr/>
        </p:nvSpPr>
        <p:spPr>
          <a:xfrm>
            <a:off x="10397521" y="358797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33" name="群組 26"/>
          <p:cNvGrpSpPr/>
          <p:nvPr/>
        </p:nvGrpSpPr>
        <p:grpSpPr>
          <a:xfrm>
            <a:off x="9348371" y="4049639"/>
            <a:ext cx="2222145" cy="632885"/>
            <a:chOff x="4550130" y="4120090"/>
            <a:chExt cx="2222145" cy="632885"/>
          </a:xfrm>
        </p:grpSpPr>
        <p:sp>
          <p:nvSpPr>
            <p:cNvPr id="34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35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36" name="Rectangle 14"/>
          <p:cNvSpPr/>
          <p:nvPr/>
        </p:nvSpPr>
        <p:spPr bwMode="auto">
          <a:xfrm>
            <a:off x="10042778" y="3004332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US" altLang="zh-TW" sz="3200" dirty="0" smtClean="0"/>
              <a:t>Move over the current edge.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Set the initial </a:t>
            </a:r>
            <a:r>
              <a:rPr lang="en-US" altLang="zh-TW" dirty="0" smtClean="0"/>
              <a:t>direction</a:t>
            </a:r>
            <a:r>
              <a:rPr lang="en-US" altLang="zh-TW" dirty="0"/>
              <a:t>, </a:t>
            </a:r>
            <a:r>
              <a:rPr lang="en-US" altLang="zh-TW" b="1" dirty="0" err="1" smtClean="0"/>
              <a:t>idx</a:t>
            </a:r>
            <a:r>
              <a:rPr lang="en-US" altLang="zh-TW" b="1" dirty="0" smtClean="0"/>
              <a:t> = 0</a:t>
            </a:r>
            <a:r>
              <a:rPr lang="en-US" altLang="zh-TW" dirty="0"/>
              <a:t> </a:t>
            </a:r>
            <a:r>
              <a:rPr lang="en-US" altLang="zh-TW" dirty="0" smtClean="0"/>
              <a:t>(right).</a:t>
            </a:r>
            <a:endParaRPr lang="en-US" altLang="zh-TW" dirty="0"/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en-US" altLang="zh-TW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pPr marL="0" indent="0">
              <a:buNone/>
            </a:pP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6353"/>
              </p:ext>
            </p:extLst>
          </p:nvPr>
        </p:nvGraphicFramePr>
        <p:xfrm>
          <a:off x="7658792" y="3029082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5" name="文字方塊 23"/>
          <p:cNvSpPr txBox="1"/>
          <p:nvPr/>
        </p:nvSpPr>
        <p:spPr>
          <a:xfrm>
            <a:off x="7741272" y="256741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6" name="群組 26"/>
          <p:cNvGrpSpPr/>
          <p:nvPr/>
        </p:nvGrpSpPr>
        <p:grpSpPr>
          <a:xfrm>
            <a:off x="6692122" y="3029081"/>
            <a:ext cx="2222145" cy="632885"/>
            <a:chOff x="4550130" y="4120090"/>
            <a:chExt cx="2222145" cy="632885"/>
          </a:xfrm>
        </p:grpSpPr>
        <p:sp>
          <p:nvSpPr>
            <p:cNvPr id="17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8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9" name="Rectangle 14"/>
          <p:cNvSpPr/>
          <p:nvPr/>
        </p:nvSpPr>
        <p:spPr bwMode="auto">
          <a:xfrm>
            <a:off x="7394468" y="6038341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US" altLang="zh-TW" dirty="0"/>
              <a:t>Move over the current </a:t>
            </a:r>
            <a:r>
              <a:rPr lang="en-US" altLang="zh-TW" dirty="0" smtClean="0"/>
              <a:t>edge.</a:t>
            </a:r>
            <a:endParaRPr lang="en-US" altLang="zh-TW" dirty="0"/>
          </a:p>
          <a:p>
            <a:pPr lvl="1"/>
            <a:r>
              <a:rPr lang="en-US" altLang="zh-TW" dirty="0"/>
              <a:t> Set the initial location, </a:t>
            </a:r>
            <a:r>
              <a:rPr lang="en-US" altLang="zh-TW" b="1" dirty="0" smtClean="0"/>
              <a:t>(r, c) = (</a:t>
            </a:r>
            <a:r>
              <a:rPr lang="en-US" altLang="zh-TW" b="1" dirty="0"/>
              <a:t>0,-1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65001"/>
              </p:ext>
            </p:extLst>
          </p:nvPr>
        </p:nvGraphicFramePr>
        <p:xfrm>
          <a:off x="7336449" y="288207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3" name="Rectangle 13"/>
          <p:cNvSpPr/>
          <p:nvPr/>
        </p:nvSpPr>
        <p:spPr bwMode="auto">
          <a:xfrm>
            <a:off x="7696449" y="5958137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480373" y="2611103"/>
            <a:ext cx="881620" cy="1119248"/>
            <a:chOff x="7092848" y="2705994"/>
            <a:chExt cx="881620" cy="1119248"/>
          </a:xfrm>
        </p:grpSpPr>
        <p:grpSp>
          <p:nvGrpSpPr>
            <p:cNvPr id="7" name="群組 6"/>
            <p:cNvGrpSpPr/>
            <p:nvPr/>
          </p:nvGrpSpPr>
          <p:grpSpPr>
            <a:xfrm>
              <a:off x="7092848" y="3002282"/>
              <a:ext cx="881620" cy="822960"/>
              <a:chOff x="7092848" y="3002282"/>
              <a:chExt cx="881620" cy="822960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7151508" y="3198616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(0,-1)</a:t>
                </a:r>
                <a:endParaRPr lang="zh-TW" altLang="en-US" dirty="0"/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7092848" y="3002282"/>
                <a:ext cx="851140" cy="82296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9" name="直線單箭頭接點 8"/>
            <p:cNvCxnSpPr/>
            <p:nvPr/>
          </p:nvCxnSpPr>
          <p:spPr bwMode="auto">
            <a:xfrm>
              <a:off x="7518418" y="2705994"/>
              <a:ext cx="0" cy="5925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r=0, c=-1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lvl="1" indent="-514350">
              <a:buFont typeface="+mj-lt"/>
              <a:buAutoNum type="alphaUcPeriod" startAt="3"/>
            </a:pPr>
            <a:r>
              <a:rPr lang="en-US" altLang="zh-TW" sz="3200" dirty="0" smtClean="0"/>
              <a:t>Change the direction </a:t>
            </a:r>
            <a:r>
              <a:rPr lang="en-US" altLang="zh-TW" sz="3200" u="sng" dirty="0" smtClean="0"/>
              <a:t>in order</a:t>
            </a:r>
            <a:r>
              <a:rPr lang="en-US" altLang="zh-TW" sz="3200" dirty="0"/>
              <a:t>,</a:t>
            </a:r>
            <a:br>
              <a:rPr lang="en-US" altLang="zh-TW" sz="3200" dirty="0"/>
            </a:br>
            <a:r>
              <a:rPr lang="en-US" altLang="zh-TW" sz="3200" dirty="0"/>
              <a:t>(controlling </a:t>
            </a:r>
            <a:r>
              <a:rPr lang="en-US" altLang="zh-TW" sz="3200" b="1" dirty="0" err="1"/>
              <a:t>dir</a:t>
            </a:r>
            <a:r>
              <a:rPr lang="en-US" altLang="zh-TW" sz="3200" dirty="0"/>
              <a:t> 2D array</a:t>
            </a:r>
            <a:r>
              <a:rPr lang="en-US" altLang="zh-TW" sz="3200" dirty="0" smtClean="0"/>
              <a:t>)</a:t>
            </a:r>
            <a:endParaRPr lang="en-US" altLang="zh-TW" dirty="0"/>
          </a:p>
          <a:p>
            <a:pPr lvl="1"/>
            <a:r>
              <a:rPr lang="en-US" altLang="zh-TW" b="1" dirty="0" err="1" smtClean="0"/>
              <a:t>idx</a:t>
            </a:r>
            <a:r>
              <a:rPr lang="en-US" altLang="zh-TW" dirty="0" smtClean="0"/>
              <a:t> from 0 to 3</a:t>
            </a:r>
            <a:endParaRPr lang="en-US" altLang="zh-TW" sz="3200" dirty="0" smtClean="0"/>
          </a:p>
        </p:txBody>
      </p:sp>
      <p:graphicFrame>
        <p:nvGraphicFramePr>
          <p:cNvPr id="3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93558"/>
              </p:ext>
            </p:extLst>
          </p:nvPr>
        </p:nvGraphicFramePr>
        <p:xfrm>
          <a:off x="7658792" y="3029082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32" name="文字方塊 23"/>
          <p:cNvSpPr txBox="1"/>
          <p:nvPr/>
        </p:nvSpPr>
        <p:spPr>
          <a:xfrm>
            <a:off x="7741272" y="256741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33" name="群組 26"/>
          <p:cNvGrpSpPr/>
          <p:nvPr/>
        </p:nvGrpSpPr>
        <p:grpSpPr>
          <a:xfrm>
            <a:off x="6692122" y="3029081"/>
            <a:ext cx="2222145" cy="632885"/>
            <a:chOff x="4550130" y="4120090"/>
            <a:chExt cx="2222145" cy="632885"/>
          </a:xfrm>
        </p:grpSpPr>
        <p:sp>
          <p:nvSpPr>
            <p:cNvPr id="34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35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36" name="Rectangle 14"/>
          <p:cNvSpPr/>
          <p:nvPr/>
        </p:nvSpPr>
        <p:spPr bwMode="auto">
          <a:xfrm>
            <a:off x="7394468" y="6038341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r=0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c=-1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= (idx+1)%4;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00013 0.0935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9352 L -0.00026 0.18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838 L 0.00065 0.2754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7546 L -0.00013 -0.00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93052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45340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grpSp>
        <p:nvGrpSpPr>
          <p:cNvPr id="18" name="群組 17"/>
          <p:cNvGrpSpPr/>
          <p:nvPr/>
        </p:nvGrpSpPr>
        <p:grpSpPr>
          <a:xfrm>
            <a:off x="7230871" y="2425406"/>
            <a:ext cx="881620" cy="822960"/>
            <a:chOff x="7092848" y="3002282"/>
            <a:chExt cx="881620" cy="822960"/>
          </a:xfrm>
        </p:grpSpPr>
        <p:sp>
          <p:nvSpPr>
            <p:cNvPr id="20" name="文字方塊 19"/>
            <p:cNvSpPr txBox="1"/>
            <p:nvPr/>
          </p:nvSpPr>
          <p:spPr>
            <a:xfrm>
              <a:off x="7151508" y="3198616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(0,-1)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092848" y="3002282"/>
              <a:ext cx="851140" cy="82296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27" name="向右箭號 26"/>
          <p:cNvSpPr/>
          <p:nvPr/>
        </p:nvSpPr>
        <p:spPr bwMode="auto">
          <a:xfrm>
            <a:off x="7871422" y="2577557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endParaRPr lang="fr-FR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  <a:endParaRPr lang="fr-FR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r=0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74302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409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23943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7230871" y="2425406"/>
            <a:ext cx="881620" cy="822960"/>
            <a:chOff x="7092848" y="3002282"/>
            <a:chExt cx="881620" cy="822960"/>
          </a:xfrm>
        </p:grpSpPr>
        <p:sp>
          <p:nvSpPr>
            <p:cNvPr id="28" name="文字方塊 27"/>
            <p:cNvSpPr txBox="1"/>
            <p:nvPr/>
          </p:nvSpPr>
          <p:spPr>
            <a:xfrm>
              <a:off x="7151508" y="3198616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(0,-1)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092848" y="3002282"/>
              <a:ext cx="851140" cy="82296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30" name="向右箭號 29"/>
          <p:cNvSpPr/>
          <p:nvPr/>
        </p:nvSpPr>
        <p:spPr bwMode="auto">
          <a:xfrm>
            <a:off x="7871422" y="2577557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smtClean="0"/>
              <a:t>Example</a:t>
            </a:r>
            <a:endParaRPr lang="zh-TW" altLang="en-US" kern="0" dirty="0"/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32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69887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199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98703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7230871" y="2425406"/>
            <a:ext cx="881620" cy="822960"/>
            <a:chOff x="7092848" y="3002282"/>
            <a:chExt cx="881620" cy="822960"/>
          </a:xfrm>
        </p:grpSpPr>
        <p:sp>
          <p:nvSpPr>
            <p:cNvPr id="28" name="文字方塊 27"/>
            <p:cNvSpPr txBox="1"/>
            <p:nvPr/>
          </p:nvSpPr>
          <p:spPr>
            <a:xfrm>
              <a:off x="7151508" y="3198616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(0,-1)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092848" y="3002282"/>
              <a:ext cx="851140" cy="82296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123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90715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6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53952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3" name="向右箭號 2"/>
          <p:cNvSpPr/>
          <p:nvPr/>
        </p:nvSpPr>
        <p:spPr bwMode="auto">
          <a:xfrm>
            <a:off x="8744988" y="2600958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329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74302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409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54432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19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50174"/>
              </p:ext>
            </p:extLst>
          </p:nvPr>
        </p:nvGraphicFramePr>
        <p:xfrm>
          <a:off x="8095564" y="2421671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4165599" y="1042109"/>
            <a:ext cx="7806267" cy="540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smtClean="0"/>
              <a:t>3</a:t>
            </a:r>
            <a:endParaRPr lang="en-US" altLang="zh-TW" sz="2400" kern="0" smtClean="0"/>
          </a:p>
          <a:p>
            <a:pPr marL="0" indent="0">
              <a:buFont typeface="Times" panose="02020603060405020304" pitchFamily="18" charset="0"/>
              <a:buNone/>
            </a:pP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7032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794522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</a:t>
            </a:r>
            <a:r>
              <a:rPr lang="en-US" altLang="zh-TW" dirty="0" smtClean="0"/>
              <a:t>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18797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34" name="直線單箭頭接點 33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文字方塊 36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13161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2775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62913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19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31429"/>
              </p:ext>
            </p:extLst>
          </p:nvPr>
        </p:nvGraphicFramePr>
        <p:xfrm>
          <a:off x="8095564" y="2421671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6" name="向右箭號 15"/>
          <p:cNvSpPr/>
          <p:nvPr/>
        </p:nvSpPr>
        <p:spPr bwMode="auto">
          <a:xfrm>
            <a:off x="9609488" y="2600958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4165599" y="1042109"/>
            <a:ext cx="7806267" cy="540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smtClean="0"/>
              <a:t>3</a:t>
            </a:r>
            <a:endParaRPr lang="en-US" altLang="zh-TW" sz="2400" kern="0" smtClean="0"/>
          </a:p>
          <a:p>
            <a:pPr marL="0" indent="0">
              <a:buFont typeface="Times" panose="02020603060405020304" pitchFamily="18" charset="0"/>
              <a:buNone/>
            </a:pP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2466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50404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30901"/>
              </p:ext>
            </p:extLst>
          </p:nvPr>
        </p:nvGraphicFramePr>
        <p:xfrm>
          <a:off x="8095564" y="241214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978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75213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3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09587"/>
              </p:ext>
            </p:extLst>
          </p:nvPr>
        </p:nvGraphicFramePr>
        <p:xfrm>
          <a:off x="8095564" y="241214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62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60624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3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30465"/>
              </p:ext>
            </p:extLst>
          </p:nvPr>
        </p:nvGraphicFramePr>
        <p:xfrm>
          <a:off x="8095564" y="241214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862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00013 0.093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56090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2734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(1,2)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8" name="向右箭號 17"/>
          <p:cNvSpPr/>
          <p:nvPr/>
        </p:nvSpPr>
        <p:spPr bwMode="auto">
          <a:xfrm rot="5400000">
            <a:off x="9941988" y="3116333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4165599" y="1042109"/>
            <a:ext cx="7806267" cy="540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smtClean="0"/>
              <a:t>3</a:t>
            </a:r>
            <a:endParaRPr lang="en-US" altLang="zh-TW" sz="2400" kern="0" smtClean="0"/>
          </a:p>
          <a:p>
            <a:pPr marL="0" indent="0">
              <a:buFont typeface="Times" panose="02020603060405020304" pitchFamily="18" charset="0"/>
              <a:buNone/>
            </a:pP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994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62531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72267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862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90669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84387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向右箭號 18"/>
          <p:cNvSpPr/>
          <p:nvPr/>
        </p:nvSpPr>
        <p:spPr bwMode="auto">
          <a:xfrm rot="5400000">
            <a:off x="9966891" y="3914356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127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2695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70986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24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40470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45784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956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1555E-8 -4.62428E-7 L -7.81555E-8 0.09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09155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7554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8904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6" name="向右箭號 15"/>
          <p:cNvSpPr/>
          <p:nvPr/>
        </p:nvSpPr>
        <p:spPr bwMode="auto">
          <a:xfrm rot="10800000">
            <a:off x="9422064" y="4281676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1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05332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3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30803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772073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96030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87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7049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6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83556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pSp>
        <p:nvGrpSpPr>
          <p:cNvPr id="23" name="群組 26"/>
          <p:cNvGrpSpPr/>
          <p:nvPr/>
        </p:nvGrpSpPr>
        <p:grpSpPr>
          <a:xfrm>
            <a:off x="4164511" y="3733665"/>
            <a:ext cx="2222145" cy="632885"/>
            <a:chOff x="4550130" y="4120090"/>
            <a:chExt cx="2222145" cy="632885"/>
          </a:xfrm>
        </p:grpSpPr>
        <p:sp>
          <p:nvSpPr>
            <p:cNvPr id="24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25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62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276E-7 -3.93064E-6 L 0.00091 0.091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41618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43871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6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77567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Step5:</a:t>
            </a:r>
            <a:b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the white area of map table </a:t>
            </a:r>
            <a:br>
              <a:rPr lang="fr-FR" altLang="zh-TW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zh-TW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with ‘ ’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print map table. */</a:t>
            </a:r>
            <a:endParaRPr lang="en-US" altLang="zh-TW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33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0665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23" name="直線單箭頭接點 2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字方塊 2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32" name="直線單箭頭接點 31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文字方塊 32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37" name="直線單箭頭接點 36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文字方塊 42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74403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49" name="直線單箭頭接點 48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358733" y="4589252"/>
            <a:ext cx="401760" cy="1100189"/>
            <a:chOff x="7340166" y="4055473"/>
            <a:chExt cx="401760" cy="1021494"/>
          </a:xfrm>
        </p:grpSpPr>
        <p:cxnSp>
          <p:nvCxnSpPr>
            <p:cNvPr id="52" name="直線單箭頭接點 51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文字方塊 52"/>
            <p:cNvSpPr txBox="1"/>
            <p:nvPr/>
          </p:nvSpPr>
          <p:spPr>
            <a:xfrm>
              <a:off x="7340166" y="428496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49584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49" name="直線單箭頭接點 48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358733" y="4589252"/>
            <a:ext cx="401760" cy="1100189"/>
            <a:chOff x="7340166" y="4055473"/>
            <a:chExt cx="401760" cy="1021494"/>
          </a:xfrm>
        </p:grpSpPr>
        <p:cxnSp>
          <p:nvCxnSpPr>
            <p:cNvPr id="52" name="直線單箭頭接點 51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文字方塊 52"/>
            <p:cNvSpPr txBox="1"/>
            <p:nvPr/>
          </p:nvSpPr>
          <p:spPr>
            <a:xfrm>
              <a:off x="7340166" y="428496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730763" y="3775056"/>
            <a:ext cx="366166" cy="567431"/>
            <a:chOff x="8080273" y="3374113"/>
            <a:chExt cx="366166" cy="567431"/>
          </a:xfrm>
        </p:grpSpPr>
        <p:cxnSp>
          <p:nvCxnSpPr>
            <p:cNvPr id="55" name="直線單箭頭接點 54"/>
            <p:cNvCxnSpPr/>
            <p:nvPr/>
          </p:nvCxnSpPr>
          <p:spPr bwMode="auto">
            <a:xfrm>
              <a:off x="8117415" y="3941544"/>
              <a:ext cx="32902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字方塊 55"/>
            <p:cNvSpPr txBox="1"/>
            <p:nvPr/>
          </p:nvSpPr>
          <p:spPr>
            <a:xfrm>
              <a:off x="8080273" y="3374113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75033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358733" y="4589252"/>
            <a:ext cx="401760" cy="1100189"/>
            <a:chOff x="7340166" y="4055473"/>
            <a:chExt cx="401760" cy="1021494"/>
          </a:xfrm>
        </p:grpSpPr>
        <p:cxnSp>
          <p:nvCxnSpPr>
            <p:cNvPr id="49" name="直線單箭頭接點 48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/>
            <p:cNvSpPr txBox="1"/>
            <p:nvPr/>
          </p:nvSpPr>
          <p:spPr>
            <a:xfrm>
              <a:off x="7340166" y="428496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4730763" y="3775056"/>
            <a:ext cx="366166" cy="567431"/>
            <a:chOff x="8080273" y="3374113"/>
            <a:chExt cx="366166" cy="567431"/>
          </a:xfrm>
        </p:grpSpPr>
        <p:cxnSp>
          <p:nvCxnSpPr>
            <p:cNvPr id="52" name="直線單箭頭接點 51"/>
            <p:cNvCxnSpPr/>
            <p:nvPr/>
          </p:nvCxnSpPr>
          <p:spPr bwMode="auto">
            <a:xfrm>
              <a:off x="8117415" y="3941544"/>
              <a:ext cx="32902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文字方塊 52"/>
            <p:cNvSpPr txBox="1"/>
            <p:nvPr/>
          </p:nvSpPr>
          <p:spPr>
            <a:xfrm>
              <a:off x="8080273" y="3374113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55" name="直線單箭頭接點 54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字方塊 55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Step1: Establish map table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-1" y="1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2800" dirty="0" smtClean="0"/>
              <a:t> map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map[</a:t>
            </a:r>
            <a:r>
              <a:rPr lang="en-US" altLang="zh-TW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TW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{0};</a:t>
            </a:r>
          </a:p>
          <a:p>
            <a:pPr marL="0" indent="0">
              <a:buNone/>
            </a:pPr>
            <a:r>
              <a:rPr lang="en-US" altLang="zh-TW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pPr marL="0" indent="0">
              <a:buNone/>
            </a:pPr>
            <a:endParaRPr lang="en-US" altLang="zh-TW" sz="2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82234"/>
              </p:ext>
            </p:extLst>
          </p:nvPr>
        </p:nvGraphicFramePr>
        <p:xfrm>
          <a:off x="9055473" y="371225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4114800"/>
          </a:xfrm>
        </p:spPr>
        <p:txBody>
          <a:bodyPr/>
          <a:lstStyle/>
          <a:p>
            <a:r>
              <a:rPr lang="en-US" altLang="zh-TW" dirty="0" smtClean="0"/>
              <a:t>N </a:t>
            </a:r>
            <a:r>
              <a:rPr lang="en-US" altLang="zh-TW" dirty="0">
                <a:solidFill>
                  <a:srgbClr val="FF0000"/>
                </a:solidFill>
              </a:rPr>
              <a:t>(1 &lt;= N &lt;= </a:t>
            </a:r>
            <a:r>
              <a:rPr lang="en-US" altLang="zh-TW" dirty="0" smtClean="0">
                <a:solidFill>
                  <a:srgbClr val="FF0000"/>
                </a:solidFill>
              </a:rPr>
              <a:t>5000)</a:t>
            </a:r>
          </a:p>
          <a:p>
            <a:pPr lvl="1"/>
            <a:r>
              <a:rPr lang="en-US" altLang="zh-TW" dirty="0" smtClean="0"/>
              <a:t>Move </a:t>
            </a:r>
            <a:r>
              <a:rPr lang="en-US" altLang="zh-TW" dirty="0"/>
              <a:t>at most 5000 steps in one direction. </a:t>
            </a:r>
            <a:endParaRPr lang="en-US" altLang="zh-TW" dirty="0" smtClean="0"/>
          </a:p>
          <a:p>
            <a:r>
              <a:rPr lang="en-US" altLang="zh-TW" dirty="0"/>
              <a:t>Declare a </a:t>
            </a:r>
            <a:r>
              <a:rPr lang="en-US" altLang="zh-TW" dirty="0" smtClean="0">
                <a:solidFill>
                  <a:srgbClr val="FF0000"/>
                </a:solidFill>
              </a:rPr>
              <a:t>5000</a:t>
            </a:r>
            <a:r>
              <a:rPr lang="en-US" altLang="zh-TW" dirty="0" smtClean="0"/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5000</a:t>
            </a:r>
            <a:r>
              <a:rPr lang="en-US" altLang="zh-TW" dirty="0" smtClean="0"/>
              <a:t> 2D char array </a:t>
            </a:r>
            <a:r>
              <a:rPr lang="en-US" altLang="zh-TW" dirty="0" smtClean="0">
                <a:solidFill>
                  <a:srgbClr val="FF0000"/>
                </a:solidFill>
              </a:rPr>
              <a:t>in global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</p:txBody>
      </p:sp>
      <p:grpSp>
        <p:nvGrpSpPr>
          <p:cNvPr id="12" name="群組 11"/>
          <p:cNvGrpSpPr/>
          <p:nvPr/>
        </p:nvGrpSpPr>
        <p:grpSpPr>
          <a:xfrm>
            <a:off x="8175123" y="3198168"/>
            <a:ext cx="3508822" cy="2851499"/>
            <a:chOff x="5448910" y="3198168"/>
            <a:chExt cx="3508822" cy="2851499"/>
          </a:xfrm>
        </p:grpSpPr>
        <p:sp>
          <p:nvSpPr>
            <p:cNvPr id="23" name="文字方塊 22"/>
            <p:cNvSpPr txBox="1"/>
            <p:nvPr/>
          </p:nvSpPr>
          <p:spPr>
            <a:xfrm>
              <a:off x="6516919" y="3198168"/>
              <a:ext cx="2440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0      …     4999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663003" y="3843868"/>
              <a:ext cx="43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 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 rot="5400000">
              <a:off x="5682777" y="4741335"/>
              <a:ext cx="564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…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448910" y="5588002"/>
              <a:ext cx="9349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4999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4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 bwMode="auto">
          <a:xfrm>
            <a:off x="11194557" y="26359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Step2: Establish direction table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-1" y="1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2800" dirty="0"/>
              <a:t> map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TW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map[5000][5000] = {0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TW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altLang="zh-TW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direction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r>
              <a:rPr lang="en-US" altLang="zh-TW" sz="2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[4][2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0,1},{1,0},{0,-1},{-1,0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altLang="zh-TW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72773"/>
              </p:ext>
            </p:extLst>
          </p:nvPr>
        </p:nvGraphicFramePr>
        <p:xfrm>
          <a:off x="9793318" y="2503045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2104"/>
              </p:ext>
            </p:extLst>
          </p:nvPr>
        </p:nvGraphicFramePr>
        <p:xfrm>
          <a:off x="5310116" y="2497431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3" name="向右箭號 12"/>
          <p:cNvSpPr/>
          <p:nvPr/>
        </p:nvSpPr>
        <p:spPr bwMode="auto">
          <a:xfrm rot="5400000">
            <a:off x="11194556" y="32874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向右箭號 13"/>
          <p:cNvSpPr/>
          <p:nvPr/>
        </p:nvSpPr>
        <p:spPr bwMode="auto">
          <a:xfrm rot="10800000">
            <a:off x="11194556" y="39389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 rot="16200000">
            <a:off x="11202869" y="45904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" name="向右箭號 4"/>
          <p:cNvSpPr/>
          <p:nvPr/>
        </p:nvSpPr>
        <p:spPr bwMode="auto">
          <a:xfrm>
            <a:off x="5732472" y="2059264"/>
            <a:ext cx="837644" cy="359316"/>
          </a:xfrm>
          <a:prstGeom prst="rightArrow">
            <a:avLst>
              <a:gd name="adj1" fmla="val 50000"/>
              <a:gd name="adj2" fmla="val 599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69806" y="1412933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7983843" y="2914181"/>
            <a:ext cx="360000" cy="838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800" u="sng">
              <a:latin typeface="Times New Roman" pitchFamily="71" charset="0"/>
            </a:endParaRPr>
          </a:p>
        </p:txBody>
      </p:sp>
      <p:sp>
        <p:nvSpPr>
          <p:cNvPr id="16" name="文字方塊 8"/>
          <p:cNvSpPr txBox="1"/>
          <p:nvPr/>
        </p:nvSpPr>
        <p:spPr>
          <a:xfrm>
            <a:off x="8393418" y="2893044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6548143" y="5167624"/>
            <a:ext cx="838800" cy="360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800" u="sng">
              <a:latin typeface="Times New Roman" pitchFamily="71" charset="0"/>
            </a:endParaRPr>
          </a:p>
        </p:txBody>
      </p:sp>
      <p:sp>
        <p:nvSpPr>
          <p:cNvPr id="19" name="文字方塊 8"/>
          <p:cNvSpPr txBox="1"/>
          <p:nvPr/>
        </p:nvSpPr>
        <p:spPr>
          <a:xfrm>
            <a:off x="6694194" y="5441899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4764393" y="3738936"/>
            <a:ext cx="360000" cy="8388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文字方塊 8"/>
          <p:cNvSpPr txBox="1"/>
          <p:nvPr/>
        </p:nvSpPr>
        <p:spPr>
          <a:xfrm>
            <a:off x="4255064" y="3934548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48143" y="6163155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lang="en-US" altLang="zh-TW" sz="2000" dirty="0" smtClean="0">
                <a:solidFill>
                  <a:srgbClr val="C00000"/>
                </a:solidFill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84617" y="6167605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5" grpId="0" animBg="1"/>
      <p:bldP spid="5" grpId="2" animBg="1"/>
      <p:bldP spid="9" grpId="0"/>
      <p:bldP spid="9" grpId="1"/>
      <p:bldP spid="6" grpId="0" animBg="1"/>
      <p:bldP spid="6" grpId="2" animBg="1"/>
      <p:bldP spid="16" grpId="0"/>
      <p:bldP spid="16" grpId="1"/>
      <p:bldP spid="7" grpId="0" animBg="1"/>
      <p:bldP spid="7" grpId="3" animBg="1"/>
      <p:bldP spid="19" grpId="0"/>
      <p:bldP spid="19" grpId="1"/>
      <p:bldP spid="8" grpId="0" animBg="1"/>
      <p:bldP spid="8" grpId="2" animBg="1"/>
      <p:bldP spid="22" grpId="0"/>
      <p:bldP spid="22" grpId="1"/>
      <p:bldP spid="10" grpId="0" animBg="1"/>
      <p:bldP spid="26" grpId="0" animBg="1"/>
    </p:bld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3659</TotalTime>
  <Words>2000</Words>
  <Application>Microsoft Office PowerPoint</Application>
  <PresentationFormat>寬螢幕</PresentationFormat>
  <Paragraphs>1018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Wingdings</vt:lpstr>
      <vt:lpstr>佈景主題1</vt:lpstr>
      <vt:lpstr>I2P mid practice – Spiral</vt:lpstr>
      <vt:lpstr>ideas</vt:lpstr>
      <vt:lpstr>ideas</vt:lpstr>
      <vt:lpstr>ideas</vt:lpstr>
      <vt:lpstr>ideas</vt:lpstr>
      <vt:lpstr>ideas</vt:lpstr>
      <vt:lpstr>ideas</vt:lpstr>
      <vt:lpstr>Step1: Establish map table</vt:lpstr>
      <vt:lpstr>Step2: Establish direction table</vt:lpstr>
      <vt:lpstr>PowerPoint 簡報</vt:lpstr>
      <vt:lpstr>PowerPoint 簡報</vt:lpstr>
      <vt:lpstr>PowerPoint 簡報</vt:lpstr>
      <vt:lpstr>PowerPoint 簡報</vt:lpstr>
      <vt:lpstr>PowerPoint 簡報</vt:lpstr>
      <vt:lpstr>Example</vt:lpstr>
      <vt:lpstr>PowerPoint 簡報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WMlab</cp:lastModifiedBy>
  <cp:revision>582</cp:revision>
  <dcterms:created xsi:type="dcterms:W3CDTF">2015-10-19T16:28:50Z</dcterms:created>
  <dcterms:modified xsi:type="dcterms:W3CDTF">2017-10-24T13:22:55Z</dcterms:modified>
</cp:coreProperties>
</file>