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8" r:id="rId3"/>
    <p:sldId id="272" r:id="rId4"/>
    <p:sldId id="257" r:id="rId5"/>
    <p:sldId id="260" r:id="rId6"/>
    <p:sldId id="261" r:id="rId7"/>
    <p:sldId id="273" r:id="rId8"/>
    <p:sldId id="263" r:id="rId9"/>
    <p:sldId id="295" r:id="rId10"/>
    <p:sldId id="296" r:id="rId11"/>
    <p:sldId id="265" r:id="rId12"/>
    <p:sldId id="266" r:id="rId13"/>
    <p:sldId id="267" r:id="rId14"/>
    <p:sldId id="270" r:id="rId15"/>
    <p:sldId id="289" r:id="rId16"/>
    <p:sldId id="288" r:id="rId17"/>
    <p:sldId id="294" r:id="rId18"/>
    <p:sldId id="271" r:id="rId19"/>
    <p:sldId id="274" r:id="rId20"/>
    <p:sldId id="275" r:id="rId21"/>
    <p:sldId id="290" r:id="rId22"/>
    <p:sldId id="292" r:id="rId23"/>
    <p:sldId id="293" r:id="rId24"/>
    <p:sldId id="276" r:id="rId25"/>
    <p:sldId id="278" r:id="rId26"/>
    <p:sldId id="281" r:id="rId27"/>
    <p:sldId id="279" r:id="rId28"/>
    <p:sldId id="285" r:id="rId29"/>
    <p:sldId id="277" r:id="rId30"/>
    <p:sldId id="282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1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9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69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5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5305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647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4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528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goo.gl/nNwK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goo.gl/WJZ7i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ms.nthu.edu.tw/course.php?courseID=30616&amp;f=forum&amp;tid=16425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340B7-2F42-4743-932A-0B33B9481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 Exercise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A3C78A-0908-4508-99CE-2F7883415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0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643120-CC2D-46BC-B115-11C9F85F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76" y="1450328"/>
            <a:ext cx="9553670" cy="38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integer sorting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0928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Statement</a:t>
            </a:r>
          </a:p>
          <a:p>
            <a:pPr lvl="1"/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List items in increasing order</a:t>
            </a:r>
          </a:p>
          <a:p>
            <a:pPr lvl="1"/>
            <a:endParaRPr lang="en-US" altLang="zh-TW" sz="28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Input</a:t>
            </a: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4 5 3 1 2</a:t>
            </a:r>
          </a:p>
          <a:p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Output</a:t>
            </a: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1 2 3 4 5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936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integer sorting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74517"/>
            <a:ext cx="3738665" cy="3593591"/>
          </a:xfrm>
        </p:spPr>
        <p:txBody>
          <a:bodyPr/>
          <a:lstStyle/>
          <a:p>
            <a:r>
              <a:rPr lang="en-US" altLang="zh-TW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Insertion Sort</a:t>
            </a:r>
          </a:p>
          <a:p>
            <a:pPr lvl="1"/>
            <a:r>
              <a:rPr lang="en-US" altLang="zh-TW" dirty="0">
                <a:hlinkClick r:id="rId2" action="ppaction://hlinkfile"/>
              </a:rPr>
              <a:t>goo.gl/</a:t>
            </a:r>
            <a:r>
              <a:rPr lang="en-US" altLang="zh-TW" dirty="0" err="1">
                <a:hlinkClick r:id="rId2" action="ppaction://hlinkfile"/>
              </a:rPr>
              <a:t>nNwKCH</a:t>
            </a:r>
            <a:endParaRPr lang="en-US" altLang="zh-TW" dirty="0"/>
          </a:p>
        </p:txBody>
      </p:sp>
      <p:pic>
        <p:nvPicPr>
          <p:cNvPr id="1026" name="Picture 2" descr="https://hellolynn-2dd1.kxcdn.com/wp-content/uploads/2017/07/Insertion-Sort-Model11.jpg">
            <a:extLst>
              <a:ext uri="{FF2B5EF4-FFF2-40B4-BE49-F238E27FC236}">
                <a16:creationId xmlns:a16="http://schemas.microsoft.com/office/drawing/2014/main" id="{ED56C2B3-0AD5-463C-A59A-7F04A8C3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343" y="1919530"/>
            <a:ext cx="5496079" cy="41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hellolynn-2dd1.kxcdn.com/wp-content/uploads/2017/07/Insertion-Sort-671x312.jpg">
            <a:extLst>
              <a:ext uri="{FF2B5EF4-FFF2-40B4-BE49-F238E27FC236}">
                <a16:creationId xmlns:a16="http://schemas.microsoft.com/office/drawing/2014/main" id="{4E4A1ED0-BFD0-4280-A145-AD24AF6E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197" y="3431963"/>
            <a:ext cx="4153079" cy="1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0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integer sorting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74517"/>
            <a:ext cx="3643879" cy="3593591"/>
          </a:xfrm>
        </p:spPr>
        <p:txBody>
          <a:bodyPr/>
          <a:lstStyle/>
          <a:p>
            <a:r>
              <a:rPr lang="en-US" altLang="zh-TW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Bubble Sort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Flag</a:t>
            </a:r>
          </a:p>
          <a:p>
            <a:pPr lvl="1"/>
            <a:r>
              <a:rPr lang="en-US" altLang="zh-TW" dirty="0">
                <a:hlinkClick r:id="rId2" action="ppaction://hlinkfile"/>
              </a:rPr>
              <a:t>goo.gl/WJZ7iL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4B59DF-349A-4E71-84C7-27E984C3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236" y="1747695"/>
            <a:ext cx="4567428" cy="44991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D975EB-D47A-4A1B-A491-301DAE84F4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6742" y="2982824"/>
            <a:ext cx="2693748" cy="3264012"/>
          </a:xfrm>
          <a:prstGeom prst="rect">
            <a:avLst/>
          </a:prstGeom>
        </p:spPr>
      </p:pic>
      <p:pic>
        <p:nvPicPr>
          <p:cNvPr id="1026" name="Picture 2" descr="「bubble sort gif」的圖片搜尋結果">
            <a:extLst>
              <a:ext uri="{FF2B5EF4-FFF2-40B4-BE49-F238E27FC236}">
                <a16:creationId xmlns:a16="http://schemas.microsoft.com/office/drawing/2014/main" id="{EA46700F-B082-447C-80E3-AFCA7D1E97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00" y="1946345"/>
            <a:ext cx="7116617" cy="45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4613B-3600-44E1-9B18-E3BE0623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Arranging a Sequence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BAB93-CDA6-4D77-B6D8-9E4EE6E1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03565"/>
          </a:xfrm>
        </p:spPr>
        <p:txBody>
          <a:bodyPr>
            <a:normAutofit/>
          </a:bodyPr>
          <a:lstStyle/>
          <a:p>
            <a:pPr>
              <a:defRPr b="1"/>
            </a:pPr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Description  </a:t>
            </a:r>
          </a:p>
          <a:p>
            <a:pPr lvl="1">
              <a:defRPr b="1"/>
            </a:pP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Maintain a sequence that when you input a number , the number will go to the first position of the sequence and you need to print out the sequence when the input end</a:t>
            </a:r>
            <a:endParaRPr lang="en-US" altLang="zh-TW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defRPr b="1"/>
            </a:pPr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Concept  </a:t>
            </a:r>
          </a:p>
          <a:p>
            <a:pPr lvl="1">
              <a:defRPr b="1"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When taking the assigned number to the first place, others after it will forward one place. </a:t>
            </a:r>
          </a:p>
          <a:p>
            <a:pPr lvl="1">
              <a:defRPr b="1"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The last input will be the first output number</a:t>
            </a:r>
          </a:p>
          <a:p>
            <a:endParaRPr lang="zh-TW" altLang="en-US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9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"/>
          <p:cNvSpPr/>
          <p:nvPr/>
        </p:nvSpPr>
        <p:spPr>
          <a:xfrm>
            <a:off x="442831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1</a:t>
            </a:r>
          </a:p>
        </p:txBody>
      </p:sp>
      <p:sp>
        <p:nvSpPr>
          <p:cNvPr id="126" name="2"/>
          <p:cNvSpPr/>
          <p:nvPr/>
        </p:nvSpPr>
        <p:spPr>
          <a:xfrm>
            <a:off x="540649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2</a:t>
            </a:r>
          </a:p>
        </p:txBody>
      </p:sp>
      <p:sp>
        <p:nvSpPr>
          <p:cNvPr id="127" name="6"/>
          <p:cNvSpPr/>
          <p:nvPr/>
        </p:nvSpPr>
        <p:spPr>
          <a:xfrm>
            <a:off x="931921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6</a:t>
            </a:r>
          </a:p>
        </p:txBody>
      </p:sp>
      <p:sp>
        <p:nvSpPr>
          <p:cNvPr id="128" name="5"/>
          <p:cNvSpPr/>
          <p:nvPr/>
        </p:nvSpPr>
        <p:spPr>
          <a:xfrm>
            <a:off x="834103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5</a:t>
            </a:r>
          </a:p>
        </p:txBody>
      </p:sp>
      <p:sp>
        <p:nvSpPr>
          <p:cNvPr id="129" name="4"/>
          <p:cNvSpPr/>
          <p:nvPr/>
        </p:nvSpPr>
        <p:spPr>
          <a:xfrm>
            <a:off x="736285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30" name="3"/>
          <p:cNvSpPr/>
          <p:nvPr/>
        </p:nvSpPr>
        <p:spPr>
          <a:xfrm>
            <a:off x="6384676" y="652268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3</a:t>
            </a:r>
          </a:p>
        </p:txBody>
      </p:sp>
      <p:sp>
        <p:nvSpPr>
          <p:cNvPr id="131" name="4"/>
          <p:cNvSpPr/>
          <p:nvPr/>
        </p:nvSpPr>
        <p:spPr>
          <a:xfrm>
            <a:off x="2492589" y="1738463"/>
            <a:ext cx="714376" cy="71437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32" name="3"/>
          <p:cNvSpPr/>
          <p:nvPr/>
        </p:nvSpPr>
        <p:spPr>
          <a:xfrm>
            <a:off x="2492589" y="2697976"/>
            <a:ext cx="714376" cy="71437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3</a:t>
            </a:r>
          </a:p>
        </p:txBody>
      </p:sp>
      <p:sp>
        <p:nvSpPr>
          <p:cNvPr id="133" name="5"/>
          <p:cNvSpPr/>
          <p:nvPr/>
        </p:nvSpPr>
        <p:spPr>
          <a:xfrm>
            <a:off x="2492589" y="3657490"/>
            <a:ext cx="714376" cy="714376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5</a:t>
            </a:r>
          </a:p>
        </p:txBody>
      </p:sp>
      <p:sp>
        <p:nvSpPr>
          <p:cNvPr id="134" name="2"/>
          <p:cNvSpPr/>
          <p:nvPr/>
        </p:nvSpPr>
        <p:spPr>
          <a:xfrm>
            <a:off x="2492589" y="4617003"/>
            <a:ext cx="714376" cy="714376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2</a:t>
            </a:r>
          </a:p>
        </p:txBody>
      </p:sp>
      <p:sp>
        <p:nvSpPr>
          <p:cNvPr id="135" name="4"/>
          <p:cNvSpPr/>
          <p:nvPr/>
        </p:nvSpPr>
        <p:spPr>
          <a:xfrm>
            <a:off x="4428316" y="1738463"/>
            <a:ext cx="714376" cy="71437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36" name="4"/>
          <p:cNvSpPr/>
          <p:nvPr/>
        </p:nvSpPr>
        <p:spPr>
          <a:xfrm>
            <a:off x="5406496" y="2697976"/>
            <a:ext cx="714376" cy="71437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37" name="3"/>
          <p:cNvSpPr/>
          <p:nvPr/>
        </p:nvSpPr>
        <p:spPr>
          <a:xfrm>
            <a:off x="4428316" y="2697976"/>
            <a:ext cx="714376" cy="71437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3</a:t>
            </a:r>
          </a:p>
        </p:txBody>
      </p:sp>
      <p:sp>
        <p:nvSpPr>
          <p:cNvPr id="138" name="5"/>
          <p:cNvSpPr/>
          <p:nvPr/>
        </p:nvSpPr>
        <p:spPr>
          <a:xfrm>
            <a:off x="4438633" y="3657490"/>
            <a:ext cx="714376" cy="714376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5</a:t>
            </a:r>
          </a:p>
        </p:txBody>
      </p:sp>
      <p:sp>
        <p:nvSpPr>
          <p:cNvPr id="139" name="4"/>
          <p:cNvSpPr/>
          <p:nvPr/>
        </p:nvSpPr>
        <p:spPr>
          <a:xfrm>
            <a:off x="6384676" y="3657490"/>
            <a:ext cx="714376" cy="71437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40" name="3"/>
          <p:cNvSpPr/>
          <p:nvPr/>
        </p:nvSpPr>
        <p:spPr>
          <a:xfrm>
            <a:off x="5406496" y="3657490"/>
            <a:ext cx="714376" cy="71437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3</a:t>
            </a:r>
          </a:p>
        </p:txBody>
      </p:sp>
      <p:sp>
        <p:nvSpPr>
          <p:cNvPr id="141" name="5"/>
          <p:cNvSpPr/>
          <p:nvPr/>
        </p:nvSpPr>
        <p:spPr>
          <a:xfrm>
            <a:off x="5406496" y="4617003"/>
            <a:ext cx="714376" cy="714376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5</a:t>
            </a:r>
          </a:p>
        </p:txBody>
      </p:sp>
      <p:sp>
        <p:nvSpPr>
          <p:cNvPr id="142" name="4"/>
          <p:cNvSpPr/>
          <p:nvPr/>
        </p:nvSpPr>
        <p:spPr>
          <a:xfrm>
            <a:off x="7362856" y="4617003"/>
            <a:ext cx="714376" cy="71437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4</a:t>
            </a:r>
          </a:p>
        </p:txBody>
      </p:sp>
      <p:sp>
        <p:nvSpPr>
          <p:cNvPr id="143" name="3"/>
          <p:cNvSpPr/>
          <p:nvPr/>
        </p:nvSpPr>
        <p:spPr>
          <a:xfrm>
            <a:off x="6384676" y="4617003"/>
            <a:ext cx="714376" cy="71437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3</a:t>
            </a:r>
          </a:p>
        </p:txBody>
      </p:sp>
      <p:sp>
        <p:nvSpPr>
          <p:cNvPr id="144" name="2"/>
          <p:cNvSpPr/>
          <p:nvPr/>
        </p:nvSpPr>
        <p:spPr>
          <a:xfrm>
            <a:off x="4428316" y="4617003"/>
            <a:ext cx="714376" cy="714376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2</a:t>
            </a:r>
          </a:p>
        </p:txBody>
      </p:sp>
      <p:sp>
        <p:nvSpPr>
          <p:cNvPr id="145" name="1"/>
          <p:cNvSpPr/>
          <p:nvPr/>
        </p:nvSpPr>
        <p:spPr>
          <a:xfrm>
            <a:off x="8341036" y="4617003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1</a:t>
            </a:r>
          </a:p>
        </p:txBody>
      </p:sp>
      <p:sp>
        <p:nvSpPr>
          <p:cNvPr id="146" name="6"/>
          <p:cNvSpPr/>
          <p:nvPr/>
        </p:nvSpPr>
        <p:spPr>
          <a:xfrm>
            <a:off x="9319216" y="4617003"/>
            <a:ext cx="714376" cy="714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0">
                <a:solidFill>
                  <a:srgbClr val="FFFFFF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r>
              <a:rPr sz="225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4524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5" grpId="1" animBg="1" advAuto="0"/>
      <p:bldP spid="136" grpId="0" animBg="1" advAuto="0"/>
      <p:bldP spid="136" grpId="1" animBg="1" advAuto="0"/>
      <p:bldP spid="137" grpId="0" animBg="1" advAuto="0"/>
      <p:bldP spid="137" grpId="1" animBg="1" advAuto="0"/>
      <p:bldP spid="138" grpId="0" animBg="1" advAuto="0"/>
      <p:bldP spid="138" grpId="1" animBg="1" advAuto="0"/>
      <p:bldP spid="139" grpId="0" animBg="1" advAuto="0"/>
      <p:bldP spid="139" grpId="1" animBg="1" advAuto="0"/>
      <p:bldP spid="140" grpId="0" animBg="1" advAuto="0"/>
      <p:bldP spid="140" grpId="1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49723-1586-4EF7-9C62-C6C8C8E6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Arranging a Sequence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56ED1-9AD9-41D0-9D48-6A78E70C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9767775" cy="4787540"/>
          </a:xfrm>
        </p:spPr>
        <p:txBody>
          <a:bodyPr>
            <a:normAutofit/>
          </a:bodyPr>
          <a:lstStyle/>
          <a:p>
            <a:pPr marL="444499" indent="-444499">
              <a:defRPr sz="3800" b="1"/>
            </a:pPr>
            <a:r>
              <a:rPr lang="en-US" altLang="zh-TW" sz="4000" dirty="0">
                <a:solidFill>
                  <a:schemeClr val="tx1"/>
                </a:solidFill>
                <a:latin typeface="Berlin Sans FB Demi" panose="020E0802020502020306" pitchFamily="34" charset="0"/>
              </a:rPr>
              <a:t>Implementation</a:t>
            </a:r>
          </a:p>
          <a:p>
            <a:pPr marL="901699" lvl="1" indent="-444499">
              <a:defRPr sz="3800" b="1"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Maintain an array, store the number which we want to pick it to the first </a:t>
            </a:r>
          </a:p>
          <a:p>
            <a:pPr marL="901699" lvl="1" indent="-444499">
              <a:defRPr sz="3800" b="1"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From the last to the first , maintain an array if the number doesn’t appear print it</a:t>
            </a:r>
          </a:p>
          <a:p>
            <a:pPr marL="901699" lvl="1" indent="-444499">
              <a:defRPr sz="3800" b="1"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From the first to the last  , if the number didn’t change the position , print it out </a:t>
            </a:r>
          </a:p>
          <a:p>
            <a:endParaRPr lang="zh-TW" altLang="en-US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6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0158A9-1D1A-4619-80CF-F892EFFA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60" y="392473"/>
            <a:ext cx="5685381" cy="12870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ABBB6C-4FC5-4771-92E9-1529633D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33" y="2109886"/>
            <a:ext cx="6397793" cy="24807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E4C1268-9914-4505-AA79-27D3B9B5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10" y="5039691"/>
            <a:ext cx="6167319" cy="12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0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5BF1-302C-493F-82DB-344A4100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pB</a:t>
            </a:r>
            <a:r>
              <a:rPr kumimoji="1"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Birthday Party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93287-9515-4C5D-9F73-55F70674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long </a:t>
            </a:r>
            <a:r>
              <a:rPr kumimoji="1" lang="en-US" altLang="zh-TW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long</a:t>
            </a:r>
            <a:r>
              <a:rPr kumimoji="1"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kumimoji="1" lang="en-US" altLang="zh-TW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int</a:t>
            </a:r>
            <a:endParaRPr kumimoji="1"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kumimoji="1"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LCM(GCD between x, y, z and ponies)</a:t>
            </a:r>
          </a:p>
          <a:p>
            <a:endParaRPr lang="zh-TW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CF4738-1A03-4178-9A12-9038814C0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401" y="3376588"/>
            <a:ext cx="7833023" cy="4439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370A90-C855-4EA5-9A67-F016408C7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401" y="4126701"/>
            <a:ext cx="840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45A0C-9700-4BD6-960A-AC4AE8D6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pC</a:t>
            </a:r>
            <a:r>
              <a:rPr kumimoji="1" lang="en-US" altLang="zh-TW" dirty="0"/>
              <a:t> - Collinear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F5856-DB63-49D9-98A1-D226C53F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8"/>
            <a:ext cx="10178322" cy="3593591"/>
          </a:xfrm>
        </p:spPr>
        <p:txBody>
          <a:bodyPr/>
          <a:lstStyle/>
          <a:p>
            <a:r>
              <a:rPr kumimoji="1"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3 finite loops to compare any 2 points with the rest points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D7908D-9F0D-4555-BF33-59344732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433" y="3608902"/>
            <a:ext cx="3395597" cy="1313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6644B4-E1BA-45F3-AD41-5341127557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050" y="3244983"/>
            <a:ext cx="6926893" cy="23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796D-DED1-41F7-A35A-D1F017C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3CCF0-AC80-4CC9-8346-F084A137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4905"/>
            <a:ext cx="10178322" cy="5038531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Lab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Lab 2 </a:t>
            </a:r>
            <a:r>
              <a:rPr lang="zh-TW" alt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第三題</a:t>
            </a:r>
            <a:endParaRPr lang="en-US" altLang="zh-TW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zh-TW" altLang="en-US" sz="2200" b="1">
                <a:solidFill>
                  <a:schemeClr val="tx1"/>
                </a:solidFill>
                <a:latin typeface="Berlin Sans FB Demi" panose="020E0802020502020306" pitchFamily="34" charset="0"/>
              </a:rPr>
              <a:t>偏難</a:t>
            </a:r>
            <a:r>
              <a:rPr lang="zh-TW" altLang="en-US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，因為有特殊的測資  </a:t>
            </a:r>
            <a:r>
              <a:rPr lang="en-US" altLang="zh-TW" sz="22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(Sorry!)</a:t>
            </a:r>
          </a:p>
          <a:p>
            <a:pPr lvl="1"/>
            <a:r>
              <a:rPr lang="zh-TW" alt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以後 </a:t>
            </a:r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Lab</a:t>
            </a:r>
            <a:r>
              <a:rPr lang="zh-TW" alt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難度</a:t>
            </a:r>
            <a:endParaRPr lang="en-US" altLang="zh-TW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zh-TW" altLang="en-US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Lab</a:t>
            </a:r>
            <a:r>
              <a:rPr lang="zh-TW" altLang="en-US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r>
              <a:rPr lang="zh-TW" altLang="en-US" sz="2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 第二題</a:t>
            </a:r>
            <a:endParaRPr lang="en-US" altLang="zh-TW" sz="22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Homework</a:t>
            </a:r>
          </a:p>
          <a:p>
            <a:pPr lvl="1"/>
            <a:r>
              <a:rPr lang="zh-TW" alt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不計分，難度會比 </a:t>
            </a:r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Lab </a:t>
            </a:r>
            <a:r>
              <a:rPr lang="zh-TW" alt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更難，會含有一些特殊測資</a:t>
            </a:r>
            <a:endParaRPr lang="en-US" altLang="zh-TW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TLE, WA</a:t>
            </a:r>
          </a:p>
          <a:p>
            <a:pPr lvl="2"/>
            <a:r>
              <a:rPr lang="zh-TW" altLang="en-US" sz="2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注意測資的範圍</a:t>
            </a:r>
            <a:endParaRPr lang="en-US" altLang="zh-TW" sz="2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zh-TW" altLang="en-US" sz="2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代表著一定有更好的方法</a:t>
            </a:r>
            <a:endParaRPr lang="en-US" altLang="zh-TW" sz="20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TA</a:t>
            </a:r>
            <a:r>
              <a:rPr lang="zh-TW" alt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Time: </a:t>
            </a:r>
            <a:r>
              <a:rPr lang="zh-TW" alt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今日 </a:t>
            </a:r>
            <a:r>
              <a:rPr lang="en-US" altLang="zh-TW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8:30</a:t>
            </a:r>
            <a:r>
              <a:rPr lang="zh-TW" alt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~ Delta 614</a:t>
            </a:r>
            <a:r>
              <a:rPr lang="zh-TW" alt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</a:t>
            </a:r>
            <a:endParaRPr lang="en-US" altLang="zh-TW" sz="24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2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D1A13-4BF0-4862-A3D7-0D6B2C3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Distrait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6D519-C336-4BDD-B2DA-926DB875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82267"/>
          </a:xfrm>
        </p:spPr>
        <p:txBody>
          <a:bodyPr/>
          <a:lstStyle/>
          <a:p>
            <a:r>
              <a:rPr lang="en-US" altLang="zh-TW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Description</a:t>
            </a:r>
          </a:p>
          <a:p>
            <a:pPr lvl="1"/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Judge that if you can bingo or not , if you can  , print </a:t>
            </a:r>
            <a:r>
              <a:rPr lang="en-US" altLang="zh-TW" sz="28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which step we will bingo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 , if not , print 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Not yet \(^o^)/</a:t>
            </a:r>
          </a:p>
          <a:p>
            <a:pPr marL="457200" lvl="1" indent="0">
              <a:buNone/>
            </a:pPr>
            <a:endParaRPr lang="zh-TW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Concept</a:t>
            </a: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Every time you can search whether you can bingo or not </a:t>
            </a: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Remember the row and column of the input number and only test this row and column</a:t>
            </a:r>
          </a:p>
          <a:p>
            <a:pPr marL="457200" lvl="1" indent="0">
              <a:buNone/>
            </a:pPr>
            <a:endParaRPr lang="en-US" altLang="zh-TW" b="1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33978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"/>
          <p:cNvGraphicFramePr/>
          <p:nvPr/>
        </p:nvGraphicFramePr>
        <p:xfrm>
          <a:off x="2983486" y="1802637"/>
          <a:ext cx="6225025" cy="3909074"/>
        </p:xfrm>
        <a:graphic>
          <a:graphicData uri="http://schemas.openxmlformats.org/drawingml/2006/table">
            <a:tbl>
              <a:tblPr/>
              <a:tblGrid>
                <a:gridCol w="124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90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23</a:t>
                      </a:r>
                    </a:p>
                  </a:txBody>
                  <a:tcPr marL="35719" marR="35719" marT="35719" marB="357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14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12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17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3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5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9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19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 dirty="0">
                          <a:sym typeface="Helvetica Neue"/>
                        </a:rPr>
                        <a:t>16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18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25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4</a:t>
                      </a:r>
                    </a:p>
                  </a:txBody>
                  <a:tcPr marL="35719" marR="35719" marT="35719" marB="357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6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7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8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22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85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500" b="1">
                          <a:sym typeface="Helvetica Neue"/>
                        </a:rPr>
                        <a:t>11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>
                          <a:sym typeface="Helvetica Neue"/>
                        </a:rPr>
                        <a:t>13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>
                          <a:sym typeface="Helvetica Neue"/>
                        </a:rPr>
                        <a:t>15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 b="1" dirty="0">
                          <a:sym typeface="Helvetica Neue"/>
                        </a:rPr>
                        <a:t>24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圓形"/>
          <p:cNvSpPr/>
          <p:nvPr/>
        </p:nvSpPr>
        <p:spPr>
          <a:xfrm>
            <a:off x="8259775" y="1846476"/>
            <a:ext cx="689793" cy="685266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0" name="線條"/>
          <p:cNvSpPr/>
          <p:nvPr/>
        </p:nvSpPr>
        <p:spPr>
          <a:xfrm>
            <a:off x="3375637" y="2189109"/>
            <a:ext cx="4919774" cy="1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1" name="線條"/>
          <p:cNvSpPr/>
          <p:nvPr/>
        </p:nvSpPr>
        <p:spPr>
          <a:xfrm flipV="1">
            <a:off x="8604671" y="2189108"/>
            <a:ext cx="1" cy="336275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2" name="線條"/>
          <p:cNvSpPr/>
          <p:nvPr/>
        </p:nvSpPr>
        <p:spPr>
          <a:xfrm flipV="1">
            <a:off x="3807293" y="2278406"/>
            <a:ext cx="4577415" cy="2957541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4375208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  <p:bldP spid="160" grpId="0" animBg="1" advAuto="0"/>
      <p:bldP spid="161" grpId="0" animBg="1" advAuto="0"/>
      <p:bldP spid="162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D1A13-4BF0-4862-A3D7-0D6B2C3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Distrait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6D519-C336-4BDD-B2DA-926DB875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8226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Implementation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Recall the index of the input data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Judge that if the number we give will make the bingo condition satisfied</a:t>
            </a:r>
          </a:p>
          <a:p>
            <a:pPr lvl="1"/>
            <a:endParaRPr lang="en-US" altLang="zh-TW" sz="32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457200" lvl="1" indent="0">
              <a:buNone/>
            </a:pPr>
            <a:endParaRPr lang="en-US" altLang="zh-TW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en-US" altLang="zh-TW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5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244EB4-ECFF-4281-8733-6E6A329D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8" y="1426514"/>
            <a:ext cx="8488214" cy="39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Exquisite Substrings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String  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- 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“</a:t>
            </a:r>
            <a:r>
              <a:rPr lang="en-US" altLang="zh-TW" sz="2800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PlayerUnknowns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BattleGrounds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”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 Substring of a string 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 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is a string 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S’ 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that occurs in 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  <a:endParaRPr lang="en-US" altLang="zh-TW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For example, “</a:t>
            </a:r>
            <a:r>
              <a:rPr lang="en-US" altLang="zh-TW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BattleGrounds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” is a substring (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S’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).</a:t>
            </a:r>
          </a:p>
          <a:p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The list of all substrings of the string 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“Dude” would be </a:t>
            </a:r>
          </a:p>
          <a:p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“</a:t>
            </a:r>
            <a:r>
              <a:rPr lang="en-US" altLang="zh-TW" sz="28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Dude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”, “Dud”, “</a:t>
            </a:r>
            <a:r>
              <a:rPr lang="en-US" altLang="zh-TW" sz="2800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ude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”, “Du”, “</a:t>
            </a:r>
            <a:r>
              <a:rPr lang="en-US" altLang="zh-TW" sz="2800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ud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”, “de”, “D”, “u”, “d”, “e”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  <a:endParaRPr lang="zh-TW" altLang="en-US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Exquisite Substrings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152121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 </a:t>
            </a:r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palindrome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 is a word, phrase, number, or other sequence of characters which </a:t>
            </a: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reads the same backward as forward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, such as </a:t>
            </a:r>
            <a:r>
              <a:rPr lang="en-US" altLang="zh-TW" sz="2800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AAAA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 or </a:t>
            </a:r>
            <a:r>
              <a:rPr lang="en-US" altLang="zh-TW" sz="2800" i="1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DudeduD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 problem 11621 :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  </a:t>
            </a:r>
            <a:r>
              <a:rPr lang="en-US" altLang="zh-TW" sz="2800" u="sng" dirty="0">
                <a:solidFill>
                  <a:schemeClr val="tx1"/>
                </a:solidFill>
                <a:latin typeface="Berlin Sans FB Demi" panose="020E0802020502020306" pitchFamily="34" charset="0"/>
              </a:rPr>
              <a:t>HT discovered that for some special string </a:t>
            </a:r>
            <a:r>
              <a:rPr lang="en-US" altLang="zh-TW" sz="2800" b="1" i="1" u="sng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US" altLang="zh-TW" sz="2800" u="sng" dirty="0">
                <a:solidFill>
                  <a:schemeClr val="tx1"/>
                </a:solidFill>
                <a:latin typeface="Berlin Sans FB Demi" panose="020E0802020502020306" pitchFamily="34" charset="0"/>
              </a:rPr>
              <a:t>, he could find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  </a:t>
            </a:r>
            <a:r>
              <a:rPr lang="en-US" altLang="zh-TW" sz="2800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two </a:t>
            </a:r>
            <a:r>
              <a:rPr lang="en-US" altLang="zh-TW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distinct</a:t>
            </a:r>
            <a:r>
              <a:rPr lang="en-US" altLang="zh-TW" sz="2800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 indices </a:t>
            </a:r>
            <a:r>
              <a:rPr lang="en-US" altLang="zh-TW" sz="2800" b="1" i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l</a:t>
            </a:r>
            <a:r>
              <a:rPr lang="en-US" altLang="zh-TW" sz="2800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 and </a:t>
            </a:r>
            <a:r>
              <a:rPr lang="en-US" altLang="zh-TW" sz="2800" b="1" i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r</a:t>
            </a:r>
            <a:r>
              <a:rPr lang="en-US" altLang="zh-TW" sz="2800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 such that if he reverses the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Berlin Sans FB Demi" panose="020E0802020502020306" pitchFamily="34" charset="0"/>
              </a:rPr>
              <a:t>   </a:t>
            </a:r>
            <a:r>
              <a:rPr lang="en-US" altLang="zh-TW" sz="2800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substring </a:t>
            </a:r>
            <a:r>
              <a:rPr lang="en-US" altLang="zh-TW" sz="2800" b="1" i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s[l, r]</a:t>
            </a:r>
            <a:endParaRPr lang="zh-TW" altLang="en-US" sz="2800" u="sng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65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Exquisite Substrings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666" y="2043403"/>
            <a:ext cx="3553587" cy="359359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Input : </a:t>
            </a:r>
          </a:p>
          <a:p>
            <a:pPr lvl="1"/>
            <a:r>
              <a:rPr lang="en-US" altLang="zh-TW" sz="44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abcd</a:t>
            </a:r>
            <a:endParaRPr lang="en-US" altLang="zh-TW" sz="4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altLang="zh-TW" sz="44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abab</a:t>
            </a:r>
            <a:endParaRPr lang="en-US" altLang="zh-TW" sz="4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altLang="zh-TW" sz="44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aaaaa</a:t>
            </a:r>
            <a:endParaRPr lang="en-US" altLang="zh-TW" sz="4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9D431EE-0B65-46B6-B5BE-44A88234F59A}"/>
              </a:ext>
            </a:extLst>
          </p:cNvPr>
          <p:cNvSpPr txBox="1">
            <a:spLocks/>
          </p:cNvSpPr>
          <p:nvPr/>
        </p:nvSpPr>
        <p:spPr>
          <a:xfrm>
            <a:off x="6535915" y="2043402"/>
            <a:ext cx="308394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/>
                </a:solidFill>
                <a:latin typeface="Berlin Sans FB Demi" panose="020E0802020502020306" pitchFamily="34" charset="0"/>
              </a:rPr>
              <a:t>Output:</a:t>
            </a:r>
          </a:p>
          <a:p>
            <a:pPr lvl="1"/>
            <a:r>
              <a:rPr lang="en-US" altLang="zh-TW" sz="4400" dirty="0">
                <a:solidFill>
                  <a:schemeClr val="tx1"/>
                </a:solidFill>
                <a:latin typeface="Berlin Sans FB Demi" panose="020E0802020502020306" pitchFamily="34" charset="0"/>
              </a:rPr>
              <a:t>0</a:t>
            </a:r>
          </a:p>
          <a:p>
            <a:pPr lvl="1"/>
            <a:r>
              <a:rPr lang="en-US" altLang="zh-TW" sz="44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</a:p>
          <a:p>
            <a:pPr lvl="1"/>
            <a:r>
              <a:rPr lang="en-US" altLang="zh-TW" sz="4400" dirty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3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Exquisite Substrings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Solution</a:t>
            </a:r>
            <a:endParaRPr lang="zh-TW" altLang="en-US" sz="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031CFF-1B70-4167-9DA0-98AF2FB2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39" y="2875870"/>
            <a:ext cx="8153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</a:t>
            </a:r>
            <a:r>
              <a:rPr lang="en-US" altLang="zh-TW" dirty="0"/>
              <a:t>Exquisite Substrings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Solution</a:t>
            </a:r>
            <a:endParaRPr lang="zh-TW" altLang="en-US" sz="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DB7E03-64B3-43B8-BF41-A4CD6C2B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17" y="2791798"/>
            <a:ext cx="7843643" cy="38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FF0A-EEF2-4B3C-84C0-92E7A47F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 </a:t>
            </a:r>
            <a:r>
              <a:rPr kumimoji="1" lang="mr-IN" altLang="zh-TW" dirty="0"/>
              <a:t>–</a:t>
            </a:r>
            <a:r>
              <a:rPr lang="en-US" altLang="zh-TW" dirty="0"/>
              <a:t> Full House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6D651-AB81-4A61-9DDA-2E92B5FE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For those who do not know what full house is : </a:t>
            </a:r>
          </a:p>
          <a:p>
            <a:pPr lvl="1"/>
            <a:r>
              <a:rPr lang="en-US" altLang="zh-TW" sz="2800" u="sng" dirty="0">
                <a:solidFill>
                  <a:srgbClr val="00B0F0"/>
                </a:solidFill>
                <a:latin typeface="Berlin Sans FB Demi" panose="020E0802020502020306" pitchFamily="34" charset="0"/>
              </a:rPr>
              <a:t>https://zh.wikipedia.org/wiki/</a:t>
            </a:r>
            <a:r>
              <a:rPr lang="zh-TW" altLang="en-US" sz="2800" u="sng" dirty="0">
                <a:solidFill>
                  <a:srgbClr val="00B0F0"/>
                </a:solidFill>
                <a:latin typeface="Berlin Sans FB Demi" panose="020E0802020502020306" pitchFamily="34" charset="0"/>
              </a:rPr>
              <a:t>赌侠</a:t>
            </a:r>
            <a:endParaRPr lang="en-US" altLang="zh-TW" sz="2800" u="sng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  <a:p>
            <a:endParaRPr lang="zh-TW" altLang="en-US" dirty="0"/>
          </a:p>
        </p:txBody>
      </p:sp>
      <p:pic>
        <p:nvPicPr>
          <p:cNvPr id="3074" name="Picture 2" descr="相關圖片">
            <a:extLst>
              <a:ext uri="{FF2B5EF4-FFF2-40B4-BE49-F238E27FC236}">
                <a16:creationId xmlns:a16="http://schemas.microsoft.com/office/drawing/2014/main" id="{52AABA7A-6957-400B-8064-DBEB7352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1217" y="3068023"/>
            <a:ext cx="4029932" cy="344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除非你老爸變成了兔子」的圖片搜尋結果">
            <a:extLst>
              <a:ext uri="{FF2B5EF4-FFF2-40B4-BE49-F238E27FC236}">
                <a16:creationId xmlns:a16="http://schemas.microsoft.com/office/drawing/2014/main" id="{A449FA3D-A378-456B-915C-E616726D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678" y="3115524"/>
            <a:ext cx="5910688" cy="33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EADLINE computer」的圖片搜尋結果">
            <a:extLst>
              <a:ext uri="{FF2B5EF4-FFF2-40B4-BE49-F238E27FC236}">
                <a16:creationId xmlns:a16="http://schemas.microsoft.com/office/drawing/2014/main" id="{AC881043-E4BA-4239-BF78-26E99843E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799062">
            <a:off x="3029014" y="130630"/>
            <a:ext cx="6432550" cy="63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7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FF0A-EEF2-4B3C-84C0-92E7A47F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 </a:t>
            </a:r>
            <a:r>
              <a:rPr kumimoji="1" lang="mr-IN" altLang="zh-TW" dirty="0"/>
              <a:t>–</a:t>
            </a:r>
            <a:r>
              <a:rPr lang="en-US" altLang="zh-TW" dirty="0"/>
              <a:t> Full House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6D651-AB81-4A61-9DDA-2E92B5FE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7425791" cy="468490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Input : 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</a:p>
          <a:p>
            <a:pPr lvl="1"/>
            <a:r>
              <a:rPr lang="pt-BR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2 3 4 5 6</a:t>
            </a:r>
          </a:p>
          <a:p>
            <a:pPr lvl="1"/>
            <a:r>
              <a:rPr lang="pt-BR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2 2 2 2 A</a:t>
            </a:r>
          </a:p>
          <a:p>
            <a:pPr lvl="1"/>
            <a:r>
              <a:rPr lang="pt-BR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3 3 3 4 4</a:t>
            </a:r>
          </a:p>
          <a:p>
            <a:pPr lvl="1"/>
            <a:r>
              <a:rPr lang="pt-BR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2 A 2 A 2</a:t>
            </a:r>
          </a:p>
          <a:p>
            <a:pPr lvl="1"/>
            <a:r>
              <a:rPr lang="pt-BR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3 3 2 2 2</a:t>
            </a:r>
            <a:endParaRPr lang="zh-TW" altLang="en-US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Note that cards include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, 2, …, 10,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J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,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Q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,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K</a:t>
            </a:r>
            <a:endParaRPr lang="zh-TW" altLang="en-US" sz="28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34DB353-3BE6-4A32-98CC-8732DBBB8667}"/>
              </a:ext>
            </a:extLst>
          </p:cNvPr>
          <p:cNvSpPr txBox="1">
            <a:spLocks/>
          </p:cNvSpPr>
          <p:nvPr/>
        </p:nvSpPr>
        <p:spPr>
          <a:xfrm>
            <a:off x="3946669" y="1874516"/>
            <a:ext cx="2035807" cy="4684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Output : </a:t>
            </a:r>
          </a:p>
          <a:p>
            <a:pPr lvl="1"/>
            <a:endParaRPr lang="en-US" altLang="zh-TW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NO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NO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YES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YES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YES</a:t>
            </a:r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8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 </a:t>
            </a:r>
            <a:r>
              <a:rPr kumimoji="1" lang="mr-IN" altLang="zh-TW" dirty="0"/>
              <a:t>–</a:t>
            </a:r>
            <a:r>
              <a:rPr lang="en-US" altLang="zh-TW" dirty="0"/>
              <a:t> Full House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Solution 1</a:t>
            </a:r>
            <a:endParaRPr lang="zh-TW" altLang="en-US" sz="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5164E2-1F17-400F-8434-5E126ABE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39" y="2912609"/>
            <a:ext cx="6705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92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85B5-7A27-408B-8F01-4984933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pF </a:t>
            </a:r>
            <a:r>
              <a:rPr kumimoji="1" lang="mr-IN" altLang="zh-TW" dirty="0"/>
              <a:t>–</a:t>
            </a:r>
            <a:r>
              <a:rPr lang="en-US" altLang="zh-TW" dirty="0"/>
              <a:t> Full House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37A80-C922-46A7-A411-C8A856FA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Solution 2</a:t>
            </a:r>
            <a:endParaRPr lang="zh-TW" altLang="en-US" sz="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CCDE41-3125-4E34-9482-1190E792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39" y="3032450"/>
            <a:ext cx="10134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The number of occurrences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8841"/>
            <a:ext cx="10178322" cy="4935894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Statement</a:t>
            </a:r>
          </a:p>
          <a:p>
            <a:pPr lvl="1"/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Find the maximum number of occurrences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Input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12112212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12121212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111222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12112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ABF22E0-FF42-4A1C-A870-0AEC07F24DFE}"/>
              </a:ext>
            </a:extLst>
          </p:cNvPr>
          <p:cNvSpPr txBox="1">
            <a:spLocks/>
          </p:cNvSpPr>
          <p:nvPr/>
        </p:nvSpPr>
        <p:spPr>
          <a:xfrm>
            <a:off x="4865736" y="2743200"/>
            <a:ext cx="3718428" cy="208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Output</a:t>
            </a: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37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The number of occurrences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6082"/>
            <a:ext cx="10439579" cy="3593591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Hint</a:t>
            </a:r>
          </a:p>
          <a:p>
            <a:pPr lvl="1"/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可以用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strlen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(A) </a:t>
            </a:r>
            <a:r>
              <a:rPr lang="en-US" altLang="zh-TW" sz="2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strlen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(B)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取得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與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B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的長度</a:t>
            </a:r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跑過每個 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B 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的 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index, 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並從每個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index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出發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, 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看是否成功找到 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</a:t>
            </a:r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計數總共找到幾組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</a:t>
            </a:r>
          </a:p>
          <a:p>
            <a:pPr lvl="1"/>
            <a:r>
              <a:rPr lang="zh-TW" altLang="en-US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找出最大值</a:t>
            </a:r>
            <a:endParaRPr lang="en-US" altLang="zh-TW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9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06685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Statement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Judge whether input is Arithmetic Progression or a Geometric Progression 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Print out the first number and the 5th number</a:t>
            </a:r>
          </a:p>
          <a:p>
            <a:pPr lvl="1"/>
            <a:endParaRPr lang="en-US" altLang="zh-TW" sz="2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r>
              <a:rPr lang="en-US" altLang="zh-TW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Input</a:t>
            </a:r>
          </a:p>
          <a:p>
            <a:pPr lvl="1"/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2 -4 8</a:t>
            </a:r>
            <a:endParaRPr lang="zh-TW" alt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1339C63-CD5A-4C9C-952E-B15AD8AD145E}"/>
              </a:ext>
            </a:extLst>
          </p:cNvPr>
          <p:cNvSpPr txBox="1">
            <a:spLocks/>
          </p:cNvSpPr>
          <p:nvPr/>
        </p:nvSpPr>
        <p:spPr>
          <a:xfrm>
            <a:off x="5332267" y="4652100"/>
            <a:ext cx="3597129" cy="164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Output</a:t>
            </a:r>
          </a:p>
          <a:p>
            <a:pPr lvl="1"/>
            <a:r>
              <a:rPr lang="en-US" altLang="zh-TW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-1 -16</a:t>
            </a:r>
            <a:endParaRPr lang="zh-TW" altLang="en-US" sz="28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EASY」的圖片搜尋結果">
            <a:extLst>
              <a:ext uri="{FF2B5EF4-FFF2-40B4-BE49-F238E27FC236}">
                <a16:creationId xmlns:a16="http://schemas.microsoft.com/office/drawing/2014/main" id="{D92C61DB-CF10-44A4-9C9D-3FEA247C5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042" y="185933"/>
            <a:ext cx="8332236" cy="64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8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3421"/>
            <a:ext cx="10178322" cy="510657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Statement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Compute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=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A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×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B,  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where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A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,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B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and </a:t>
            </a:r>
            <a:r>
              <a:rPr lang="en-US" altLang="zh-TW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are matrices of size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n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×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m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,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m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×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p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, and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n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 × </a:t>
            </a:r>
            <a:r>
              <a:rPr lang="en-US" altLang="zh-TW" sz="2400" i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p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, </a:t>
            </a:r>
            <a:r>
              <a:rPr lang="en-US" altLang="zh-TW" sz="2400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respectivily</a:t>
            </a:r>
            <a:r>
              <a:rPr lang="en-US" altLang="zh-TW" sz="2400" dirty="0">
                <a:solidFill>
                  <a:srgbClr val="C00000"/>
                </a:solidFill>
                <a:latin typeface="Berlin Sans FB Demi" panose="020E0802020502020306" pitchFamily="34" charset="0"/>
              </a:rPr>
              <a:t>.</a:t>
            </a:r>
            <a:endParaRPr lang="en-US" altLang="zh-TW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en-US" altLang="zh-TW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「矩陣乘法」的圖片搜尋結果">
            <a:extLst>
              <a:ext uri="{FF2B5EF4-FFF2-40B4-BE49-F238E27FC236}">
                <a16:creationId xmlns:a16="http://schemas.microsoft.com/office/drawing/2014/main" id="{3E33F871-8B4C-449B-B383-CC18FF43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85" b="1607"/>
          <a:stretch/>
        </p:blipFill>
        <p:spPr bwMode="auto">
          <a:xfrm>
            <a:off x="5076165" y="2775594"/>
            <a:ext cx="5936608" cy="408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34A382D-EEB7-4853-878F-3CB46B138470}"/>
              </a:ext>
            </a:extLst>
          </p:cNvPr>
          <p:cNvSpPr txBox="1">
            <a:spLocks/>
          </p:cNvSpPr>
          <p:nvPr/>
        </p:nvSpPr>
        <p:spPr>
          <a:xfrm>
            <a:off x="1412733" y="5223855"/>
            <a:ext cx="2950525" cy="218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Output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  <a:latin typeface="Berlin Sans FB Demi" panose="020E0802020502020306" pitchFamily="34" charset="0"/>
              </a:rPr>
              <a:t>666666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EE27E30-D990-4D68-8241-6391F4A7DEBB}"/>
              </a:ext>
            </a:extLst>
          </p:cNvPr>
          <p:cNvSpPr txBox="1">
            <a:spLocks/>
          </p:cNvSpPr>
          <p:nvPr/>
        </p:nvSpPr>
        <p:spPr>
          <a:xfrm>
            <a:off x="1412733" y="3227308"/>
            <a:ext cx="2434763" cy="1996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Sample Input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1 1 1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814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latin typeface="Berlin Sans FB Demi" panose="020E0802020502020306" pitchFamily="34" charset="0"/>
              </a:rPr>
              <a:t>819</a:t>
            </a:r>
          </a:p>
          <a:p>
            <a:pPr lvl="1"/>
            <a:endParaRPr lang="en-US" altLang="zh-TW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1"/>
            <a:endParaRPr lang="en-US" altLang="zh-TW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EDD7-D7B0-465A-8931-348A8498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A6B19-ED4E-4520-ADB6-848B22C3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52854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Hint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3 level for loop</a:t>
            </a:r>
          </a:p>
          <a:p>
            <a:pPr lvl="1"/>
            <a:r>
              <a:rPr lang="en-US" altLang="zh-TW" sz="3200" dirty="0">
                <a:solidFill>
                  <a:schemeClr val="tx1"/>
                </a:solidFill>
                <a:latin typeface="Berlin Sans FB Demi" panose="020E0802020502020306" pitchFamily="34" charset="0"/>
              </a:rPr>
              <a:t>Aware of variable range</a:t>
            </a:r>
          </a:p>
          <a:p>
            <a:pPr lvl="2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For data set #4,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 ≤ </a:t>
            </a:r>
            <a:r>
              <a:rPr lang="en-US" altLang="zh-TW" sz="2800" i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n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, </a:t>
            </a:r>
            <a:r>
              <a:rPr lang="en-US" altLang="zh-TW" sz="2800" i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m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, </a:t>
            </a:r>
            <a:r>
              <a:rPr lang="en-US" altLang="zh-TW" sz="2800" i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p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 ≤ 100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and 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|</a:t>
            </a:r>
            <a:r>
              <a:rPr lang="en-US" altLang="zh-TW" sz="2800" i="1" dirty="0" err="1">
                <a:solidFill>
                  <a:srgbClr val="FF0000"/>
                </a:solidFill>
                <a:latin typeface="Berlin Sans FB Demi" panose="020E0802020502020306" pitchFamily="34" charset="0"/>
              </a:rPr>
              <a:t>aij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|, |</a:t>
            </a:r>
            <a:r>
              <a:rPr lang="en-US" altLang="zh-TW" sz="2800" i="1" dirty="0" err="1">
                <a:solidFill>
                  <a:srgbClr val="FF0000"/>
                </a:solidFill>
                <a:latin typeface="Berlin Sans FB Demi" panose="020E0802020502020306" pitchFamily="34" charset="0"/>
              </a:rPr>
              <a:t>bij</a:t>
            </a:r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| ≤ 10000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.</a:t>
            </a:r>
          </a:p>
          <a:p>
            <a:pPr lvl="2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Declare 2D-Array as </a:t>
            </a:r>
            <a:r>
              <a:rPr lang="en-US" altLang="zh-TW" sz="2800" dirty="0">
                <a:solidFill>
                  <a:srgbClr val="0070C0"/>
                </a:solidFill>
                <a:latin typeface="Berlin Sans FB Demi" panose="020E0802020502020306" pitchFamily="34" charset="0"/>
              </a:rPr>
              <a:t>global variable(</a:t>
            </a:r>
            <a:r>
              <a:rPr lang="zh-TW" altLang="en-US" sz="2800" dirty="0">
                <a:solidFill>
                  <a:srgbClr val="0070C0"/>
                </a:solidFill>
                <a:latin typeface="Berlin Sans FB Demi" panose="020E0802020502020306" pitchFamily="34" charset="0"/>
              </a:rPr>
              <a:t>討論區</a:t>
            </a:r>
            <a:r>
              <a:rPr lang="en-US" altLang="zh-TW" sz="2800" dirty="0">
                <a:hlinkClick r:id="rId2"/>
              </a:rPr>
              <a:t>164256</a:t>
            </a:r>
            <a:r>
              <a:rPr lang="en-US" altLang="zh-TW" sz="2800" dirty="0">
                <a:solidFill>
                  <a:srgbClr val="0070C0"/>
                </a:solidFill>
                <a:latin typeface="Berlin Sans FB Demi" panose="020E0802020502020306" pitchFamily="34" charset="0"/>
              </a:rPr>
              <a:t>)</a:t>
            </a:r>
          </a:p>
          <a:p>
            <a:pPr lvl="2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100*10000*10000 = 10</a:t>
            </a:r>
            <a:r>
              <a:rPr lang="en-US" altLang="zh-TW" sz="2800" baseline="30000" dirty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&gt; 10</a:t>
            </a:r>
            <a:r>
              <a:rPr lang="en-US" altLang="zh-TW" sz="2800" baseline="30000" dirty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</a:p>
          <a:p>
            <a:pPr lvl="3"/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(</a:t>
            </a:r>
            <a:r>
              <a:rPr lang="en-US" altLang="zh-TW" sz="1800" dirty="0">
                <a:solidFill>
                  <a:schemeClr val="tx1"/>
                </a:solidFill>
                <a:latin typeface="Berlin Sans FB Demi" panose="020E0802020502020306" pitchFamily="34" charset="0"/>
              </a:rPr>
              <a:t>-2,147,483,648 to 2,147,483,647 for </a:t>
            </a:r>
            <a:r>
              <a:rPr lang="en-US" altLang="zh-TW" sz="1800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latin typeface="Berlin Sans FB Demi" panose="020E0802020502020306" pitchFamily="34" charset="0"/>
              </a:rPr>
              <a:t> range</a:t>
            </a:r>
            <a:r>
              <a:rPr lang="en-US" altLang="zh-TW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en-US" altLang="zh-TW" sz="2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It will not be your testcase forever at Lab in the future</a:t>
            </a:r>
          </a:p>
        </p:txBody>
      </p:sp>
      <p:pic>
        <p:nvPicPr>
          <p:cNvPr id="1026" name="Picture 2" descr="「global local variable c」的圖片搜尋結果">
            <a:extLst>
              <a:ext uri="{FF2B5EF4-FFF2-40B4-BE49-F238E27FC236}">
                <a16:creationId xmlns:a16="http://schemas.microsoft.com/office/drawing/2014/main" id="{3D31CD30-AFC9-479A-9DAB-D72F828B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39" y="542486"/>
            <a:ext cx="381622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526</TotalTime>
  <Words>733</Words>
  <Application>Microsoft Office PowerPoint</Application>
  <PresentationFormat>寬螢幕</PresentationFormat>
  <Paragraphs>201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Helvetica Neue</vt:lpstr>
      <vt:lpstr>Helvetica Neue Medium</vt:lpstr>
      <vt:lpstr>Yuanti TC Regular</vt:lpstr>
      <vt:lpstr>微軟正黑體</vt:lpstr>
      <vt:lpstr>新細明體</vt:lpstr>
      <vt:lpstr>Arial</vt:lpstr>
      <vt:lpstr>Berlin Sans FB Demi</vt:lpstr>
      <vt:lpstr>Gill Sans MT</vt:lpstr>
      <vt:lpstr>Impact</vt:lpstr>
      <vt:lpstr>Mangal</vt:lpstr>
      <vt:lpstr>Badge</vt:lpstr>
      <vt:lpstr>Midterm Exercise</vt:lpstr>
      <vt:lpstr>Before</vt:lpstr>
      <vt:lpstr>PowerPoint 簡報</vt:lpstr>
      <vt:lpstr>The number of occurrences</vt:lpstr>
      <vt:lpstr>The number of occurrences</vt:lpstr>
      <vt:lpstr>Progression</vt:lpstr>
      <vt:lpstr>PowerPoint 簡報</vt:lpstr>
      <vt:lpstr>Matrix Multiplication</vt:lpstr>
      <vt:lpstr>Matrix Multiplication</vt:lpstr>
      <vt:lpstr>PowerPoint 簡報</vt:lpstr>
      <vt:lpstr>Simple integer sorting</vt:lpstr>
      <vt:lpstr>Simple integer sorting</vt:lpstr>
      <vt:lpstr>Simple integer sorting</vt:lpstr>
      <vt:lpstr>Pa – Arranging a Sequence</vt:lpstr>
      <vt:lpstr>PowerPoint 簡報</vt:lpstr>
      <vt:lpstr>Pa – Arranging a Sequence</vt:lpstr>
      <vt:lpstr>PowerPoint 簡報</vt:lpstr>
      <vt:lpstr>pB – Birthday Party</vt:lpstr>
      <vt:lpstr>pC - Collinear</vt:lpstr>
      <vt:lpstr>PD – Distrait</vt:lpstr>
      <vt:lpstr>PowerPoint 簡報</vt:lpstr>
      <vt:lpstr>PD – Distrait</vt:lpstr>
      <vt:lpstr>PowerPoint 簡報</vt:lpstr>
      <vt:lpstr>pE – Exquisite Substrings</vt:lpstr>
      <vt:lpstr>pE – Exquisite Substrings</vt:lpstr>
      <vt:lpstr>pE – Exquisite Substrings</vt:lpstr>
      <vt:lpstr>pE – Exquisite Substrings</vt:lpstr>
      <vt:lpstr>pE – Exquisite Substrings</vt:lpstr>
      <vt:lpstr>pF – Full House</vt:lpstr>
      <vt:lpstr>pF – Full House</vt:lpstr>
      <vt:lpstr>pF – Full House</vt:lpstr>
      <vt:lpstr>pF – Full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Exercise</dc:title>
  <dc:creator>張克齊</dc:creator>
  <cp:lastModifiedBy>張克齊</cp:lastModifiedBy>
  <cp:revision>40</cp:revision>
  <dcterms:created xsi:type="dcterms:W3CDTF">2017-10-20T06:48:36Z</dcterms:created>
  <dcterms:modified xsi:type="dcterms:W3CDTF">2017-10-26T07:54:42Z</dcterms:modified>
</cp:coreProperties>
</file>