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9"/>
  </p:notesMasterIdLst>
  <p:sldIdLst>
    <p:sldId id="257" r:id="rId2"/>
    <p:sldId id="258" r:id="rId3"/>
    <p:sldId id="290" r:id="rId4"/>
    <p:sldId id="292" r:id="rId5"/>
    <p:sldId id="294" r:id="rId6"/>
    <p:sldId id="295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Ju" initials="Y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94" autoAdjust="0"/>
  </p:normalViewPr>
  <p:slideViewPr>
    <p:cSldViewPr>
      <p:cViewPr varScale="1">
        <p:scale>
          <a:sx n="115" d="100"/>
          <a:sy n="11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E2396-3F05-4F80-A941-EF0E0943F569}" type="datetimeFigureOut">
              <a:rPr lang="zh-TW" altLang="en-US" smtClean="0"/>
              <a:t>2015/10/25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363AC-2FAB-4D39-8ECB-E32BB956E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85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TW" altLang="en-US" sz="4000" b="1" u="none">
                <a:latin typeface="微軟正黑體" pitchFamily="34" charset="-120"/>
                <a:ea typeface="微軟正黑體" pitchFamily="34" charset="-120"/>
              </a:rPr>
              <a:t>清華大學 資工系</a:t>
            </a:r>
            <a:endParaRPr lang="en-US" altLang="zh-TW" sz="4000" b="1" u="none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sz="4000" b="1" u="none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4000" b="1" u="none">
                <a:latin typeface="微軟正黑體" pitchFamily="34" charset="-120"/>
                <a:ea typeface="微軟正黑體" pitchFamily="34" charset="-120"/>
              </a:rPr>
              <a:t>楊舜仁</a:t>
            </a:r>
            <a:endParaRPr lang="en-US" altLang="zh-TW" sz="4000" b="1" u="none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9pPr>
          </a:lstStyle>
          <a:p>
            <a:pPr algn="r">
              <a:defRPr/>
            </a:pPr>
            <a:r>
              <a:rPr lang="en-US" altLang="zh-TW" sz="1200" u="none" smtClean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1-</a:t>
            </a:r>
            <a:fld id="{1FB0CA32-D157-4070-97A8-23E2532B75F2}" type="slidenum">
              <a:rPr lang="en-US" altLang="zh-TW" sz="1200" u="none" smtClean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pPr algn="r">
                <a:defRPr/>
              </a:pPr>
              <a:t>‹#›</a:t>
            </a:fld>
            <a:endParaRPr lang="en-US" altLang="zh-TW" sz="1200" u="none" smtClean="0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altLang="zh-TW" dirty="0"/>
              <a:t>I2P mid practice </a:t>
            </a:r>
            <a:r>
              <a:rPr lang="en-US" altLang="zh-TW" dirty="0" smtClean="0"/>
              <a:t>- The </a:t>
            </a:r>
            <a:r>
              <a:rPr lang="en-US" altLang="zh-TW" dirty="0"/>
              <a:t>number of </a:t>
            </a:r>
            <a:r>
              <a:rPr lang="en-US" altLang="zh-TW" dirty="0" smtClean="0"/>
              <a:t>occurrences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1412776"/>
            <a:ext cx="8305800" cy="5285408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Given a string A and n strings B1, B2, B3, …, </a:t>
            </a:r>
            <a:r>
              <a:rPr lang="en-US" altLang="zh-TW" sz="2400" dirty="0" err="1"/>
              <a:t>Bn</a:t>
            </a:r>
            <a:r>
              <a:rPr lang="en-US" altLang="zh-TW" sz="2400" dirty="0"/>
              <a:t>, count the number of occurrences of string A in each of B1, B2, B3, … , and print the </a:t>
            </a:r>
            <a:r>
              <a:rPr lang="en-US" altLang="zh-TW" sz="2400" b="1" dirty="0"/>
              <a:t>maximum</a:t>
            </a:r>
            <a:r>
              <a:rPr lang="en-US" altLang="zh-TW" sz="2400" dirty="0"/>
              <a:t> number of occurrences. </a:t>
            </a:r>
          </a:p>
          <a:p>
            <a:r>
              <a:rPr lang="en-US" altLang="zh-TW" sz="2400" dirty="0" smtClean="0"/>
              <a:t>For </a:t>
            </a:r>
            <a:r>
              <a:rPr lang="en-US" altLang="zh-TW" sz="2400" dirty="0"/>
              <a:t>example, if A is “</a:t>
            </a:r>
            <a:r>
              <a:rPr lang="en-US" altLang="zh-TW" sz="2400" dirty="0">
                <a:solidFill>
                  <a:srgbClr val="FF0000"/>
                </a:solidFill>
              </a:rPr>
              <a:t>50</a:t>
            </a:r>
            <a:r>
              <a:rPr lang="en-US" altLang="zh-TW" sz="2400" dirty="0"/>
              <a:t>” , n = 3, and the n strings are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Note </a:t>
            </a:r>
            <a:r>
              <a:rPr lang="en-US" altLang="zh-TW" sz="2400" dirty="0"/>
              <a:t>that if A is “99” and B1 is “9999”, the number of occurrences of A in B1 is counted as 3.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411762" y="3100971"/>
            <a:ext cx="15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dirty="0"/>
              <a:t>“5005”</a:t>
            </a:r>
            <a:endParaRPr lang="zh-TW" altLang="en-US" sz="2400" u="none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11761" y="3447219"/>
            <a:ext cx="181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dirty="0"/>
              <a:t>“055050”</a:t>
            </a:r>
            <a:endParaRPr lang="zh-TW" altLang="en-US" sz="2400" u="none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11761" y="3447219"/>
            <a:ext cx="181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dirty="0"/>
              <a:t>“05</a:t>
            </a:r>
            <a:r>
              <a:rPr lang="en-US" altLang="zh-TW" sz="2400" u="none" dirty="0">
                <a:solidFill>
                  <a:srgbClr val="FF0000"/>
                </a:solidFill>
              </a:rPr>
              <a:t>5050</a:t>
            </a:r>
            <a:r>
              <a:rPr lang="en-US" altLang="zh-TW" sz="2400" u="none" dirty="0"/>
              <a:t>”</a:t>
            </a:r>
            <a:endParaRPr lang="zh-TW" altLang="en-US" sz="2400" u="none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11762" y="3100970"/>
            <a:ext cx="15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dirty="0"/>
              <a:t>“</a:t>
            </a:r>
            <a:r>
              <a:rPr lang="en-US" altLang="zh-TW" sz="2400" u="none" dirty="0">
                <a:solidFill>
                  <a:srgbClr val="FF0000"/>
                </a:solidFill>
              </a:rPr>
              <a:t>50</a:t>
            </a:r>
            <a:r>
              <a:rPr lang="en-US" altLang="zh-TW" sz="2400" u="none" dirty="0"/>
              <a:t>05”</a:t>
            </a:r>
            <a:endParaRPr lang="zh-TW" altLang="en-US" sz="2400" u="none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23608" y="3097784"/>
            <a:ext cx="281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dirty="0"/>
              <a:t>“50” appears </a:t>
            </a:r>
            <a:r>
              <a:rPr lang="en-US" altLang="zh-TW" sz="2400" u="none" dirty="0">
                <a:solidFill>
                  <a:srgbClr val="FF0000"/>
                </a:solidFill>
              </a:rPr>
              <a:t>1 </a:t>
            </a:r>
            <a:r>
              <a:rPr lang="en-US" altLang="zh-TW" sz="2400" u="none" dirty="0"/>
              <a:t>time. </a:t>
            </a:r>
            <a:endParaRPr lang="zh-TW" altLang="en-US" sz="2400" u="none" dirty="0"/>
          </a:p>
        </p:txBody>
      </p:sp>
      <p:sp>
        <p:nvSpPr>
          <p:cNvPr id="13" name="向右箭號 12"/>
          <p:cNvSpPr/>
          <p:nvPr/>
        </p:nvSpPr>
        <p:spPr>
          <a:xfrm>
            <a:off x="3811505" y="3292989"/>
            <a:ext cx="338008" cy="8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u="none"/>
          </a:p>
        </p:txBody>
      </p:sp>
      <p:sp>
        <p:nvSpPr>
          <p:cNvPr id="14" name="向右箭號 13"/>
          <p:cNvSpPr/>
          <p:nvPr/>
        </p:nvSpPr>
        <p:spPr>
          <a:xfrm>
            <a:off x="3811505" y="3636832"/>
            <a:ext cx="338008" cy="8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u="none"/>
          </a:p>
        </p:txBody>
      </p:sp>
      <p:sp>
        <p:nvSpPr>
          <p:cNvPr id="15" name="向右箭號 14"/>
          <p:cNvSpPr/>
          <p:nvPr/>
        </p:nvSpPr>
        <p:spPr>
          <a:xfrm>
            <a:off x="3793593" y="3986551"/>
            <a:ext cx="338008" cy="8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u="none"/>
          </a:p>
        </p:txBody>
      </p:sp>
      <p:sp>
        <p:nvSpPr>
          <p:cNvPr id="16" name="文字方塊 15"/>
          <p:cNvSpPr txBox="1"/>
          <p:nvPr/>
        </p:nvSpPr>
        <p:spPr>
          <a:xfrm>
            <a:off x="4223608" y="3444033"/>
            <a:ext cx="281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dirty="0"/>
              <a:t>“50” appears </a:t>
            </a:r>
            <a:r>
              <a:rPr lang="en-US" altLang="zh-TW" sz="2400" u="none" dirty="0">
                <a:solidFill>
                  <a:srgbClr val="FF0000"/>
                </a:solidFill>
              </a:rPr>
              <a:t>2 </a:t>
            </a:r>
            <a:r>
              <a:rPr lang="en-US" altLang="zh-TW" sz="2400" u="none" dirty="0" smtClean="0"/>
              <a:t>times. </a:t>
            </a:r>
            <a:endParaRPr lang="zh-TW" altLang="en-US" sz="2400" u="none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23608" y="3799829"/>
            <a:ext cx="281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dirty="0"/>
              <a:t>“50” appears </a:t>
            </a:r>
            <a:r>
              <a:rPr lang="en-US" altLang="zh-TW" sz="2400" u="none" dirty="0">
                <a:solidFill>
                  <a:srgbClr val="FF0000"/>
                </a:solidFill>
              </a:rPr>
              <a:t>1 </a:t>
            </a:r>
            <a:r>
              <a:rPr lang="en-US" altLang="zh-TW" sz="2400" u="none" dirty="0"/>
              <a:t>time. </a:t>
            </a:r>
            <a:endParaRPr lang="zh-TW" altLang="en-US" sz="2400" u="none" dirty="0"/>
          </a:p>
        </p:txBody>
      </p:sp>
      <p:sp>
        <p:nvSpPr>
          <p:cNvPr id="18" name="矩形 17"/>
          <p:cNvSpPr/>
          <p:nvPr/>
        </p:nvSpPr>
        <p:spPr>
          <a:xfrm>
            <a:off x="2411760" y="3803013"/>
            <a:ext cx="1690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u="none" dirty="0">
                <a:solidFill>
                  <a:srgbClr val="000000"/>
                </a:solidFill>
              </a:rPr>
              <a:t>“5</a:t>
            </a:r>
            <a:r>
              <a:rPr lang="en-US" altLang="zh-TW" sz="2400" u="none" dirty="0"/>
              <a:t>50</a:t>
            </a:r>
            <a:r>
              <a:rPr lang="en-US" altLang="zh-TW" sz="2400" u="none" dirty="0">
                <a:solidFill>
                  <a:srgbClr val="000000"/>
                </a:solidFill>
              </a:rPr>
              <a:t>00”</a:t>
            </a:r>
            <a:endParaRPr lang="zh-TW" altLang="en-US" sz="2400" u="none" dirty="0"/>
          </a:p>
        </p:txBody>
      </p:sp>
      <p:sp>
        <p:nvSpPr>
          <p:cNvPr id="11" name="矩形 10"/>
          <p:cNvSpPr/>
          <p:nvPr/>
        </p:nvSpPr>
        <p:spPr>
          <a:xfrm>
            <a:off x="2411760" y="3803013"/>
            <a:ext cx="1690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u="none" dirty="0">
                <a:solidFill>
                  <a:srgbClr val="000000"/>
                </a:solidFill>
              </a:rPr>
              <a:t>“5</a:t>
            </a:r>
            <a:r>
              <a:rPr lang="en-US" altLang="zh-TW" sz="2400" u="none" dirty="0">
                <a:solidFill>
                  <a:srgbClr val="FF0000"/>
                </a:solidFill>
              </a:rPr>
              <a:t>50</a:t>
            </a:r>
            <a:r>
              <a:rPr lang="en-US" altLang="zh-TW" sz="2400" u="none" dirty="0">
                <a:solidFill>
                  <a:srgbClr val="000000"/>
                </a:solidFill>
              </a:rPr>
              <a:t>00”</a:t>
            </a:r>
            <a:endParaRPr lang="zh-TW" altLang="en-US" sz="2400" u="none" dirty="0"/>
          </a:p>
        </p:txBody>
      </p:sp>
      <p:sp>
        <p:nvSpPr>
          <p:cNvPr id="20" name="矩形 19"/>
          <p:cNvSpPr/>
          <p:nvPr/>
        </p:nvSpPr>
        <p:spPr>
          <a:xfrm>
            <a:off x="827584" y="4321920"/>
            <a:ext cx="8135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u="none" dirty="0"/>
              <a:t>your answer should be </a:t>
            </a:r>
            <a:r>
              <a:rPr lang="en-US" altLang="zh-TW" sz="2400" u="none" dirty="0">
                <a:solidFill>
                  <a:srgbClr val="FF0000"/>
                </a:solidFill>
              </a:rPr>
              <a:t>2</a:t>
            </a:r>
            <a:r>
              <a:rPr lang="en-US" altLang="zh-TW" sz="2400" u="none" dirty="0"/>
              <a:t>  because the maximum number of occurrences is 2.</a:t>
            </a:r>
          </a:p>
        </p:txBody>
      </p:sp>
    </p:spTree>
    <p:extLst>
      <p:ext uri="{BB962C8B-B14F-4D97-AF65-F5344CB8AC3E}">
        <p14:creationId xmlns:p14="http://schemas.microsoft.com/office/powerpoint/2010/main" val="32440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 animBg="1"/>
      <p:bldP spid="14" grpId="0" animBg="1"/>
      <p:bldP spid="15" grpId="0" animBg="1"/>
      <p:bldP spid="16" grpId="0"/>
      <p:bldP spid="17" grpId="0"/>
      <p:bldP spid="11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altLang="zh-TW" dirty="0"/>
              <a:t>I2P mid practice - The number of occurrences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1412776"/>
            <a:ext cx="8305800" cy="4114800"/>
          </a:xfrm>
        </p:spPr>
        <p:txBody>
          <a:bodyPr/>
          <a:lstStyle/>
          <a:p>
            <a:r>
              <a:rPr lang="en-US" altLang="zh-TW" sz="2400" dirty="0"/>
              <a:t>Input</a:t>
            </a:r>
          </a:p>
          <a:p>
            <a:pPr lvl="1"/>
            <a:r>
              <a:rPr lang="en-US" altLang="zh-TW" sz="2000" dirty="0"/>
              <a:t>The first line </a:t>
            </a:r>
            <a:r>
              <a:rPr lang="en-US" altLang="zh-TW" sz="2000" dirty="0" smtClean="0"/>
              <a:t>is </a:t>
            </a:r>
            <a:r>
              <a:rPr lang="en-US" altLang="zh-TW" sz="2000" dirty="0"/>
              <a:t>the </a:t>
            </a:r>
            <a:r>
              <a:rPr lang="en-US" altLang="zh-TW" sz="2000" b="1" dirty="0"/>
              <a:t>string A (0&lt;length of A&lt;=4)</a:t>
            </a:r>
            <a:r>
              <a:rPr lang="en-US" altLang="zh-TW" sz="2000" dirty="0"/>
              <a:t>.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second line is </a:t>
            </a:r>
            <a:r>
              <a:rPr lang="en-US" altLang="zh-TW" sz="2000" b="1" dirty="0"/>
              <a:t>n (1&lt;n&lt;10) 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/>
              <a:t>For the next n lines, each line contains a </a:t>
            </a:r>
            <a:r>
              <a:rPr lang="en-US" altLang="zh-TW" sz="2000" b="1" dirty="0"/>
              <a:t>string Bi (length of A &lt; length of Bi &lt;9) </a:t>
            </a:r>
            <a:r>
              <a:rPr lang="en-US" altLang="zh-TW" sz="2000" dirty="0"/>
              <a:t>and a ‘\n’ at the end of the line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400" dirty="0"/>
              <a:t>Output</a:t>
            </a:r>
          </a:p>
          <a:p>
            <a:pPr lvl="1"/>
            <a:r>
              <a:rPr lang="en-US" altLang="zh-TW" sz="2000" dirty="0"/>
              <a:t>The maximum number of occurrences of A </a:t>
            </a:r>
            <a:r>
              <a:rPr lang="en-US" altLang="zh-TW" sz="2000" dirty="0" smtClean="0"/>
              <a:t>in </a:t>
            </a:r>
            <a:r>
              <a:rPr lang="en-US" altLang="zh-TW" sz="2000" dirty="0"/>
              <a:t>B1, B2, …, Bn. Note that you </a:t>
            </a:r>
            <a:r>
              <a:rPr lang="en-US" altLang="zh-TW" sz="2000" dirty="0">
                <a:solidFill>
                  <a:srgbClr val="FF0000"/>
                </a:solidFill>
              </a:rPr>
              <a:t>DO NOT need to print ‘\n’ </a:t>
            </a:r>
            <a:r>
              <a:rPr lang="en-US" altLang="zh-TW" sz="2000" dirty="0"/>
              <a:t>at the end of the output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pPr lvl="1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68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23528" y="1484784"/>
            <a:ext cx="84394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u="none" kern="0" dirty="0" smtClean="0"/>
              <a:t>Take string B3=“</a:t>
            </a:r>
            <a:r>
              <a:rPr lang="en-US" altLang="zh-TW" sz="2400" u="none" kern="0" dirty="0"/>
              <a:t>111222</a:t>
            </a:r>
            <a:r>
              <a:rPr lang="en-US" altLang="zh-TW" sz="2400" u="none" kern="0" dirty="0" smtClean="0"/>
              <a:t>” for example</a:t>
            </a:r>
          </a:p>
          <a:p>
            <a:r>
              <a:rPr lang="en-US" altLang="zh-TW" sz="2400" u="none" kern="0" dirty="0" err="1" smtClean="0"/>
              <a:t>bp</a:t>
            </a:r>
            <a:r>
              <a:rPr lang="en-US" altLang="zh-TW" sz="2400" u="none" kern="0" dirty="0" smtClean="0"/>
              <a:t>: </a:t>
            </a:r>
            <a:r>
              <a:rPr lang="en-US" altLang="zh-TW" sz="2400" u="none" dirty="0"/>
              <a:t>f</a:t>
            </a:r>
            <a:r>
              <a:rPr lang="en-US" altLang="zh-TW" sz="2400" u="none" dirty="0" smtClean="0"/>
              <a:t>or </a:t>
            </a:r>
            <a:r>
              <a:rPr lang="en-US" altLang="zh-TW" sz="2400" u="none" dirty="0"/>
              <a:t>the current position in </a:t>
            </a:r>
            <a:r>
              <a:rPr lang="en-US" altLang="zh-TW" sz="2400" u="none" dirty="0" smtClean="0"/>
              <a:t>string B</a:t>
            </a:r>
          </a:p>
          <a:p>
            <a:r>
              <a:rPr lang="en-US" altLang="zh-TW" sz="2400" u="none" kern="0" dirty="0" err="1" smtClean="0"/>
              <a:t>nc</a:t>
            </a:r>
            <a:r>
              <a:rPr lang="en-US" altLang="zh-TW" sz="2400" u="none" kern="0" dirty="0" smtClean="0"/>
              <a:t>: </a:t>
            </a:r>
            <a:r>
              <a:rPr lang="en-US" altLang="zh-TW" sz="2400" u="none" dirty="0" smtClean="0"/>
              <a:t>for </a:t>
            </a:r>
            <a:r>
              <a:rPr lang="en-US" altLang="zh-TW" sz="2400" u="none" dirty="0"/>
              <a:t>the current matchings between A </a:t>
            </a:r>
            <a:r>
              <a:rPr lang="en-US" altLang="zh-TW" sz="2400" u="none" dirty="0" smtClean="0"/>
              <a:t>and </a:t>
            </a:r>
            <a:r>
              <a:rPr lang="en-US" altLang="zh-TW" sz="2400" u="none" dirty="0"/>
              <a:t>some </a:t>
            </a:r>
            <a:r>
              <a:rPr lang="en-US" altLang="zh-TW" sz="2400" u="none" dirty="0" smtClean="0"/>
              <a:t>B</a:t>
            </a:r>
            <a:endParaRPr lang="en-US" altLang="zh-TW" sz="2400" u="none" kern="0" dirty="0" smtClean="0"/>
          </a:p>
          <a:p>
            <a:r>
              <a:rPr lang="en-US" altLang="zh-TW" sz="2400" u="none" kern="0" dirty="0" smtClean="0">
                <a:solidFill>
                  <a:srgbClr val="FF0000"/>
                </a:solidFill>
              </a:rPr>
              <a:t>Compare </a:t>
            </a:r>
            <a:r>
              <a:rPr lang="en-US" altLang="zh-TW" sz="2400" u="none" kern="0" dirty="0" smtClean="0">
                <a:solidFill>
                  <a:srgbClr val="FF0000"/>
                </a:solidFill>
              </a:rPr>
              <a:t>two strings </a:t>
            </a:r>
            <a:r>
              <a:rPr lang="en-US" altLang="zh-TW" sz="2400" u="none" kern="0" dirty="0" smtClean="0">
                <a:solidFill>
                  <a:srgbClr val="FF0000"/>
                </a:solidFill>
              </a:rPr>
              <a:t>from </a:t>
            </a:r>
            <a:r>
              <a:rPr lang="en-US" altLang="zh-TW" sz="2400" u="none" kern="0" dirty="0" err="1" smtClean="0">
                <a:solidFill>
                  <a:srgbClr val="FF0000"/>
                </a:solidFill>
              </a:rPr>
              <a:t>bp</a:t>
            </a:r>
            <a:r>
              <a:rPr lang="en-US" altLang="zh-TW" sz="2400" u="none" kern="0" dirty="0" smtClean="0">
                <a:solidFill>
                  <a:srgbClr val="FF0000"/>
                </a:solidFill>
              </a:rPr>
              <a:t> = 0 to </a:t>
            </a:r>
            <a:r>
              <a:rPr lang="en-US" altLang="zh-TW" sz="2400" u="none" kern="0" dirty="0" err="1" smtClean="0">
                <a:solidFill>
                  <a:srgbClr val="FF0000"/>
                </a:solidFill>
              </a:rPr>
              <a:t>bp</a:t>
            </a:r>
            <a:r>
              <a:rPr lang="en-US" altLang="zh-TW" sz="2400" u="none" kern="0" dirty="0" smtClean="0">
                <a:solidFill>
                  <a:srgbClr val="FF0000"/>
                </a:solidFill>
              </a:rPr>
              <a:t> =</a:t>
            </a:r>
            <a:r>
              <a:rPr lang="en-US" altLang="zh-TW" sz="2400" u="none" dirty="0">
                <a:solidFill>
                  <a:srgbClr val="FF0000"/>
                </a:solidFill>
              </a:rPr>
              <a:t> </a:t>
            </a:r>
            <a:r>
              <a:rPr lang="en-US" altLang="zh-TW" sz="2400" u="none" dirty="0" smtClean="0">
                <a:solidFill>
                  <a:srgbClr val="FF0000"/>
                </a:solidFill>
              </a:rPr>
              <a:t>???</a:t>
            </a:r>
            <a:endParaRPr lang="en-US" altLang="zh-TW" sz="2400" u="none" kern="0" dirty="0" smtClean="0">
              <a:solidFill>
                <a:srgbClr val="FF0000"/>
              </a:solidFill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 smtClean="0"/>
              <a:t>Compare </a:t>
            </a:r>
            <a:r>
              <a:rPr lang="en-US" altLang="zh-TW" u="none" kern="0" dirty="0"/>
              <a:t>array </a:t>
            </a:r>
            <a:r>
              <a:rPr lang="en-US" altLang="zh-TW" u="none" kern="0" dirty="0" smtClean="0"/>
              <a:t>elements </a:t>
            </a:r>
            <a:r>
              <a:rPr lang="en-US" altLang="zh-TW" u="none" kern="0" dirty="0"/>
              <a:t>in string A and string B</a:t>
            </a:r>
            <a:r>
              <a:rPr lang="en-US" altLang="zh-TW" u="none" kern="0" dirty="0" smtClean="0"/>
              <a:t> </a:t>
            </a:r>
            <a:endParaRPr lang="en-US" altLang="zh-TW" u="none" kern="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7129" y="3646316"/>
            <a:ext cx="12101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u="none" dirty="0"/>
              <a:t>char A[5]</a:t>
            </a:r>
            <a:endParaRPr lang="zh-TW" altLang="en-US" sz="2100" u="none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6580"/>
              </p:ext>
            </p:extLst>
          </p:nvPr>
        </p:nvGraphicFramePr>
        <p:xfrm>
          <a:off x="2257807" y="3654921"/>
          <a:ext cx="305281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62"/>
                <a:gridCol w="610562"/>
                <a:gridCol w="610562"/>
                <a:gridCol w="610562"/>
                <a:gridCol w="610562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\0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913140" y="5003303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u="none" dirty="0"/>
              <a:t>char B[9]</a:t>
            </a:r>
            <a:endParaRPr lang="zh-TW" altLang="en-US" sz="2100" u="none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457513" y="393305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u="none" dirty="0"/>
              <a:t>0         </a:t>
            </a:r>
            <a:r>
              <a:rPr lang="en-US" altLang="zh-TW" sz="1600" u="none" dirty="0" smtClean="0"/>
              <a:t>1 </a:t>
            </a:r>
            <a:endParaRPr lang="zh-TW" altLang="en-US" sz="1600" u="none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91326"/>
              </p:ext>
            </p:extLst>
          </p:nvPr>
        </p:nvGraphicFramePr>
        <p:xfrm>
          <a:off x="2262618" y="4992437"/>
          <a:ext cx="6096000" cy="2819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\0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2257807" y="3646317"/>
            <a:ext cx="1234073" cy="27107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2166624" y="4307536"/>
            <a:ext cx="1325256" cy="965613"/>
            <a:chOff x="2175327" y="1938166"/>
            <a:chExt cx="1325256" cy="965613"/>
          </a:xfrm>
        </p:grpSpPr>
        <p:sp>
          <p:nvSpPr>
            <p:cNvPr id="17" name="文字方塊 16"/>
            <p:cNvSpPr txBox="1"/>
            <p:nvPr/>
          </p:nvSpPr>
          <p:spPr>
            <a:xfrm>
              <a:off x="2175327" y="193816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u="none" dirty="0" err="1" smtClean="0">
                  <a:solidFill>
                    <a:srgbClr val="FF0000"/>
                  </a:solidFill>
                </a:rPr>
                <a:t>bp</a:t>
              </a:r>
              <a:r>
                <a:rPr lang="en-US" altLang="zh-TW" sz="1800" u="none" dirty="0" smtClean="0">
                  <a:solidFill>
                    <a:srgbClr val="FF0000"/>
                  </a:solidFill>
                </a:rPr>
                <a:t> = </a:t>
              </a:r>
              <a:r>
                <a:rPr lang="en-US" altLang="zh-TW" sz="1800" u="none" dirty="0">
                  <a:solidFill>
                    <a:srgbClr val="FF0000"/>
                  </a:solidFill>
                </a:rPr>
                <a:t>0</a:t>
              </a:r>
              <a:endParaRPr lang="zh-TW" altLang="en-US" sz="1800" u="none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266510" y="2632705"/>
              <a:ext cx="1234073" cy="27107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4" name="向下箭號 33"/>
            <p:cNvSpPr/>
            <p:nvPr/>
          </p:nvSpPr>
          <p:spPr>
            <a:xfrm>
              <a:off x="2495458" y="2329743"/>
              <a:ext cx="135914" cy="26464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10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2771617" y="4293096"/>
            <a:ext cx="1325256" cy="965613"/>
            <a:chOff x="3640497" y="1938166"/>
            <a:chExt cx="1325256" cy="965613"/>
          </a:xfrm>
        </p:grpSpPr>
        <p:sp>
          <p:nvSpPr>
            <p:cNvPr id="35" name="文字方塊 34"/>
            <p:cNvSpPr txBox="1"/>
            <p:nvPr/>
          </p:nvSpPr>
          <p:spPr>
            <a:xfrm>
              <a:off x="3640497" y="193816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u="none" dirty="0" err="1" smtClean="0">
                  <a:solidFill>
                    <a:srgbClr val="FF0000"/>
                  </a:solidFill>
                </a:rPr>
                <a:t>bp</a:t>
              </a:r>
              <a:r>
                <a:rPr lang="en-US" altLang="zh-TW" sz="1800" u="none" dirty="0" smtClean="0">
                  <a:solidFill>
                    <a:srgbClr val="FF0000"/>
                  </a:solidFill>
                </a:rPr>
                <a:t> = </a:t>
              </a:r>
              <a:r>
                <a:rPr lang="en-US" altLang="zh-TW" sz="1800" u="none" dirty="0">
                  <a:solidFill>
                    <a:srgbClr val="FF0000"/>
                  </a:solidFill>
                </a:rPr>
                <a:t>1</a:t>
              </a:r>
              <a:endParaRPr lang="zh-TW" altLang="en-US" sz="1800" u="none" dirty="0">
                <a:solidFill>
                  <a:srgbClr val="FF00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3731680" y="2632705"/>
              <a:ext cx="1234073" cy="27107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7" name="向下箭號 36"/>
            <p:cNvSpPr/>
            <p:nvPr/>
          </p:nvSpPr>
          <p:spPr>
            <a:xfrm>
              <a:off x="3960628" y="2329743"/>
              <a:ext cx="135914" cy="26464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10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369855" y="4296386"/>
            <a:ext cx="1325256" cy="965613"/>
            <a:chOff x="5218710" y="1899846"/>
            <a:chExt cx="1325256" cy="965613"/>
          </a:xfrm>
        </p:grpSpPr>
        <p:sp>
          <p:nvSpPr>
            <p:cNvPr id="38" name="文字方塊 37"/>
            <p:cNvSpPr txBox="1"/>
            <p:nvPr/>
          </p:nvSpPr>
          <p:spPr>
            <a:xfrm>
              <a:off x="5218710" y="189984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u="none" dirty="0" err="1" smtClean="0">
                  <a:solidFill>
                    <a:srgbClr val="FF0000"/>
                  </a:solidFill>
                </a:rPr>
                <a:t>bp</a:t>
              </a:r>
              <a:r>
                <a:rPr lang="en-US" altLang="zh-TW" sz="1800" u="none" dirty="0" smtClean="0">
                  <a:solidFill>
                    <a:srgbClr val="FF0000"/>
                  </a:solidFill>
                </a:rPr>
                <a:t> = </a:t>
              </a:r>
              <a:r>
                <a:rPr lang="en-US" altLang="zh-TW" sz="1800" u="none" dirty="0">
                  <a:solidFill>
                    <a:srgbClr val="FF0000"/>
                  </a:solidFill>
                </a:rPr>
                <a:t>2</a:t>
              </a:r>
              <a:endParaRPr lang="zh-TW" altLang="en-US" sz="1800" u="none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5309893" y="2594385"/>
              <a:ext cx="1234073" cy="27107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0" name="向下箭號 39"/>
            <p:cNvSpPr/>
            <p:nvPr/>
          </p:nvSpPr>
          <p:spPr>
            <a:xfrm>
              <a:off x="5538841" y="2291423"/>
              <a:ext cx="135914" cy="26464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100"/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3993985" y="4301386"/>
            <a:ext cx="1325256" cy="965613"/>
            <a:chOff x="6717240" y="1861526"/>
            <a:chExt cx="1325256" cy="965613"/>
          </a:xfrm>
        </p:grpSpPr>
        <p:sp>
          <p:nvSpPr>
            <p:cNvPr id="41" name="文字方塊 40"/>
            <p:cNvSpPr txBox="1"/>
            <p:nvPr/>
          </p:nvSpPr>
          <p:spPr>
            <a:xfrm>
              <a:off x="6717240" y="186152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u="none" dirty="0" err="1" smtClean="0">
                  <a:solidFill>
                    <a:srgbClr val="FF0000"/>
                  </a:solidFill>
                </a:rPr>
                <a:t>bp</a:t>
              </a:r>
              <a:r>
                <a:rPr lang="en-US" altLang="zh-TW" sz="1800" u="none" dirty="0" smtClean="0">
                  <a:solidFill>
                    <a:srgbClr val="FF0000"/>
                  </a:solidFill>
                </a:rPr>
                <a:t> = </a:t>
              </a:r>
              <a:r>
                <a:rPr lang="en-US" altLang="zh-TW" sz="1800" u="none" dirty="0">
                  <a:solidFill>
                    <a:srgbClr val="FF0000"/>
                  </a:solidFill>
                </a:rPr>
                <a:t>3</a:t>
              </a:r>
              <a:endParaRPr lang="zh-TW" altLang="en-US" sz="1800" u="none" dirty="0">
                <a:solidFill>
                  <a:srgbClr val="FF000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808423" y="2556065"/>
              <a:ext cx="1234073" cy="27107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3" name="向下箭號 42"/>
            <p:cNvSpPr/>
            <p:nvPr/>
          </p:nvSpPr>
          <p:spPr>
            <a:xfrm>
              <a:off x="7037371" y="2253103"/>
              <a:ext cx="135914" cy="26464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100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4594588" y="4293994"/>
            <a:ext cx="1325256" cy="965613"/>
            <a:chOff x="5731566" y="3179492"/>
            <a:chExt cx="1325256" cy="965613"/>
          </a:xfrm>
        </p:grpSpPr>
        <p:sp>
          <p:nvSpPr>
            <p:cNvPr id="44" name="文字方塊 43"/>
            <p:cNvSpPr txBox="1"/>
            <p:nvPr/>
          </p:nvSpPr>
          <p:spPr>
            <a:xfrm>
              <a:off x="5731566" y="3179492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u="none" dirty="0" err="1" smtClean="0">
                  <a:solidFill>
                    <a:srgbClr val="FF0000"/>
                  </a:solidFill>
                </a:rPr>
                <a:t>bp</a:t>
              </a:r>
              <a:r>
                <a:rPr lang="en-US" altLang="zh-TW" sz="1800" u="none" dirty="0" smtClean="0">
                  <a:solidFill>
                    <a:srgbClr val="FF0000"/>
                  </a:solidFill>
                </a:rPr>
                <a:t> = </a:t>
              </a:r>
              <a:r>
                <a:rPr lang="en-US" altLang="zh-TW" sz="1800" u="none" dirty="0">
                  <a:solidFill>
                    <a:srgbClr val="FF0000"/>
                  </a:solidFill>
                </a:rPr>
                <a:t>4</a:t>
              </a:r>
              <a:endParaRPr lang="zh-TW" altLang="en-US" sz="1800" u="none" dirty="0">
                <a:solidFill>
                  <a:srgbClr val="FF000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822749" y="3874031"/>
              <a:ext cx="1234073" cy="27107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6" name="向下箭號 45"/>
            <p:cNvSpPr/>
            <p:nvPr/>
          </p:nvSpPr>
          <p:spPr>
            <a:xfrm>
              <a:off x="6051697" y="3571069"/>
              <a:ext cx="135914" cy="26464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100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219853" y="3284984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none" dirty="0" smtClean="0">
                <a:solidFill>
                  <a:schemeClr val="accent5">
                    <a:lumMod val="50000"/>
                  </a:schemeClr>
                </a:solidFill>
              </a:rPr>
              <a:t>Length = 2</a:t>
            </a:r>
            <a:endParaRPr lang="zh-TW" altLang="en-US" sz="2400" u="non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0363" y="4653459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non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Length = </a:t>
            </a:r>
            <a:r>
              <a:rPr lang="en-US" altLang="zh-TW" sz="2400" u="non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</a:t>
            </a:r>
            <a:endParaRPr lang="zh-TW" altLang="en-US" sz="2400" u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463525" y="5280302"/>
            <a:ext cx="4647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u="none" dirty="0"/>
              <a:t>0         </a:t>
            </a:r>
            <a:r>
              <a:rPr lang="en-US" altLang="zh-TW" sz="1600" u="none" dirty="0" smtClean="0"/>
              <a:t> 1          2          3         4          5           6          7</a:t>
            </a:r>
            <a:endParaRPr lang="zh-TW" altLang="en-US" sz="1600" u="none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290910" y="5613076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u="none" dirty="0"/>
              <a:t>n</a:t>
            </a:r>
            <a:r>
              <a:rPr lang="en-US" altLang="zh-TW" sz="2000" u="none" dirty="0" smtClean="0"/>
              <a:t>ot match</a:t>
            </a:r>
            <a:endParaRPr lang="zh-TW" altLang="en-US" sz="2000" u="none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629846" y="6052193"/>
            <a:ext cx="101416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u="none" dirty="0" err="1">
                <a:solidFill>
                  <a:srgbClr val="FF0000"/>
                </a:solidFill>
              </a:rPr>
              <a:t>n</a:t>
            </a:r>
            <a:r>
              <a:rPr lang="en-US" altLang="zh-TW" sz="2400" u="none" dirty="0" err="1" smtClean="0">
                <a:solidFill>
                  <a:srgbClr val="FF0000"/>
                </a:solidFill>
              </a:rPr>
              <a:t>c</a:t>
            </a:r>
            <a:r>
              <a:rPr lang="en-US" altLang="zh-TW" sz="2400" u="none" dirty="0" smtClean="0">
                <a:solidFill>
                  <a:srgbClr val="FF0000"/>
                </a:solidFill>
              </a:rPr>
              <a:t> = 1</a:t>
            </a:r>
            <a:endParaRPr lang="zh-TW" altLang="en-US" sz="2400" u="none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925852" y="5612664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u="none" dirty="0"/>
              <a:t>n</a:t>
            </a:r>
            <a:r>
              <a:rPr lang="en-US" altLang="zh-TW" sz="2000" u="none" dirty="0" smtClean="0"/>
              <a:t>ot match</a:t>
            </a:r>
            <a:endParaRPr lang="zh-TW" altLang="en-US" sz="2000" u="none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3635896" y="5516092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none" dirty="0" smtClean="0">
                <a:solidFill>
                  <a:srgbClr val="FF0000"/>
                </a:solidFill>
              </a:rPr>
              <a:t>match</a:t>
            </a:r>
            <a:endParaRPr lang="zh-TW" altLang="en-US" u="none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169186" y="5589240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u="none" dirty="0"/>
              <a:t>n</a:t>
            </a:r>
            <a:r>
              <a:rPr lang="en-US" altLang="zh-TW" sz="2000" u="none" dirty="0" smtClean="0"/>
              <a:t>ot match</a:t>
            </a:r>
            <a:endParaRPr lang="zh-TW" altLang="en-US" sz="2000" u="none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718874" y="5589240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u="none" dirty="0"/>
              <a:t>n</a:t>
            </a:r>
            <a:r>
              <a:rPr lang="en-US" altLang="zh-TW" sz="2000" u="none" dirty="0" smtClean="0"/>
              <a:t>ot match</a:t>
            </a:r>
            <a:endParaRPr lang="zh-TW" altLang="en-US" sz="2000" u="none" dirty="0"/>
          </a:p>
        </p:txBody>
      </p:sp>
      <p:sp>
        <p:nvSpPr>
          <p:cNvPr id="74" name="矩形 73"/>
          <p:cNvSpPr/>
          <p:nvPr/>
        </p:nvSpPr>
        <p:spPr>
          <a:xfrm>
            <a:off x="4932698" y="1158546"/>
            <a:ext cx="4170099" cy="4893647"/>
          </a:xfrm>
          <a:prstGeom prst="rect">
            <a:avLst/>
          </a:prstGeom>
          <a:solidFill>
            <a:srgbClr val="FFFFE1"/>
          </a:solidFill>
        </p:spPr>
        <p:txBody>
          <a:bodyPr wrap="square">
            <a:spAutoFit/>
          </a:bodyPr>
          <a:lstStyle/>
          <a:p>
            <a:r>
              <a:rPr lang="en-US" altLang="zh-TW" sz="2400" u="none" dirty="0">
                <a:solidFill>
                  <a:srgbClr val="0070C0"/>
                </a:solidFill>
              </a:rPr>
              <a:t>for</a:t>
            </a:r>
            <a:r>
              <a:rPr lang="en-US" altLang="zh-TW" sz="2400" u="none" dirty="0"/>
              <a:t>(</a:t>
            </a:r>
            <a:r>
              <a:rPr lang="en-US" altLang="zh-TW" sz="2400" u="none" dirty="0" err="1"/>
              <a:t>i</a:t>
            </a:r>
            <a:r>
              <a:rPr lang="en-US" altLang="zh-TW" sz="2400" u="none" dirty="0"/>
              <a:t>=0;i&lt;</a:t>
            </a:r>
            <a:r>
              <a:rPr lang="en-US" altLang="zh-TW" sz="2400" u="none" dirty="0" err="1"/>
              <a:t>n;i</a:t>
            </a:r>
            <a:r>
              <a:rPr lang="en-US" altLang="zh-TW" sz="2400" u="none" dirty="0"/>
              <a:t>++){</a:t>
            </a:r>
          </a:p>
          <a:p>
            <a:r>
              <a:rPr lang="en-US" altLang="zh-TW" sz="2400" u="none" dirty="0"/>
              <a:t>     </a:t>
            </a:r>
            <a:r>
              <a:rPr lang="en-US" altLang="zh-TW" sz="2400" u="none" dirty="0" err="1" smtClean="0">
                <a:solidFill>
                  <a:srgbClr val="0070C0"/>
                </a:solidFill>
              </a:rPr>
              <a:t>scanf</a:t>
            </a:r>
            <a:r>
              <a:rPr lang="en-US" altLang="zh-TW" sz="2400" u="none" dirty="0"/>
              <a:t>("%</a:t>
            </a:r>
            <a:r>
              <a:rPr lang="en-US" altLang="zh-TW" sz="2400" u="none" dirty="0" err="1"/>
              <a:t>s",B</a:t>
            </a:r>
            <a:r>
              <a:rPr lang="en-US" altLang="zh-TW" sz="2400" u="none" dirty="0"/>
              <a:t>);</a:t>
            </a:r>
          </a:p>
          <a:p>
            <a:r>
              <a:rPr lang="en-US" altLang="zh-TW" sz="2400" u="none" dirty="0" smtClean="0"/>
              <a:t>     </a:t>
            </a:r>
            <a:r>
              <a:rPr lang="en-US" altLang="zh-TW" sz="2400" u="none" dirty="0" err="1" smtClean="0"/>
              <a:t>bp</a:t>
            </a:r>
            <a:r>
              <a:rPr lang="en-US" altLang="zh-TW" sz="2400" u="none" dirty="0" smtClean="0"/>
              <a:t>=0; </a:t>
            </a:r>
            <a:endParaRPr lang="en-US" altLang="zh-TW" sz="2400" u="none" dirty="0"/>
          </a:p>
          <a:p>
            <a:r>
              <a:rPr lang="en-US" altLang="zh-TW" sz="2400" u="none" dirty="0" smtClean="0"/>
              <a:t>     </a:t>
            </a:r>
            <a:r>
              <a:rPr lang="en-US" altLang="zh-TW" sz="2400" u="none" dirty="0" err="1" smtClean="0"/>
              <a:t>nc</a:t>
            </a:r>
            <a:r>
              <a:rPr lang="en-US" altLang="zh-TW" sz="2400" u="none" dirty="0" smtClean="0"/>
              <a:t>=0</a:t>
            </a:r>
            <a:r>
              <a:rPr lang="en-US" altLang="zh-TW" sz="2400" u="none" dirty="0"/>
              <a:t>;</a:t>
            </a:r>
          </a:p>
          <a:p>
            <a:r>
              <a:rPr lang="en-US" altLang="zh-TW" sz="2400" u="none" dirty="0" smtClean="0">
                <a:solidFill>
                  <a:srgbClr val="0070C0"/>
                </a:solidFill>
              </a:rPr>
              <a:t>     for</a:t>
            </a:r>
            <a:r>
              <a:rPr lang="en-US" altLang="zh-TW" sz="2400" u="none" dirty="0" smtClean="0"/>
              <a:t>(</a:t>
            </a:r>
            <a:r>
              <a:rPr lang="en-US" altLang="zh-TW" sz="2400" u="none" dirty="0" err="1" smtClean="0"/>
              <a:t>bp</a:t>
            </a:r>
            <a:r>
              <a:rPr lang="en-US" altLang="zh-TW" sz="2400" u="none" dirty="0" smtClean="0"/>
              <a:t>=0;bp&lt;=</a:t>
            </a:r>
            <a:r>
              <a:rPr lang="en-US" altLang="zh-TW" sz="2400" u="none" dirty="0" smtClean="0">
                <a:solidFill>
                  <a:srgbClr val="FF0000"/>
                </a:solidFill>
              </a:rPr>
              <a:t>???</a:t>
            </a:r>
            <a:r>
              <a:rPr lang="en-US" altLang="zh-TW" sz="2400" u="none" dirty="0" smtClean="0"/>
              <a:t>;</a:t>
            </a:r>
            <a:r>
              <a:rPr lang="en-US" altLang="zh-TW" sz="2400" u="none" dirty="0" err="1"/>
              <a:t>bp</a:t>
            </a:r>
            <a:r>
              <a:rPr lang="en-US" altLang="zh-TW" sz="2400" u="none" dirty="0"/>
              <a:t>++){</a:t>
            </a:r>
          </a:p>
          <a:p>
            <a:r>
              <a:rPr lang="en-US" altLang="zh-TW" sz="2400" u="none" dirty="0"/>
              <a:t>    </a:t>
            </a:r>
            <a:r>
              <a:rPr lang="en-US" altLang="zh-TW" sz="2400" u="none" dirty="0" smtClean="0"/>
              <a:t>      </a:t>
            </a:r>
            <a:r>
              <a:rPr lang="en-US" altLang="zh-TW" sz="2400" u="none" dirty="0" smtClean="0">
                <a:solidFill>
                  <a:srgbClr val="0070C0"/>
                </a:solidFill>
              </a:rPr>
              <a:t>for</a:t>
            </a:r>
            <a:r>
              <a:rPr lang="en-US" altLang="zh-TW" sz="2400" u="none" dirty="0" smtClean="0"/>
              <a:t>(j=0;j&lt;</a:t>
            </a:r>
            <a:r>
              <a:rPr lang="en-US" altLang="zh-TW" sz="2400" u="none" dirty="0" err="1" smtClean="0"/>
              <a:t>strlen</a:t>
            </a:r>
            <a:r>
              <a:rPr lang="en-US" altLang="zh-TW" sz="2400" u="none" dirty="0" smtClean="0"/>
              <a:t>(A</a:t>
            </a:r>
            <a:r>
              <a:rPr lang="en-US" altLang="zh-TW" sz="2400" u="none" dirty="0"/>
              <a:t>);</a:t>
            </a:r>
            <a:r>
              <a:rPr lang="en-US" altLang="zh-TW" sz="2400" u="none" dirty="0" err="1"/>
              <a:t>j++</a:t>
            </a:r>
            <a:r>
              <a:rPr lang="en-US" altLang="zh-TW" sz="2400" u="none" dirty="0"/>
              <a:t>){</a:t>
            </a:r>
          </a:p>
          <a:p>
            <a:endParaRPr lang="en-US" altLang="zh-TW" sz="2400" u="none" dirty="0" smtClean="0"/>
          </a:p>
          <a:p>
            <a:endParaRPr lang="en-US" altLang="zh-TW" sz="2400" u="none" dirty="0"/>
          </a:p>
          <a:p>
            <a:r>
              <a:rPr lang="en-US" altLang="zh-TW" sz="2400" u="none" dirty="0" smtClean="0"/>
              <a:t>          }</a:t>
            </a:r>
          </a:p>
          <a:p>
            <a:endParaRPr lang="en-US" altLang="zh-TW" sz="2400" u="none" dirty="0" smtClean="0"/>
          </a:p>
          <a:p>
            <a:endParaRPr lang="en-US" altLang="zh-TW" sz="2400" u="none" dirty="0"/>
          </a:p>
          <a:p>
            <a:r>
              <a:rPr lang="en-US" altLang="zh-TW" sz="2400" u="none" dirty="0" smtClean="0"/>
              <a:t>     }</a:t>
            </a:r>
          </a:p>
          <a:p>
            <a:r>
              <a:rPr lang="en-US" altLang="zh-TW" sz="2400" u="none" dirty="0"/>
              <a:t>}</a:t>
            </a:r>
            <a:endParaRPr lang="zh-TW" altLang="en-US" sz="2400" u="none" dirty="0"/>
          </a:p>
        </p:txBody>
      </p:sp>
    </p:spTree>
    <p:extLst>
      <p:ext uri="{BB962C8B-B14F-4D97-AF65-F5344CB8AC3E}">
        <p14:creationId xmlns:p14="http://schemas.microsoft.com/office/powerpoint/2010/main" val="71206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0" grpId="0"/>
      <p:bldP spid="60" grpId="0"/>
      <p:bldP spid="60" grpId="1"/>
      <p:bldP spid="61" grpId="0" animBg="1"/>
      <p:bldP spid="61" grpId="1" animBg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225750" y="1497335"/>
            <a:ext cx="4336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none" dirty="0"/>
              <a:t>i</a:t>
            </a:r>
            <a:r>
              <a:rPr lang="en-US" altLang="zh-TW" u="none" dirty="0" smtClean="0"/>
              <a:t>f same, continue to compare</a:t>
            </a:r>
          </a:p>
          <a:p>
            <a:r>
              <a:rPr lang="en-US" altLang="zh-TW" u="none" dirty="0" smtClean="0"/>
              <a:t>the next </a:t>
            </a:r>
            <a:r>
              <a:rPr lang="en-US" altLang="zh-TW" u="none" dirty="0" smtClean="0"/>
              <a:t>one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 smtClean="0"/>
              <a:t>For case </a:t>
            </a:r>
            <a:r>
              <a:rPr lang="en-US" altLang="zh-TW" u="none" kern="0" dirty="0" err="1" smtClean="0"/>
              <a:t>bp</a:t>
            </a:r>
            <a:r>
              <a:rPr lang="en-US" altLang="zh-TW" u="none" kern="0" dirty="0" smtClean="0"/>
              <a:t>= 0</a:t>
            </a:r>
            <a:endParaRPr lang="en-US" altLang="zh-TW" u="none" kern="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9512" y="4264772"/>
            <a:ext cx="12101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u="none" dirty="0"/>
              <a:t>char A[5]</a:t>
            </a:r>
            <a:endParaRPr lang="zh-TW" altLang="en-US" sz="2100" u="none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13399"/>
              </p:ext>
            </p:extLst>
          </p:nvPr>
        </p:nvGraphicFramePr>
        <p:xfrm>
          <a:off x="1530190" y="4273377"/>
          <a:ext cx="305281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62"/>
                <a:gridCol w="610562"/>
                <a:gridCol w="610562"/>
                <a:gridCol w="610562"/>
                <a:gridCol w="610562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\0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85523" y="5621759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u="none" dirty="0"/>
              <a:t>char B[9]</a:t>
            </a:r>
            <a:endParaRPr lang="zh-TW" altLang="en-US" sz="2100" u="none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729896" y="4551512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u="none" dirty="0"/>
              <a:t>0         </a:t>
            </a:r>
            <a:r>
              <a:rPr lang="en-US" altLang="zh-TW" sz="1600" u="none" dirty="0" smtClean="0"/>
              <a:t>1 </a:t>
            </a:r>
            <a:endParaRPr lang="zh-TW" altLang="en-US" sz="1600" u="none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03766"/>
              </p:ext>
            </p:extLst>
          </p:nvPr>
        </p:nvGraphicFramePr>
        <p:xfrm>
          <a:off x="1535001" y="5610893"/>
          <a:ext cx="6096000" cy="2819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\0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439007" y="492599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u="none" dirty="0" err="1" smtClean="0">
                <a:solidFill>
                  <a:srgbClr val="FF0000"/>
                </a:solidFill>
              </a:rPr>
              <a:t>bp</a:t>
            </a:r>
            <a:r>
              <a:rPr lang="en-US" altLang="zh-TW" sz="1800" u="none" dirty="0" smtClean="0">
                <a:solidFill>
                  <a:srgbClr val="FF0000"/>
                </a:solidFill>
              </a:rPr>
              <a:t> = </a:t>
            </a:r>
            <a:r>
              <a:rPr lang="en-US" altLang="zh-TW" sz="1800" u="none" dirty="0">
                <a:solidFill>
                  <a:srgbClr val="FF0000"/>
                </a:solidFill>
              </a:rPr>
              <a:t>0</a:t>
            </a:r>
            <a:endParaRPr lang="zh-TW" altLang="en-US" sz="1800" u="none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530190" y="5620531"/>
            <a:ext cx="1234073" cy="27107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4" name="向下箭號 33"/>
          <p:cNvSpPr/>
          <p:nvPr/>
        </p:nvSpPr>
        <p:spPr>
          <a:xfrm>
            <a:off x="1759138" y="5317569"/>
            <a:ext cx="135914" cy="2646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100"/>
          </a:p>
        </p:txBody>
      </p:sp>
      <p:sp>
        <p:nvSpPr>
          <p:cNvPr id="58" name="文字方塊 57"/>
          <p:cNvSpPr txBox="1"/>
          <p:nvPr/>
        </p:nvSpPr>
        <p:spPr>
          <a:xfrm>
            <a:off x="1735908" y="5898758"/>
            <a:ext cx="4647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u="none" dirty="0"/>
              <a:t>0         </a:t>
            </a:r>
            <a:r>
              <a:rPr lang="en-US" altLang="zh-TW" sz="1600" u="none" dirty="0" smtClean="0"/>
              <a:t> 1          2          3         4          5           6          7</a:t>
            </a:r>
            <a:endParaRPr lang="zh-TW" altLang="en-US" sz="1600" u="none" dirty="0"/>
          </a:p>
        </p:txBody>
      </p:sp>
      <p:sp>
        <p:nvSpPr>
          <p:cNvPr id="15" name="矩形 14"/>
          <p:cNvSpPr/>
          <p:nvPr/>
        </p:nvSpPr>
        <p:spPr>
          <a:xfrm>
            <a:off x="4283968" y="107708"/>
            <a:ext cx="4895861" cy="4093428"/>
          </a:xfrm>
          <a:prstGeom prst="rect">
            <a:avLst/>
          </a:prstGeom>
          <a:solidFill>
            <a:srgbClr val="FFFFE1"/>
          </a:solidFill>
        </p:spPr>
        <p:txBody>
          <a:bodyPr wrap="square">
            <a:spAutoFit/>
          </a:bodyPr>
          <a:lstStyle/>
          <a:p>
            <a:r>
              <a:rPr lang="en-US" altLang="zh-TW" sz="2000" u="none" dirty="0">
                <a:solidFill>
                  <a:srgbClr val="0070C0"/>
                </a:solidFill>
              </a:rPr>
              <a:t>for</a:t>
            </a:r>
            <a:r>
              <a:rPr lang="en-US" altLang="zh-TW" sz="2000" u="none" dirty="0"/>
              <a:t>(</a:t>
            </a:r>
            <a:r>
              <a:rPr lang="en-US" altLang="zh-TW" sz="2000" u="none" dirty="0" err="1"/>
              <a:t>i</a:t>
            </a:r>
            <a:r>
              <a:rPr lang="en-US" altLang="zh-TW" sz="2000" u="none" dirty="0"/>
              <a:t>=0;i&lt;</a:t>
            </a:r>
            <a:r>
              <a:rPr lang="en-US" altLang="zh-TW" sz="2000" u="none" dirty="0" err="1"/>
              <a:t>n;i</a:t>
            </a:r>
            <a:r>
              <a:rPr lang="en-US" altLang="zh-TW" sz="2000" u="none" dirty="0"/>
              <a:t>++){</a:t>
            </a:r>
          </a:p>
          <a:p>
            <a:r>
              <a:rPr lang="en-US" altLang="zh-TW" sz="2000" u="none" dirty="0"/>
              <a:t>     </a:t>
            </a:r>
            <a:r>
              <a:rPr lang="en-US" altLang="zh-TW" sz="2000" u="none" dirty="0" err="1" smtClean="0">
                <a:solidFill>
                  <a:srgbClr val="0070C0"/>
                </a:solidFill>
              </a:rPr>
              <a:t>scanf</a:t>
            </a:r>
            <a:r>
              <a:rPr lang="en-US" altLang="zh-TW" sz="2000" u="none" dirty="0"/>
              <a:t>("%</a:t>
            </a:r>
            <a:r>
              <a:rPr lang="en-US" altLang="zh-TW" sz="2000" u="none" dirty="0" err="1"/>
              <a:t>s",B</a:t>
            </a:r>
            <a:r>
              <a:rPr lang="en-US" altLang="zh-TW" sz="2000" u="none" dirty="0"/>
              <a:t>);</a:t>
            </a:r>
          </a:p>
          <a:p>
            <a:r>
              <a:rPr lang="en-US" altLang="zh-TW" sz="2000" u="none" dirty="0" smtClean="0"/>
              <a:t>     </a:t>
            </a:r>
            <a:r>
              <a:rPr lang="en-US" altLang="zh-TW" sz="2000" u="none" dirty="0" err="1" smtClean="0"/>
              <a:t>bp</a:t>
            </a:r>
            <a:r>
              <a:rPr lang="en-US" altLang="zh-TW" sz="2000" u="none" dirty="0" smtClean="0"/>
              <a:t>=0; </a:t>
            </a:r>
            <a:endParaRPr lang="en-US" altLang="zh-TW" sz="2000" u="none" dirty="0"/>
          </a:p>
          <a:p>
            <a:r>
              <a:rPr lang="en-US" altLang="zh-TW" sz="2000" u="none" dirty="0" smtClean="0"/>
              <a:t>     </a:t>
            </a:r>
            <a:r>
              <a:rPr lang="en-US" altLang="zh-TW" sz="2000" u="none" dirty="0" err="1" smtClean="0"/>
              <a:t>nc</a:t>
            </a:r>
            <a:r>
              <a:rPr lang="en-US" altLang="zh-TW" sz="2000" u="none" dirty="0" smtClean="0"/>
              <a:t>=0</a:t>
            </a:r>
            <a:r>
              <a:rPr lang="en-US" altLang="zh-TW" sz="2000" u="none" dirty="0"/>
              <a:t>;</a:t>
            </a:r>
          </a:p>
          <a:p>
            <a:r>
              <a:rPr lang="en-US" altLang="zh-TW" sz="2000" u="none" dirty="0" smtClean="0">
                <a:solidFill>
                  <a:srgbClr val="0070C0"/>
                </a:solidFill>
              </a:rPr>
              <a:t>     for</a:t>
            </a:r>
            <a:r>
              <a:rPr lang="en-US" altLang="zh-TW" sz="2000" u="none" dirty="0" smtClean="0"/>
              <a:t>(</a:t>
            </a:r>
            <a:r>
              <a:rPr lang="en-US" altLang="zh-TW" sz="2000" u="none" dirty="0" err="1" smtClean="0"/>
              <a:t>bp</a:t>
            </a:r>
            <a:r>
              <a:rPr lang="en-US" altLang="zh-TW" sz="2000" u="none" dirty="0"/>
              <a:t>=0;bp&lt;= </a:t>
            </a:r>
            <a:r>
              <a:rPr lang="en-US" altLang="zh-TW" sz="2000" u="none" dirty="0" err="1"/>
              <a:t>strlen</a:t>
            </a:r>
            <a:r>
              <a:rPr lang="en-US" altLang="zh-TW" sz="2000" u="none" dirty="0"/>
              <a:t>(B)-</a:t>
            </a:r>
            <a:r>
              <a:rPr lang="en-US" altLang="zh-TW" sz="2000" u="none" dirty="0" err="1"/>
              <a:t>strlen</a:t>
            </a:r>
            <a:r>
              <a:rPr lang="en-US" altLang="zh-TW" sz="2000" u="none" dirty="0"/>
              <a:t>(A</a:t>
            </a:r>
            <a:r>
              <a:rPr lang="en-US" altLang="zh-TW" sz="2000" u="none" dirty="0" smtClean="0"/>
              <a:t>);</a:t>
            </a:r>
            <a:r>
              <a:rPr lang="en-US" altLang="zh-TW" sz="2000" u="none" dirty="0" err="1"/>
              <a:t>bp</a:t>
            </a:r>
            <a:r>
              <a:rPr lang="en-US" altLang="zh-TW" sz="2000" u="none" dirty="0"/>
              <a:t>++){</a:t>
            </a:r>
          </a:p>
          <a:p>
            <a:r>
              <a:rPr lang="en-US" altLang="zh-TW" sz="2000" u="none" dirty="0"/>
              <a:t>    </a:t>
            </a:r>
            <a:r>
              <a:rPr lang="en-US" altLang="zh-TW" sz="2000" u="none" dirty="0" smtClean="0"/>
              <a:t>      </a:t>
            </a:r>
            <a:r>
              <a:rPr lang="en-US" altLang="zh-TW" sz="2000" u="none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u="none" dirty="0" smtClean="0"/>
              <a:t>(j=0;j&lt;</a:t>
            </a:r>
            <a:r>
              <a:rPr lang="en-US" altLang="zh-TW" sz="2000" u="none" dirty="0" err="1" smtClean="0"/>
              <a:t>strlen</a:t>
            </a:r>
            <a:r>
              <a:rPr lang="en-US" altLang="zh-TW" sz="2000" u="none" dirty="0" smtClean="0"/>
              <a:t>(A</a:t>
            </a:r>
            <a:r>
              <a:rPr lang="en-US" altLang="zh-TW" sz="2000" u="none" dirty="0"/>
              <a:t>);</a:t>
            </a:r>
            <a:r>
              <a:rPr lang="en-US" altLang="zh-TW" sz="2000" u="none" dirty="0" err="1"/>
              <a:t>j++</a:t>
            </a:r>
            <a:r>
              <a:rPr lang="en-US" altLang="zh-TW" sz="2000" u="none" dirty="0"/>
              <a:t>){</a:t>
            </a:r>
          </a:p>
          <a:p>
            <a:endParaRPr lang="en-US" altLang="zh-TW" sz="2000" u="none" dirty="0" smtClean="0"/>
          </a:p>
          <a:p>
            <a:endParaRPr lang="en-US" altLang="zh-TW" sz="2000" u="none" dirty="0"/>
          </a:p>
          <a:p>
            <a:r>
              <a:rPr lang="en-US" altLang="zh-TW" sz="2000" u="none" dirty="0" smtClean="0"/>
              <a:t>          }</a:t>
            </a:r>
          </a:p>
          <a:p>
            <a:endParaRPr lang="en-US" altLang="zh-TW" sz="2000" u="none" dirty="0" smtClean="0"/>
          </a:p>
          <a:p>
            <a:endParaRPr lang="en-US" altLang="zh-TW" sz="2000" u="none" dirty="0"/>
          </a:p>
          <a:p>
            <a:r>
              <a:rPr lang="en-US" altLang="zh-TW" sz="2000" u="none" dirty="0" smtClean="0"/>
              <a:t>     }</a:t>
            </a:r>
          </a:p>
          <a:p>
            <a:r>
              <a:rPr lang="en-US" altLang="zh-TW" sz="2000" u="none" dirty="0"/>
              <a:t>}</a:t>
            </a:r>
            <a:endParaRPr lang="zh-TW" altLang="en-US" sz="2000" u="none" dirty="0"/>
          </a:p>
        </p:txBody>
      </p:sp>
      <p:sp>
        <p:nvSpPr>
          <p:cNvPr id="18" name="向下箭號 17"/>
          <p:cNvSpPr/>
          <p:nvPr/>
        </p:nvSpPr>
        <p:spPr>
          <a:xfrm>
            <a:off x="1759138" y="3997613"/>
            <a:ext cx="135914" cy="2646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100"/>
          </a:p>
        </p:txBody>
      </p:sp>
      <p:sp>
        <p:nvSpPr>
          <p:cNvPr id="3" name="文字方塊 2"/>
          <p:cNvSpPr txBox="1"/>
          <p:nvPr/>
        </p:nvSpPr>
        <p:spPr>
          <a:xfrm>
            <a:off x="237185" y="1497335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none" dirty="0">
                <a:solidFill>
                  <a:srgbClr val="FF0000"/>
                </a:solidFill>
              </a:rPr>
              <a:t>i</a:t>
            </a:r>
            <a:r>
              <a:rPr lang="en-US" altLang="zh-TW" u="none" dirty="0" smtClean="0">
                <a:solidFill>
                  <a:srgbClr val="FF0000"/>
                </a:solidFill>
              </a:rPr>
              <a:t>f same, continue to compare </a:t>
            </a:r>
          </a:p>
          <a:p>
            <a:r>
              <a:rPr lang="en-US" altLang="zh-TW" u="none" dirty="0" smtClean="0">
                <a:solidFill>
                  <a:srgbClr val="FF0000"/>
                </a:solidFill>
              </a:rPr>
              <a:t>the next </a:t>
            </a:r>
            <a:r>
              <a:rPr lang="en-US" altLang="zh-TW" u="none" dirty="0" smtClean="0">
                <a:solidFill>
                  <a:srgbClr val="FF0000"/>
                </a:solidFill>
              </a:rPr>
              <a:t>one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80581" y="2504247"/>
            <a:ext cx="41900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none" dirty="0" smtClean="0">
                <a:solidFill>
                  <a:srgbClr val="FF0000"/>
                </a:solidFill>
              </a:rPr>
              <a:t>if </a:t>
            </a:r>
            <a:r>
              <a:rPr lang="en-US" altLang="zh-TW" u="none" dirty="0" smtClean="0">
                <a:solidFill>
                  <a:srgbClr val="FF0000"/>
                </a:solidFill>
              </a:rPr>
              <a:t>not </a:t>
            </a:r>
            <a:r>
              <a:rPr lang="en-US" altLang="zh-TW" u="none" dirty="0" smtClean="0">
                <a:solidFill>
                  <a:srgbClr val="FF0000"/>
                </a:solidFill>
              </a:rPr>
              <a:t>same, </a:t>
            </a:r>
          </a:p>
          <a:p>
            <a:r>
              <a:rPr lang="en-US" altLang="zh-TW" u="none" dirty="0">
                <a:solidFill>
                  <a:srgbClr val="FF0000"/>
                </a:solidFill>
              </a:rPr>
              <a:t>y</a:t>
            </a:r>
            <a:r>
              <a:rPr lang="en-US" altLang="zh-TW" u="none" dirty="0" smtClean="0">
                <a:solidFill>
                  <a:srgbClr val="FF0000"/>
                </a:solidFill>
              </a:rPr>
              <a:t>ou should </a:t>
            </a:r>
            <a:r>
              <a:rPr lang="en-US" altLang="zh-TW" sz="3000" b="1" dirty="0" smtClean="0">
                <a:solidFill>
                  <a:srgbClr val="FF0000"/>
                </a:solidFill>
              </a:rPr>
              <a:t>break</a:t>
            </a:r>
            <a:r>
              <a:rPr lang="en-US" altLang="zh-TW" u="none" dirty="0" smtClean="0">
                <a:solidFill>
                  <a:srgbClr val="FF0000"/>
                </a:solidFill>
              </a:rPr>
              <a:t> the loop!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535105" y="6033725"/>
            <a:ext cx="82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dirty="0" smtClean="0"/>
              <a:t>same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2010823" y="6037257"/>
            <a:ext cx="128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dirty="0">
                <a:solidFill>
                  <a:srgbClr val="FF0000"/>
                </a:solidFill>
              </a:rPr>
              <a:t>n</a:t>
            </a:r>
            <a:r>
              <a:rPr lang="en-US" altLang="zh-TW" sz="2400" u="none" dirty="0" smtClean="0">
                <a:solidFill>
                  <a:srgbClr val="FF0000"/>
                </a:solidFill>
              </a:rPr>
              <a:t>ot same</a:t>
            </a:r>
          </a:p>
        </p:txBody>
      </p:sp>
      <p:sp>
        <p:nvSpPr>
          <p:cNvPr id="25" name="矩形 24"/>
          <p:cNvSpPr/>
          <p:nvPr/>
        </p:nvSpPr>
        <p:spPr>
          <a:xfrm>
            <a:off x="5292815" y="1983399"/>
            <a:ext cx="2453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u="none" dirty="0">
                <a:solidFill>
                  <a:srgbClr val="FF0000"/>
                </a:solidFill>
              </a:rPr>
              <a:t>if(B[</a:t>
            </a:r>
            <a:r>
              <a:rPr lang="en-US" altLang="zh-TW" sz="2000" u="none" dirty="0" err="1">
                <a:solidFill>
                  <a:srgbClr val="FF0000"/>
                </a:solidFill>
              </a:rPr>
              <a:t>bp+j</a:t>
            </a:r>
            <a:r>
              <a:rPr lang="en-US" altLang="zh-TW" sz="2000" u="none" dirty="0">
                <a:solidFill>
                  <a:srgbClr val="FF0000"/>
                </a:solidFill>
              </a:rPr>
              <a:t>]!=A[j]) </a:t>
            </a:r>
          </a:p>
          <a:p>
            <a:r>
              <a:rPr lang="en-US" altLang="zh-TW" sz="2000" u="none" dirty="0">
                <a:solidFill>
                  <a:srgbClr val="FF0000"/>
                </a:solidFill>
              </a:rPr>
              <a:t>                 break;</a:t>
            </a:r>
          </a:p>
        </p:txBody>
      </p:sp>
    </p:spTree>
    <p:extLst>
      <p:ext uri="{BB962C8B-B14F-4D97-AF65-F5344CB8AC3E}">
        <p14:creationId xmlns:p14="http://schemas.microsoft.com/office/powerpoint/2010/main" val="14172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7187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0.07187 -0.00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 animBg="1"/>
      <p:bldP spid="18" grpId="0" animBg="1"/>
      <p:bldP spid="18" grpId="1" animBg="1"/>
      <p:bldP spid="3" grpId="0"/>
      <p:bldP spid="19" grpId="1"/>
      <p:bldP spid="2" grpId="0"/>
      <p:bldP spid="2" grpId="1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 smtClean="0"/>
              <a:t>For case </a:t>
            </a:r>
            <a:r>
              <a:rPr lang="en-US" altLang="zh-TW" u="none" kern="0" dirty="0" err="1" smtClean="0"/>
              <a:t>bp</a:t>
            </a:r>
            <a:r>
              <a:rPr lang="en-US" altLang="zh-TW" u="none" kern="0" dirty="0" smtClean="0"/>
              <a:t>= 1</a:t>
            </a:r>
            <a:endParaRPr lang="en-US" altLang="zh-TW" u="none" kern="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9512" y="4264772"/>
            <a:ext cx="12101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u="none" dirty="0"/>
              <a:t>char A[5]</a:t>
            </a:r>
            <a:endParaRPr lang="zh-TW" altLang="en-US" sz="2100" u="none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530190" y="4273377"/>
          <a:ext cx="305281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62"/>
                <a:gridCol w="610562"/>
                <a:gridCol w="610562"/>
                <a:gridCol w="610562"/>
                <a:gridCol w="610562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\0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85523" y="5621759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u="none" dirty="0"/>
              <a:t>char B[9]</a:t>
            </a:r>
            <a:endParaRPr lang="zh-TW" altLang="en-US" sz="2100" u="none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729896" y="4551512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u="none" dirty="0"/>
              <a:t>0         </a:t>
            </a:r>
            <a:r>
              <a:rPr lang="en-US" altLang="zh-TW" sz="1600" u="none" dirty="0" smtClean="0"/>
              <a:t>1 </a:t>
            </a:r>
            <a:endParaRPr lang="zh-TW" altLang="en-US" sz="1600" u="none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1535001" y="5610893"/>
          <a:ext cx="6096000" cy="2819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\0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2022608" y="492599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u="none" dirty="0" err="1" smtClean="0">
                <a:solidFill>
                  <a:srgbClr val="FF0000"/>
                </a:solidFill>
              </a:rPr>
              <a:t>bp</a:t>
            </a:r>
            <a:r>
              <a:rPr lang="en-US" altLang="zh-TW" sz="1800" u="none" dirty="0" smtClean="0">
                <a:solidFill>
                  <a:srgbClr val="FF0000"/>
                </a:solidFill>
              </a:rPr>
              <a:t> = </a:t>
            </a:r>
            <a:r>
              <a:rPr lang="en-US" altLang="zh-TW" sz="1800" u="none" dirty="0">
                <a:solidFill>
                  <a:srgbClr val="FF0000"/>
                </a:solidFill>
              </a:rPr>
              <a:t>1</a:t>
            </a:r>
            <a:endParaRPr lang="zh-TW" altLang="en-US" sz="1800" u="none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123728" y="5620531"/>
            <a:ext cx="1234073" cy="27107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4" name="向下箭號 33"/>
          <p:cNvSpPr/>
          <p:nvPr/>
        </p:nvSpPr>
        <p:spPr>
          <a:xfrm>
            <a:off x="2352676" y="5317569"/>
            <a:ext cx="135914" cy="2646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100"/>
          </a:p>
        </p:txBody>
      </p:sp>
      <p:sp>
        <p:nvSpPr>
          <p:cNvPr id="58" name="文字方塊 57"/>
          <p:cNvSpPr txBox="1"/>
          <p:nvPr/>
        </p:nvSpPr>
        <p:spPr>
          <a:xfrm>
            <a:off x="1735908" y="5898758"/>
            <a:ext cx="4647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u="none" dirty="0"/>
              <a:t>0         </a:t>
            </a:r>
            <a:r>
              <a:rPr lang="en-US" altLang="zh-TW" sz="1600" u="none" dirty="0" smtClean="0"/>
              <a:t> 1          2          3         4          5           6          7</a:t>
            </a:r>
            <a:endParaRPr lang="zh-TW" altLang="en-US" sz="1600" u="none" dirty="0"/>
          </a:p>
        </p:txBody>
      </p:sp>
      <p:sp>
        <p:nvSpPr>
          <p:cNvPr id="15" name="矩形 14"/>
          <p:cNvSpPr/>
          <p:nvPr/>
        </p:nvSpPr>
        <p:spPr>
          <a:xfrm>
            <a:off x="4283968" y="107708"/>
            <a:ext cx="4895861" cy="4093428"/>
          </a:xfrm>
          <a:prstGeom prst="rect">
            <a:avLst/>
          </a:prstGeom>
          <a:solidFill>
            <a:srgbClr val="FFFFE1"/>
          </a:solidFill>
        </p:spPr>
        <p:txBody>
          <a:bodyPr wrap="square">
            <a:spAutoFit/>
          </a:bodyPr>
          <a:lstStyle/>
          <a:p>
            <a:r>
              <a:rPr lang="en-US" altLang="zh-TW" sz="2000" u="none" dirty="0">
                <a:solidFill>
                  <a:srgbClr val="0070C0"/>
                </a:solidFill>
              </a:rPr>
              <a:t>for</a:t>
            </a:r>
            <a:r>
              <a:rPr lang="en-US" altLang="zh-TW" sz="2000" u="none" dirty="0"/>
              <a:t>(</a:t>
            </a:r>
            <a:r>
              <a:rPr lang="en-US" altLang="zh-TW" sz="2000" u="none" dirty="0" err="1"/>
              <a:t>i</a:t>
            </a:r>
            <a:r>
              <a:rPr lang="en-US" altLang="zh-TW" sz="2000" u="none" dirty="0"/>
              <a:t>=0;i&lt;</a:t>
            </a:r>
            <a:r>
              <a:rPr lang="en-US" altLang="zh-TW" sz="2000" u="none" dirty="0" err="1"/>
              <a:t>n;i</a:t>
            </a:r>
            <a:r>
              <a:rPr lang="en-US" altLang="zh-TW" sz="2000" u="none" dirty="0"/>
              <a:t>++){</a:t>
            </a:r>
          </a:p>
          <a:p>
            <a:r>
              <a:rPr lang="en-US" altLang="zh-TW" sz="2000" u="none" dirty="0"/>
              <a:t>     </a:t>
            </a:r>
            <a:r>
              <a:rPr lang="en-US" altLang="zh-TW" sz="2000" u="none" dirty="0" err="1" smtClean="0">
                <a:solidFill>
                  <a:srgbClr val="0070C0"/>
                </a:solidFill>
              </a:rPr>
              <a:t>scanf</a:t>
            </a:r>
            <a:r>
              <a:rPr lang="en-US" altLang="zh-TW" sz="2000" u="none" dirty="0"/>
              <a:t>("%</a:t>
            </a:r>
            <a:r>
              <a:rPr lang="en-US" altLang="zh-TW" sz="2000" u="none" dirty="0" err="1"/>
              <a:t>s",B</a:t>
            </a:r>
            <a:r>
              <a:rPr lang="en-US" altLang="zh-TW" sz="2000" u="none" dirty="0"/>
              <a:t>);</a:t>
            </a:r>
          </a:p>
          <a:p>
            <a:r>
              <a:rPr lang="en-US" altLang="zh-TW" sz="2000" u="none" dirty="0" smtClean="0"/>
              <a:t>     </a:t>
            </a:r>
            <a:r>
              <a:rPr lang="en-US" altLang="zh-TW" sz="2000" u="none" dirty="0" err="1" smtClean="0"/>
              <a:t>bp</a:t>
            </a:r>
            <a:r>
              <a:rPr lang="en-US" altLang="zh-TW" sz="2000" u="none" dirty="0" smtClean="0"/>
              <a:t>=0; </a:t>
            </a:r>
            <a:endParaRPr lang="en-US" altLang="zh-TW" sz="2000" u="none" dirty="0"/>
          </a:p>
          <a:p>
            <a:r>
              <a:rPr lang="en-US" altLang="zh-TW" sz="2000" u="none" dirty="0" smtClean="0"/>
              <a:t>     </a:t>
            </a:r>
            <a:r>
              <a:rPr lang="en-US" altLang="zh-TW" sz="2000" u="none" dirty="0" err="1" smtClean="0"/>
              <a:t>nc</a:t>
            </a:r>
            <a:r>
              <a:rPr lang="en-US" altLang="zh-TW" sz="2000" u="none" dirty="0" smtClean="0"/>
              <a:t>=0</a:t>
            </a:r>
            <a:r>
              <a:rPr lang="en-US" altLang="zh-TW" sz="2000" u="none" dirty="0"/>
              <a:t>;</a:t>
            </a:r>
          </a:p>
          <a:p>
            <a:r>
              <a:rPr lang="en-US" altLang="zh-TW" sz="2000" u="none" dirty="0" smtClean="0">
                <a:solidFill>
                  <a:srgbClr val="0070C0"/>
                </a:solidFill>
              </a:rPr>
              <a:t>     for</a:t>
            </a:r>
            <a:r>
              <a:rPr lang="en-US" altLang="zh-TW" sz="2000" u="none" dirty="0" smtClean="0"/>
              <a:t>(</a:t>
            </a:r>
            <a:r>
              <a:rPr lang="en-US" altLang="zh-TW" sz="2000" u="none" dirty="0" err="1" smtClean="0"/>
              <a:t>bp</a:t>
            </a:r>
            <a:r>
              <a:rPr lang="en-US" altLang="zh-TW" sz="2000" u="none" dirty="0"/>
              <a:t>=0;bp&lt;= </a:t>
            </a:r>
            <a:r>
              <a:rPr lang="en-US" altLang="zh-TW" sz="2000" u="none" dirty="0" err="1"/>
              <a:t>strlen</a:t>
            </a:r>
            <a:r>
              <a:rPr lang="en-US" altLang="zh-TW" sz="2000" u="none" dirty="0"/>
              <a:t>(B)-</a:t>
            </a:r>
            <a:r>
              <a:rPr lang="en-US" altLang="zh-TW" sz="2000" u="none" dirty="0" err="1"/>
              <a:t>strlen</a:t>
            </a:r>
            <a:r>
              <a:rPr lang="en-US" altLang="zh-TW" sz="2000" u="none" dirty="0"/>
              <a:t>(A</a:t>
            </a:r>
            <a:r>
              <a:rPr lang="en-US" altLang="zh-TW" sz="2000" u="none" dirty="0" smtClean="0"/>
              <a:t>);</a:t>
            </a:r>
            <a:r>
              <a:rPr lang="en-US" altLang="zh-TW" sz="2000" u="none" dirty="0" err="1"/>
              <a:t>bp</a:t>
            </a:r>
            <a:r>
              <a:rPr lang="en-US" altLang="zh-TW" sz="2000" u="none" dirty="0"/>
              <a:t>++){</a:t>
            </a:r>
          </a:p>
          <a:p>
            <a:r>
              <a:rPr lang="en-US" altLang="zh-TW" sz="2000" u="none" dirty="0"/>
              <a:t>    </a:t>
            </a:r>
            <a:r>
              <a:rPr lang="en-US" altLang="zh-TW" sz="2000" u="none" dirty="0" smtClean="0"/>
              <a:t>      </a:t>
            </a:r>
            <a:r>
              <a:rPr lang="en-US" altLang="zh-TW" sz="2000" u="none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u="none" dirty="0" smtClean="0"/>
              <a:t>(j=0;j&lt;</a:t>
            </a:r>
            <a:r>
              <a:rPr lang="en-US" altLang="zh-TW" sz="2000" u="none" dirty="0" err="1" smtClean="0"/>
              <a:t>strlen</a:t>
            </a:r>
            <a:r>
              <a:rPr lang="en-US" altLang="zh-TW" sz="2000" u="none" dirty="0" smtClean="0"/>
              <a:t>(A</a:t>
            </a:r>
            <a:r>
              <a:rPr lang="en-US" altLang="zh-TW" sz="2000" u="none" dirty="0"/>
              <a:t>);</a:t>
            </a:r>
            <a:r>
              <a:rPr lang="en-US" altLang="zh-TW" sz="2000" u="none" dirty="0" err="1"/>
              <a:t>j++</a:t>
            </a:r>
            <a:r>
              <a:rPr lang="en-US" altLang="zh-TW" sz="2000" u="none" dirty="0"/>
              <a:t>){</a:t>
            </a:r>
          </a:p>
          <a:p>
            <a:endParaRPr lang="en-US" altLang="zh-TW" sz="2000" u="none" dirty="0" smtClean="0"/>
          </a:p>
          <a:p>
            <a:endParaRPr lang="en-US" altLang="zh-TW" sz="2000" u="none" dirty="0"/>
          </a:p>
          <a:p>
            <a:r>
              <a:rPr lang="en-US" altLang="zh-TW" sz="2000" u="none" dirty="0" smtClean="0"/>
              <a:t>          }</a:t>
            </a:r>
          </a:p>
          <a:p>
            <a:endParaRPr lang="en-US" altLang="zh-TW" sz="2000" u="none" dirty="0" smtClean="0"/>
          </a:p>
          <a:p>
            <a:endParaRPr lang="en-US" altLang="zh-TW" sz="2000" u="none" dirty="0"/>
          </a:p>
          <a:p>
            <a:r>
              <a:rPr lang="en-US" altLang="zh-TW" sz="2000" u="none" dirty="0" smtClean="0"/>
              <a:t>     }</a:t>
            </a:r>
          </a:p>
          <a:p>
            <a:r>
              <a:rPr lang="en-US" altLang="zh-TW" sz="2000" u="none" dirty="0"/>
              <a:t>}</a:t>
            </a:r>
            <a:endParaRPr lang="zh-TW" altLang="en-US" sz="2000" u="none" dirty="0"/>
          </a:p>
        </p:txBody>
      </p:sp>
      <p:sp>
        <p:nvSpPr>
          <p:cNvPr id="18" name="向下箭號 17"/>
          <p:cNvSpPr/>
          <p:nvPr/>
        </p:nvSpPr>
        <p:spPr>
          <a:xfrm>
            <a:off x="1759138" y="3997613"/>
            <a:ext cx="135914" cy="2646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100"/>
          </a:p>
        </p:txBody>
      </p:sp>
      <p:sp>
        <p:nvSpPr>
          <p:cNvPr id="3" name="文字方塊 2"/>
          <p:cNvSpPr txBox="1"/>
          <p:nvPr/>
        </p:nvSpPr>
        <p:spPr>
          <a:xfrm>
            <a:off x="237185" y="1497335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none" dirty="0">
                <a:solidFill>
                  <a:srgbClr val="FF0000"/>
                </a:solidFill>
              </a:rPr>
              <a:t>i</a:t>
            </a:r>
            <a:r>
              <a:rPr lang="en-US" altLang="zh-TW" u="none" dirty="0" smtClean="0">
                <a:solidFill>
                  <a:srgbClr val="FF0000"/>
                </a:solidFill>
              </a:rPr>
              <a:t>f same, continue to compare </a:t>
            </a:r>
          </a:p>
          <a:p>
            <a:r>
              <a:rPr lang="en-US" altLang="zh-TW" u="none" dirty="0" smtClean="0">
                <a:solidFill>
                  <a:srgbClr val="FF0000"/>
                </a:solidFill>
              </a:rPr>
              <a:t>next one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80581" y="2504247"/>
            <a:ext cx="41900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none" dirty="0" smtClean="0">
                <a:solidFill>
                  <a:srgbClr val="FF0000"/>
                </a:solidFill>
              </a:rPr>
              <a:t>if </a:t>
            </a:r>
            <a:r>
              <a:rPr lang="en-US" altLang="zh-TW" u="none" dirty="0" smtClean="0">
                <a:solidFill>
                  <a:srgbClr val="FF0000"/>
                </a:solidFill>
              </a:rPr>
              <a:t>not </a:t>
            </a:r>
            <a:r>
              <a:rPr lang="en-US" altLang="zh-TW" u="none" dirty="0" smtClean="0">
                <a:solidFill>
                  <a:srgbClr val="FF0000"/>
                </a:solidFill>
              </a:rPr>
              <a:t>same, </a:t>
            </a:r>
          </a:p>
          <a:p>
            <a:r>
              <a:rPr lang="en-US" altLang="zh-TW" u="none" dirty="0">
                <a:solidFill>
                  <a:srgbClr val="FF0000"/>
                </a:solidFill>
              </a:rPr>
              <a:t>y</a:t>
            </a:r>
            <a:r>
              <a:rPr lang="en-US" altLang="zh-TW" u="none" dirty="0" smtClean="0">
                <a:solidFill>
                  <a:srgbClr val="FF0000"/>
                </a:solidFill>
              </a:rPr>
              <a:t>ou should </a:t>
            </a:r>
            <a:r>
              <a:rPr lang="en-US" altLang="zh-TW" sz="3000" b="1" dirty="0" smtClean="0">
                <a:solidFill>
                  <a:srgbClr val="FF0000"/>
                </a:solidFill>
              </a:rPr>
              <a:t>break</a:t>
            </a:r>
            <a:r>
              <a:rPr lang="en-US" altLang="zh-TW" u="none" dirty="0" smtClean="0">
                <a:solidFill>
                  <a:srgbClr val="FF0000"/>
                </a:solidFill>
              </a:rPr>
              <a:t> the loop!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23899" y="1500867"/>
            <a:ext cx="4336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none" dirty="0"/>
              <a:t>i</a:t>
            </a:r>
            <a:r>
              <a:rPr lang="en-US" altLang="zh-TW" u="none" dirty="0" smtClean="0"/>
              <a:t>f same, continue to compare</a:t>
            </a:r>
          </a:p>
          <a:p>
            <a:r>
              <a:rPr lang="en-US" altLang="zh-TW" u="none" dirty="0" smtClean="0"/>
              <a:t>next one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075824" y="6037257"/>
            <a:ext cx="82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dirty="0" smtClean="0"/>
              <a:t>same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2488589" y="6046160"/>
            <a:ext cx="128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dirty="0">
                <a:solidFill>
                  <a:srgbClr val="FF0000"/>
                </a:solidFill>
              </a:rPr>
              <a:t>n</a:t>
            </a:r>
            <a:r>
              <a:rPr lang="en-US" altLang="zh-TW" sz="2400" u="none" dirty="0" smtClean="0">
                <a:solidFill>
                  <a:srgbClr val="FF0000"/>
                </a:solidFill>
              </a:rPr>
              <a:t>ot same</a:t>
            </a:r>
          </a:p>
        </p:txBody>
      </p:sp>
      <p:sp>
        <p:nvSpPr>
          <p:cNvPr id="25" name="矩形 24"/>
          <p:cNvSpPr/>
          <p:nvPr/>
        </p:nvSpPr>
        <p:spPr>
          <a:xfrm>
            <a:off x="5292815" y="1983399"/>
            <a:ext cx="2453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u="none" dirty="0"/>
              <a:t>if(B[</a:t>
            </a:r>
            <a:r>
              <a:rPr lang="en-US" altLang="zh-TW" sz="2000" u="none" dirty="0" err="1"/>
              <a:t>bp+j</a:t>
            </a:r>
            <a:r>
              <a:rPr lang="en-US" altLang="zh-TW" sz="2000" u="none" dirty="0"/>
              <a:t>]!=A[j]) </a:t>
            </a:r>
          </a:p>
          <a:p>
            <a:r>
              <a:rPr lang="en-US" altLang="zh-TW" sz="2000" u="none" dirty="0"/>
              <a:t>                 break;</a:t>
            </a:r>
          </a:p>
        </p:txBody>
      </p:sp>
    </p:spTree>
    <p:extLst>
      <p:ext uri="{BB962C8B-B14F-4D97-AF65-F5344CB8AC3E}">
        <p14:creationId xmlns:p14="http://schemas.microsoft.com/office/powerpoint/2010/main" val="18150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7187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07187 -0.00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8" grpId="0" animBg="1"/>
      <p:bldP spid="18" grpId="1" animBg="1"/>
      <p:bldP spid="3" grpId="0"/>
      <p:bldP spid="19" grpId="0"/>
      <p:bldP spid="23" grpId="0"/>
      <p:bldP spid="2" grpId="0"/>
      <p:bldP spid="2" grpId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 smtClean="0"/>
              <a:t>For case </a:t>
            </a:r>
            <a:r>
              <a:rPr lang="en-US" altLang="zh-TW" u="none" kern="0" dirty="0" err="1" smtClean="0"/>
              <a:t>bp</a:t>
            </a:r>
            <a:r>
              <a:rPr lang="en-US" altLang="zh-TW" u="none" kern="0" dirty="0" smtClean="0"/>
              <a:t>= </a:t>
            </a:r>
            <a:r>
              <a:rPr lang="en-US" altLang="zh-TW" u="none" kern="0" dirty="0"/>
              <a:t>2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9512" y="4264772"/>
            <a:ext cx="12101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u="none" dirty="0"/>
              <a:t>char A[5]</a:t>
            </a:r>
            <a:endParaRPr lang="zh-TW" altLang="en-US" sz="2100" u="none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530190" y="4273377"/>
          <a:ext cx="305281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62"/>
                <a:gridCol w="610562"/>
                <a:gridCol w="610562"/>
                <a:gridCol w="610562"/>
                <a:gridCol w="610562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\0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27584" y="5621759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u="none" dirty="0"/>
              <a:t>char B[9]</a:t>
            </a:r>
            <a:endParaRPr lang="zh-TW" altLang="en-US" sz="2100" u="none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729896" y="4551512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u="none" dirty="0"/>
              <a:t>0         </a:t>
            </a:r>
            <a:r>
              <a:rPr lang="en-US" altLang="zh-TW" sz="1600" u="none" dirty="0" smtClean="0"/>
              <a:t>1 </a:t>
            </a:r>
            <a:endParaRPr lang="zh-TW" altLang="en-US" sz="1600" u="none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1535001" y="5610893"/>
          <a:ext cx="6096000" cy="2819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\0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2664669" y="492599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u="none" dirty="0" err="1" smtClean="0">
                <a:solidFill>
                  <a:srgbClr val="FF0000"/>
                </a:solidFill>
              </a:rPr>
              <a:t>bp</a:t>
            </a:r>
            <a:r>
              <a:rPr lang="en-US" altLang="zh-TW" sz="1800" u="none" dirty="0" smtClean="0">
                <a:solidFill>
                  <a:srgbClr val="FF0000"/>
                </a:solidFill>
              </a:rPr>
              <a:t> = </a:t>
            </a:r>
            <a:r>
              <a:rPr lang="en-US" altLang="zh-TW" sz="1800" u="none" dirty="0">
                <a:solidFill>
                  <a:srgbClr val="FF0000"/>
                </a:solidFill>
              </a:rPr>
              <a:t>2</a:t>
            </a:r>
            <a:endParaRPr lang="zh-TW" altLang="en-US" sz="1800" u="none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765789" y="5620531"/>
            <a:ext cx="1234073" cy="27107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4" name="向下箭號 33"/>
          <p:cNvSpPr/>
          <p:nvPr/>
        </p:nvSpPr>
        <p:spPr>
          <a:xfrm>
            <a:off x="2994737" y="5317569"/>
            <a:ext cx="135914" cy="2646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100"/>
          </a:p>
        </p:txBody>
      </p:sp>
      <p:sp>
        <p:nvSpPr>
          <p:cNvPr id="58" name="文字方塊 57"/>
          <p:cNvSpPr txBox="1"/>
          <p:nvPr/>
        </p:nvSpPr>
        <p:spPr>
          <a:xfrm>
            <a:off x="1735908" y="5898758"/>
            <a:ext cx="4647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u="none" dirty="0"/>
              <a:t>0         </a:t>
            </a:r>
            <a:r>
              <a:rPr lang="en-US" altLang="zh-TW" sz="1600" u="none" dirty="0" smtClean="0"/>
              <a:t> 1          2          3         4          5           6          7</a:t>
            </a:r>
            <a:endParaRPr lang="zh-TW" altLang="en-US" sz="1600" u="none" dirty="0"/>
          </a:p>
        </p:txBody>
      </p:sp>
      <p:sp>
        <p:nvSpPr>
          <p:cNvPr id="15" name="矩形 14"/>
          <p:cNvSpPr/>
          <p:nvPr/>
        </p:nvSpPr>
        <p:spPr>
          <a:xfrm>
            <a:off x="4283968" y="107708"/>
            <a:ext cx="4895861" cy="4093428"/>
          </a:xfrm>
          <a:prstGeom prst="rect">
            <a:avLst/>
          </a:prstGeom>
          <a:solidFill>
            <a:srgbClr val="FFFFE1"/>
          </a:solidFill>
        </p:spPr>
        <p:txBody>
          <a:bodyPr wrap="square">
            <a:spAutoFit/>
          </a:bodyPr>
          <a:lstStyle/>
          <a:p>
            <a:r>
              <a:rPr lang="en-US" altLang="zh-TW" sz="2000" u="none" dirty="0">
                <a:solidFill>
                  <a:srgbClr val="0070C0"/>
                </a:solidFill>
              </a:rPr>
              <a:t>for</a:t>
            </a:r>
            <a:r>
              <a:rPr lang="en-US" altLang="zh-TW" sz="2000" u="none" dirty="0"/>
              <a:t>(</a:t>
            </a:r>
            <a:r>
              <a:rPr lang="en-US" altLang="zh-TW" sz="2000" u="none" dirty="0" err="1"/>
              <a:t>i</a:t>
            </a:r>
            <a:r>
              <a:rPr lang="en-US" altLang="zh-TW" sz="2000" u="none" dirty="0"/>
              <a:t>=0;i&lt;</a:t>
            </a:r>
            <a:r>
              <a:rPr lang="en-US" altLang="zh-TW" sz="2000" u="none" dirty="0" err="1"/>
              <a:t>n;i</a:t>
            </a:r>
            <a:r>
              <a:rPr lang="en-US" altLang="zh-TW" sz="2000" u="none" dirty="0"/>
              <a:t>++){</a:t>
            </a:r>
          </a:p>
          <a:p>
            <a:r>
              <a:rPr lang="en-US" altLang="zh-TW" sz="2000" u="none" dirty="0"/>
              <a:t>     </a:t>
            </a:r>
            <a:r>
              <a:rPr lang="en-US" altLang="zh-TW" sz="2000" u="none" dirty="0" err="1" smtClean="0">
                <a:solidFill>
                  <a:srgbClr val="0070C0"/>
                </a:solidFill>
              </a:rPr>
              <a:t>scanf</a:t>
            </a:r>
            <a:r>
              <a:rPr lang="en-US" altLang="zh-TW" sz="2000" u="none" dirty="0"/>
              <a:t>("%</a:t>
            </a:r>
            <a:r>
              <a:rPr lang="en-US" altLang="zh-TW" sz="2000" u="none" dirty="0" err="1"/>
              <a:t>s",B</a:t>
            </a:r>
            <a:r>
              <a:rPr lang="en-US" altLang="zh-TW" sz="2000" u="none" dirty="0"/>
              <a:t>);</a:t>
            </a:r>
          </a:p>
          <a:p>
            <a:r>
              <a:rPr lang="en-US" altLang="zh-TW" sz="2000" u="none" dirty="0" smtClean="0"/>
              <a:t>     </a:t>
            </a:r>
            <a:r>
              <a:rPr lang="en-US" altLang="zh-TW" sz="2000" u="none" dirty="0" err="1" smtClean="0"/>
              <a:t>bp</a:t>
            </a:r>
            <a:r>
              <a:rPr lang="en-US" altLang="zh-TW" sz="2000" u="none" dirty="0" smtClean="0"/>
              <a:t>=0; </a:t>
            </a:r>
            <a:endParaRPr lang="en-US" altLang="zh-TW" sz="2000" u="none" dirty="0"/>
          </a:p>
          <a:p>
            <a:r>
              <a:rPr lang="en-US" altLang="zh-TW" sz="2000" u="none" dirty="0" smtClean="0"/>
              <a:t>     </a:t>
            </a:r>
            <a:r>
              <a:rPr lang="en-US" altLang="zh-TW" sz="2000" u="none" dirty="0" err="1" smtClean="0"/>
              <a:t>nc</a:t>
            </a:r>
            <a:r>
              <a:rPr lang="en-US" altLang="zh-TW" sz="2000" u="none" dirty="0" smtClean="0"/>
              <a:t>=0</a:t>
            </a:r>
            <a:r>
              <a:rPr lang="en-US" altLang="zh-TW" sz="2000" u="none" dirty="0"/>
              <a:t>;</a:t>
            </a:r>
          </a:p>
          <a:p>
            <a:r>
              <a:rPr lang="en-US" altLang="zh-TW" sz="2000" u="none" dirty="0" smtClean="0">
                <a:solidFill>
                  <a:srgbClr val="0070C0"/>
                </a:solidFill>
              </a:rPr>
              <a:t>     for</a:t>
            </a:r>
            <a:r>
              <a:rPr lang="en-US" altLang="zh-TW" sz="2000" u="none" dirty="0" smtClean="0"/>
              <a:t>(</a:t>
            </a:r>
            <a:r>
              <a:rPr lang="en-US" altLang="zh-TW" sz="2000" u="none" dirty="0" err="1" smtClean="0"/>
              <a:t>bp</a:t>
            </a:r>
            <a:r>
              <a:rPr lang="en-US" altLang="zh-TW" sz="2000" u="none" dirty="0"/>
              <a:t>=0;bp&lt;= </a:t>
            </a:r>
            <a:r>
              <a:rPr lang="en-US" altLang="zh-TW" sz="2000" u="none" dirty="0" err="1"/>
              <a:t>strlen</a:t>
            </a:r>
            <a:r>
              <a:rPr lang="en-US" altLang="zh-TW" sz="2000" u="none" dirty="0"/>
              <a:t>(B)-</a:t>
            </a:r>
            <a:r>
              <a:rPr lang="en-US" altLang="zh-TW" sz="2000" u="none" dirty="0" err="1"/>
              <a:t>strlen</a:t>
            </a:r>
            <a:r>
              <a:rPr lang="en-US" altLang="zh-TW" sz="2000" u="none" dirty="0"/>
              <a:t>(A</a:t>
            </a:r>
            <a:r>
              <a:rPr lang="en-US" altLang="zh-TW" sz="2000" u="none" dirty="0" smtClean="0"/>
              <a:t>);</a:t>
            </a:r>
            <a:r>
              <a:rPr lang="en-US" altLang="zh-TW" sz="2000" u="none" dirty="0" err="1"/>
              <a:t>bp</a:t>
            </a:r>
            <a:r>
              <a:rPr lang="en-US" altLang="zh-TW" sz="2000" u="none" dirty="0"/>
              <a:t>++){</a:t>
            </a:r>
          </a:p>
          <a:p>
            <a:r>
              <a:rPr lang="en-US" altLang="zh-TW" sz="2000" u="none" dirty="0"/>
              <a:t>    </a:t>
            </a:r>
            <a:r>
              <a:rPr lang="en-US" altLang="zh-TW" sz="2000" u="none" dirty="0" smtClean="0"/>
              <a:t>      </a:t>
            </a:r>
            <a:r>
              <a:rPr lang="en-US" altLang="zh-TW" sz="2000" u="none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u="none" dirty="0" smtClean="0"/>
              <a:t>(j=0;j&lt;</a:t>
            </a:r>
            <a:r>
              <a:rPr lang="en-US" altLang="zh-TW" sz="2000" u="none" dirty="0" err="1" smtClean="0"/>
              <a:t>strlen</a:t>
            </a:r>
            <a:r>
              <a:rPr lang="en-US" altLang="zh-TW" sz="2000" u="none" dirty="0" smtClean="0"/>
              <a:t>(A</a:t>
            </a:r>
            <a:r>
              <a:rPr lang="en-US" altLang="zh-TW" sz="2000" u="none" dirty="0"/>
              <a:t>);</a:t>
            </a:r>
            <a:r>
              <a:rPr lang="en-US" altLang="zh-TW" sz="2000" u="none" dirty="0" err="1"/>
              <a:t>j++</a:t>
            </a:r>
            <a:r>
              <a:rPr lang="en-US" altLang="zh-TW" sz="2000" u="none" dirty="0"/>
              <a:t>){</a:t>
            </a:r>
          </a:p>
          <a:p>
            <a:endParaRPr lang="en-US" altLang="zh-TW" sz="2000" u="none" dirty="0" smtClean="0"/>
          </a:p>
          <a:p>
            <a:endParaRPr lang="en-US" altLang="zh-TW" sz="2000" u="none" dirty="0"/>
          </a:p>
          <a:p>
            <a:r>
              <a:rPr lang="en-US" altLang="zh-TW" sz="2000" u="none" dirty="0" smtClean="0"/>
              <a:t>          }</a:t>
            </a:r>
          </a:p>
          <a:p>
            <a:endParaRPr lang="en-US" altLang="zh-TW" sz="2000" u="none" dirty="0" smtClean="0"/>
          </a:p>
          <a:p>
            <a:endParaRPr lang="en-US" altLang="zh-TW" sz="2000" u="none" dirty="0"/>
          </a:p>
          <a:p>
            <a:r>
              <a:rPr lang="en-US" altLang="zh-TW" sz="2000" u="none" dirty="0" smtClean="0"/>
              <a:t>     }</a:t>
            </a:r>
          </a:p>
          <a:p>
            <a:r>
              <a:rPr lang="en-US" altLang="zh-TW" sz="2000" u="none" dirty="0"/>
              <a:t>}</a:t>
            </a:r>
            <a:endParaRPr lang="zh-TW" altLang="en-US" sz="2000" u="none" dirty="0"/>
          </a:p>
        </p:txBody>
      </p:sp>
      <p:sp>
        <p:nvSpPr>
          <p:cNvPr id="18" name="向下箭號 17"/>
          <p:cNvSpPr/>
          <p:nvPr/>
        </p:nvSpPr>
        <p:spPr>
          <a:xfrm>
            <a:off x="1759138" y="3997613"/>
            <a:ext cx="135914" cy="2646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100"/>
          </a:p>
        </p:txBody>
      </p:sp>
      <p:sp>
        <p:nvSpPr>
          <p:cNvPr id="3" name="文字方塊 2"/>
          <p:cNvSpPr txBox="1"/>
          <p:nvPr/>
        </p:nvSpPr>
        <p:spPr>
          <a:xfrm>
            <a:off x="237185" y="1038254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none" dirty="0">
                <a:solidFill>
                  <a:srgbClr val="FF0000"/>
                </a:solidFill>
              </a:rPr>
              <a:t>i</a:t>
            </a:r>
            <a:r>
              <a:rPr lang="en-US" altLang="zh-TW" u="none" dirty="0" smtClean="0">
                <a:solidFill>
                  <a:srgbClr val="FF0000"/>
                </a:solidFill>
              </a:rPr>
              <a:t>f same, continue to compare </a:t>
            </a:r>
          </a:p>
          <a:p>
            <a:r>
              <a:rPr lang="en-US" altLang="zh-TW" u="none" dirty="0" smtClean="0">
                <a:solidFill>
                  <a:srgbClr val="FF0000"/>
                </a:solidFill>
              </a:rPr>
              <a:t>next one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80581" y="2045166"/>
            <a:ext cx="46074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none" dirty="0">
                <a:solidFill>
                  <a:srgbClr val="FF0000"/>
                </a:solidFill>
              </a:rPr>
              <a:t>if the next one is </a:t>
            </a:r>
            <a:r>
              <a:rPr lang="en-US" altLang="zh-TW" u="none" dirty="0" smtClean="0">
                <a:solidFill>
                  <a:srgbClr val="FF0000"/>
                </a:solidFill>
              </a:rPr>
              <a:t>also same</a:t>
            </a:r>
            <a:r>
              <a:rPr lang="en-US" altLang="zh-TW" u="none" dirty="0">
                <a:solidFill>
                  <a:srgbClr val="FF0000"/>
                </a:solidFill>
              </a:rPr>
              <a:t>, </a:t>
            </a:r>
            <a:endParaRPr lang="en-US" altLang="zh-TW" u="none" dirty="0" smtClean="0">
              <a:solidFill>
                <a:srgbClr val="FF0000"/>
              </a:solidFill>
            </a:endParaRPr>
          </a:p>
          <a:p>
            <a:r>
              <a:rPr lang="en-US" altLang="zh-TW" u="none" dirty="0">
                <a:solidFill>
                  <a:srgbClr val="FF0000"/>
                </a:solidFill>
              </a:rPr>
              <a:t>a</a:t>
            </a:r>
            <a:r>
              <a:rPr lang="en-US" altLang="zh-TW" u="none" dirty="0" smtClean="0">
                <a:solidFill>
                  <a:srgbClr val="FF0000"/>
                </a:solidFill>
              </a:rPr>
              <a:t>nd </a:t>
            </a:r>
            <a:r>
              <a:rPr lang="en-US" altLang="zh-TW" u="none" dirty="0" smtClean="0">
                <a:solidFill>
                  <a:srgbClr val="FF0000"/>
                </a:solidFill>
              </a:rPr>
              <a:t>reaches </a:t>
            </a:r>
            <a:r>
              <a:rPr lang="en-US" altLang="zh-TW" u="none" dirty="0">
                <a:solidFill>
                  <a:srgbClr val="FF0000"/>
                </a:solidFill>
              </a:rPr>
              <a:t>the end of string A, </a:t>
            </a:r>
            <a:r>
              <a:rPr lang="en-US" altLang="zh-TW" u="none" dirty="0" smtClean="0">
                <a:solidFill>
                  <a:srgbClr val="FF0000"/>
                </a:solidFill>
              </a:rPr>
              <a:t>the </a:t>
            </a:r>
            <a:r>
              <a:rPr lang="en-US" altLang="zh-TW" u="none" dirty="0">
                <a:solidFill>
                  <a:srgbClr val="FF0000"/>
                </a:solidFill>
              </a:rPr>
              <a:t>loop is </a:t>
            </a:r>
            <a:r>
              <a:rPr lang="en-US" altLang="zh-TW" u="none" dirty="0" smtClean="0">
                <a:solidFill>
                  <a:srgbClr val="FF0000"/>
                </a:solidFill>
              </a:rPr>
              <a:t>finished!</a:t>
            </a:r>
            <a:endParaRPr lang="en-US" altLang="zh-TW" u="none" dirty="0">
              <a:solidFill>
                <a:srgbClr val="FF0000"/>
              </a:solidFill>
            </a:endParaRPr>
          </a:p>
          <a:p>
            <a:r>
              <a:rPr lang="en-US" altLang="zh-TW" u="none" dirty="0" smtClean="0">
                <a:solidFill>
                  <a:srgbClr val="FF0000"/>
                </a:solidFill>
              </a:rPr>
              <a:t>Increase </a:t>
            </a:r>
            <a:r>
              <a:rPr lang="en-US" altLang="zh-TW" sz="3000" b="1" u="non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nc</a:t>
            </a:r>
            <a:r>
              <a:rPr lang="en-US" altLang="zh-TW" u="none" dirty="0">
                <a:solidFill>
                  <a:srgbClr val="FF0000"/>
                </a:solidFill>
              </a:rPr>
              <a:t> </a:t>
            </a:r>
            <a:r>
              <a:rPr lang="en-US" altLang="zh-TW" u="none" dirty="0" smtClean="0">
                <a:solidFill>
                  <a:srgbClr val="FF0000"/>
                </a:solidFill>
              </a:rPr>
              <a:t>by </a:t>
            </a:r>
            <a:r>
              <a:rPr lang="en-US" altLang="zh-TW" u="none" dirty="0">
                <a:solidFill>
                  <a:srgbClr val="FF0000"/>
                </a:solidFill>
              </a:rPr>
              <a:t>one. </a:t>
            </a:r>
            <a:endParaRPr lang="en-US" altLang="zh-TW" u="none" dirty="0" smtClean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3899" y="1041786"/>
            <a:ext cx="4336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none" dirty="0"/>
              <a:t>i</a:t>
            </a:r>
            <a:r>
              <a:rPr lang="en-US" altLang="zh-TW" u="none" dirty="0" smtClean="0"/>
              <a:t>f same, continue to compare</a:t>
            </a:r>
          </a:p>
          <a:p>
            <a:r>
              <a:rPr lang="en-US" altLang="zh-TW" u="none" dirty="0" smtClean="0"/>
              <a:t>next one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717885" y="6037257"/>
            <a:ext cx="82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dirty="0" smtClean="0"/>
              <a:t>same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130651" y="6046160"/>
            <a:ext cx="100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dirty="0" smtClean="0"/>
              <a:t>  same</a:t>
            </a:r>
          </a:p>
        </p:txBody>
      </p:sp>
      <p:sp>
        <p:nvSpPr>
          <p:cNvPr id="25" name="矩形 24"/>
          <p:cNvSpPr/>
          <p:nvPr/>
        </p:nvSpPr>
        <p:spPr>
          <a:xfrm>
            <a:off x="5292815" y="1983399"/>
            <a:ext cx="2453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u="none" dirty="0"/>
              <a:t>if(B[</a:t>
            </a:r>
            <a:r>
              <a:rPr lang="en-US" altLang="zh-TW" sz="2000" u="none" dirty="0" err="1"/>
              <a:t>bp+j</a:t>
            </a:r>
            <a:r>
              <a:rPr lang="en-US" altLang="zh-TW" sz="2000" u="none" dirty="0"/>
              <a:t>]!=A[j]) </a:t>
            </a:r>
          </a:p>
          <a:p>
            <a:r>
              <a:rPr lang="en-US" altLang="zh-TW" sz="2000" u="none" dirty="0"/>
              <a:t>                 break;</a:t>
            </a:r>
          </a:p>
        </p:txBody>
      </p:sp>
      <p:sp>
        <p:nvSpPr>
          <p:cNvPr id="20" name="矩形 19"/>
          <p:cNvSpPr/>
          <p:nvPr/>
        </p:nvSpPr>
        <p:spPr>
          <a:xfrm>
            <a:off x="4860032" y="2865130"/>
            <a:ext cx="3318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u="none" dirty="0"/>
              <a:t> </a:t>
            </a:r>
            <a:r>
              <a:rPr lang="en-US" altLang="zh-TW" sz="2000" u="none" dirty="0">
                <a:solidFill>
                  <a:srgbClr val="0070C0"/>
                </a:solidFill>
              </a:rPr>
              <a:t>if</a:t>
            </a:r>
            <a:r>
              <a:rPr lang="en-US" altLang="zh-TW" sz="2000" u="none" dirty="0"/>
              <a:t>(j==</a:t>
            </a:r>
            <a:r>
              <a:rPr lang="en-US" altLang="zh-TW" sz="2000" u="none" dirty="0" err="1"/>
              <a:t>strlen</a:t>
            </a:r>
            <a:r>
              <a:rPr lang="en-US" altLang="zh-TW" sz="2000" u="none" dirty="0"/>
              <a:t>(A)) </a:t>
            </a:r>
          </a:p>
          <a:p>
            <a:r>
              <a:rPr lang="en-US" altLang="zh-TW" sz="2000" u="none" dirty="0"/>
              <a:t>       </a:t>
            </a:r>
            <a:r>
              <a:rPr lang="en-US" altLang="zh-TW" sz="2000" u="none" dirty="0" err="1"/>
              <a:t>nc</a:t>
            </a:r>
            <a:r>
              <a:rPr lang="en-US" altLang="zh-TW" sz="2000" u="none" dirty="0"/>
              <a:t>++; </a:t>
            </a:r>
            <a:r>
              <a:rPr lang="en-US" altLang="zh-TW" sz="2000" u="none" dirty="0">
                <a:solidFill>
                  <a:srgbClr val="FF0000"/>
                </a:solidFill>
              </a:rPr>
              <a:t>//match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324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7187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07187 -0.00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8" grpId="0" animBg="1"/>
      <p:bldP spid="18" grpId="1" animBg="1"/>
      <p:bldP spid="3" grpId="0"/>
      <p:bldP spid="19" grpId="0"/>
      <p:bldP spid="23" grpId="0"/>
      <p:bldP spid="2" grpId="0"/>
      <p:bldP spid="2" grpId="1"/>
      <p:bldP spid="24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altLang="zh-TW" dirty="0" smtClean="0"/>
              <a:t>Save </a:t>
            </a:r>
            <a:r>
              <a:rPr lang="en-US" altLang="zh-TW" dirty="0"/>
              <a:t>the maximum number of occurrences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4222193"/>
            <a:ext cx="1053494" cy="5078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700" u="none" dirty="0" err="1"/>
              <a:t>nc</a:t>
            </a:r>
            <a:r>
              <a:rPr lang="en-US" altLang="zh-TW" sz="2700" u="none" dirty="0"/>
              <a:t> = </a:t>
            </a:r>
            <a:r>
              <a:rPr lang="en-US" altLang="zh-TW" sz="2700" u="none" dirty="0" smtClean="0"/>
              <a:t>1</a:t>
            </a:r>
            <a:endParaRPr lang="zh-TW" altLang="en-US" sz="2700" u="none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3608" y="3216800"/>
            <a:ext cx="1495922" cy="5078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700" u="none" dirty="0" err="1"/>
              <a:t>nmax</a:t>
            </a:r>
            <a:r>
              <a:rPr lang="en-US" altLang="zh-TW" sz="2700" u="none" dirty="0"/>
              <a:t> = 0</a:t>
            </a:r>
            <a:endParaRPr lang="zh-TW" altLang="en-US" sz="2700" u="none" dirty="0"/>
          </a:p>
        </p:txBody>
      </p:sp>
      <p:sp>
        <p:nvSpPr>
          <p:cNvPr id="7" name="向右箭號 6"/>
          <p:cNvSpPr/>
          <p:nvPr/>
        </p:nvSpPr>
        <p:spPr>
          <a:xfrm>
            <a:off x="3851920" y="4764230"/>
            <a:ext cx="323193" cy="1286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100"/>
          </a:p>
        </p:txBody>
      </p:sp>
      <p:sp>
        <p:nvSpPr>
          <p:cNvPr id="8" name="向右箭號 7"/>
          <p:cNvSpPr/>
          <p:nvPr/>
        </p:nvSpPr>
        <p:spPr>
          <a:xfrm>
            <a:off x="3851920" y="5054735"/>
            <a:ext cx="323193" cy="1286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100"/>
          </a:p>
        </p:txBody>
      </p:sp>
      <p:sp>
        <p:nvSpPr>
          <p:cNvPr id="9" name="文字方塊 8"/>
          <p:cNvSpPr txBox="1"/>
          <p:nvPr/>
        </p:nvSpPr>
        <p:spPr>
          <a:xfrm>
            <a:off x="1043608" y="3211971"/>
            <a:ext cx="1495922" cy="5078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700" u="none" dirty="0" err="1">
                <a:solidFill>
                  <a:srgbClr val="FF0000"/>
                </a:solidFill>
              </a:rPr>
              <a:t>nmax</a:t>
            </a:r>
            <a:r>
              <a:rPr lang="en-US" altLang="zh-TW" sz="2700" u="none" dirty="0">
                <a:solidFill>
                  <a:srgbClr val="FF0000"/>
                </a:solidFill>
              </a:rPr>
              <a:t> = </a:t>
            </a:r>
            <a:r>
              <a:rPr lang="en-US" altLang="zh-TW" sz="2700" u="none" dirty="0" smtClean="0">
                <a:solidFill>
                  <a:srgbClr val="FF0000"/>
                </a:solidFill>
              </a:rPr>
              <a:t>1</a:t>
            </a:r>
            <a:endParaRPr lang="zh-TW" altLang="en-US" sz="2700" u="none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48139" y="871577"/>
            <a:ext cx="4895861" cy="4708981"/>
          </a:xfrm>
          <a:prstGeom prst="rect">
            <a:avLst/>
          </a:prstGeom>
          <a:solidFill>
            <a:srgbClr val="FFFFE1"/>
          </a:solidFill>
        </p:spPr>
        <p:txBody>
          <a:bodyPr wrap="square">
            <a:spAutoFit/>
          </a:bodyPr>
          <a:lstStyle/>
          <a:p>
            <a:r>
              <a:rPr lang="en-US" altLang="zh-TW" sz="2000" u="none" dirty="0">
                <a:solidFill>
                  <a:srgbClr val="0070C0"/>
                </a:solidFill>
              </a:rPr>
              <a:t>for</a:t>
            </a:r>
            <a:r>
              <a:rPr lang="en-US" altLang="zh-TW" sz="2000" u="none" dirty="0"/>
              <a:t>(</a:t>
            </a:r>
            <a:r>
              <a:rPr lang="en-US" altLang="zh-TW" sz="2000" u="none" dirty="0" err="1"/>
              <a:t>i</a:t>
            </a:r>
            <a:r>
              <a:rPr lang="en-US" altLang="zh-TW" sz="2000" u="none" dirty="0"/>
              <a:t>=0;i&lt;</a:t>
            </a:r>
            <a:r>
              <a:rPr lang="en-US" altLang="zh-TW" sz="2000" u="none" dirty="0" err="1"/>
              <a:t>n;i</a:t>
            </a:r>
            <a:r>
              <a:rPr lang="en-US" altLang="zh-TW" sz="2000" u="none" dirty="0"/>
              <a:t>++){</a:t>
            </a:r>
          </a:p>
          <a:p>
            <a:r>
              <a:rPr lang="en-US" altLang="zh-TW" sz="2000" u="none" dirty="0"/>
              <a:t>     </a:t>
            </a:r>
            <a:r>
              <a:rPr lang="en-US" altLang="zh-TW" sz="2000" u="none" dirty="0" err="1" smtClean="0">
                <a:solidFill>
                  <a:srgbClr val="0070C0"/>
                </a:solidFill>
              </a:rPr>
              <a:t>scanf</a:t>
            </a:r>
            <a:r>
              <a:rPr lang="en-US" altLang="zh-TW" sz="2000" u="none" dirty="0"/>
              <a:t>("%</a:t>
            </a:r>
            <a:r>
              <a:rPr lang="en-US" altLang="zh-TW" sz="2000" u="none" dirty="0" err="1"/>
              <a:t>s",B</a:t>
            </a:r>
            <a:r>
              <a:rPr lang="en-US" altLang="zh-TW" sz="2000" u="none" dirty="0"/>
              <a:t>);</a:t>
            </a:r>
          </a:p>
          <a:p>
            <a:r>
              <a:rPr lang="en-US" altLang="zh-TW" sz="2000" u="none" dirty="0" smtClean="0"/>
              <a:t>     </a:t>
            </a:r>
            <a:r>
              <a:rPr lang="en-US" altLang="zh-TW" sz="2000" u="none" dirty="0" err="1" smtClean="0"/>
              <a:t>bp</a:t>
            </a:r>
            <a:r>
              <a:rPr lang="en-US" altLang="zh-TW" sz="2000" u="none" dirty="0" smtClean="0"/>
              <a:t>=0; </a:t>
            </a:r>
            <a:endParaRPr lang="en-US" altLang="zh-TW" sz="2000" u="none" dirty="0"/>
          </a:p>
          <a:p>
            <a:r>
              <a:rPr lang="en-US" altLang="zh-TW" sz="2000" u="none" dirty="0" smtClean="0"/>
              <a:t>     </a:t>
            </a:r>
            <a:r>
              <a:rPr lang="en-US" altLang="zh-TW" sz="2000" u="none" dirty="0" err="1" smtClean="0"/>
              <a:t>nc</a:t>
            </a:r>
            <a:r>
              <a:rPr lang="en-US" altLang="zh-TW" sz="2000" u="none" dirty="0" smtClean="0"/>
              <a:t>=0</a:t>
            </a:r>
            <a:r>
              <a:rPr lang="en-US" altLang="zh-TW" sz="2000" u="none" dirty="0"/>
              <a:t>;</a:t>
            </a:r>
          </a:p>
          <a:p>
            <a:r>
              <a:rPr lang="en-US" altLang="zh-TW" sz="2000" u="none" dirty="0" smtClean="0">
                <a:solidFill>
                  <a:srgbClr val="0070C0"/>
                </a:solidFill>
              </a:rPr>
              <a:t>     for</a:t>
            </a:r>
            <a:r>
              <a:rPr lang="en-US" altLang="zh-TW" sz="2000" u="none" dirty="0" smtClean="0"/>
              <a:t>(</a:t>
            </a:r>
            <a:r>
              <a:rPr lang="en-US" altLang="zh-TW" sz="2000" u="none" dirty="0" err="1" smtClean="0"/>
              <a:t>bp</a:t>
            </a:r>
            <a:r>
              <a:rPr lang="en-US" altLang="zh-TW" sz="2000" u="none" dirty="0"/>
              <a:t>=0;bp&lt;= </a:t>
            </a:r>
            <a:r>
              <a:rPr lang="en-US" altLang="zh-TW" sz="2000" u="none" dirty="0" err="1"/>
              <a:t>strlen</a:t>
            </a:r>
            <a:r>
              <a:rPr lang="en-US" altLang="zh-TW" sz="2000" u="none" dirty="0"/>
              <a:t>(B)-</a:t>
            </a:r>
            <a:r>
              <a:rPr lang="en-US" altLang="zh-TW" sz="2000" u="none" dirty="0" err="1"/>
              <a:t>strlen</a:t>
            </a:r>
            <a:r>
              <a:rPr lang="en-US" altLang="zh-TW" sz="2000" u="none" dirty="0"/>
              <a:t>(A</a:t>
            </a:r>
            <a:r>
              <a:rPr lang="en-US" altLang="zh-TW" sz="2000" u="none" dirty="0" smtClean="0"/>
              <a:t>);</a:t>
            </a:r>
            <a:r>
              <a:rPr lang="en-US" altLang="zh-TW" sz="2000" u="none" dirty="0" err="1"/>
              <a:t>bp</a:t>
            </a:r>
            <a:r>
              <a:rPr lang="en-US" altLang="zh-TW" sz="2000" u="none" dirty="0"/>
              <a:t>++){</a:t>
            </a:r>
          </a:p>
          <a:p>
            <a:r>
              <a:rPr lang="en-US" altLang="zh-TW" sz="2000" u="none" dirty="0"/>
              <a:t>    </a:t>
            </a:r>
            <a:r>
              <a:rPr lang="en-US" altLang="zh-TW" sz="2000" u="none" dirty="0" smtClean="0"/>
              <a:t>      </a:t>
            </a:r>
            <a:r>
              <a:rPr lang="en-US" altLang="zh-TW" sz="2000" u="none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u="none" dirty="0" smtClean="0"/>
              <a:t>(j=0;j&lt;</a:t>
            </a:r>
            <a:r>
              <a:rPr lang="en-US" altLang="zh-TW" sz="2000" u="none" dirty="0" err="1" smtClean="0"/>
              <a:t>strlen</a:t>
            </a:r>
            <a:r>
              <a:rPr lang="en-US" altLang="zh-TW" sz="2000" u="none" dirty="0" smtClean="0"/>
              <a:t>(A</a:t>
            </a:r>
            <a:r>
              <a:rPr lang="en-US" altLang="zh-TW" sz="2000" u="none" dirty="0"/>
              <a:t>);</a:t>
            </a:r>
            <a:r>
              <a:rPr lang="en-US" altLang="zh-TW" sz="2000" u="none" dirty="0" err="1"/>
              <a:t>j++</a:t>
            </a:r>
            <a:r>
              <a:rPr lang="en-US" altLang="zh-TW" sz="2000" u="none" dirty="0"/>
              <a:t>){</a:t>
            </a:r>
          </a:p>
          <a:p>
            <a:r>
              <a:rPr lang="en-US" altLang="zh-TW" sz="2000" u="none" dirty="0"/>
              <a:t>                if(B[</a:t>
            </a:r>
            <a:r>
              <a:rPr lang="en-US" altLang="zh-TW" sz="2000" u="none" dirty="0" err="1"/>
              <a:t>bp+j</a:t>
            </a:r>
            <a:r>
              <a:rPr lang="en-US" altLang="zh-TW" sz="2000" u="none" dirty="0"/>
              <a:t>]!=A[j]) </a:t>
            </a:r>
          </a:p>
          <a:p>
            <a:r>
              <a:rPr lang="en-US" altLang="zh-TW" sz="2000" u="none" dirty="0"/>
              <a:t>                 </a:t>
            </a:r>
            <a:r>
              <a:rPr lang="en-US" altLang="zh-TW" sz="2000" u="none" dirty="0" smtClean="0"/>
              <a:t>  break;</a:t>
            </a:r>
            <a:endParaRPr lang="en-US" altLang="zh-TW" sz="2000" u="none" dirty="0"/>
          </a:p>
          <a:p>
            <a:r>
              <a:rPr lang="en-US" altLang="zh-TW" sz="2000" u="none" dirty="0" smtClean="0"/>
              <a:t>          }</a:t>
            </a:r>
          </a:p>
          <a:p>
            <a:r>
              <a:rPr lang="en-US" altLang="zh-TW" sz="2000" u="none" dirty="0" smtClean="0">
                <a:solidFill>
                  <a:srgbClr val="0070C0"/>
                </a:solidFill>
              </a:rPr>
              <a:t>          if</a:t>
            </a:r>
            <a:r>
              <a:rPr lang="en-US" altLang="zh-TW" sz="2000" u="none" dirty="0" smtClean="0"/>
              <a:t>(j</a:t>
            </a:r>
            <a:r>
              <a:rPr lang="en-US" altLang="zh-TW" sz="2000" u="none" dirty="0"/>
              <a:t>==</a:t>
            </a:r>
            <a:r>
              <a:rPr lang="en-US" altLang="zh-TW" sz="2000" u="none" dirty="0" err="1"/>
              <a:t>strlen</a:t>
            </a:r>
            <a:r>
              <a:rPr lang="en-US" altLang="zh-TW" sz="2000" u="none" dirty="0"/>
              <a:t>(A)) </a:t>
            </a:r>
          </a:p>
          <a:p>
            <a:r>
              <a:rPr lang="en-US" altLang="zh-TW" sz="2000" u="none" dirty="0"/>
              <a:t>      </a:t>
            </a:r>
            <a:r>
              <a:rPr lang="en-US" altLang="zh-TW" sz="2000" u="none" dirty="0" smtClean="0"/>
              <a:t>       </a:t>
            </a:r>
            <a:r>
              <a:rPr lang="en-US" altLang="zh-TW" sz="2000" u="none" dirty="0" err="1" smtClean="0"/>
              <a:t>nc</a:t>
            </a:r>
            <a:r>
              <a:rPr lang="en-US" altLang="zh-TW" sz="2000" u="none" dirty="0"/>
              <a:t>++; </a:t>
            </a:r>
            <a:r>
              <a:rPr lang="en-US" altLang="zh-TW" sz="2000" u="none" dirty="0">
                <a:solidFill>
                  <a:srgbClr val="FF0000"/>
                </a:solidFill>
              </a:rPr>
              <a:t>//</a:t>
            </a:r>
            <a:r>
              <a:rPr lang="en-US" altLang="zh-TW" sz="2000" u="none" dirty="0" smtClean="0">
                <a:solidFill>
                  <a:srgbClr val="FF0000"/>
                </a:solidFill>
              </a:rPr>
              <a:t>match</a:t>
            </a:r>
            <a:endParaRPr lang="en-US" altLang="zh-TW" sz="2000" u="none" dirty="0" smtClean="0"/>
          </a:p>
          <a:p>
            <a:r>
              <a:rPr lang="en-US" altLang="zh-TW" sz="2000" u="none" dirty="0" smtClean="0"/>
              <a:t>     </a:t>
            </a:r>
            <a:r>
              <a:rPr lang="en-US" altLang="zh-TW" sz="2000" u="none" dirty="0" smtClean="0"/>
              <a:t>}</a:t>
            </a:r>
          </a:p>
          <a:p>
            <a:endParaRPr lang="en-US" altLang="zh-TW" sz="2000" u="none" dirty="0"/>
          </a:p>
          <a:p>
            <a:endParaRPr lang="en-US" altLang="zh-TW" sz="2000" u="none" dirty="0" smtClean="0"/>
          </a:p>
          <a:p>
            <a:r>
              <a:rPr lang="en-US" altLang="zh-TW" sz="2000" u="none" dirty="0"/>
              <a:t>}</a:t>
            </a:r>
            <a:endParaRPr lang="zh-TW" altLang="en-US" sz="2000" u="none" dirty="0"/>
          </a:p>
        </p:txBody>
      </p:sp>
      <p:sp>
        <p:nvSpPr>
          <p:cNvPr id="3" name="矩形 2"/>
          <p:cNvSpPr/>
          <p:nvPr/>
        </p:nvSpPr>
        <p:spPr>
          <a:xfrm>
            <a:off x="4565036" y="4593322"/>
            <a:ext cx="19621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u="none" dirty="0">
                <a:solidFill>
                  <a:srgbClr val="0070C0"/>
                </a:solidFill>
              </a:rPr>
              <a:t>if</a:t>
            </a:r>
            <a:r>
              <a:rPr lang="en-US" altLang="zh-TW" sz="2000" u="none" dirty="0"/>
              <a:t>(</a:t>
            </a:r>
            <a:r>
              <a:rPr lang="en-US" altLang="zh-TW" sz="2000" u="none" dirty="0" err="1"/>
              <a:t>nc</a:t>
            </a:r>
            <a:r>
              <a:rPr lang="en-US" altLang="zh-TW" sz="2000" u="none" dirty="0"/>
              <a:t>&gt;</a:t>
            </a:r>
            <a:r>
              <a:rPr lang="en-US" altLang="zh-TW" sz="2000" u="none" dirty="0" err="1"/>
              <a:t>nmax</a:t>
            </a:r>
            <a:r>
              <a:rPr lang="en-US" altLang="zh-TW" sz="2000" u="none" dirty="0"/>
              <a:t>) </a:t>
            </a:r>
          </a:p>
          <a:p>
            <a:r>
              <a:rPr lang="en-US" altLang="zh-TW" sz="2000" u="none" dirty="0"/>
              <a:t>   </a:t>
            </a:r>
            <a:r>
              <a:rPr lang="en-US" altLang="zh-TW" sz="2000" u="none" dirty="0" err="1" smtClean="0"/>
              <a:t>nmax</a:t>
            </a:r>
            <a:r>
              <a:rPr lang="en-US" altLang="zh-TW" sz="2000" u="none" dirty="0" smtClean="0"/>
              <a:t>=</a:t>
            </a:r>
            <a:r>
              <a:rPr lang="en-US" altLang="zh-TW" sz="2000" u="none" dirty="0" err="1" smtClean="0"/>
              <a:t>nc</a:t>
            </a:r>
            <a:r>
              <a:rPr lang="en-US" altLang="zh-TW" sz="2000" u="none" dirty="0"/>
              <a:t>;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74778" y="1501557"/>
            <a:ext cx="39811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none" dirty="0" smtClean="0">
                <a:solidFill>
                  <a:srgbClr val="FF0000"/>
                </a:solidFill>
              </a:rPr>
              <a:t>After the </a:t>
            </a:r>
            <a:r>
              <a:rPr lang="en-US" altLang="zh-TW" u="none" dirty="0" err="1" smtClean="0">
                <a:solidFill>
                  <a:srgbClr val="FF0000"/>
                </a:solidFill>
              </a:rPr>
              <a:t>bp</a:t>
            </a:r>
            <a:r>
              <a:rPr lang="en-US" altLang="zh-TW" u="none" dirty="0" smtClean="0">
                <a:solidFill>
                  <a:srgbClr val="FF0000"/>
                </a:solidFill>
              </a:rPr>
              <a:t> loop is </a:t>
            </a:r>
            <a:r>
              <a:rPr lang="en-US" altLang="zh-TW" u="none" dirty="0" smtClean="0">
                <a:solidFill>
                  <a:srgbClr val="FF0000"/>
                </a:solidFill>
              </a:rPr>
              <a:t>finished,</a:t>
            </a:r>
            <a:r>
              <a:rPr lang="zh-TW" altLang="en-US" u="none" dirty="0" smtClean="0">
                <a:solidFill>
                  <a:srgbClr val="FF0000"/>
                </a:solidFill>
              </a:rPr>
              <a:t> </a:t>
            </a:r>
            <a:r>
              <a:rPr lang="en-US" altLang="zh-TW" u="none" dirty="0" err="1" smtClean="0">
                <a:solidFill>
                  <a:srgbClr val="FF0000"/>
                </a:solidFill>
              </a:rPr>
              <a:t>nc</a:t>
            </a:r>
            <a:r>
              <a:rPr lang="en-US" altLang="zh-TW" u="none" dirty="0" smtClean="0">
                <a:solidFill>
                  <a:srgbClr val="FF0000"/>
                </a:solidFill>
              </a:rPr>
              <a:t> = 1 and </a:t>
            </a:r>
            <a:r>
              <a:rPr lang="en-US" altLang="zh-TW" u="none" dirty="0" err="1" smtClean="0">
                <a:solidFill>
                  <a:srgbClr val="FF0000"/>
                </a:solidFill>
              </a:rPr>
              <a:t>nmax</a:t>
            </a:r>
            <a:r>
              <a:rPr lang="en-US" altLang="zh-TW" u="none" dirty="0" smtClean="0">
                <a:solidFill>
                  <a:srgbClr val="FF0000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412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3" grpId="0"/>
    </p:bld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720</TotalTime>
  <Words>813</Words>
  <Application>Microsoft Office PowerPoint</Application>
  <PresentationFormat>如螢幕大小 (4:3)</PresentationFormat>
  <Paragraphs>213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I2P mid practice - The number of occurrences</vt:lpstr>
      <vt:lpstr>I2P mid practice - The number of occurrences</vt:lpstr>
      <vt:lpstr>PowerPoint 簡報</vt:lpstr>
      <vt:lpstr>PowerPoint 簡報</vt:lpstr>
      <vt:lpstr>PowerPoint 簡報</vt:lpstr>
      <vt:lpstr>PowerPoint 簡報</vt:lpstr>
      <vt:lpstr>Save the maximum number of occurrences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Rachel</dc:creator>
  <cp:lastModifiedBy>SRYangHome</cp:lastModifiedBy>
  <cp:revision>90</cp:revision>
  <dcterms:created xsi:type="dcterms:W3CDTF">2015-10-20T15:59:03Z</dcterms:created>
  <dcterms:modified xsi:type="dcterms:W3CDTF">2015-10-25T14:29:58Z</dcterms:modified>
</cp:coreProperties>
</file>