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94" r:id="rId4"/>
    <p:sldId id="295" r:id="rId5"/>
    <p:sldId id="296" r:id="rId6"/>
    <p:sldId id="271" r:id="rId7"/>
    <p:sldId id="300" r:id="rId8"/>
    <p:sldId id="301" r:id="rId9"/>
    <p:sldId id="302" r:id="rId10"/>
    <p:sldId id="303" r:id="rId11"/>
    <p:sldId id="272" r:id="rId12"/>
    <p:sldId id="289" r:id="rId13"/>
    <p:sldId id="290" r:id="rId14"/>
    <p:sldId id="273" r:id="rId15"/>
    <p:sldId id="277" r:id="rId16"/>
    <p:sldId id="278" r:id="rId17"/>
    <p:sldId id="276" r:id="rId18"/>
    <p:sldId id="279" r:id="rId19"/>
    <p:sldId id="284" r:id="rId20"/>
    <p:sldId id="285" r:id="rId21"/>
    <p:sldId id="280" r:id="rId22"/>
    <p:sldId id="287" r:id="rId23"/>
    <p:sldId id="282" r:id="rId24"/>
    <p:sldId id="286" r:id="rId25"/>
    <p:sldId id="281" r:id="rId26"/>
    <p:sldId id="288" r:id="rId27"/>
    <p:sldId id="283" r:id="rId28"/>
    <p:sldId id="274" r:id="rId29"/>
    <p:sldId id="291" r:id="rId30"/>
    <p:sldId id="292" r:id="rId31"/>
    <p:sldId id="293" r:id="rId32"/>
    <p:sldId id="275" r:id="rId33"/>
    <p:sldId id="297" r:id="rId34"/>
    <p:sldId id="298" r:id="rId35"/>
    <p:sldId id="299" r:id="rId36"/>
    <p:sldId id="26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1/4/2018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1/4/2018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Edge_(graph_theory)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/>
          <a:lstStyle/>
          <a:p>
            <a:r>
              <a:rPr lang="en-US" altLang="zh-TW" b="1" dirty="0"/>
              <a:t>Final Exercise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TA Time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12E2AC0-9881-4B6A-899A-CAB51F3F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7630" y="868972"/>
            <a:ext cx="4525143" cy="244602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62A724C-3E3F-4374-AC9C-8F85B2FC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964" y="1336451"/>
            <a:ext cx="2084576" cy="103225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C7AEE74-B476-469E-96BC-1628D85C99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4584" y="868972"/>
            <a:ext cx="4031996" cy="22582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F934A0-320A-40B1-9098-B25EA2D80DC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610" y="3367154"/>
            <a:ext cx="6616991" cy="2614216"/>
          </a:xfrm>
          <a:prstGeom prst="rect">
            <a:avLst/>
          </a:prstGeom>
        </p:spPr>
      </p:pic>
      <p:sp>
        <p:nvSpPr>
          <p:cNvPr id="6" name="圓角矩形 17">
            <a:extLst>
              <a:ext uri="{FF2B5EF4-FFF2-40B4-BE49-F238E27FC236}">
                <a16:creationId xmlns:a16="http://schemas.microsoft.com/office/drawing/2014/main" id="{B688353E-EC60-4461-963E-3B1F9632802B}"/>
              </a:ext>
            </a:extLst>
          </p:cNvPr>
          <p:cNvSpPr/>
          <p:nvPr/>
        </p:nvSpPr>
        <p:spPr>
          <a:xfrm>
            <a:off x="3299112" y="686747"/>
            <a:ext cx="3973133" cy="255399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18">
            <a:extLst>
              <a:ext uri="{FF2B5EF4-FFF2-40B4-BE49-F238E27FC236}">
                <a16:creationId xmlns:a16="http://schemas.microsoft.com/office/drawing/2014/main" id="{EF099062-AB05-4E2D-80A9-5A2B84F53186}"/>
              </a:ext>
            </a:extLst>
          </p:cNvPr>
          <p:cNvSpPr/>
          <p:nvPr/>
        </p:nvSpPr>
        <p:spPr>
          <a:xfrm>
            <a:off x="3162064" y="783873"/>
            <a:ext cx="4110181" cy="245687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19">
            <a:extLst>
              <a:ext uri="{FF2B5EF4-FFF2-40B4-BE49-F238E27FC236}">
                <a16:creationId xmlns:a16="http://schemas.microsoft.com/office/drawing/2014/main" id="{724DBD91-D601-4F85-AB57-256CB88E649B}"/>
              </a:ext>
            </a:extLst>
          </p:cNvPr>
          <p:cNvSpPr/>
          <p:nvPr/>
        </p:nvSpPr>
        <p:spPr>
          <a:xfrm>
            <a:off x="795076" y="1021372"/>
            <a:ext cx="2366988" cy="166241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20">
            <a:extLst>
              <a:ext uri="{FF2B5EF4-FFF2-40B4-BE49-F238E27FC236}">
                <a16:creationId xmlns:a16="http://schemas.microsoft.com/office/drawing/2014/main" id="{69CC5AB6-3287-4729-8AA3-28F25D098A9E}"/>
              </a:ext>
            </a:extLst>
          </p:cNvPr>
          <p:cNvSpPr/>
          <p:nvPr/>
        </p:nvSpPr>
        <p:spPr>
          <a:xfrm>
            <a:off x="836926" y="3309443"/>
            <a:ext cx="6828360" cy="272963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21">
            <a:extLst>
              <a:ext uri="{FF2B5EF4-FFF2-40B4-BE49-F238E27FC236}">
                <a16:creationId xmlns:a16="http://schemas.microsoft.com/office/drawing/2014/main" id="{34F40A54-B3A0-40EB-9FFF-3E7E72E07802}"/>
              </a:ext>
            </a:extLst>
          </p:cNvPr>
          <p:cNvSpPr/>
          <p:nvPr/>
        </p:nvSpPr>
        <p:spPr>
          <a:xfrm>
            <a:off x="7337881" y="555465"/>
            <a:ext cx="4617845" cy="2913688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07CB71-B1E3-4BC4-9A66-3C04979E3164}"/>
              </a:ext>
            </a:extLst>
          </p:cNvPr>
          <p:cNvSpPr txBox="1"/>
          <p:nvPr/>
        </p:nvSpPr>
        <p:spPr>
          <a:xfrm>
            <a:off x="8380610" y="4045028"/>
            <a:ext cx="2592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u="sng" dirty="0"/>
              <a:t>DO NOT DISAPPOINT HIM!!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761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C - Stable Sort</a:t>
            </a:r>
          </a:p>
        </p:txBody>
      </p:sp>
    </p:spTree>
    <p:extLst>
      <p:ext uri="{BB962C8B-B14F-4D97-AF65-F5344CB8AC3E}">
        <p14:creationId xmlns:p14="http://schemas.microsoft.com/office/powerpoint/2010/main" val="169692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67316F-0D2C-4CDD-B655-7EEFDE705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7089"/>
            <a:ext cx="10058400" cy="4229100"/>
          </a:xfrm>
        </p:spPr>
        <p:txBody>
          <a:bodyPr/>
          <a:lstStyle/>
          <a:p>
            <a:r>
              <a:rPr lang="en-US" altLang="zh-TW" b="1" dirty="0"/>
              <a:t>Definition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When you meet the same value, you will not change their original location</a:t>
            </a:r>
          </a:p>
          <a:p>
            <a:endParaRPr lang="en-US" altLang="zh-TW" b="1" dirty="0"/>
          </a:p>
          <a:p>
            <a:r>
              <a:rPr lang="en-US" altLang="zh-TW" b="1" dirty="0"/>
              <a:t>Method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You can use </a:t>
            </a:r>
            <a:r>
              <a:rPr lang="en-US" altLang="zh-TW" sz="2400" b="1" u="sng" dirty="0" err="1">
                <a:solidFill>
                  <a:srgbClr val="FF0000"/>
                </a:solidFill>
                <a:latin typeface="Comic Sans MS" panose="030F0702030302020204" pitchFamily="66" charset="0"/>
              </a:rPr>
              <a:t>qsort</a:t>
            </a:r>
            <a:r>
              <a:rPr lang="en-US" altLang="zh-TW" dirty="0">
                <a:latin typeface="Comic Sans MS" panose="030F0702030302020204" pitchFamily="66" charset="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remember the enter of the order </a:t>
            </a:r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01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螢幕快照 2018-01-03 下午8.17.26.png" descr="螢幕快照 2018-01-03 下午8.17.26.png">
            <a:extLst>
              <a:ext uri="{FF2B5EF4-FFF2-40B4-BE49-F238E27FC236}">
                <a16:creationId xmlns:a16="http://schemas.microsoft.com/office/drawing/2014/main" id="{E6A852D3-7DEE-4B90-B78A-A6CF925261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125" y="1997100"/>
            <a:ext cx="11881750" cy="286379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50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D</a:t>
            </a:r>
            <a:r>
              <a:rPr lang="zh-TW" altLang="en-US" b="1" dirty="0"/>
              <a:t> </a:t>
            </a:r>
            <a:r>
              <a:rPr lang="en-US" altLang="zh-TW" b="1" dirty="0"/>
              <a:t>-</a:t>
            </a:r>
            <a:r>
              <a:rPr lang="zh-TW" altLang="en-US" b="1" dirty="0"/>
              <a:t> </a:t>
            </a:r>
            <a:r>
              <a:rPr lang="en-US" altLang="zh-TW" b="1" dirty="0"/>
              <a:t>Determinant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75527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cm.cs.nthu.edu.tw/media/uploads/2017/12/28/1.png">
            <a:extLst>
              <a:ext uri="{FF2B5EF4-FFF2-40B4-BE49-F238E27FC236}">
                <a16:creationId xmlns:a16="http://schemas.microsoft.com/office/drawing/2014/main" id="{EBE78A61-0726-4B5D-8FF5-282CF24E5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8062" y="4579329"/>
            <a:ext cx="3440355" cy="9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cm.cs.nthu.edu.tw/media/uploads/2017/12/28/2_vQrXVKk.png">
            <a:extLst>
              <a:ext uri="{FF2B5EF4-FFF2-40B4-BE49-F238E27FC236}">
                <a16:creationId xmlns:a16="http://schemas.microsoft.com/office/drawing/2014/main" id="{6D82707E-9549-4B69-BEB6-01B2ABE5B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 bwMode="auto">
          <a:xfrm>
            <a:off x="4572000" y="3126993"/>
            <a:ext cx="6458763" cy="117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4階行列式」的圖片搜尋結果">
            <a:extLst>
              <a:ext uri="{FF2B5EF4-FFF2-40B4-BE49-F238E27FC236}">
                <a16:creationId xmlns:a16="http://schemas.microsoft.com/office/drawing/2014/main" id="{2686733A-948C-4A45-B692-63C4B14F9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236" y="960438"/>
            <a:ext cx="9869527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E93AEB9-1C34-4284-B216-47DEFE7B7C53}"/>
              </a:ext>
            </a:extLst>
          </p:cNvPr>
          <p:cNvSpPr/>
          <p:nvPr/>
        </p:nvSpPr>
        <p:spPr>
          <a:xfrm>
            <a:off x="4021584" y="1189607"/>
            <a:ext cx="1402672" cy="144706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5410120E-98C1-4FD9-A8EF-671B330DDD10}"/>
              </a:ext>
            </a:extLst>
          </p:cNvPr>
          <p:cNvSpPr/>
          <p:nvPr/>
        </p:nvSpPr>
        <p:spPr>
          <a:xfrm>
            <a:off x="4572000" y="2796465"/>
            <a:ext cx="328473" cy="478736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23F4242-0385-43DE-AC95-9B4ECA6D42BA}"/>
              </a:ext>
            </a:extLst>
          </p:cNvPr>
          <p:cNvSpPr/>
          <p:nvPr/>
        </p:nvSpPr>
        <p:spPr>
          <a:xfrm>
            <a:off x="7174895" y="3263889"/>
            <a:ext cx="974806" cy="8987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2E255B57-D90C-43F9-A4C8-9DC018C1BFE6}"/>
              </a:ext>
            </a:extLst>
          </p:cNvPr>
          <p:cNvSpPr/>
          <p:nvPr/>
        </p:nvSpPr>
        <p:spPr>
          <a:xfrm>
            <a:off x="7531978" y="4279324"/>
            <a:ext cx="328473" cy="47873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A04F2B-0677-4C69-AAD9-432F3FDD18D2}"/>
              </a:ext>
            </a:extLst>
          </p:cNvPr>
          <p:cNvSpPr/>
          <p:nvPr/>
        </p:nvSpPr>
        <p:spPr>
          <a:xfrm>
            <a:off x="7498062" y="5243622"/>
            <a:ext cx="227600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800" dirty="0">
                <a:solidFill>
                  <a:schemeClr val="accent3">
                    <a:lumMod val="75000"/>
                  </a:schemeClr>
                </a:solidFill>
                <a:latin typeface="Gymnastik DEMO" panose="02000506000000020004" pitchFamily="50" charset="0"/>
              </a:rPr>
              <a:t>Termination</a:t>
            </a:r>
            <a:endParaRPr lang="zh-TW" altLang="en-US" sz="3800" dirty="0">
              <a:solidFill>
                <a:schemeClr val="accent3">
                  <a:lumMod val="75000"/>
                </a:schemeClr>
              </a:solidFill>
              <a:latin typeface="Gymnastik DEM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F7A0376-5240-437E-9089-DE595650C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277" y="0"/>
            <a:ext cx="845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E - Reverse Linked List</a:t>
            </a:r>
          </a:p>
        </p:txBody>
      </p:sp>
    </p:spTree>
    <p:extLst>
      <p:ext uri="{BB962C8B-B14F-4D97-AF65-F5344CB8AC3E}">
        <p14:creationId xmlns:p14="http://schemas.microsoft.com/office/powerpoint/2010/main" val="15859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8px-Singly-linked-list_svg">
            <a:extLst>
              <a:ext uri="{FF2B5EF4-FFF2-40B4-BE49-F238E27FC236}">
                <a16:creationId xmlns:a16="http://schemas.microsoft.com/office/drawing/2014/main" id="{DC2F25FE-A19E-40BC-9ACA-E4D3B8945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6283" y="2364304"/>
            <a:ext cx="5278067" cy="53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610px-Doubly-linked-list_svg">
            <a:extLst>
              <a:ext uri="{FF2B5EF4-FFF2-40B4-BE49-F238E27FC236}">
                <a16:creationId xmlns:a16="http://schemas.microsoft.com/office/drawing/2014/main" id="{FDC8C768-80A5-4F7B-A902-EC46BBE3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6282" y="5280363"/>
            <a:ext cx="7955895" cy="53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053E74-5F26-473E-8ECE-5F3D166F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282" y="906979"/>
            <a:ext cx="3505200" cy="12668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766BEDA-6FD7-4FB1-820D-11F891CF9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82" y="3429000"/>
            <a:ext cx="35718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「link list head」的圖片搜尋結果">
            <a:extLst>
              <a:ext uri="{FF2B5EF4-FFF2-40B4-BE49-F238E27FC236}">
                <a16:creationId xmlns:a16="http://schemas.microsoft.com/office/drawing/2014/main" id="{4EAB6496-FDF5-429E-87AD-814A85A04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3054" y="2441602"/>
            <a:ext cx="6265891" cy="19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C6AF0EE-34B2-4730-981B-B0D4E039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47" y="2060602"/>
            <a:ext cx="2771775" cy="381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AD259B-2195-4CF3-A0C5-40F6AF5901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5308" y="4454982"/>
            <a:ext cx="2800350" cy="34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A - Markov Matrix</a:t>
            </a: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5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2AC8C-2FA4-43CA-B463-6EE1190E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Create List</a:t>
            </a:r>
            <a:endParaRPr lang="zh-TW" alt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ABFD24D-8C8E-4449-A787-EFA857B9BD9C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CADF29C0-52CA-4D9D-84DA-94C1C55819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268" y="1552852"/>
            <a:ext cx="5204442" cy="50500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047C080-821E-44BC-9F83-893024F3D9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150" y="2207558"/>
            <a:ext cx="5315583" cy="37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6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BB8B8-AEB4-4515-BC00-074F11C9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Reverse List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43E82B-19D9-4416-961C-8E5B15E9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87" y="1898386"/>
            <a:ext cx="4743450" cy="389572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5C4CED0-63E2-4EA8-8C9A-EA0FF83B7894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82CFB65-F667-43C9-BC61-4C7A180D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564" y="2517512"/>
            <a:ext cx="45910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DE88B-96C1-4F85-BB34-2687794D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Print List</a:t>
            </a:r>
            <a:endParaRPr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6C152CC-2775-47F9-BA33-C46D1359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6" y="2709307"/>
            <a:ext cx="5191125" cy="2238375"/>
          </a:xfrm>
          <a:prstGeom prst="rect">
            <a:avLst/>
          </a:prstGeom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17E3348-9D98-4D61-B9B6-D5FACD352BED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40162593-6205-46A6-BE4E-212C7502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87" y="2352119"/>
            <a:ext cx="5210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8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8BC61AF-D2A9-4BD3-9C0E-9FCFE78D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8575"/>
            <a:ext cx="63150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0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E4D4B-B51C-44F0-8F3B-D6B17296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Free List</a:t>
            </a:r>
            <a:endParaRPr lang="zh-TW" altLang="en-US" b="1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45783A7-059E-4BD7-B838-1C0193BDA4AC}"/>
              </a:ext>
            </a:extLst>
          </p:cNvPr>
          <p:cNvCxnSpPr>
            <a:cxnSpLocks/>
          </p:cNvCxnSpPr>
          <p:nvPr/>
        </p:nvCxnSpPr>
        <p:spPr>
          <a:xfrm>
            <a:off x="6096000" y="1677880"/>
            <a:ext cx="0" cy="4616388"/>
          </a:xfrm>
          <a:prstGeom prst="line">
            <a:avLst/>
          </a:prstGeom>
          <a:ln w="571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2FCD389-B952-4AFC-A014-37397F7D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132" y="2514461"/>
            <a:ext cx="4038600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07A23D-3C9A-400C-A9A1-71451F0EC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44" y="2514461"/>
            <a:ext cx="39719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F - Bipartite Graph</a:t>
            </a:r>
          </a:p>
        </p:txBody>
      </p:sp>
    </p:spTree>
    <p:extLst>
      <p:ext uri="{BB962C8B-B14F-4D97-AF65-F5344CB8AC3E}">
        <p14:creationId xmlns:p14="http://schemas.microsoft.com/office/powerpoint/2010/main" val="269458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541990D8-9FAB-410F-AD97-CF8B72AE1751}"/>
              </a:ext>
            </a:extLst>
          </p:cNvPr>
          <p:cNvSpPr txBox="1">
            <a:spLocks/>
          </p:cNvSpPr>
          <p:nvPr/>
        </p:nvSpPr>
        <p:spPr>
          <a:xfrm>
            <a:off x="1066800" y="1717089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Definition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All vertices can be divide into two disjoint and independent sets U and V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such that every </a:t>
            </a:r>
            <a:r>
              <a:rPr lang="en-US" altLang="zh-TW" b="1" dirty="0">
                <a:latin typeface="Comic Sans MS" panose="030F0702030302020204" pitchFamily="66" charset="0"/>
                <a:hlinkClick r:id="rId2"/>
              </a:rPr>
              <a:t>edge</a:t>
            </a:r>
            <a:r>
              <a:rPr lang="en-US" altLang="zh-TW" dirty="0">
                <a:latin typeface="Comic Sans MS" panose="030F0702030302020204" pitchFamily="66" charset="0"/>
              </a:rPr>
              <a:t> connects a vertex in U to one V</a:t>
            </a:r>
            <a:endParaRPr lang="en-US" altLang="zh-TW" b="1" dirty="0">
              <a:latin typeface="Comic Sans MS" panose="030F0702030302020204" pitchFamily="66" charset="0"/>
            </a:endParaRPr>
          </a:p>
          <a:p>
            <a:endParaRPr lang="en-US" altLang="zh-TW" b="1" dirty="0"/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  <p:pic>
        <p:nvPicPr>
          <p:cNvPr id="5" name="600px-Simple-bipartite-graph.svg.png" descr="600px-Simple-bipartite-graph.svg.png">
            <a:extLst>
              <a:ext uri="{FF2B5EF4-FFF2-40B4-BE49-F238E27FC236}">
                <a16:creationId xmlns:a16="http://schemas.microsoft.com/office/drawing/2014/main" id="{D25EE7CD-C845-40B1-A708-F187F352D3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708" y="3429000"/>
            <a:ext cx="3190584" cy="31905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979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.png" descr="1.png">
            <a:extLst>
              <a:ext uri="{FF2B5EF4-FFF2-40B4-BE49-F238E27FC236}">
                <a16:creationId xmlns:a16="http://schemas.microsoft.com/office/drawing/2014/main" id="{DBC8F5C6-E965-49C8-9709-0A58899F57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264" y="2297097"/>
            <a:ext cx="9975471" cy="22638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40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541990D8-9FAB-410F-AD97-CF8B72AE1751}"/>
              </a:ext>
            </a:extLst>
          </p:cNvPr>
          <p:cNvSpPr txBox="1">
            <a:spLocks/>
          </p:cNvSpPr>
          <p:nvPr/>
        </p:nvSpPr>
        <p:spPr>
          <a:xfrm>
            <a:off x="1066800" y="1717089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Method - Coloring</a:t>
            </a:r>
          </a:p>
          <a:p>
            <a:pPr lvl="1"/>
            <a:r>
              <a:rPr lang="en-US" altLang="zh-TW" dirty="0">
                <a:latin typeface="Comic Sans MS" panose="030F0702030302020204" pitchFamily="66" charset="0"/>
              </a:rPr>
              <a:t>Any two adjacent vertices need to have different color</a:t>
            </a:r>
            <a:endParaRPr lang="en-US" altLang="zh-TW" b="1" dirty="0">
              <a:latin typeface="Comic Sans MS" panose="030F0702030302020204" pitchFamily="66" charset="0"/>
            </a:endParaRPr>
          </a:p>
          <a:p>
            <a:endParaRPr lang="en-US" altLang="zh-TW" b="1" dirty="0"/>
          </a:p>
          <a:p>
            <a:pPr lvl="1"/>
            <a:endParaRPr lang="zh-TW" altLang="en-US" b="1" dirty="0"/>
          </a:p>
        </p:txBody>
      </p:sp>
      <p:sp>
        <p:nvSpPr>
          <p:cNvPr id="19" name="線條">
            <a:extLst>
              <a:ext uri="{FF2B5EF4-FFF2-40B4-BE49-F238E27FC236}">
                <a16:creationId xmlns:a16="http://schemas.microsoft.com/office/drawing/2014/main" id="{49FF2A79-9339-4954-B4A5-93828A4283D8}"/>
              </a:ext>
            </a:extLst>
          </p:cNvPr>
          <p:cNvSpPr/>
          <p:nvPr/>
        </p:nvSpPr>
        <p:spPr>
          <a:xfrm flipH="1">
            <a:off x="3959439" y="4866442"/>
            <a:ext cx="994300" cy="796309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線條">
            <a:extLst>
              <a:ext uri="{FF2B5EF4-FFF2-40B4-BE49-F238E27FC236}">
                <a16:creationId xmlns:a16="http://schemas.microsoft.com/office/drawing/2014/main" id="{DF5DC2C1-D288-40BF-8F83-D1DC35B8EADC}"/>
              </a:ext>
            </a:extLst>
          </p:cNvPr>
          <p:cNvSpPr/>
          <p:nvPr/>
        </p:nvSpPr>
        <p:spPr>
          <a:xfrm flipH="1">
            <a:off x="2237172" y="3586579"/>
            <a:ext cx="1074937" cy="812305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線條">
            <a:extLst>
              <a:ext uri="{FF2B5EF4-FFF2-40B4-BE49-F238E27FC236}">
                <a16:creationId xmlns:a16="http://schemas.microsoft.com/office/drawing/2014/main" id="{1160F531-EA07-446F-A528-2AC9C2FFC4EF}"/>
              </a:ext>
            </a:extLst>
          </p:cNvPr>
          <p:cNvSpPr/>
          <p:nvPr/>
        </p:nvSpPr>
        <p:spPr>
          <a:xfrm flipH="1" flipV="1">
            <a:off x="2136006" y="4784785"/>
            <a:ext cx="1180731" cy="94991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線條">
            <a:extLst>
              <a:ext uri="{FF2B5EF4-FFF2-40B4-BE49-F238E27FC236}">
                <a16:creationId xmlns:a16="http://schemas.microsoft.com/office/drawing/2014/main" id="{F34F7F53-0ADF-4112-BFE6-1FE31F3547BD}"/>
              </a:ext>
            </a:extLst>
          </p:cNvPr>
          <p:cNvSpPr/>
          <p:nvPr/>
        </p:nvSpPr>
        <p:spPr>
          <a:xfrm flipH="1" flipV="1">
            <a:off x="3852167" y="3448972"/>
            <a:ext cx="1180731" cy="94991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線條">
            <a:extLst>
              <a:ext uri="{FF2B5EF4-FFF2-40B4-BE49-F238E27FC236}">
                <a16:creationId xmlns:a16="http://schemas.microsoft.com/office/drawing/2014/main" id="{5F9896E9-605D-4D3A-8530-E252C31C530D}"/>
              </a:ext>
            </a:extLst>
          </p:cNvPr>
          <p:cNvSpPr/>
          <p:nvPr/>
        </p:nvSpPr>
        <p:spPr>
          <a:xfrm flipH="1" flipV="1">
            <a:off x="7724312" y="3675353"/>
            <a:ext cx="2138780" cy="1940512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線條">
            <a:extLst>
              <a:ext uri="{FF2B5EF4-FFF2-40B4-BE49-F238E27FC236}">
                <a16:creationId xmlns:a16="http://schemas.microsoft.com/office/drawing/2014/main" id="{2BA6B635-8ECC-4885-A123-97A1548599A1}"/>
              </a:ext>
            </a:extLst>
          </p:cNvPr>
          <p:cNvSpPr/>
          <p:nvPr/>
        </p:nvSpPr>
        <p:spPr>
          <a:xfrm flipV="1">
            <a:off x="7724312" y="3675355"/>
            <a:ext cx="2032248" cy="1922755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5" name="橢圓 1">
            <a:extLst>
              <a:ext uri="{FF2B5EF4-FFF2-40B4-BE49-F238E27FC236}">
                <a16:creationId xmlns:a16="http://schemas.microsoft.com/office/drawing/2014/main" id="{D7728E39-B71A-4D10-B190-FBAD7A0E211D}"/>
              </a:ext>
            </a:extLst>
          </p:cNvPr>
          <p:cNvGrpSpPr/>
          <p:nvPr/>
        </p:nvGrpSpPr>
        <p:grpSpPr>
          <a:xfrm>
            <a:off x="3100526" y="2936288"/>
            <a:ext cx="994301" cy="949913"/>
            <a:chOff x="0" y="0"/>
            <a:chExt cx="994299" cy="949911"/>
          </a:xfrm>
        </p:grpSpPr>
        <p:sp>
          <p:nvSpPr>
            <p:cNvPr id="26" name="橢圓形">
              <a:extLst>
                <a:ext uri="{FF2B5EF4-FFF2-40B4-BE49-F238E27FC236}">
                  <a16:creationId xmlns:a16="http://schemas.microsoft.com/office/drawing/2014/main" id="{B507A710-70F2-4131-8514-16BF6E28145E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1">
              <a:extLst>
                <a:ext uri="{FF2B5EF4-FFF2-40B4-BE49-F238E27FC236}">
                  <a16:creationId xmlns:a16="http://schemas.microsoft.com/office/drawing/2014/main" id="{AB6B0B19-1950-4141-83EF-EC2BE720F928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" name="橢圓 29">
            <a:extLst>
              <a:ext uri="{FF2B5EF4-FFF2-40B4-BE49-F238E27FC236}">
                <a16:creationId xmlns:a16="http://schemas.microsoft.com/office/drawing/2014/main" id="{438F85AD-A763-434F-934B-0472C80DEA0E}"/>
              </a:ext>
            </a:extLst>
          </p:cNvPr>
          <p:cNvGrpSpPr/>
          <p:nvPr/>
        </p:nvGrpSpPr>
        <p:grpSpPr>
          <a:xfrm>
            <a:off x="3100525" y="5379127"/>
            <a:ext cx="994301" cy="949913"/>
            <a:chOff x="0" y="0"/>
            <a:chExt cx="994299" cy="949911"/>
          </a:xfrm>
        </p:grpSpPr>
        <p:sp>
          <p:nvSpPr>
            <p:cNvPr id="29" name="橢圓形">
              <a:extLst>
                <a:ext uri="{FF2B5EF4-FFF2-40B4-BE49-F238E27FC236}">
                  <a16:creationId xmlns:a16="http://schemas.microsoft.com/office/drawing/2014/main" id="{92431453-5D37-437B-8A0D-667A40A3D6FB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3">
              <a:extLst>
                <a:ext uri="{FF2B5EF4-FFF2-40B4-BE49-F238E27FC236}">
                  <a16:creationId xmlns:a16="http://schemas.microsoft.com/office/drawing/2014/main" id="{C88E7D39-6306-4865-92C0-7709E3E14BAA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46" name="橢圓 30">
            <a:extLst>
              <a:ext uri="{FF2B5EF4-FFF2-40B4-BE49-F238E27FC236}">
                <a16:creationId xmlns:a16="http://schemas.microsoft.com/office/drawing/2014/main" id="{94B59A4C-2B76-4EE9-A936-8B20B3355A80}"/>
              </a:ext>
            </a:extLst>
          </p:cNvPr>
          <p:cNvGrpSpPr/>
          <p:nvPr/>
        </p:nvGrpSpPr>
        <p:grpSpPr>
          <a:xfrm>
            <a:off x="9590843" y="5379127"/>
            <a:ext cx="994301" cy="949913"/>
            <a:chOff x="0" y="0"/>
            <a:chExt cx="994299" cy="949911"/>
          </a:xfrm>
        </p:grpSpPr>
        <p:sp>
          <p:nvSpPr>
            <p:cNvPr id="47" name="橢圓形">
              <a:extLst>
                <a:ext uri="{FF2B5EF4-FFF2-40B4-BE49-F238E27FC236}">
                  <a16:creationId xmlns:a16="http://schemas.microsoft.com/office/drawing/2014/main" id="{7CDBD6FD-1363-4B42-843F-1848BC8A1A6A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4">
              <a:extLst>
                <a:ext uri="{FF2B5EF4-FFF2-40B4-BE49-F238E27FC236}">
                  <a16:creationId xmlns:a16="http://schemas.microsoft.com/office/drawing/2014/main" id="{4B88485A-B807-491B-AB17-38F52D566FA9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9" name="橢圓 31">
            <a:extLst>
              <a:ext uri="{FF2B5EF4-FFF2-40B4-BE49-F238E27FC236}">
                <a16:creationId xmlns:a16="http://schemas.microsoft.com/office/drawing/2014/main" id="{6E424E77-463A-4849-A1DF-704493132488}"/>
              </a:ext>
            </a:extLst>
          </p:cNvPr>
          <p:cNvGrpSpPr/>
          <p:nvPr/>
        </p:nvGrpSpPr>
        <p:grpSpPr>
          <a:xfrm>
            <a:off x="9590841" y="2936288"/>
            <a:ext cx="994301" cy="949913"/>
            <a:chOff x="0" y="0"/>
            <a:chExt cx="994299" cy="949911"/>
          </a:xfrm>
        </p:grpSpPr>
        <p:sp>
          <p:nvSpPr>
            <p:cNvPr id="50" name="橢圓形">
              <a:extLst>
                <a:ext uri="{FF2B5EF4-FFF2-40B4-BE49-F238E27FC236}">
                  <a16:creationId xmlns:a16="http://schemas.microsoft.com/office/drawing/2014/main" id="{9DE740C1-140C-4276-BE22-EE5051CDEAC0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2">
              <a:extLst>
                <a:ext uri="{FF2B5EF4-FFF2-40B4-BE49-F238E27FC236}">
                  <a16:creationId xmlns:a16="http://schemas.microsoft.com/office/drawing/2014/main" id="{7FB8032A-785B-4EB0-8C96-2EFE60CD1687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2" name="橢圓 32">
            <a:extLst>
              <a:ext uri="{FF2B5EF4-FFF2-40B4-BE49-F238E27FC236}">
                <a16:creationId xmlns:a16="http://schemas.microsoft.com/office/drawing/2014/main" id="{BC53CE35-2E23-49F6-A5DE-A71BEB339603}"/>
              </a:ext>
            </a:extLst>
          </p:cNvPr>
          <p:cNvGrpSpPr/>
          <p:nvPr/>
        </p:nvGrpSpPr>
        <p:grpSpPr>
          <a:xfrm>
            <a:off x="6897578" y="5378941"/>
            <a:ext cx="994301" cy="949913"/>
            <a:chOff x="0" y="0"/>
            <a:chExt cx="994299" cy="949911"/>
          </a:xfrm>
        </p:grpSpPr>
        <p:sp>
          <p:nvSpPr>
            <p:cNvPr id="53" name="橢圓形">
              <a:extLst>
                <a:ext uri="{FF2B5EF4-FFF2-40B4-BE49-F238E27FC236}">
                  <a16:creationId xmlns:a16="http://schemas.microsoft.com/office/drawing/2014/main" id="{A1DC9913-2024-45CD-9F95-1BDECC3B925F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3">
              <a:extLst>
                <a:ext uri="{FF2B5EF4-FFF2-40B4-BE49-F238E27FC236}">
                  <a16:creationId xmlns:a16="http://schemas.microsoft.com/office/drawing/2014/main" id="{5A507985-983B-482A-8264-B96DD53E8220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5" name="橢圓 33">
            <a:extLst>
              <a:ext uri="{FF2B5EF4-FFF2-40B4-BE49-F238E27FC236}">
                <a16:creationId xmlns:a16="http://schemas.microsoft.com/office/drawing/2014/main" id="{03CAA203-8FAD-4719-9576-60ECFF172B5D}"/>
              </a:ext>
            </a:extLst>
          </p:cNvPr>
          <p:cNvGrpSpPr/>
          <p:nvPr/>
        </p:nvGrpSpPr>
        <p:grpSpPr>
          <a:xfrm>
            <a:off x="6897578" y="2954043"/>
            <a:ext cx="994301" cy="949913"/>
            <a:chOff x="0" y="0"/>
            <a:chExt cx="994299" cy="949911"/>
          </a:xfrm>
        </p:grpSpPr>
        <p:sp>
          <p:nvSpPr>
            <p:cNvPr id="56" name="橢圓形">
              <a:extLst>
                <a:ext uri="{FF2B5EF4-FFF2-40B4-BE49-F238E27FC236}">
                  <a16:creationId xmlns:a16="http://schemas.microsoft.com/office/drawing/2014/main" id="{6307EFC5-E566-4D72-9CAD-A7F8A3599280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3"/>
            </a:solidFill>
            <a:ln w="12700" cap="flat">
              <a:solidFill>
                <a:srgbClr val="508C1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1">
              <a:extLst>
                <a:ext uri="{FF2B5EF4-FFF2-40B4-BE49-F238E27FC236}">
                  <a16:creationId xmlns:a16="http://schemas.microsoft.com/office/drawing/2014/main" id="{83BE03F5-ED13-48E4-A495-CD2447855371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8" name="橢圓 34">
            <a:extLst>
              <a:ext uri="{FF2B5EF4-FFF2-40B4-BE49-F238E27FC236}">
                <a16:creationId xmlns:a16="http://schemas.microsoft.com/office/drawing/2014/main" id="{7B2D51B8-80AA-4FB1-854F-D911FBCCE534}"/>
              </a:ext>
            </a:extLst>
          </p:cNvPr>
          <p:cNvGrpSpPr/>
          <p:nvPr/>
        </p:nvGrpSpPr>
        <p:grpSpPr>
          <a:xfrm>
            <a:off x="1390095" y="4118497"/>
            <a:ext cx="994301" cy="949913"/>
            <a:chOff x="0" y="0"/>
            <a:chExt cx="994299" cy="949911"/>
          </a:xfrm>
        </p:grpSpPr>
        <p:sp>
          <p:nvSpPr>
            <p:cNvPr id="59" name="橢圓形">
              <a:extLst>
                <a:ext uri="{FF2B5EF4-FFF2-40B4-BE49-F238E27FC236}">
                  <a16:creationId xmlns:a16="http://schemas.microsoft.com/office/drawing/2014/main" id="{D17A6BDE-5C30-4E1C-A130-C5F95E7DBF2F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" name="2">
              <a:extLst>
                <a:ext uri="{FF2B5EF4-FFF2-40B4-BE49-F238E27FC236}">
                  <a16:creationId xmlns:a16="http://schemas.microsoft.com/office/drawing/2014/main" id="{38CDF400-E0D5-4652-8BF6-B4F80C7E140A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61" name="橢圓 35">
            <a:extLst>
              <a:ext uri="{FF2B5EF4-FFF2-40B4-BE49-F238E27FC236}">
                <a16:creationId xmlns:a16="http://schemas.microsoft.com/office/drawing/2014/main" id="{9238E5A7-749B-47EA-ABD4-9527EF71AF10}"/>
              </a:ext>
            </a:extLst>
          </p:cNvPr>
          <p:cNvGrpSpPr/>
          <p:nvPr/>
        </p:nvGrpSpPr>
        <p:grpSpPr>
          <a:xfrm>
            <a:off x="4696288" y="4118497"/>
            <a:ext cx="994301" cy="949913"/>
            <a:chOff x="0" y="0"/>
            <a:chExt cx="994299" cy="949911"/>
          </a:xfrm>
        </p:grpSpPr>
        <p:sp>
          <p:nvSpPr>
            <p:cNvPr id="62" name="橢圓形">
              <a:extLst>
                <a:ext uri="{FF2B5EF4-FFF2-40B4-BE49-F238E27FC236}">
                  <a16:creationId xmlns:a16="http://schemas.microsoft.com/office/drawing/2014/main" id="{FBA62E4A-9694-4E51-AF04-F256A40F48B5}"/>
                </a:ext>
              </a:extLst>
            </p:cNvPr>
            <p:cNvSpPr/>
            <p:nvPr/>
          </p:nvSpPr>
          <p:spPr>
            <a:xfrm>
              <a:off x="0" y="0"/>
              <a:ext cx="994300" cy="949912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B1571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4">
              <a:extLst>
                <a:ext uri="{FF2B5EF4-FFF2-40B4-BE49-F238E27FC236}">
                  <a16:creationId xmlns:a16="http://schemas.microsoft.com/office/drawing/2014/main" id="{5236EF9A-D74F-4431-B498-086898554916}"/>
                </a:ext>
              </a:extLst>
            </p:cNvPr>
            <p:cNvSpPr txBox="1"/>
            <p:nvPr/>
          </p:nvSpPr>
          <p:spPr>
            <a:xfrm>
              <a:off x="145611" y="58014"/>
              <a:ext cx="703077" cy="833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64" name="線條">
            <a:extLst>
              <a:ext uri="{FF2B5EF4-FFF2-40B4-BE49-F238E27FC236}">
                <a16:creationId xmlns:a16="http://schemas.microsoft.com/office/drawing/2014/main" id="{2744D4BE-2404-4437-9898-86844A76AC98}"/>
              </a:ext>
            </a:extLst>
          </p:cNvPr>
          <p:cNvSpPr/>
          <p:nvPr/>
        </p:nvSpPr>
        <p:spPr>
          <a:xfrm>
            <a:off x="7891875" y="3429000"/>
            <a:ext cx="1698966" cy="0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線條">
            <a:extLst>
              <a:ext uri="{FF2B5EF4-FFF2-40B4-BE49-F238E27FC236}">
                <a16:creationId xmlns:a16="http://schemas.microsoft.com/office/drawing/2014/main" id="{7EDFA2CE-4CAF-4A3C-9ED9-EFE685DA766B}"/>
              </a:ext>
            </a:extLst>
          </p:cNvPr>
          <p:cNvSpPr/>
          <p:nvPr/>
        </p:nvSpPr>
        <p:spPr>
          <a:xfrm>
            <a:off x="7891875" y="5845206"/>
            <a:ext cx="1698966" cy="1"/>
          </a:xfrm>
          <a:prstGeom prst="line">
            <a:avLst/>
          </a:prstGeom>
          <a:ln w="152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0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  <p:bldP spid="25" grpId="0" animBg="1" advAuto="0"/>
      <p:bldP spid="28" grpId="0" animBg="1" advAuto="0"/>
      <p:bldP spid="46" grpId="0" animBg="1" advAuto="0"/>
      <p:bldP spid="49" grpId="0" animBg="1" advAuto="0"/>
      <p:bldP spid="52" grpId="0" animBg="1" advAuto="0"/>
      <p:bldP spid="55" grpId="0" animBg="1" advAuto="0"/>
      <p:bldP spid="58" grpId="0" animBg="1" advAuto="0"/>
      <p:bldP spid="61" grpId="0" animBg="1" advAuto="0"/>
      <p:bldP spid="64" grpId="0" animBg="1" advAuto="0"/>
      <p:bldP spid="65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螢幕快照 2018-01-03 下午8.17.45.png" descr="螢幕快照 2018-01-03 下午8.17.45.png">
            <a:extLst>
              <a:ext uri="{FF2B5EF4-FFF2-40B4-BE49-F238E27FC236}">
                <a16:creationId xmlns:a16="http://schemas.microsoft.com/office/drawing/2014/main" id="{8944D223-7B61-4CD9-A76E-37CAABB7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3856" y="940777"/>
            <a:ext cx="7932197" cy="1816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螢幕快照 2018-01-03 下午8.18.00.png" descr="螢幕快照 2018-01-03 下午8.18.00.png">
            <a:extLst>
              <a:ext uri="{FF2B5EF4-FFF2-40B4-BE49-F238E27FC236}">
                <a16:creationId xmlns:a16="http://schemas.microsoft.com/office/drawing/2014/main" id="{A1E83834-F53B-4E49-80DA-70F3EC6DE0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3857" y="2751082"/>
            <a:ext cx="7932197" cy="34502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216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1" y="2971800"/>
            <a:ext cx="6858002" cy="914400"/>
          </a:xfrm>
        </p:spPr>
        <p:txBody>
          <a:bodyPr/>
          <a:lstStyle/>
          <a:p>
            <a:r>
              <a:rPr lang="en-US" altLang="zh-TW" b="1" dirty="0"/>
              <a:t>G - XOR</a:t>
            </a:r>
          </a:p>
        </p:txBody>
      </p:sp>
    </p:spTree>
    <p:extLst>
      <p:ext uri="{BB962C8B-B14F-4D97-AF65-F5344CB8AC3E}">
        <p14:creationId xmlns:p14="http://schemas.microsoft.com/office/powerpoint/2010/main" val="21321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XOR : exclusive or…">
            <a:extLst>
              <a:ext uri="{FF2B5EF4-FFF2-40B4-BE49-F238E27FC236}">
                <a16:creationId xmlns:a16="http://schemas.microsoft.com/office/drawing/2014/main" id="{7FCA14FE-0ADB-414C-8389-D0DB6EA1B616}"/>
              </a:ext>
            </a:extLst>
          </p:cNvPr>
          <p:cNvSpPr txBox="1">
            <a:spLocks/>
          </p:cNvSpPr>
          <p:nvPr/>
        </p:nvSpPr>
        <p:spPr>
          <a:xfrm>
            <a:off x="1416113" y="1856912"/>
            <a:ext cx="6289705" cy="3144175"/>
          </a:xfrm>
          <a:prstGeom prst="rect">
            <a:avLst/>
          </a:prstGeom>
        </p:spPr>
        <p:txBody>
          <a:bodyPr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XOR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 E</a:t>
            </a:r>
            <a:r>
              <a:rPr lang="en-US" sz="2400" b="1" dirty="0"/>
              <a:t>x</a:t>
            </a:r>
            <a:r>
              <a:rPr lang="en-US" sz="2400" dirty="0"/>
              <a:t>clusive </a:t>
            </a:r>
            <a:r>
              <a:rPr lang="en-US" altLang="zh-TW" sz="2400" b="1" dirty="0"/>
              <a:t>or</a:t>
            </a:r>
          </a:p>
          <a:p>
            <a:pPr lvl="1"/>
            <a:endParaRPr lang="en-US" sz="2400" b="1" dirty="0"/>
          </a:p>
          <a:p>
            <a:r>
              <a:rPr lang="en-US" sz="2800" b="1" dirty="0"/>
              <a:t>Example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0101 </a:t>
            </a:r>
            <a:r>
              <a:rPr lang="en-US" sz="2400" dirty="0" err="1">
                <a:latin typeface="Comic Sans MS" panose="030F0702030302020204" pitchFamily="66" charset="0"/>
              </a:rPr>
              <a:t>xor</a:t>
            </a:r>
            <a:r>
              <a:rPr lang="en-US" sz="2400" dirty="0">
                <a:latin typeface="Comic Sans MS" panose="030F0702030302020204" pitchFamily="66" charset="0"/>
              </a:rPr>
              <a:t> 0011 = 0110 (Decimal 6)</a:t>
            </a:r>
          </a:p>
          <a:p>
            <a:pPr lvl="1"/>
            <a:r>
              <a:rPr lang="en-US" sz="2400" dirty="0">
                <a:latin typeface="Comic Sans MS" panose="030F0702030302020204" pitchFamily="66" charset="0"/>
              </a:rPr>
              <a:t>0010 </a:t>
            </a:r>
            <a:r>
              <a:rPr lang="en-US" sz="2400" dirty="0" err="1">
                <a:latin typeface="Comic Sans MS" panose="030F0702030302020204" pitchFamily="66" charset="0"/>
              </a:rPr>
              <a:t>xor</a:t>
            </a:r>
            <a:r>
              <a:rPr lang="en-US" sz="2400" dirty="0">
                <a:latin typeface="Comic Sans MS" panose="030F0702030302020204" pitchFamily="66" charset="0"/>
              </a:rPr>
              <a:t> 1010 = 1000 (Decimal 8)</a:t>
            </a:r>
          </a:p>
        </p:txBody>
      </p:sp>
      <p:pic>
        <p:nvPicPr>
          <p:cNvPr id="5" name="螢幕快照 2018-01-03 下午11.28.09.png" descr="螢幕快照 2018-01-03 下午11.28.09.png">
            <a:extLst>
              <a:ext uri="{FF2B5EF4-FFF2-40B4-BE49-F238E27FC236}">
                <a16:creationId xmlns:a16="http://schemas.microsoft.com/office/drawing/2014/main" id="{4B54C860-7FC9-4208-B34C-74E65D8E46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914" y="1825574"/>
            <a:ext cx="3061906" cy="320684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EA28B3B-4457-40F9-8B23-4DC95E5FD939}"/>
              </a:ext>
            </a:extLst>
          </p:cNvPr>
          <p:cNvSpPr/>
          <p:nvPr/>
        </p:nvSpPr>
        <p:spPr>
          <a:xfrm>
            <a:off x="8497204" y="5001087"/>
            <a:ext cx="20313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True table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8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XOR : exclusive or…">
            <a:extLst>
              <a:ext uri="{FF2B5EF4-FFF2-40B4-BE49-F238E27FC236}">
                <a16:creationId xmlns:a16="http://schemas.microsoft.com/office/drawing/2014/main" id="{F86BCD57-3228-40D0-A377-AC1F3628B628}"/>
              </a:ext>
            </a:extLst>
          </p:cNvPr>
          <p:cNvSpPr txBox="1">
            <a:spLocks/>
          </p:cNvSpPr>
          <p:nvPr/>
        </p:nvSpPr>
        <p:spPr>
          <a:xfrm>
            <a:off x="1681240" y="983202"/>
            <a:ext cx="8829520" cy="4891595"/>
          </a:xfrm>
          <a:prstGeom prst="rect">
            <a:avLst/>
          </a:prstGeom>
        </p:spPr>
        <p:txBody>
          <a:bodyPr anchor="t"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/>
              <a:t>SUM = ( a1 ^ k ) + ( a2 ^ k ) + ... + ( an ^ k )</a:t>
            </a:r>
          </a:p>
          <a:p>
            <a:pPr lvl="1"/>
            <a:r>
              <a:rPr lang="en-US" altLang="zh-TW" sz="1800" dirty="0"/>
              <a:t>SUM is </a:t>
            </a:r>
            <a:r>
              <a:rPr lang="en-US" altLang="zh-TW" sz="1800" dirty="0">
                <a:solidFill>
                  <a:srgbClr val="FF0000"/>
                </a:solidFill>
              </a:rPr>
              <a:t>minimum</a:t>
            </a:r>
          </a:p>
          <a:p>
            <a:pPr lvl="1"/>
            <a:endParaRPr lang="en-US" b="1" dirty="0"/>
          </a:p>
          <a:p>
            <a:r>
              <a:rPr lang="en-US" altLang="zh-TW" b="1" dirty="0">
                <a:solidFill>
                  <a:srgbClr val="7030A0"/>
                </a:solidFill>
              </a:rPr>
              <a:t>Sample Input : 1 2 3 4 5 6</a:t>
            </a:r>
          </a:p>
          <a:p>
            <a:pPr lvl="1"/>
            <a:r>
              <a:rPr lang="nn-NO" altLang="zh-TW" dirty="0">
                <a:solidFill>
                  <a:srgbClr val="7030A0"/>
                </a:solidFill>
              </a:rPr>
              <a:t>001^k + 010^k + 011^k + 100^k + 101^k + 110^k = SUM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Sample Output : 21</a:t>
            </a:r>
          </a:p>
          <a:p>
            <a:pPr lvl="1"/>
            <a:endParaRPr lang="en-US" altLang="zh-TW" dirty="0"/>
          </a:p>
          <a:p>
            <a:r>
              <a:rPr lang="en-US" altLang="zh-TW" b="1" dirty="0">
                <a:solidFill>
                  <a:schemeClr val="accent3">
                    <a:lumMod val="50000"/>
                  </a:schemeClr>
                </a:solidFill>
              </a:rPr>
              <a:t>Another example: 0 1 1 1 1</a:t>
            </a:r>
          </a:p>
          <a:p>
            <a:pPr lvl="1"/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0^1 + 1^1 + 1^1+ 1^1+ 1^1</a:t>
            </a:r>
          </a:p>
          <a:p>
            <a:pPr lvl="1"/>
            <a:r>
              <a:rPr lang="en-US" altLang="zh-TW" dirty="0">
                <a:solidFill>
                  <a:schemeClr val="accent3">
                    <a:lumMod val="50000"/>
                  </a:schemeClr>
                </a:solidFill>
              </a:rPr>
              <a:t>Sample Output :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b="1" dirty="0"/>
          </a:p>
          <a:p>
            <a:pPr marL="457200" lvl="1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4639BAD-4C67-49F9-A3D2-786D6607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20" y="1211755"/>
            <a:ext cx="8286159" cy="44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9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968" y="2638543"/>
            <a:ext cx="3994003" cy="1357303"/>
          </a:xfrm>
        </p:spPr>
        <p:txBody>
          <a:bodyPr>
            <a:noAutofit/>
          </a:bodyPr>
          <a:lstStyle/>
          <a:p>
            <a:r>
              <a:rPr lang="en-US" sz="6600" b="1" dirty="0"/>
              <a:t>Thanks~</a:t>
            </a:r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EEFCCE2B-8FF8-4604-A7FA-91E0B248A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chemeClr val="tx2"/>
          </a:solidFill>
        </p:spPr>
      </p:sp>
      <p:pic>
        <p:nvPicPr>
          <p:cNvPr id="1026" name="Picture 2" descr="「回來把代碼寫完」的圖片搜尋結果">
            <a:extLst>
              <a:ext uri="{FF2B5EF4-FFF2-40B4-BE49-F238E27FC236}">
                <a16:creationId xmlns:a16="http://schemas.microsoft.com/office/drawing/2014/main" id="{F96CF205-1AD7-4651-8629-11495FC80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6752" y="1521106"/>
            <a:ext cx="3483322" cy="359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4">
            <a:extLst>
              <a:ext uri="{FF2B5EF4-FFF2-40B4-BE49-F238E27FC236}">
                <a16:creationId xmlns:a16="http://schemas.microsoft.com/office/drawing/2014/main" id="{FE252848-3EB6-4178-A51D-A79FD243B646}"/>
              </a:ext>
            </a:extLst>
          </p:cNvPr>
          <p:cNvSpPr txBox="1">
            <a:spLocks/>
          </p:cNvSpPr>
          <p:nvPr/>
        </p:nvSpPr>
        <p:spPr>
          <a:xfrm>
            <a:off x="1066800" y="1717089"/>
            <a:ext cx="10058400" cy="422910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3464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/>
              <a:t>Thought</a:t>
            </a:r>
          </a:p>
          <a:p>
            <a:pPr lvl="1"/>
            <a:r>
              <a:rPr lang="en-US" altLang="zh-TW" sz="2400" dirty="0">
                <a:latin typeface="Comic Sans MS" panose="030F0702030302020204" pitchFamily="66" charset="0"/>
              </a:rPr>
              <a:t>Keep multiplying transition matrix until:</a:t>
            </a:r>
          </a:p>
          <a:p>
            <a:pPr lvl="2"/>
            <a:r>
              <a:rPr lang="en-US" altLang="zh-TW" sz="2000" dirty="0">
                <a:latin typeface="Comic Sans MS" panose="030F0702030302020204" pitchFamily="66" charset="0"/>
              </a:rPr>
              <a:t>The first city’s value is equal or below p</a:t>
            </a:r>
          </a:p>
          <a:p>
            <a:pPr lvl="2"/>
            <a:r>
              <a:rPr lang="en-US" altLang="zh-TW" sz="2000" dirty="0">
                <a:latin typeface="Comic Sans MS" panose="030F0702030302020204" pitchFamily="66" charset="0"/>
              </a:rPr>
              <a:t>The first city’s value is </a:t>
            </a:r>
            <a:r>
              <a:rPr lang="en-US" altLang="zh-TW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equal or larger than the original value after the operation</a:t>
            </a:r>
          </a:p>
          <a:p>
            <a:pPr lvl="1"/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797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.png" descr="2.png">
            <a:extLst>
              <a:ext uri="{FF2B5EF4-FFF2-40B4-BE49-F238E27FC236}">
                <a16:creationId xmlns:a16="http://schemas.microsoft.com/office/drawing/2014/main" id="{B979FDAF-DF24-4A0B-8D2A-AF95074210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6572" y="561959"/>
            <a:ext cx="8758856" cy="57340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5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74490" y="2971800"/>
            <a:ext cx="7452911" cy="9144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B - Great Depression Again</a:t>
            </a:r>
          </a:p>
        </p:txBody>
      </p:sp>
    </p:spTree>
    <p:extLst>
      <p:ext uri="{BB962C8B-B14F-4D97-AF65-F5344CB8AC3E}">
        <p14:creationId xmlns:p14="http://schemas.microsoft.com/office/powerpoint/2010/main" val="42064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11DF80-FECB-4E2E-8D21-3BCAB4EC4C0B}"/>
              </a:ext>
            </a:extLst>
          </p:cNvPr>
          <p:cNvSpPr txBox="1"/>
          <p:nvPr/>
        </p:nvSpPr>
        <p:spPr>
          <a:xfrm>
            <a:off x="1217755" y="982176"/>
            <a:ext cx="28926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Sample Input : </a:t>
            </a:r>
          </a:p>
          <a:p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400" dirty="0">
                <a:latin typeface="Comic Sans MS" panose="030F0702030302020204" pitchFamily="66" charset="0"/>
              </a:rPr>
              <a:t>10 3 4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TOYOTA 10 100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GM 20 90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FORD 30 80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Volkswagen 40 70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Daimler 50 60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Honda 60 50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Nissan 70 40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PEUGEOT 80 30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FIAT 90 20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BMW 100 10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E3D9BA-47E7-42D4-94C5-20F7EBF13C76}"/>
              </a:ext>
            </a:extLst>
          </p:cNvPr>
          <p:cNvSpPr txBox="1"/>
          <p:nvPr/>
        </p:nvSpPr>
        <p:spPr>
          <a:xfrm>
            <a:off x="7280850" y="1106969"/>
            <a:ext cx="26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/>
              <a:t>Sample Output</a:t>
            </a:r>
            <a:r>
              <a:rPr lang="zh-TW" altLang="en-US" sz="2400" b="1" u="sng" dirty="0"/>
              <a:t> </a:t>
            </a:r>
            <a:r>
              <a:rPr lang="en-US" altLang="zh-TW" sz="2400" b="1" u="sng" dirty="0"/>
              <a:t>:</a:t>
            </a:r>
          </a:p>
          <a:p>
            <a:r>
              <a:rPr lang="zh-TW" altLang="en-US" sz="2400" dirty="0">
                <a:latin typeface="Comic Sans MS" panose="030F0702030302020204" pitchFamily="66" charset="0"/>
              </a:rPr>
              <a:t> </a:t>
            </a:r>
            <a:endParaRPr lang="en-US" altLang="zh-TW" sz="2400" dirty="0">
              <a:latin typeface="Comic Sans MS" panose="030F0702030302020204" pitchFamily="66" charset="0"/>
            </a:endParaRPr>
          </a:p>
          <a:p>
            <a:r>
              <a:rPr lang="en-US" altLang="zh-TW" sz="2400" dirty="0">
                <a:latin typeface="Comic Sans MS" panose="030F0702030302020204" pitchFamily="66" charset="0"/>
              </a:rPr>
              <a:t>BMW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FIAT</a:t>
            </a:r>
          </a:p>
          <a:p>
            <a:r>
              <a:rPr lang="en-US" altLang="zh-TW" sz="2400" dirty="0">
                <a:latin typeface="Comic Sans MS" panose="030F0702030302020204" pitchFamily="66" charset="0"/>
              </a:rPr>
              <a:t>PEUGEOT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48065B9-1E03-4DAD-8EF1-1D5181889403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 flipV="1">
            <a:off x="2727903" y="2076465"/>
            <a:ext cx="4552947" cy="3517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3089A098-54ED-4FD5-BA9E-9E151390C7D8}"/>
              </a:ext>
            </a:extLst>
          </p:cNvPr>
          <p:cNvSpPr/>
          <p:nvPr/>
        </p:nvSpPr>
        <p:spPr>
          <a:xfrm>
            <a:off x="2135574" y="5371904"/>
            <a:ext cx="592329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3357EF-E2F4-45FA-BF8A-978AA34C46C1}"/>
              </a:ext>
            </a:extLst>
          </p:cNvPr>
          <p:cNvSpPr/>
          <p:nvPr/>
        </p:nvSpPr>
        <p:spPr>
          <a:xfrm>
            <a:off x="2106993" y="5001352"/>
            <a:ext cx="467591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14F8A6EC-F5DC-421A-A1D6-5BDD822CE5C7}"/>
              </a:ext>
            </a:extLst>
          </p:cNvPr>
          <p:cNvSpPr/>
          <p:nvPr/>
        </p:nvSpPr>
        <p:spPr>
          <a:xfrm>
            <a:off x="2780350" y="4655569"/>
            <a:ext cx="467591" cy="443308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u="sng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7F6C8F-B123-4C1F-80C8-E81EA474B4CF}"/>
              </a:ext>
            </a:extLst>
          </p:cNvPr>
          <p:cNvCxnSpPr>
            <a:cxnSpLocks/>
          </p:cNvCxnSpPr>
          <p:nvPr/>
        </p:nvCxnSpPr>
        <p:spPr>
          <a:xfrm flipV="1">
            <a:off x="2574584" y="2398371"/>
            <a:ext cx="4706266" cy="277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D4C51E0-68ED-4BDE-ACFD-BA4F7B1E5424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3247941" y="2808481"/>
            <a:ext cx="4032909" cy="2068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C3E3299B-5522-43F0-9D1E-52D0BAB48922}"/>
              </a:ext>
            </a:extLst>
          </p:cNvPr>
          <p:cNvSpPr/>
          <p:nvPr/>
        </p:nvSpPr>
        <p:spPr>
          <a:xfrm>
            <a:off x="5681466" y="3894605"/>
            <a:ext cx="2956213" cy="127576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 </a:t>
            </a:r>
            <a:r>
              <a:rPr lang="en-US" altLang="zh-TW" dirty="0"/>
              <a:t>&lt;=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</a:p>
        </p:txBody>
      </p:sp>
      <p:cxnSp>
        <p:nvCxnSpPr>
          <p:cNvPr id="13" name="弧形接點 17">
            <a:extLst>
              <a:ext uri="{FF2B5EF4-FFF2-40B4-BE49-F238E27FC236}">
                <a16:creationId xmlns:a16="http://schemas.microsoft.com/office/drawing/2014/main" id="{89581B9F-21F0-43DB-A8BF-0B1CDF69863E}"/>
              </a:ext>
            </a:extLst>
          </p:cNvPr>
          <p:cNvCxnSpPr/>
          <p:nvPr/>
        </p:nvCxnSpPr>
        <p:spPr>
          <a:xfrm>
            <a:off x="7427138" y="5233618"/>
            <a:ext cx="628650" cy="1536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12EA5E72-8DB0-46D2-96C3-21E0FBC37E59}"/>
              </a:ext>
            </a:extLst>
          </p:cNvPr>
          <p:cNvSpPr/>
          <p:nvPr/>
        </p:nvSpPr>
        <p:spPr>
          <a:xfrm>
            <a:off x="8055788" y="4404669"/>
            <a:ext cx="2956213" cy="127576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Maximum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4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A5D3230-8BFF-4C5A-BE7E-430B5F621A75}"/>
              </a:ext>
            </a:extLst>
          </p:cNvPr>
          <p:cNvSpPr txBox="1"/>
          <p:nvPr/>
        </p:nvSpPr>
        <p:spPr>
          <a:xfrm>
            <a:off x="1740459" y="2668515"/>
            <a:ext cx="2272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Comic Sans MS" panose="030F0702030302020204" pitchFamily="66" charset="0"/>
              </a:rPr>
              <a:t>BMW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200 100</a:t>
            </a:r>
          </a:p>
          <a:p>
            <a:r>
              <a:rPr lang="en-US" altLang="zh-TW" sz="2000" dirty="0">
                <a:latin typeface="Comic Sans MS" panose="030F0702030302020204" pitchFamily="66" charset="0"/>
              </a:rPr>
              <a:t>BENZ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100 100</a:t>
            </a:r>
          </a:p>
          <a:p>
            <a:r>
              <a:rPr lang="en-US" altLang="zh-TW" sz="2000" dirty="0">
                <a:latin typeface="Comic Sans MS" panose="030F0702030302020204" pitchFamily="66" charset="0"/>
              </a:rPr>
              <a:t>Toyota	</a:t>
            </a:r>
            <a:r>
              <a:rPr lang="zh-TW" altLang="en-US" sz="2000" dirty="0">
                <a:latin typeface="Comic Sans MS" panose="030F0702030302020204" pitchFamily="66" charset="0"/>
              </a:rPr>
              <a:t>  </a:t>
            </a:r>
            <a:r>
              <a:rPr lang="en-US" altLang="zh-TW" sz="2000" dirty="0">
                <a:latin typeface="Comic Sans MS" panose="030F0702030302020204" pitchFamily="66" charset="0"/>
              </a:rPr>
              <a:t>100 200</a:t>
            </a:r>
          </a:p>
          <a:p>
            <a:endParaRPr lang="zh-TW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6929C19-D0C6-43AC-9BD2-D508776D5145}"/>
              </a:ext>
            </a:extLst>
          </p:cNvPr>
          <p:cNvSpPr txBox="1"/>
          <p:nvPr/>
        </p:nvSpPr>
        <p:spPr>
          <a:xfrm>
            <a:off x="1558617" y="3929609"/>
            <a:ext cx="29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A &gt; B </a:t>
            </a:r>
            <a:r>
              <a:rPr lang="zh-TW" altLang="en-US" dirty="0">
                <a:latin typeface="Comic Sans MS" panose="030F0702030302020204" pitchFamily="66" charset="0"/>
              </a:rPr>
              <a:t>， </a:t>
            </a:r>
            <a:r>
              <a:rPr lang="en-US" altLang="zh-TW" dirty="0">
                <a:latin typeface="Comic Sans MS" panose="030F0702030302020204" pitchFamily="66" charset="0"/>
              </a:rPr>
              <a:t>Producing only A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16A9A54-EDAB-4CC1-8737-189B207DCD3A}"/>
              </a:ext>
            </a:extLst>
          </p:cNvPr>
          <p:cNvSpPr txBox="1"/>
          <p:nvPr/>
        </p:nvSpPr>
        <p:spPr>
          <a:xfrm>
            <a:off x="808741" y="1613250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Instinctively, </a:t>
            </a:r>
            <a:endParaRPr lang="zh-TW" altLang="en-US" sz="24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B73DDE-ABDC-479F-A353-5BDA360EE07F}"/>
              </a:ext>
            </a:extLst>
          </p:cNvPr>
          <p:cNvCxnSpPr/>
          <p:nvPr/>
        </p:nvCxnSpPr>
        <p:spPr>
          <a:xfrm>
            <a:off x="1394096" y="3856238"/>
            <a:ext cx="3065318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向右箭號 8">
            <a:extLst>
              <a:ext uri="{FF2B5EF4-FFF2-40B4-BE49-F238E27FC236}">
                <a16:creationId xmlns:a16="http://schemas.microsoft.com/office/drawing/2014/main" id="{EB7E04EA-D76B-4444-8AD5-FA9061D46ADE}"/>
              </a:ext>
            </a:extLst>
          </p:cNvPr>
          <p:cNvSpPr/>
          <p:nvPr/>
        </p:nvSpPr>
        <p:spPr>
          <a:xfrm>
            <a:off x="5093260" y="3070461"/>
            <a:ext cx="973281" cy="51954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F49A8AF-023E-418A-8A07-007CE762CA2B}"/>
              </a:ext>
            </a:extLst>
          </p:cNvPr>
          <p:cNvSpPr txBox="1"/>
          <p:nvPr/>
        </p:nvSpPr>
        <p:spPr>
          <a:xfrm>
            <a:off x="6604097" y="1598443"/>
            <a:ext cx="228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Sort by </a:t>
            </a:r>
            <a:r>
              <a:rPr lang="en-US" altLang="zh-TW" sz="2400" b="1" dirty="0"/>
              <a:t>A-B</a:t>
            </a:r>
            <a:endParaRPr lang="zh-TW" altLang="en-US" sz="2400" b="1" dirty="0"/>
          </a:p>
        </p:txBody>
      </p:sp>
      <p:sp>
        <p:nvSpPr>
          <p:cNvPr id="8" name="圓角矩形 10">
            <a:extLst>
              <a:ext uri="{FF2B5EF4-FFF2-40B4-BE49-F238E27FC236}">
                <a16:creationId xmlns:a16="http://schemas.microsoft.com/office/drawing/2014/main" id="{13713935-3F37-4307-BD2D-1F68C73912C7}"/>
              </a:ext>
            </a:extLst>
          </p:cNvPr>
          <p:cNvSpPr/>
          <p:nvPr/>
        </p:nvSpPr>
        <p:spPr>
          <a:xfrm>
            <a:off x="6931758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圓角矩形 11">
            <a:extLst>
              <a:ext uri="{FF2B5EF4-FFF2-40B4-BE49-F238E27FC236}">
                <a16:creationId xmlns:a16="http://schemas.microsoft.com/office/drawing/2014/main" id="{00453C13-A313-4AB3-8777-34F5FECD72B6}"/>
              </a:ext>
            </a:extLst>
          </p:cNvPr>
          <p:cNvSpPr/>
          <p:nvPr/>
        </p:nvSpPr>
        <p:spPr>
          <a:xfrm>
            <a:off x="7526118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12">
            <a:extLst>
              <a:ext uri="{FF2B5EF4-FFF2-40B4-BE49-F238E27FC236}">
                <a16:creationId xmlns:a16="http://schemas.microsoft.com/office/drawing/2014/main" id="{F53FAA43-41C7-44E6-A5D1-B5A1416774D0}"/>
              </a:ext>
            </a:extLst>
          </p:cNvPr>
          <p:cNvSpPr/>
          <p:nvPr/>
        </p:nvSpPr>
        <p:spPr>
          <a:xfrm>
            <a:off x="8144379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3">
            <a:extLst>
              <a:ext uri="{FF2B5EF4-FFF2-40B4-BE49-F238E27FC236}">
                <a16:creationId xmlns:a16="http://schemas.microsoft.com/office/drawing/2014/main" id="{FA0AC0AA-4877-441B-B323-69EE48999946}"/>
              </a:ext>
            </a:extLst>
          </p:cNvPr>
          <p:cNvSpPr/>
          <p:nvPr/>
        </p:nvSpPr>
        <p:spPr>
          <a:xfrm>
            <a:off x="8762640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4">
            <a:extLst>
              <a:ext uri="{FF2B5EF4-FFF2-40B4-BE49-F238E27FC236}">
                <a16:creationId xmlns:a16="http://schemas.microsoft.com/office/drawing/2014/main" id="{D3681861-7863-4565-A947-EE084BAB20D4}"/>
              </a:ext>
            </a:extLst>
          </p:cNvPr>
          <p:cNvSpPr/>
          <p:nvPr/>
        </p:nvSpPr>
        <p:spPr>
          <a:xfrm>
            <a:off x="9404102" y="2210318"/>
            <a:ext cx="510540" cy="31470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5">
            <a:extLst>
              <a:ext uri="{FF2B5EF4-FFF2-40B4-BE49-F238E27FC236}">
                <a16:creationId xmlns:a16="http://schemas.microsoft.com/office/drawing/2014/main" id="{7ED3DBC6-F445-49CD-A8EB-732E29D88346}"/>
              </a:ext>
            </a:extLst>
          </p:cNvPr>
          <p:cNvSpPr/>
          <p:nvPr/>
        </p:nvSpPr>
        <p:spPr>
          <a:xfrm>
            <a:off x="6960856" y="2545598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6">
            <a:extLst>
              <a:ext uri="{FF2B5EF4-FFF2-40B4-BE49-F238E27FC236}">
                <a16:creationId xmlns:a16="http://schemas.microsoft.com/office/drawing/2014/main" id="{31AA6723-A729-4582-9C08-2AAD037593A7}"/>
              </a:ext>
            </a:extLst>
          </p:cNvPr>
          <p:cNvSpPr/>
          <p:nvPr/>
        </p:nvSpPr>
        <p:spPr>
          <a:xfrm>
            <a:off x="7562495" y="2668515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7">
            <a:extLst>
              <a:ext uri="{FF2B5EF4-FFF2-40B4-BE49-F238E27FC236}">
                <a16:creationId xmlns:a16="http://schemas.microsoft.com/office/drawing/2014/main" id="{A551DB04-6494-4B7E-B453-D2FF2F211179}"/>
              </a:ext>
            </a:extLst>
          </p:cNvPr>
          <p:cNvSpPr/>
          <p:nvPr/>
        </p:nvSpPr>
        <p:spPr>
          <a:xfrm>
            <a:off x="8182479" y="2861531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8">
            <a:extLst>
              <a:ext uri="{FF2B5EF4-FFF2-40B4-BE49-F238E27FC236}">
                <a16:creationId xmlns:a16="http://schemas.microsoft.com/office/drawing/2014/main" id="{358E5370-1D47-4A55-9D1C-9B5DC3C8842A}"/>
              </a:ext>
            </a:extLst>
          </p:cNvPr>
          <p:cNvSpPr/>
          <p:nvPr/>
        </p:nvSpPr>
        <p:spPr>
          <a:xfrm>
            <a:off x="8800740" y="3467090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圓角矩形 19">
            <a:extLst>
              <a:ext uri="{FF2B5EF4-FFF2-40B4-BE49-F238E27FC236}">
                <a16:creationId xmlns:a16="http://schemas.microsoft.com/office/drawing/2014/main" id="{25FCD9FD-18E6-486C-8E14-809DF3038F46}"/>
              </a:ext>
            </a:extLst>
          </p:cNvPr>
          <p:cNvSpPr/>
          <p:nvPr/>
        </p:nvSpPr>
        <p:spPr>
          <a:xfrm>
            <a:off x="9442202" y="3970589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20">
            <a:extLst>
              <a:ext uri="{FF2B5EF4-FFF2-40B4-BE49-F238E27FC236}">
                <a16:creationId xmlns:a16="http://schemas.microsoft.com/office/drawing/2014/main" id="{B274B5BD-78AE-4DF0-85E9-ED0F0E4B11B6}"/>
              </a:ext>
            </a:extLst>
          </p:cNvPr>
          <p:cNvSpPr/>
          <p:nvPr/>
        </p:nvSpPr>
        <p:spPr>
          <a:xfrm>
            <a:off x="10130776" y="2484139"/>
            <a:ext cx="434340" cy="1229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A3A9A6C-6BC3-413F-BBDD-CD78FA4FE2A5}"/>
              </a:ext>
            </a:extLst>
          </p:cNvPr>
          <p:cNvSpPr txBox="1"/>
          <p:nvPr/>
        </p:nvSpPr>
        <p:spPr>
          <a:xfrm>
            <a:off x="10570655" y="2376320"/>
            <a:ext cx="155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Comic Sans MS" panose="030F0702030302020204" pitchFamily="66" charset="0"/>
              </a:rPr>
              <a:t>: Middle Point</a:t>
            </a:r>
            <a:endParaRPr lang="zh-TW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153C4D3-264A-4BA3-B038-3184A3CFFA09}"/>
              </a:ext>
            </a:extLst>
          </p:cNvPr>
          <p:cNvSpPr txBox="1"/>
          <p:nvPr/>
        </p:nvSpPr>
        <p:spPr>
          <a:xfrm>
            <a:off x="9437183" y="1733168"/>
            <a:ext cx="13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mic Sans MS" panose="030F0702030302020204" pitchFamily="66" charset="0"/>
              </a:rPr>
              <a:t>Produce A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5CEF3F7-4170-4E35-928A-1CC7B5DED7FB}"/>
              </a:ext>
            </a:extLst>
          </p:cNvPr>
          <p:cNvSpPr txBox="1"/>
          <p:nvPr/>
        </p:nvSpPr>
        <p:spPr>
          <a:xfrm>
            <a:off x="9505763" y="5389621"/>
            <a:ext cx="138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Comic Sans MS" panose="030F0702030302020204" pitchFamily="66" charset="0"/>
              </a:rPr>
              <a:t>Produce B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EEB55D1-D8C9-4DA7-B98C-4AC0DC1761CC}"/>
              </a:ext>
            </a:extLst>
          </p:cNvPr>
          <p:cNvCxnSpPr>
            <a:stCxn id="20" idx="1"/>
          </p:cNvCxnSpPr>
          <p:nvPr/>
        </p:nvCxnSpPr>
        <p:spPr>
          <a:xfrm flipH="1">
            <a:off x="7267038" y="1917834"/>
            <a:ext cx="2170145" cy="45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33BDAAE-F387-4508-8901-103C7E67D379}"/>
              </a:ext>
            </a:extLst>
          </p:cNvPr>
          <p:cNvCxnSpPr>
            <a:stCxn id="20" idx="1"/>
          </p:cNvCxnSpPr>
          <p:nvPr/>
        </p:nvCxnSpPr>
        <p:spPr>
          <a:xfrm flipH="1">
            <a:off x="7891879" y="1917834"/>
            <a:ext cx="1545304" cy="62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76CFD1B-03C1-42C6-BE46-D5E5D22E3A4F}"/>
              </a:ext>
            </a:extLst>
          </p:cNvPr>
          <p:cNvCxnSpPr>
            <a:stCxn id="20" idx="1"/>
          </p:cNvCxnSpPr>
          <p:nvPr/>
        </p:nvCxnSpPr>
        <p:spPr>
          <a:xfrm flipH="1">
            <a:off x="9017910" y="1917834"/>
            <a:ext cx="419273" cy="112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AD7AAF4-C190-4C63-982E-B7DAFBA18B1E}"/>
              </a:ext>
            </a:extLst>
          </p:cNvPr>
          <p:cNvCxnSpPr>
            <a:stCxn id="20" idx="1"/>
          </p:cNvCxnSpPr>
          <p:nvPr/>
        </p:nvCxnSpPr>
        <p:spPr>
          <a:xfrm>
            <a:off x="9437183" y="1917834"/>
            <a:ext cx="222189" cy="106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B0FC9B-827D-4637-A079-B2D4B71AA153}"/>
              </a:ext>
            </a:extLst>
          </p:cNvPr>
          <p:cNvCxnSpPr>
            <a:stCxn id="20" idx="1"/>
          </p:cNvCxnSpPr>
          <p:nvPr/>
        </p:nvCxnSpPr>
        <p:spPr>
          <a:xfrm flipH="1">
            <a:off x="8486238" y="1917834"/>
            <a:ext cx="950945" cy="75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5A65FA3-6081-4376-95B8-4AD8754658DE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178026" y="4114275"/>
            <a:ext cx="2327737" cy="146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5C2414C-8040-4519-A399-64DFFA82CECB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7779665" y="4229618"/>
            <a:ext cx="1726098" cy="134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BE352C0-3DA3-4D75-B057-9A9F1E969A1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352110" y="4360110"/>
            <a:ext cx="1153653" cy="12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C9E08FB-5738-474D-8641-F47949B48B59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961710" y="4519709"/>
            <a:ext cx="544053" cy="105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4226039-4814-4860-843A-EFA4E60A35A1}"/>
              </a:ext>
            </a:extLst>
          </p:cNvPr>
          <p:cNvCxnSpPr>
            <a:stCxn id="21" idx="1"/>
          </p:cNvCxnSpPr>
          <p:nvPr/>
        </p:nvCxnSpPr>
        <p:spPr>
          <a:xfrm flipV="1">
            <a:off x="9505763" y="4801158"/>
            <a:ext cx="55980" cy="773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4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E8A5F40-0CED-46B1-BB28-4B9364628B82}"/>
              </a:ext>
            </a:extLst>
          </p:cNvPr>
          <p:cNvSpPr txBox="1"/>
          <p:nvPr/>
        </p:nvSpPr>
        <p:spPr>
          <a:xfrm>
            <a:off x="976541" y="1390297"/>
            <a:ext cx="98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However, this time we have limited resource. Which means (X + Y) may smaller than N.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(Produce only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zh-TW" dirty="0">
                <a:latin typeface="Comic Sans MS" panose="030F0702030302020204" pitchFamily="66" charset="0"/>
              </a:rPr>
              <a:t> type-A and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r>
              <a:rPr lang="en-US" altLang="zh-TW" dirty="0">
                <a:latin typeface="Comic Sans MS" panose="030F0702030302020204" pitchFamily="66" charset="0"/>
              </a:rPr>
              <a:t> type-B)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圓角矩形 3">
            <a:extLst>
              <a:ext uri="{FF2B5EF4-FFF2-40B4-BE49-F238E27FC236}">
                <a16:creationId xmlns:a16="http://schemas.microsoft.com/office/drawing/2014/main" id="{2EDF03FE-C702-4495-BD2E-9A157CD953E5}"/>
              </a:ext>
            </a:extLst>
          </p:cNvPr>
          <p:cNvSpPr/>
          <p:nvPr/>
        </p:nvSpPr>
        <p:spPr>
          <a:xfrm>
            <a:off x="1373705" y="2166151"/>
            <a:ext cx="951346" cy="373149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4">
            <a:extLst>
              <a:ext uri="{FF2B5EF4-FFF2-40B4-BE49-F238E27FC236}">
                <a16:creationId xmlns:a16="http://schemas.microsoft.com/office/drawing/2014/main" id="{DB13E011-0074-4AC0-BC12-D264B4A9CFD0}"/>
              </a:ext>
            </a:extLst>
          </p:cNvPr>
          <p:cNvSpPr/>
          <p:nvPr/>
        </p:nvSpPr>
        <p:spPr>
          <a:xfrm>
            <a:off x="1281341" y="3745568"/>
            <a:ext cx="1108364" cy="2863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6">
            <a:extLst>
              <a:ext uri="{FF2B5EF4-FFF2-40B4-BE49-F238E27FC236}">
                <a16:creationId xmlns:a16="http://schemas.microsoft.com/office/drawing/2014/main" id="{032DDF30-BDDD-4CF3-96C3-19DB6F0F2F3D}"/>
              </a:ext>
            </a:extLst>
          </p:cNvPr>
          <p:cNvSpPr/>
          <p:nvPr/>
        </p:nvSpPr>
        <p:spPr>
          <a:xfrm>
            <a:off x="1436050" y="2166151"/>
            <a:ext cx="826655" cy="12838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Sort</a:t>
            </a:r>
          </a:p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X’s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6" name="圓角矩形 8">
            <a:extLst>
              <a:ext uri="{FF2B5EF4-FFF2-40B4-BE49-F238E27FC236}">
                <a16:creationId xmlns:a16="http://schemas.microsoft.com/office/drawing/2014/main" id="{117858CA-F664-45E5-8E3E-463DE12AD8CA}"/>
              </a:ext>
            </a:extLst>
          </p:cNvPr>
          <p:cNvSpPr/>
          <p:nvPr/>
        </p:nvSpPr>
        <p:spPr>
          <a:xfrm>
            <a:off x="1436050" y="4281278"/>
            <a:ext cx="826655" cy="13669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Sort</a:t>
            </a:r>
          </a:p>
          <a:p>
            <a:pPr algn="ctr"/>
            <a:r>
              <a:rPr lang="en-US" altLang="zh-TW" b="1" dirty="0">
                <a:latin typeface="Comic Sans MS" panose="030F0702030302020204" pitchFamily="66" charset="0"/>
              </a:rPr>
              <a:t>Y’s</a:t>
            </a:r>
            <a:endParaRPr lang="zh-TW" alt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D21284-C4A4-47DB-9877-333EC37ABB2A}"/>
              </a:ext>
            </a:extLst>
          </p:cNvPr>
          <p:cNvSpPr txBox="1"/>
          <p:nvPr/>
        </p:nvSpPr>
        <p:spPr>
          <a:xfrm>
            <a:off x="2532870" y="2365237"/>
            <a:ext cx="278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We sort the company that best produce type-A car by the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value of A 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7E8FED-0568-4EAB-9EC1-63F5E665489B}"/>
              </a:ext>
            </a:extLst>
          </p:cNvPr>
          <p:cNvSpPr txBox="1"/>
          <p:nvPr/>
        </p:nvSpPr>
        <p:spPr>
          <a:xfrm>
            <a:off x="2532870" y="4641603"/>
            <a:ext cx="289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Same with type-B by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value B</a:t>
            </a:r>
            <a:endParaRPr lang="zh-TW" alt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向右箭號 11">
            <a:extLst>
              <a:ext uri="{FF2B5EF4-FFF2-40B4-BE49-F238E27FC236}">
                <a16:creationId xmlns:a16="http://schemas.microsoft.com/office/drawing/2014/main" id="{9C3C97FC-3D70-46BA-A6D0-52830F768E65}"/>
              </a:ext>
            </a:extLst>
          </p:cNvPr>
          <p:cNvSpPr/>
          <p:nvPr/>
        </p:nvSpPr>
        <p:spPr>
          <a:xfrm>
            <a:off x="5322251" y="3664628"/>
            <a:ext cx="1671782" cy="734536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3243B-2241-4708-9CC5-44D10D804831}"/>
              </a:ext>
            </a:extLst>
          </p:cNvPr>
          <p:cNvSpPr txBox="1"/>
          <p:nvPr/>
        </p:nvSpPr>
        <p:spPr>
          <a:xfrm>
            <a:off x="7193779" y="3431731"/>
            <a:ext cx="4347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mic Sans MS" panose="030F0702030302020204" pitchFamily="66" charset="0"/>
              </a:rPr>
              <a:t>So far we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split</a:t>
            </a:r>
            <a:r>
              <a:rPr lang="en-US" altLang="zh-TW" dirty="0">
                <a:latin typeface="Comic Sans MS" panose="030F0702030302020204" pitchFamily="66" charset="0"/>
              </a:rPr>
              <a:t> the whole list at </a:t>
            </a:r>
            <a:r>
              <a:rPr lang="en-US" altLang="zh-TW" dirty="0">
                <a:solidFill>
                  <a:srgbClr val="FF0000"/>
                </a:solidFill>
                <a:latin typeface="Comic Sans MS" panose="030F0702030302020204" pitchFamily="66" charset="0"/>
              </a:rPr>
              <a:t>middle</a:t>
            </a:r>
            <a:r>
              <a:rPr lang="en-US" altLang="zh-TW" dirty="0">
                <a:latin typeface="Comic Sans MS" panose="030F0702030302020204" pitchFamily="66" charset="0"/>
              </a:rPr>
              <a:t>, and get a total value of (</a:t>
            </a:r>
            <a:r>
              <a:rPr lang="en-US" altLang="zh-TW" dirty="0" err="1">
                <a:latin typeface="Comic Sans MS" panose="030F0702030302020204" pitchFamily="66" charset="0"/>
              </a:rPr>
              <a:t>X’s+Y’s</a:t>
            </a:r>
            <a:r>
              <a:rPr lang="en-US" altLang="zh-TW" dirty="0">
                <a:latin typeface="Comic Sans MS" panose="030F0702030302020204" pitchFamily="66" charset="0"/>
              </a:rPr>
              <a:t>).</a:t>
            </a:r>
          </a:p>
          <a:p>
            <a:r>
              <a:rPr lang="en-US" altLang="zh-TW" dirty="0">
                <a:latin typeface="Comic Sans MS" panose="030F0702030302020204" pitchFamily="66" charset="0"/>
              </a:rPr>
              <a:t>The maximum total value is the best combination.</a:t>
            </a:r>
          </a:p>
        </p:txBody>
      </p:sp>
    </p:spTree>
    <p:extLst>
      <p:ext uri="{BB962C8B-B14F-4D97-AF65-F5344CB8AC3E}">
        <p14:creationId xmlns:p14="http://schemas.microsoft.com/office/powerpoint/2010/main" val="38248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rism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tf03431377</Template>
  <TotalTime>295</TotalTime>
  <Words>415</Words>
  <Application>Microsoft Office PowerPoint</Application>
  <PresentationFormat>寬螢幕</PresentationFormat>
  <Paragraphs>95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1" baseType="lpstr">
      <vt:lpstr>Arial</vt:lpstr>
      <vt:lpstr>Comic Sans MS</vt:lpstr>
      <vt:lpstr>Gymnastik DEMO</vt:lpstr>
      <vt:lpstr>Segoe Print</vt:lpstr>
      <vt:lpstr>Nature Illustration 16x9</vt:lpstr>
      <vt:lpstr>Final Exercise</vt:lpstr>
      <vt:lpstr>A - Markov Matrix</vt:lpstr>
      <vt:lpstr>PowerPoint 簡報</vt:lpstr>
      <vt:lpstr>PowerPoint 簡報</vt:lpstr>
      <vt:lpstr>PowerPoint 簡報</vt:lpstr>
      <vt:lpstr>B - Great Depression Again</vt:lpstr>
      <vt:lpstr>PowerPoint 簡報</vt:lpstr>
      <vt:lpstr>PowerPoint 簡報</vt:lpstr>
      <vt:lpstr>PowerPoint 簡報</vt:lpstr>
      <vt:lpstr>PowerPoint 簡報</vt:lpstr>
      <vt:lpstr>C - Stable Sort</vt:lpstr>
      <vt:lpstr>PowerPoint 簡報</vt:lpstr>
      <vt:lpstr>PowerPoint 簡報</vt:lpstr>
      <vt:lpstr>D - Determinant</vt:lpstr>
      <vt:lpstr>PowerPoint 簡報</vt:lpstr>
      <vt:lpstr>PowerPoint 簡報</vt:lpstr>
      <vt:lpstr>E - Reverse Linked List</vt:lpstr>
      <vt:lpstr>PowerPoint 簡報</vt:lpstr>
      <vt:lpstr>PowerPoint 簡報</vt:lpstr>
      <vt:lpstr>PowerPoint 簡報</vt:lpstr>
      <vt:lpstr>Create List</vt:lpstr>
      <vt:lpstr>PowerPoint 簡報</vt:lpstr>
      <vt:lpstr>Reverse List</vt:lpstr>
      <vt:lpstr>PowerPoint 簡報</vt:lpstr>
      <vt:lpstr>Print List</vt:lpstr>
      <vt:lpstr>PowerPoint 簡報</vt:lpstr>
      <vt:lpstr>Free List</vt:lpstr>
      <vt:lpstr>F - Bipartite Graph</vt:lpstr>
      <vt:lpstr>PowerPoint 簡報</vt:lpstr>
      <vt:lpstr>PowerPoint 簡報</vt:lpstr>
      <vt:lpstr>PowerPoint 簡報</vt:lpstr>
      <vt:lpstr>G - XOR</vt:lpstr>
      <vt:lpstr>PowerPoint 簡報</vt:lpstr>
      <vt:lpstr>PowerPoint 簡報</vt:lpstr>
      <vt:lpstr>PowerPoint 簡報</vt:lpstr>
      <vt:lpstr>Thanks~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Exercise</dc:title>
  <dc:creator>張克齊</dc:creator>
  <cp:lastModifiedBy>張克齊</cp:lastModifiedBy>
  <cp:revision>40</cp:revision>
  <dcterms:created xsi:type="dcterms:W3CDTF">2018-01-01T12:24:36Z</dcterms:created>
  <dcterms:modified xsi:type="dcterms:W3CDTF">2018-01-04T03:25:58Z</dcterms:modified>
</cp:coreProperties>
</file>