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XqZgQr8hDIetHL10ZwAx9fcm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E9AACD-C503-4830-9217-D3172D11BF1F}">
  <a:tblStyle styleId="{32E9AACD-C503-4830-9217-D3172D11BF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rouplens.org/datasets/movielen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439633" y="4518923"/>
            <a:ext cx="3312734" cy="114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US" sz="2000">
                <a:solidFill>
                  <a:srgbClr val="080808"/>
                </a:solidFill>
              </a:rPr>
              <a:t>Foo Jia Yin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US" sz="2000">
                <a:solidFill>
                  <a:srgbClr val="080808"/>
                </a:solidFill>
              </a:rPr>
              <a:t>106062361</a:t>
            </a:r>
            <a:endParaRPr/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80808"/>
                </a:solidFill>
              </a:rPr>
              <a:t>Parallelized Collaborative filtering with CUDA</a:t>
            </a:r>
            <a:endParaRPr sz="3600">
              <a:solidFill>
                <a:srgbClr val="080808"/>
              </a:solidFill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0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8" name="Google Shape;318;p10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319" name="Google Shape;319;p10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10"/>
          <p:cNvGrpSpPr/>
          <p:nvPr/>
        </p:nvGrpSpPr>
        <p:grpSpPr>
          <a:xfrm>
            <a:off x="5641614" y="989436"/>
            <a:ext cx="5747085" cy="4880251"/>
            <a:chOff x="0" y="33783"/>
            <a:chExt cx="5747085" cy="4880251"/>
          </a:xfrm>
        </p:grpSpPr>
        <p:sp>
          <p:nvSpPr>
            <p:cNvPr id="321" name="Google Shape;321;p10"/>
            <p:cNvSpPr/>
            <p:nvPr/>
          </p:nvSpPr>
          <p:spPr>
            <a:xfrm>
              <a:off x="0" y="255183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 txBox="1"/>
            <p:nvPr/>
          </p:nvSpPr>
          <p:spPr>
            <a:xfrm>
              <a:off x="0" y="255183"/>
              <a:ext cx="5747085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124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287354" y="337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 txBox="1"/>
            <p:nvPr/>
          </p:nvSpPr>
          <p:spPr>
            <a:xfrm>
              <a:off x="308970" y="553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0" y="935583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0"/>
            <p:cNvSpPr txBox="1"/>
            <p:nvPr/>
          </p:nvSpPr>
          <p:spPr>
            <a:xfrm>
              <a:off x="0" y="935583"/>
              <a:ext cx="5747085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124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287354" y="7141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0"/>
            <p:cNvSpPr txBox="1"/>
            <p:nvPr/>
          </p:nvSpPr>
          <p:spPr>
            <a:xfrm>
              <a:off x="308970" y="7357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0" y="1615983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287354" y="13945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0"/>
            <p:cNvSpPr txBox="1"/>
            <p:nvPr/>
          </p:nvSpPr>
          <p:spPr>
            <a:xfrm>
              <a:off x="308970" y="14161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0" y="2296384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287354" y="20749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0"/>
            <p:cNvSpPr txBox="1"/>
            <p:nvPr/>
          </p:nvSpPr>
          <p:spPr>
            <a:xfrm>
              <a:off x="308970" y="20965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        </a:t>
              </a: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0" y="2976784"/>
              <a:ext cx="5747085" cy="19372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0"/>
            <p:cNvSpPr txBox="1"/>
            <p:nvPr/>
          </p:nvSpPr>
          <p:spPr>
            <a:xfrm>
              <a:off x="0" y="2976784"/>
              <a:ext cx="5747085" cy="1937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124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predicted rating for user-item</a:t>
              </a:r>
              <a:endParaRPr/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287354" y="2755384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0"/>
            <p:cNvSpPr txBox="1"/>
            <p:nvPr/>
          </p:nvSpPr>
          <p:spPr>
            <a:xfrm>
              <a:off x="308970" y="2777000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  <p:pic>
        <p:nvPicPr>
          <p:cNvPr descr="Text&#10;&#10;Description automatically generated" id="339" name="Google Shape;3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6625" y="4740274"/>
            <a:ext cx="2647950" cy="1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11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46" name="Google Shape;346;p11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11"/>
          <p:cNvGrpSpPr/>
          <p:nvPr/>
        </p:nvGrpSpPr>
        <p:grpSpPr>
          <a:xfrm>
            <a:off x="5641614" y="989436"/>
            <a:ext cx="5747085" cy="4880251"/>
            <a:chOff x="0" y="33783"/>
            <a:chExt cx="5747085" cy="4880251"/>
          </a:xfrm>
        </p:grpSpPr>
        <p:sp>
          <p:nvSpPr>
            <p:cNvPr id="349" name="Google Shape;349;p11"/>
            <p:cNvSpPr/>
            <p:nvPr/>
          </p:nvSpPr>
          <p:spPr>
            <a:xfrm>
              <a:off x="0" y="255183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 txBox="1"/>
            <p:nvPr/>
          </p:nvSpPr>
          <p:spPr>
            <a:xfrm>
              <a:off x="0" y="255183"/>
              <a:ext cx="5747085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124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87354" y="337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308970" y="553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0" y="935583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0" y="935583"/>
              <a:ext cx="5747085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124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287354" y="7141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 txBox="1"/>
            <p:nvPr/>
          </p:nvSpPr>
          <p:spPr>
            <a:xfrm>
              <a:off x="308970" y="7357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0" y="1615983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87354" y="13945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 txBox="1"/>
            <p:nvPr/>
          </p:nvSpPr>
          <p:spPr>
            <a:xfrm>
              <a:off x="308970" y="14161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0" y="2296384"/>
              <a:ext cx="5747085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87354" y="2074983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 txBox="1"/>
            <p:nvPr/>
          </p:nvSpPr>
          <p:spPr>
            <a:xfrm>
              <a:off x="308970" y="2096599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        </a:t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0" y="2976784"/>
              <a:ext cx="5747085" cy="19372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 txBox="1"/>
            <p:nvPr/>
          </p:nvSpPr>
          <p:spPr>
            <a:xfrm>
              <a:off x="0" y="2976784"/>
              <a:ext cx="5747085" cy="1937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124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predicted rating for user-item</a:t>
              </a:r>
              <a:endParaRPr/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87354" y="2755384"/>
              <a:ext cx="4022959" cy="4428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308970" y="2777000"/>
              <a:ext cx="397972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  <p:pic>
        <p:nvPicPr>
          <p:cNvPr descr="Text&#10;&#10;Description automatically generated" id="367" name="Google Shape;3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6625" y="4740274"/>
            <a:ext cx="2647950" cy="1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1"/>
          <p:cNvSpPr txBox="1"/>
          <p:nvPr/>
        </p:nvSpPr>
        <p:spPr>
          <a:xfrm>
            <a:off x="5041954" y="4963598"/>
            <a:ext cx="2009902" cy="7831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152050" spcFirstLastPara="1" rIns="15205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user is Independent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12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5" name="Google Shape;375;p12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Optimization: Pairwise Operation</a:t>
            </a:r>
            <a:endParaRPr sz="3600"/>
          </a:p>
        </p:txBody>
      </p:sp>
      <p:sp>
        <p:nvSpPr>
          <p:cNvPr id="378" name="Google Shape;378;p12"/>
          <p:cNvSpPr txBox="1"/>
          <p:nvPr>
            <p:ph idx="1" type="body"/>
          </p:nvPr>
        </p:nvSpPr>
        <p:spPr>
          <a:xfrm>
            <a:off x="643468" y="1782981"/>
            <a:ext cx="6842935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for (int i = 0; i &lt; N;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   for (int j = 0; j &lt; N; j++)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// job with constant length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79" name="Google Shape;379;p12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0" name="Google Shape;380;p1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12"/>
          <p:cNvSpPr/>
          <p:nvPr/>
        </p:nvSpPr>
        <p:spPr>
          <a:xfrm>
            <a:off x="6993732" y="2328862"/>
            <a:ext cx="3907631" cy="26431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1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9" name="Google Shape;389;p1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1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Optimization: Pairwise Operation</a:t>
            </a:r>
            <a:endParaRPr sz="3600"/>
          </a:p>
        </p:txBody>
      </p:sp>
      <p:sp>
        <p:nvSpPr>
          <p:cNvPr id="392" name="Google Shape;392;p13"/>
          <p:cNvSpPr txBox="1"/>
          <p:nvPr>
            <p:ph idx="1" type="body"/>
          </p:nvPr>
        </p:nvSpPr>
        <p:spPr>
          <a:xfrm>
            <a:off x="643468" y="1782981"/>
            <a:ext cx="6842935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for (int i = 0; i &lt; N;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   for (int j = i+1; j &lt; N; j++)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// job with constant length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93" name="Google Shape;393;p1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4" name="Google Shape;394;p1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13"/>
          <p:cNvSpPr/>
          <p:nvPr/>
        </p:nvSpPr>
        <p:spPr>
          <a:xfrm rot="10800000">
            <a:off x="6979444" y="2378869"/>
            <a:ext cx="3879057" cy="2607468"/>
          </a:xfrm>
          <a:prstGeom prst="rtTriangl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Optimization: Pairwise Operation</a:t>
            </a:r>
            <a:endParaRPr sz="3600"/>
          </a:p>
        </p:txBody>
      </p:sp>
      <p:sp>
        <p:nvSpPr>
          <p:cNvPr id="403" name="Google Shape;403;p14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Issue: index = threadIdx.x + blockIdx.x * blockDim.x;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for (int i = index; i &lt; N;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   for (int j = 0; j &lt; N; j++)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if ((i + j) % 2 &amp;&amp; i &lt; j) ||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     (i + j) % 2 == 0 &amp;&amp; i &gt; j))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// job with constant length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Preserve locality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4" name="Google Shape;404;p1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6993732" y="2328863"/>
            <a:ext cx="3907631" cy="13430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6988970" y="2338387"/>
            <a:ext cx="3907631" cy="260508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Benchmark Dataset: MovieLens</a:t>
            </a:r>
            <a:br>
              <a:rPr lang="en-US" sz="3600"/>
            </a:br>
            <a:endParaRPr sz="3600"/>
          </a:p>
        </p:txBody>
      </p:sp>
      <p:sp>
        <p:nvSpPr>
          <p:cNvPr id="416" name="Google Shape;416;p15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5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5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5"/>
          <p:cNvSpPr txBox="1"/>
          <p:nvPr>
            <p:ph idx="1" type="body"/>
          </p:nvPr>
        </p:nvSpPr>
        <p:spPr>
          <a:xfrm>
            <a:off x="5070020" y="1698170"/>
            <a:ext cx="6478513" cy="4516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Format: user, movie, ratings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ml-latest-small (610x9125, size: 1 MB)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ml-100k (943x1682, size: 5 MB)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ml-1m (6040x3264, size: 6 MB)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https://grouplens.org/datasets/movielens/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5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Speed Up?</a:t>
            </a:r>
            <a:endParaRPr/>
          </a:p>
        </p:txBody>
      </p:sp>
      <p:graphicFrame>
        <p:nvGraphicFramePr>
          <p:cNvPr id="428" name="Google Shape;428;p16"/>
          <p:cNvGraphicFramePr/>
          <p:nvPr/>
        </p:nvGraphicFramePr>
        <p:xfrm>
          <a:off x="838200" y="1825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{32E9AACD-C503-4830-9217-D3172D11BF1F}</a:tableStyleId>
              </a:tblPr>
              <a:tblGrid>
                <a:gridCol w="2103125"/>
                <a:gridCol w="2103125"/>
                <a:gridCol w="2103125"/>
                <a:gridCol w="2103125"/>
                <a:gridCol w="2103125"/>
              </a:tblGrid>
              <a:tr h="48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610x9125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943x1682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6040x3264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Sequential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(item based)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0.008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2605.565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728.141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4421.31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Sequential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(user based)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0.008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116.78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567.318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8090.46 ms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Parallel &lt;32,32&gt;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(item based)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0.24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7343.519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2323.9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1056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7343.519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989.608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886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47038.702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23848.671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16107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Parallel &lt;32,32&gt;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(user  based)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0.34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769.604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421.8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2.889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1094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4557.879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3373.767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397.517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3419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1365.302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711.995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2874.76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722.647 ms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Issue: Insufficient memory for large dataset</a:t>
            </a:r>
            <a:endParaRPr/>
          </a:p>
        </p:txBody>
      </p:sp>
      <p:graphicFrame>
        <p:nvGraphicFramePr>
          <p:cNvPr id="434" name="Google Shape;434;p17"/>
          <p:cNvGraphicFramePr/>
          <p:nvPr/>
        </p:nvGraphicFramePr>
        <p:xfrm>
          <a:off x="838200" y="1825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{32E9AACD-C503-4830-9217-D3172D11BF1F}</a:tableStyleId>
              </a:tblPr>
              <a:tblGrid>
                <a:gridCol w="2103125"/>
                <a:gridCol w="2103125"/>
                <a:gridCol w="2103125"/>
                <a:gridCol w="2103125"/>
                <a:gridCol w="2103125"/>
              </a:tblGrid>
              <a:tr h="48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610x9125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943x1682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6040x3264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Sequential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(item based)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Sequential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(user based)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Parallel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(item based)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9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Parallel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(user  based)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52CAB8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2C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en-US" sz="4700">
                <a:solidFill>
                  <a:schemeClr val="lt1"/>
                </a:solidFill>
              </a:rPr>
              <a:t>Recommender System - Overview</a:t>
            </a:r>
            <a:endParaRPr/>
          </a:p>
        </p:txBody>
      </p:sp>
      <p:grpSp>
        <p:nvGrpSpPr>
          <p:cNvPr id="440" name="Google Shape;440;p18"/>
          <p:cNvGrpSpPr/>
          <p:nvPr/>
        </p:nvGrpSpPr>
        <p:grpSpPr>
          <a:xfrm>
            <a:off x="5468389" y="922305"/>
            <a:ext cx="6263640" cy="4900861"/>
            <a:chOff x="0" y="301913"/>
            <a:chExt cx="6263640" cy="4900861"/>
          </a:xfrm>
        </p:grpSpPr>
        <p:sp>
          <p:nvSpPr>
            <p:cNvPr id="441" name="Google Shape;441;p18"/>
            <p:cNvSpPr/>
            <p:nvPr/>
          </p:nvSpPr>
          <p:spPr>
            <a:xfrm>
              <a:off x="0" y="582353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13182" y="301913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340562" y="329293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 based algorithm (TF-IDF, NLP…)</a:t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0" y="1444194"/>
              <a:ext cx="6263640" cy="2034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 txBox="1"/>
            <p:nvPr/>
          </p:nvSpPr>
          <p:spPr>
            <a:xfrm>
              <a:off x="0" y="1444194"/>
              <a:ext cx="626364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486125" spcFirstLastPara="1" rIns="486125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Basic Collaborative Filtering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User-user similarity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Item-item similarity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Matrix Factorization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SVD, ALS, VAE</a:t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13182" y="116375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 txBox="1"/>
            <p:nvPr/>
          </p:nvSpPr>
          <p:spPr>
            <a:xfrm>
              <a:off x="340562" y="119113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Collaborative Filtering </a:t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0" y="3862134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13182" y="358169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 txBox="1"/>
            <p:nvPr/>
          </p:nvSpPr>
          <p:spPr>
            <a:xfrm>
              <a:off x="340562" y="360907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Learning Method</a:t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0" y="4723974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13182" y="444353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 txBox="1"/>
            <p:nvPr/>
          </p:nvSpPr>
          <p:spPr>
            <a:xfrm>
              <a:off x="340562" y="447091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Hybrid Method</a:t>
              </a:r>
              <a:endParaRPr/>
            </a:p>
          </p:txBody>
        </p:sp>
      </p:grpSp>
      <p:sp>
        <p:nvSpPr>
          <p:cNvPr id="454" name="Google Shape;454;p18"/>
          <p:cNvSpPr/>
          <p:nvPr/>
        </p:nvSpPr>
        <p:spPr>
          <a:xfrm>
            <a:off x="5715000" y="3378994"/>
            <a:ext cx="2657475" cy="62150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2CAB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8"/>
          <p:cNvSpPr/>
          <p:nvPr/>
        </p:nvSpPr>
        <p:spPr>
          <a:xfrm rot="-5400000">
            <a:off x="4993481" y="3071812"/>
            <a:ext cx="207169" cy="123586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2CA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8"/>
          <p:cNvSpPr txBox="1"/>
          <p:nvPr/>
        </p:nvSpPr>
        <p:spPr>
          <a:xfrm>
            <a:off x="1077840" y="2554286"/>
            <a:ext cx="3255169" cy="2270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Factorization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en-US" sz="4700">
                <a:solidFill>
                  <a:schemeClr val="lt1"/>
                </a:solidFill>
              </a:rPr>
              <a:t>Recommender System - Overview</a:t>
            </a:r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5468389" y="922305"/>
            <a:ext cx="6263640" cy="4900861"/>
            <a:chOff x="0" y="301913"/>
            <a:chExt cx="6263640" cy="4900861"/>
          </a:xfrm>
        </p:grpSpPr>
        <p:sp>
          <p:nvSpPr>
            <p:cNvPr id="463" name="Google Shape;463;p19"/>
            <p:cNvSpPr/>
            <p:nvPr/>
          </p:nvSpPr>
          <p:spPr>
            <a:xfrm>
              <a:off x="0" y="582353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13182" y="301913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 txBox="1"/>
            <p:nvPr/>
          </p:nvSpPr>
          <p:spPr>
            <a:xfrm>
              <a:off x="340562" y="329293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 based algorithm (TF-IDF, NLP…)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0" y="1444194"/>
              <a:ext cx="6263640" cy="2034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 txBox="1"/>
            <p:nvPr/>
          </p:nvSpPr>
          <p:spPr>
            <a:xfrm>
              <a:off x="0" y="1444194"/>
              <a:ext cx="626364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486125" spcFirstLastPara="1" rIns="486125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Basic Collaborative Filtering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User-user similarity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Item-item similarity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Matrix Factorization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SVD, ALS, VAE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13182" y="116375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 txBox="1"/>
            <p:nvPr/>
          </p:nvSpPr>
          <p:spPr>
            <a:xfrm>
              <a:off x="340562" y="119113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Collaborative Filtering </a:t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0" y="3862134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13182" y="358169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 txBox="1"/>
            <p:nvPr/>
          </p:nvSpPr>
          <p:spPr>
            <a:xfrm>
              <a:off x="340562" y="360907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Learning Method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0" y="4723974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313182" y="444353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 txBox="1"/>
            <p:nvPr/>
          </p:nvSpPr>
          <p:spPr>
            <a:xfrm>
              <a:off x="340562" y="447091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Hybrid Method</a:t>
              </a:r>
              <a:endParaRPr/>
            </a:p>
          </p:txBody>
        </p:sp>
      </p:grpSp>
      <p:sp>
        <p:nvSpPr>
          <p:cNvPr id="476" name="Google Shape;476;p19"/>
          <p:cNvSpPr/>
          <p:nvPr/>
        </p:nvSpPr>
        <p:spPr>
          <a:xfrm>
            <a:off x="5715000" y="3378994"/>
            <a:ext cx="2657475" cy="62150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2CAB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9"/>
          <p:cNvSpPr/>
          <p:nvPr/>
        </p:nvSpPr>
        <p:spPr>
          <a:xfrm rot="-5400000">
            <a:off x="4993481" y="3071812"/>
            <a:ext cx="207169" cy="123586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2CA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9"/>
          <p:cNvSpPr txBox="1"/>
          <p:nvPr/>
        </p:nvSpPr>
        <p:spPr>
          <a:xfrm>
            <a:off x="1077840" y="2554286"/>
            <a:ext cx="3255169" cy="2270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Factorization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9"/>
          <p:cNvSpPr txBox="1"/>
          <p:nvPr/>
        </p:nvSpPr>
        <p:spPr>
          <a:xfrm>
            <a:off x="1138239" y="4611543"/>
            <a:ext cx="3483768" cy="760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Library: CuMF, Cu2Rec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en-US" sz="4700">
                <a:solidFill>
                  <a:schemeClr val="lt1"/>
                </a:solidFill>
              </a:rPr>
              <a:t>Recommender System - Overview</a:t>
            </a:r>
            <a:endParaRPr/>
          </a:p>
        </p:txBody>
      </p:sp>
      <p:grpSp>
        <p:nvGrpSpPr>
          <p:cNvPr id="103" name="Google Shape;103;p2"/>
          <p:cNvGrpSpPr/>
          <p:nvPr/>
        </p:nvGrpSpPr>
        <p:grpSpPr>
          <a:xfrm>
            <a:off x="5468389" y="922305"/>
            <a:ext cx="6263640" cy="4900861"/>
            <a:chOff x="0" y="301913"/>
            <a:chExt cx="6263640" cy="4900861"/>
          </a:xfrm>
        </p:grpSpPr>
        <p:sp>
          <p:nvSpPr>
            <p:cNvPr id="104" name="Google Shape;104;p2"/>
            <p:cNvSpPr/>
            <p:nvPr/>
          </p:nvSpPr>
          <p:spPr>
            <a:xfrm>
              <a:off x="0" y="582353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13182" y="301913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40562" y="329293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 based algorithm (TF-IDF, NLP…)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1444194"/>
              <a:ext cx="6263640" cy="2034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1444194"/>
              <a:ext cx="626364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486125" spcFirstLastPara="1" rIns="486125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Basic Collaborative Filtering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User-user similarity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52CAB8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rgbClr val="52CAB8"/>
                  </a:solidFill>
                  <a:latin typeface="Calibri"/>
                  <a:ea typeface="Calibri"/>
                  <a:cs typeface="Calibri"/>
                  <a:sym typeface="Calibri"/>
                </a:rPr>
                <a:t>Item-item similarity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Matrix Factorization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SVD, ALS, VAE, KNN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13182" y="116375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40562" y="119113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Collaborative Filtering 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862134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13182" y="358169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340562" y="360907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Learning Method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0" y="4723974"/>
              <a:ext cx="6263640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13182" y="4443534"/>
              <a:ext cx="4384548" cy="56088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340562" y="4470914"/>
              <a:ext cx="4329788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Hybrid Method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3" name="Google Shape;123;p3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5641614" y="1054236"/>
            <a:ext cx="5747085" cy="4750651"/>
            <a:chOff x="0" y="98583"/>
            <a:chExt cx="5747085" cy="4750651"/>
          </a:xfrm>
        </p:grpSpPr>
        <p:sp>
          <p:nvSpPr>
            <p:cNvPr id="126" name="Google Shape;126;p3"/>
            <p:cNvSpPr/>
            <p:nvPr/>
          </p:nvSpPr>
          <p:spPr>
            <a:xfrm>
              <a:off x="0" y="364263"/>
              <a:ext cx="5747085" cy="12190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0" y="364263"/>
              <a:ext cx="5747085" cy="12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Ex: Group to (movie, (user, ratings)) pairs (sorted with STL)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87354" y="9858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313293" y="12452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1946193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0" y="1946193"/>
              <a:ext cx="5747085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87354" y="168051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313293" y="170645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2762674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87354" y="2496994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313293" y="2522933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3579154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87354" y="3313474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313293" y="3339413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</a:t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4395634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87354" y="4129954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313293" y="4155893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9" name="Google Shape;149;p4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5641614" y="958611"/>
            <a:ext cx="5747085" cy="4941901"/>
            <a:chOff x="0" y="2958"/>
            <a:chExt cx="5747085" cy="4941901"/>
          </a:xfrm>
        </p:grpSpPr>
        <p:sp>
          <p:nvSpPr>
            <p:cNvPr id="152" name="Google Shape;152;p4"/>
            <p:cNvSpPr/>
            <p:nvPr/>
          </p:nvSpPr>
          <p:spPr>
            <a:xfrm>
              <a:off x="0" y="253878"/>
              <a:ext cx="574708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0" y="253878"/>
              <a:ext cx="5747085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54075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87354" y="2958"/>
              <a:ext cx="4022959" cy="50184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311852" y="27456"/>
              <a:ext cx="3973963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0" y="1024998"/>
              <a:ext cx="5747085" cy="1606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0" y="1024998"/>
              <a:ext cx="5747085" cy="16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540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∙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user-item, substract the rating by its mean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∙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Treat missing data as 0</a:t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87354" y="774078"/>
              <a:ext cx="4022959" cy="50184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11852" y="798576"/>
              <a:ext cx="3973963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0" y="2974218"/>
              <a:ext cx="574708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87354" y="2723298"/>
              <a:ext cx="4022959" cy="50184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311852" y="2747796"/>
              <a:ext cx="3973963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0" y="3745339"/>
              <a:ext cx="574708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87354" y="3494419"/>
              <a:ext cx="4022959" cy="50184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311852" y="3518917"/>
              <a:ext cx="3973963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</a:t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0" y="4516459"/>
              <a:ext cx="574708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87354" y="4265539"/>
              <a:ext cx="4022959" cy="50184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311852" y="4290037"/>
              <a:ext cx="3973963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5" name="Google Shape;175;p5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Parallelization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176" name="Google Shape;176;p5"/>
          <p:cNvSpPr/>
          <p:nvPr/>
        </p:nvSpPr>
        <p:spPr>
          <a:xfrm flipH="1">
            <a:off x="5459699" y="0"/>
            <a:ext cx="6732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5"/>
          <p:cNvGrpSpPr/>
          <p:nvPr/>
        </p:nvGrpSpPr>
        <p:grpSpPr>
          <a:xfrm>
            <a:off x="5641614" y="994161"/>
            <a:ext cx="5747085" cy="4870801"/>
            <a:chOff x="0" y="38508"/>
            <a:chExt cx="5747085" cy="4870801"/>
          </a:xfrm>
        </p:grpSpPr>
        <p:sp>
          <p:nvSpPr>
            <p:cNvPr id="178" name="Google Shape;178;p5"/>
            <p:cNvSpPr/>
            <p:nvPr/>
          </p:nvSpPr>
          <p:spPr>
            <a:xfrm>
              <a:off x="0" y="363228"/>
              <a:ext cx="5747085" cy="554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0" y="363228"/>
              <a:ext cx="5747085" cy="5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4582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87354" y="38508"/>
              <a:ext cx="4022959" cy="64944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319057" y="70211"/>
              <a:ext cx="3959553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0" y="1361148"/>
              <a:ext cx="5747085" cy="554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87354" y="1036429"/>
              <a:ext cx="4022959" cy="64944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319057" y="1068132"/>
              <a:ext cx="3959553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0" y="2359069"/>
              <a:ext cx="5747085" cy="554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87354" y="2034348"/>
              <a:ext cx="4022959" cy="64944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319057" y="2066051"/>
              <a:ext cx="3959553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0" y="3356989"/>
              <a:ext cx="5747085" cy="554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87354" y="3032269"/>
              <a:ext cx="4022959" cy="64944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319057" y="3063972"/>
              <a:ext cx="3959553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        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0" y="4354909"/>
              <a:ext cx="5747085" cy="554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87354" y="4030189"/>
              <a:ext cx="4022959" cy="64944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319057" y="4061892"/>
              <a:ext cx="3959553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0" name="Google Shape;200;p6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6"/>
          <p:cNvGrpSpPr/>
          <p:nvPr/>
        </p:nvGrpSpPr>
        <p:grpSpPr>
          <a:xfrm>
            <a:off x="5641614" y="1025886"/>
            <a:ext cx="5747085" cy="4807351"/>
            <a:chOff x="0" y="70233"/>
            <a:chExt cx="5747085" cy="4807351"/>
          </a:xfrm>
        </p:grpSpPr>
        <p:sp>
          <p:nvSpPr>
            <p:cNvPr id="203" name="Google Shape;203;p6"/>
            <p:cNvSpPr/>
            <p:nvPr/>
          </p:nvSpPr>
          <p:spPr>
            <a:xfrm>
              <a:off x="0" y="335913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0" y="335913"/>
              <a:ext cx="5747085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87354" y="7023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313293" y="9617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0" y="1152393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0" y="1152393"/>
              <a:ext cx="5747085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87354" y="88671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313293" y="91265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0" y="1968873"/>
              <a:ext cx="5747085" cy="1275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0" y="1968873"/>
              <a:ext cx="5747085" cy="1275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endParaRPr/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87354" y="170319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313293" y="172913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0" y="3607504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7354" y="3341824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313293" y="3367763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</a:t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0" y="4423984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87354" y="4158304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313293" y="4184243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  <p:pic>
        <p:nvPicPr>
          <p:cNvPr descr="A picture containing text&#10;&#10;Description automatically generated" id="221" name="Google Shape;2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9129" y="3271499"/>
            <a:ext cx="1806854" cy="87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7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8" name="Google Shape;228;p7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7"/>
          <p:cNvGrpSpPr/>
          <p:nvPr/>
        </p:nvGrpSpPr>
        <p:grpSpPr>
          <a:xfrm>
            <a:off x="5641614" y="1025886"/>
            <a:ext cx="5747085" cy="4807351"/>
            <a:chOff x="0" y="70233"/>
            <a:chExt cx="5747085" cy="4807351"/>
          </a:xfrm>
        </p:grpSpPr>
        <p:sp>
          <p:nvSpPr>
            <p:cNvPr id="231" name="Google Shape;231;p7"/>
            <p:cNvSpPr/>
            <p:nvPr/>
          </p:nvSpPr>
          <p:spPr>
            <a:xfrm>
              <a:off x="0" y="335913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0" y="335913"/>
              <a:ext cx="5747085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87354" y="7023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313293" y="9617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0" y="1152393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 txBox="1"/>
            <p:nvPr/>
          </p:nvSpPr>
          <p:spPr>
            <a:xfrm>
              <a:off x="0" y="1152393"/>
              <a:ext cx="5747085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87354" y="88671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 txBox="1"/>
            <p:nvPr/>
          </p:nvSpPr>
          <p:spPr>
            <a:xfrm>
              <a:off x="313293" y="91265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0" y="1968873"/>
              <a:ext cx="5747085" cy="1275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 txBox="1"/>
            <p:nvPr/>
          </p:nvSpPr>
          <p:spPr>
            <a:xfrm>
              <a:off x="0" y="1968873"/>
              <a:ext cx="5747085" cy="1275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74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endParaRPr/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87354" y="170319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313293" y="172913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0" y="3607504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287354" y="3341824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313293" y="3367763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</a:t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0" y="4423984"/>
              <a:ext cx="574708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87354" y="4158304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313293" y="4184243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  <p:pic>
        <p:nvPicPr>
          <p:cNvPr descr="A picture containing text&#10;&#10;Description automatically generated" id="249" name="Google Shape;2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9129" y="3271499"/>
            <a:ext cx="1806854" cy="872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7"/>
          <p:cNvGrpSpPr/>
          <p:nvPr/>
        </p:nvGrpSpPr>
        <p:grpSpPr>
          <a:xfrm>
            <a:off x="9351169" y="3271498"/>
            <a:ext cx="2036159" cy="783259"/>
            <a:chOff x="287354" y="1703193"/>
            <a:chExt cx="4022959" cy="531360"/>
          </a:xfrm>
        </p:grpSpPr>
        <p:sp>
          <p:nvSpPr>
            <p:cNvPr id="251" name="Google Shape;251;p7"/>
            <p:cNvSpPr/>
            <p:nvPr/>
          </p:nvSpPr>
          <p:spPr>
            <a:xfrm>
              <a:off x="287354" y="170319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 txBox="1"/>
            <p:nvPr/>
          </p:nvSpPr>
          <p:spPr>
            <a:xfrm>
              <a:off x="313293" y="1729132"/>
              <a:ext cx="39710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Each item is Independent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8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9" name="Google Shape;259;p8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260" name="Google Shape;260;p8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8"/>
          <p:cNvGrpSpPr/>
          <p:nvPr/>
        </p:nvGrpSpPr>
        <p:grpSpPr>
          <a:xfrm>
            <a:off x="5641614" y="1003162"/>
            <a:ext cx="5747085" cy="4852800"/>
            <a:chOff x="0" y="47509"/>
            <a:chExt cx="5747085" cy="4852800"/>
          </a:xfrm>
        </p:grpSpPr>
        <p:sp>
          <p:nvSpPr>
            <p:cNvPr id="262" name="Google Shape;262;p8"/>
            <p:cNvSpPr/>
            <p:nvPr/>
          </p:nvSpPr>
          <p:spPr>
            <a:xfrm>
              <a:off x="0" y="28366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0" y="283669"/>
              <a:ext cx="5747085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33225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87354" y="4750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 txBox="1"/>
            <p:nvPr/>
          </p:nvSpPr>
          <p:spPr>
            <a:xfrm>
              <a:off x="310411" y="7056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0" y="100942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 txBox="1"/>
            <p:nvPr/>
          </p:nvSpPr>
          <p:spPr>
            <a:xfrm>
              <a:off x="0" y="1009429"/>
              <a:ext cx="5747085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33225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287354" y="77326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310411" y="79632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0" y="173518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87354" y="149902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 txBox="1"/>
            <p:nvPr/>
          </p:nvSpPr>
          <p:spPr>
            <a:xfrm>
              <a:off x="310411" y="152208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0" y="2460949"/>
              <a:ext cx="5747085" cy="171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 txBox="1"/>
            <p:nvPr/>
          </p:nvSpPr>
          <p:spPr>
            <a:xfrm>
              <a:off x="0" y="2460949"/>
              <a:ext cx="5747085" cy="17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446025" spcFirstLastPara="1" rIns="446025" wrap="square" tIns="3332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item-item / user-user, calculate their cosine similarity</a:t>
              </a:r>
              <a:endParaRPr/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87354" y="222478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310411" y="224784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cosine similarity        </a:t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0" y="449710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87354" y="426094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 txBox="1"/>
            <p:nvPr/>
          </p:nvSpPr>
          <p:spPr>
            <a:xfrm>
              <a:off x="310411" y="428400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  <p:pic>
        <p:nvPicPr>
          <p:cNvPr descr="Text&#10;&#10;Description automatically generated" id="280" name="Google Shape;280;p8"/>
          <p:cNvPicPr preferRelativeResize="0"/>
          <p:nvPr/>
        </p:nvPicPr>
        <p:blipFill rotWithShape="1">
          <a:blip r:embed="rId4">
            <a:alphaModFix/>
          </a:blip>
          <a:srcRect b="-1" l="7649" r="0" t="1834"/>
          <a:stretch/>
        </p:blipFill>
        <p:spPr>
          <a:xfrm>
            <a:off x="6348539" y="4257676"/>
            <a:ext cx="4411218" cy="71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 b="9820" l="9002" r="30135" t="45715"/>
          <a:stretch/>
        </p:blipFill>
        <p:spPr>
          <a:xfrm rot="-5400000">
            <a:off x="1978964" y="2019878"/>
            <a:ext cx="6858000" cy="2818244"/>
          </a:xfrm>
          <a:custGeom>
            <a:rect b="b" l="l" r="r" t="t"/>
            <a:pathLst>
              <a:path extrusionOk="0" h="2818244" w="685800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7" name="Google Shape;287;p9"/>
          <p:cNvSpPr txBox="1"/>
          <p:nvPr>
            <p:ph type="title"/>
          </p:nvPr>
        </p:nvSpPr>
        <p:spPr>
          <a:xfrm>
            <a:off x="804672" y="1541007"/>
            <a:ext cx="3401568" cy="377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Implementation - Algorithm</a:t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5641614" y="1003162"/>
            <a:ext cx="5747085" cy="4852800"/>
            <a:chOff x="0" y="47509"/>
            <a:chExt cx="5747085" cy="4852800"/>
          </a:xfrm>
        </p:grpSpPr>
        <p:sp>
          <p:nvSpPr>
            <p:cNvPr id="290" name="Google Shape;290;p9"/>
            <p:cNvSpPr/>
            <p:nvPr/>
          </p:nvSpPr>
          <p:spPr>
            <a:xfrm>
              <a:off x="0" y="28366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0" y="283669"/>
              <a:ext cx="5747085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33225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87354" y="4750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310411" y="7056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Processing</a:t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0" y="100942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 txBox="1"/>
            <p:nvPr/>
          </p:nvSpPr>
          <p:spPr>
            <a:xfrm>
              <a:off x="0" y="1009429"/>
              <a:ext cx="5747085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446025" spcFirstLastPara="1" rIns="446025" wrap="square" tIns="333225">
              <a:noAutofit/>
            </a:bodyPr>
            <a:lstStyle/>
            <a:p>
              <a:pPr indent="-762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287354" y="77326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310411" y="79632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Standardization </a:t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0" y="173518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287354" y="149902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 txBox="1"/>
            <p:nvPr/>
          </p:nvSpPr>
          <p:spPr>
            <a:xfrm>
              <a:off x="310411" y="152208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Magnitude</a:t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0" y="2460949"/>
              <a:ext cx="5747085" cy="171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 txBox="1"/>
            <p:nvPr/>
          </p:nvSpPr>
          <p:spPr>
            <a:xfrm>
              <a:off x="0" y="2460949"/>
              <a:ext cx="5747085" cy="17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446025" spcFirstLastPara="1" rIns="446025" wrap="square" tIns="3332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item-item / user-user, calculate their cosine similarity</a:t>
              </a:r>
              <a:endParaRPr/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87354" y="222478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 txBox="1"/>
            <p:nvPr/>
          </p:nvSpPr>
          <p:spPr>
            <a:xfrm>
              <a:off x="310411" y="224784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cosine similarity        </a:t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0" y="4497109"/>
              <a:ext cx="5747085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87354" y="4260949"/>
              <a:ext cx="4022959" cy="47232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 txBox="1"/>
            <p:nvPr/>
          </p:nvSpPr>
          <p:spPr>
            <a:xfrm>
              <a:off x="310411" y="4284006"/>
              <a:ext cx="3976845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 rating</a:t>
              </a:r>
              <a:endParaRPr/>
            </a:p>
          </p:txBody>
        </p:sp>
      </p:grpSp>
      <p:pic>
        <p:nvPicPr>
          <p:cNvPr descr="Text&#10;&#10;Description automatically generated" id="308" name="Google Shape;308;p9"/>
          <p:cNvPicPr preferRelativeResize="0"/>
          <p:nvPr/>
        </p:nvPicPr>
        <p:blipFill rotWithShape="1">
          <a:blip r:embed="rId4">
            <a:alphaModFix/>
          </a:blip>
          <a:srcRect b="-1" l="7649" r="0" t="1834"/>
          <a:stretch/>
        </p:blipFill>
        <p:spPr>
          <a:xfrm>
            <a:off x="6348539" y="4257676"/>
            <a:ext cx="4411218" cy="710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9"/>
          <p:cNvGrpSpPr/>
          <p:nvPr/>
        </p:nvGrpSpPr>
        <p:grpSpPr>
          <a:xfrm>
            <a:off x="4102704" y="4057311"/>
            <a:ext cx="2036159" cy="783259"/>
            <a:chOff x="287354" y="1703193"/>
            <a:chExt cx="4022959" cy="531360"/>
          </a:xfrm>
        </p:grpSpPr>
        <p:sp>
          <p:nvSpPr>
            <p:cNvPr id="310" name="Google Shape;310;p9"/>
            <p:cNvSpPr/>
            <p:nvPr/>
          </p:nvSpPr>
          <p:spPr>
            <a:xfrm>
              <a:off x="287354" y="1703193"/>
              <a:ext cx="4022959" cy="53136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 txBox="1"/>
            <p:nvPr/>
          </p:nvSpPr>
          <p:spPr>
            <a:xfrm>
              <a:off x="313293" y="1729132"/>
              <a:ext cx="3971081" cy="4794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152050" spcFirstLastPara="1" rIns="152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Each pair is Independent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2021-06-22T06:17:30Z</dcterms:created>
  <dc:creator>符嘉尹</dc:creator>
</cp:coreProperties>
</file>