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0" r:id="rId2"/>
    <p:sldId id="674" r:id="rId3"/>
    <p:sldId id="616" r:id="rId4"/>
    <p:sldId id="676" r:id="rId5"/>
    <p:sldId id="673" r:id="rId6"/>
    <p:sldId id="603" r:id="rId7"/>
    <p:sldId id="678" r:id="rId8"/>
    <p:sldId id="679" r:id="rId9"/>
    <p:sldId id="680" r:id="rId10"/>
    <p:sldId id="683" r:id="rId11"/>
    <p:sldId id="598" r:id="rId12"/>
    <p:sldId id="685" r:id="rId13"/>
    <p:sldId id="645" r:id="rId14"/>
    <p:sldId id="653" r:id="rId15"/>
    <p:sldId id="686" r:id="rId16"/>
    <p:sldId id="654" r:id="rId17"/>
    <p:sldId id="687" r:id="rId18"/>
    <p:sldId id="655" r:id="rId19"/>
    <p:sldId id="688" r:id="rId20"/>
    <p:sldId id="656" r:id="rId21"/>
    <p:sldId id="689" r:id="rId22"/>
    <p:sldId id="657" r:id="rId23"/>
    <p:sldId id="65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9" autoAdjust="0"/>
  </p:normalViewPr>
  <p:slideViewPr>
    <p:cSldViewPr>
      <p:cViewPr varScale="1">
        <p:scale>
          <a:sx n="65" d="100"/>
          <a:sy n="65" d="100"/>
        </p:scale>
        <p:origin x="43" y="398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2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D63C488-935B-4742-9B0C-4685125A9E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7861ACB-D61C-4E66-B7AC-84DE953724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3EF20A5-972C-44DC-B49B-D1BC2BC9CE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CA3D4F5-07E4-4212-8DAA-962F045791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4093708-8F4D-4A3B-802D-72E4DDD184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B608A7B-3AE8-40E7-B0FB-77A254825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6356772E-3EDB-4288-8087-2479434CF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5E6A549-7026-4BA3-BB2C-9AA235605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3AF1F5-16F7-4D2C-A4D8-58055D7CAD76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C2C1CC8-16A6-4CE3-90D1-5278EA853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DCA53BD-E832-4FDC-B040-4E1CF1239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426B5E6-726A-4C55-A33F-488821434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90B973-074C-4EBD-BE03-8F0A8B0E0F27}" type="slidenum">
              <a:rPr lang="en-US" altLang="en-US" sz="1000" smtClean="0"/>
              <a:pPr/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07DDEE0-23A5-417C-9B18-17E62C9C9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AD0A92-AB9A-46CB-B70C-9390717D5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4D3EF2AE-72B0-4EEC-8B1C-A956E72BC2E3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5715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1E8724-A095-42EB-BC64-B09B652BDD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6F75F88D-A044-4620-B4BE-E20934FBC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1452E5C-376F-4EEA-ADB2-1D1D36B13CD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A17419F0-F3BF-4978-ADFE-98C7EE115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E73C5091-B661-426C-959F-993EBD98105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E1972508-6985-47ED-8D7C-B223EE319F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B7595A59-97B8-4701-ADCE-375FF67C8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CC651A2A-E932-4CC7-ADFE-3638D3FF50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FBBB062B-5FC0-4772-835E-FBC46D98C3F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1EA3713C-CDA8-40CC-996D-62F9EF22FE94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3A15B78E-43F4-42E7-840F-EEC87EA1DE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B6BC14BD-EAAE-4553-A774-D7A02AA6216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DBAE2926-05CF-4718-8071-AEABB4E9690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1DBDED56-57B5-4AD9-B16C-960FBA00E07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A0F55EF1-707A-484F-8693-86DDC155A3E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797C3C2E-CCBA-4552-BB54-DEA9469463B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1E14DF38-0A44-40A4-BEC5-221B73C65D0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F830B505-2671-4BE2-B50D-B564DC917BB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581A12C5-A895-4ADF-9110-D80704BF73B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EAB2B983-8D0F-480F-8003-DC4D53184DB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10AC5624-8DEA-470A-A4FD-CC6FCA6B5F4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D8DCD91B-D379-43E1-8544-49EB2396B52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6D8C22AB-561D-4040-B6B2-9D475ADA013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339B221B-BDC8-4F16-9D9A-30C56E1ABB8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8E562493-307A-438B-8E6F-8F836828124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12DBC00B-0F3F-4902-9C6C-649BFFCC850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49BB2689-4DE5-4EE6-A3FC-7A327891C66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FDAEAB44-D98D-4259-B24C-FBDD49679D3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A64B0308-86E4-4916-AD0A-725DA5360AA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FC539CDC-76A9-4C1A-BD0C-A8766022F2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E576625F-548A-4ED5-BD4E-1E2788BB8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DEFDBBC4-4A77-4FBA-9701-82DF016F9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1819F-1615-474D-A991-E62F3985E0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42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F64E23F-2A48-482B-B778-610CF96D4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9F036AE-CA92-458C-8AAC-C88FF80EC6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6926-8DF4-49E5-9732-E5C6E87BB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A1E2F83-1524-4108-B952-6D639C852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55969A5-B6B7-4CCD-AA4C-CD5C905CE1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C063C-4F15-4DF6-8B67-15B77347B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22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088D640-0F98-4ADC-A3E7-F34F14300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7BA4060-00A0-4710-93DD-0B80E301ED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141AE-C1BA-45A2-BEEB-A59AD9F85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8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B118DAB-D11C-404C-8222-FD05A21BFD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039E041-9353-4AA4-99D3-623C16F9B5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12588-DD36-43BF-8B99-87849FC6B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2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B67E135-7060-4D15-833B-F4008F7B3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B3E2804-AFB9-42A5-B1AD-02CD0C6E8F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A9BCB-1DC6-4060-83CF-827C035CE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2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84DA97F5-014E-4D18-80E8-FDC5810BD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4007CC7C-014E-4FDD-80FB-2293FE8463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97BA6-33E7-450A-8215-66D7A7D76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00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69EACD2C-4EA1-405A-B584-C3B9DC38C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26DD882-ADF9-489A-938A-1728F7A759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18857-7B49-4BED-82B6-99D0A1DC6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40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04A5F913-5322-4A00-8DCD-5A6B84BA9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CC9E99DE-5C7A-4BF3-9FF1-CA5D4B26BE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B9711-0310-4120-8602-A8A00FDBD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0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7E77CF75-7FF7-4835-84C5-C7D493D86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6110E09-84E6-4113-AA55-0797ECED0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0664A-442D-4A89-BC4B-2C447124E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2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052C874A-D6C0-417E-BDF7-A07783EE9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D71F950-EC35-4FB4-91FC-4FA234F23C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CE1C3-E905-4F0D-BBEE-0A9710A1F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6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1F2F40C0-A6A8-43F2-B9B3-BB36A1332493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132BFD9A-F133-41FD-9786-CE1C82E0DD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2" name="Group 28">
              <a:extLst>
                <a:ext uri="{FF2B5EF4-FFF2-40B4-BE49-F238E27FC236}">
                  <a16:creationId xmlns:a16="http://schemas.microsoft.com/office/drawing/2014/main" id="{5FC88D7A-E51F-4935-8939-49374F51B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3" name="Freeform 3">
                <a:extLst>
                  <a:ext uri="{FF2B5EF4-FFF2-40B4-BE49-F238E27FC236}">
                    <a16:creationId xmlns:a16="http://schemas.microsoft.com/office/drawing/2014/main" id="{10E81A22-2AC2-4BE8-ADC6-E3FBEE4484B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034" name="Line 4">
                <a:extLst>
                  <a:ext uri="{FF2B5EF4-FFF2-40B4-BE49-F238E27FC236}">
                    <a16:creationId xmlns:a16="http://schemas.microsoft.com/office/drawing/2014/main" id="{AEB0A9B3-9FDB-47D6-9006-407E07ECFAE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5" name="Line 5">
                <a:extLst>
                  <a:ext uri="{FF2B5EF4-FFF2-40B4-BE49-F238E27FC236}">
                    <a16:creationId xmlns:a16="http://schemas.microsoft.com/office/drawing/2014/main" id="{22EA8C5F-4ACE-4591-80E4-C7F77D9874D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6" name="Line 6">
                <a:extLst>
                  <a:ext uri="{FF2B5EF4-FFF2-40B4-BE49-F238E27FC236}">
                    <a16:creationId xmlns:a16="http://schemas.microsoft.com/office/drawing/2014/main" id="{22CD25B1-32E3-4D75-A589-E5528B0DC1D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7" name="Freeform 7">
                <a:extLst>
                  <a:ext uri="{FF2B5EF4-FFF2-40B4-BE49-F238E27FC236}">
                    <a16:creationId xmlns:a16="http://schemas.microsoft.com/office/drawing/2014/main" id="{DBEA6526-5F4E-4993-8BF4-66615B099ED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61E4B55B-AF6C-4026-9B8B-5781E268F3D6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3" name="Group 27">
                <a:extLst>
                  <a:ext uri="{FF2B5EF4-FFF2-40B4-BE49-F238E27FC236}">
                    <a16:creationId xmlns:a16="http://schemas.microsoft.com/office/drawing/2014/main" id="{CA8CD074-79F5-49E1-81B9-9D2255935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0" name="Freeform 9">
                  <a:extLst>
                    <a:ext uri="{FF2B5EF4-FFF2-40B4-BE49-F238E27FC236}">
                      <a16:creationId xmlns:a16="http://schemas.microsoft.com/office/drawing/2014/main" id="{C01A42CA-49FC-4113-B79B-AE035832C14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1" name="Freeform 10">
                  <a:extLst>
                    <a:ext uri="{FF2B5EF4-FFF2-40B4-BE49-F238E27FC236}">
                      <a16:creationId xmlns:a16="http://schemas.microsoft.com/office/drawing/2014/main" id="{C81B46AF-9D76-441C-B06F-73B3F67243C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2" name="Freeform 11">
                  <a:extLst>
                    <a:ext uri="{FF2B5EF4-FFF2-40B4-BE49-F238E27FC236}">
                      <a16:creationId xmlns:a16="http://schemas.microsoft.com/office/drawing/2014/main" id="{A020B05F-C2BE-4934-A54F-769AFCB5F36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3" name="Freeform 12">
                  <a:extLst>
                    <a:ext uri="{FF2B5EF4-FFF2-40B4-BE49-F238E27FC236}">
                      <a16:creationId xmlns:a16="http://schemas.microsoft.com/office/drawing/2014/main" id="{2771D7E2-49F2-4BBF-9179-C9A6C01F9B5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4" name="Freeform 13">
                  <a:extLst>
                    <a:ext uri="{FF2B5EF4-FFF2-40B4-BE49-F238E27FC236}">
                      <a16:creationId xmlns:a16="http://schemas.microsoft.com/office/drawing/2014/main" id="{9B3D8020-543D-4E67-AA29-FC73CDC76BA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5" name="Freeform 14">
                  <a:extLst>
                    <a:ext uri="{FF2B5EF4-FFF2-40B4-BE49-F238E27FC236}">
                      <a16:creationId xmlns:a16="http://schemas.microsoft.com/office/drawing/2014/main" id="{24AFA272-B460-4974-90D3-31D5A3866B9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6" name="Freeform 15">
                  <a:extLst>
                    <a:ext uri="{FF2B5EF4-FFF2-40B4-BE49-F238E27FC236}">
                      <a16:creationId xmlns:a16="http://schemas.microsoft.com/office/drawing/2014/main" id="{AD97355E-5ADD-4357-A0C1-44BE6A4A698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7" name="Freeform 16">
                  <a:extLst>
                    <a:ext uri="{FF2B5EF4-FFF2-40B4-BE49-F238E27FC236}">
                      <a16:creationId xmlns:a16="http://schemas.microsoft.com/office/drawing/2014/main" id="{55C68616-493B-4485-ACA6-C21305A3353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8" name="Freeform 17">
                  <a:extLst>
                    <a:ext uri="{FF2B5EF4-FFF2-40B4-BE49-F238E27FC236}">
                      <a16:creationId xmlns:a16="http://schemas.microsoft.com/office/drawing/2014/main" id="{A3E27874-706A-4800-995B-F85C87F9506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9" name="Freeform 18">
                  <a:extLst>
                    <a:ext uri="{FF2B5EF4-FFF2-40B4-BE49-F238E27FC236}">
                      <a16:creationId xmlns:a16="http://schemas.microsoft.com/office/drawing/2014/main" id="{27488566-391F-4C28-B973-E8E2B332084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0" name="Freeform 19">
                  <a:extLst>
                    <a:ext uri="{FF2B5EF4-FFF2-40B4-BE49-F238E27FC236}">
                      <a16:creationId xmlns:a16="http://schemas.microsoft.com/office/drawing/2014/main" id="{BF739690-C499-453B-8EAE-C93D8F401CD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1" name="Freeform 20">
                  <a:extLst>
                    <a:ext uri="{FF2B5EF4-FFF2-40B4-BE49-F238E27FC236}">
                      <a16:creationId xmlns:a16="http://schemas.microsoft.com/office/drawing/2014/main" id="{F9BF9DAD-22DE-4268-9052-BB07A626505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2" name="Freeform 21">
                  <a:extLst>
                    <a:ext uri="{FF2B5EF4-FFF2-40B4-BE49-F238E27FC236}">
                      <a16:creationId xmlns:a16="http://schemas.microsoft.com/office/drawing/2014/main" id="{4FEA4828-0BBA-4E39-BF78-438C6393EE8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3" name="Freeform 22">
                  <a:extLst>
                    <a:ext uri="{FF2B5EF4-FFF2-40B4-BE49-F238E27FC236}">
                      <a16:creationId xmlns:a16="http://schemas.microsoft.com/office/drawing/2014/main" id="{7A625AA8-51BA-40A5-BB9F-483531567E0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4" name="Freeform 23">
                  <a:extLst>
                    <a:ext uri="{FF2B5EF4-FFF2-40B4-BE49-F238E27FC236}">
                      <a16:creationId xmlns:a16="http://schemas.microsoft.com/office/drawing/2014/main" id="{8A6497D5-ECA9-46AB-95EE-94095091DE3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5" name="Freeform 24">
                  <a:extLst>
                    <a:ext uri="{FF2B5EF4-FFF2-40B4-BE49-F238E27FC236}">
                      <a16:creationId xmlns:a16="http://schemas.microsoft.com/office/drawing/2014/main" id="{EA382085-15B4-48AB-80C1-86749F39EB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4" name="Freeform 25">
                  <a:extLst>
                    <a:ext uri="{FF2B5EF4-FFF2-40B4-BE49-F238E27FC236}">
                      <a16:creationId xmlns:a16="http://schemas.microsoft.com/office/drawing/2014/main" id="{C0AF7426-C264-4B01-A0E8-97599DEFE09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7" name="Freeform 26">
                  <a:extLst>
                    <a:ext uri="{FF2B5EF4-FFF2-40B4-BE49-F238E27FC236}">
                      <a16:creationId xmlns:a16="http://schemas.microsoft.com/office/drawing/2014/main" id="{ED073070-E66B-4DDB-9FFE-B83169CA4E7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A37EE1C9-72FF-4A67-BBC4-C6B483F95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A46490F4-5FE9-4818-A021-6B60D0FD2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63EE9402-A347-4679-9063-B349AA2E2B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37ACA762-FABD-4A9B-8E95-2755FBAE59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D7D282-E565-4F81-9568-3A0A69360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10e/html/MultipleStageDemo.html" TargetMode="External"/><Relationship Id="rId3" Type="http://schemas.openxmlformats.org/officeDocument/2006/relationships/hyperlink" Target="html/MyJavaFX.bat" TargetMode="External"/><Relationship Id="rId7" Type="http://schemas.openxmlformats.org/officeDocument/2006/relationships/hyperlink" Target="html/MultipleStageDemo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ml/MultipleStageDemo.bat" TargetMode="External"/><Relationship Id="rId5" Type="http://schemas.openxmlformats.org/officeDocument/2006/relationships/hyperlink" Target="http://www.cs.armstrong.edu/liang/intro10e/html/MyJavaFX.html" TargetMode="External"/><Relationship Id="rId10" Type="http://schemas.openxmlformats.org/officeDocument/2006/relationships/image" Target="../media/image4.emf"/><Relationship Id="rId4" Type="http://schemas.openxmlformats.org/officeDocument/2006/relationships/hyperlink" Target="html/MyJavaFX.html" TargetMode="External"/><Relationship Id="rId9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ml/ButtonInPane.html" TargetMode="External"/><Relationship Id="rId2" Type="http://schemas.openxmlformats.org/officeDocument/2006/relationships/hyperlink" Target="html/ButtonInPan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cs.armstrong.edu/liang/intro10e/html/ButtonInPan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ml/ShowFlowPane.html" TargetMode="External"/><Relationship Id="rId2" Type="http://schemas.openxmlformats.org/officeDocument/2006/relationships/hyperlink" Target="html/ShowFlowPan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cs.armstrong.edu/liang/intro10e/html/ShowFlowPan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ml/ShowGridPane.ba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ShowGridPane.html" TargetMode="External"/><Relationship Id="rId4" Type="http://schemas.openxmlformats.org/officeDocument/2006/relationships/hyperlink" Target="html/ShowGridPan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/ShowBorderPane.html" TargetMode="External"/><Relationship Id="rId2" Type="http://schemas.openxmlformats.org/officeDocument/2006/relationships/hyperlink" Target="html/ShowBorderPan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cs.armstrong.edu/liang/intro10e/html/ShowBorderPan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ml/ShowHBoxVBox.html" TargetMode="External"/><Relationship Id="rId2" Type="http://schemas.openxmlformats.org/officeDocument/2006/relationships/hyperlink" Target="html/ShowHBoxVBox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cs.armstrong.edu/liang/intro10e/html/ShowHBoxVBo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88AA2CE-B1AC-4D70-8801-F1DBCD706E1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r>
              <a:rPr lang="en-US" altLang="en-US" sz="4000" dirty="0"/>
              <a:t>JavaFX Basic</a:t>
            </a:r>
            <a:endParaRPr lang="en-US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01DFA45-7D8A-4095-BCE6-922008B4A4D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MY" dirty="0"/>
              <a:t>Part 1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3D9443AC-E779-417D-AB2F-B1480FC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AF393-055A-4997-806D-E6C9962BC18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CE9A68DF-FC7F-4624-BD43-CDECD319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295D991-E5E3-4F3C-98DF-46C89C4B7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28650"/>
          </a:xfrm>
        </p:spPr>
        <p:txBody>
          <a:bodyPr/>
          <a:lstStyle/>
          <a:p>
            <a:r>
              <a:rPr lang="en-US" altLang="en-US"/>
              <a:t>Containers and Components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C2832D2-B83D-4E41-93CF-D9904DB3B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763000" cy="5867400"/>
          </a:xfrm>
        </p:spPr>
        <p:txBody>
          <a:bodyPr/>
          <a:lstStyle/>
          <a:p>
            <a:r>
              <a:rPr lang="en-US" altLang="en-US" sz="2800" dirty="0"/>
              <a:t>There are </a:t>
            </a:r>
            <a:r>
              <a:rPr lang="en-US" altLang="en-US" sz="2800" b="1" dirty="0">
                <a:solidFill>
                  <a:srgbClr val="FF0000"/>
                </a:solidFill>
              </a:rPr>
              <a:t>two types of GUI elements</a:t>
            </a:r>
            <a:r>
              <a:rPr lang="en-US" altLang="en-US" sz="28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en-US" sz="2400" b="1" i="1" u="sng" dirty="0">
                <a:solidFill>
                  <a:srgbClr val="FF0000"/>
                </a:solidFill>
                <a:highlight>
                  <a:srgbClr val="FFFF00"/>
                </a:highlight>
              </a:rPr>
              <a:t>Component</a:t>
            </a:r>
            <a:r>
              <a:rPr lang="en-US" altLang="en-US" sz="2400" dirty="0"/>
              <a:t>: Components are elementary </a:t>
            </a:r>
            <a:r>
              <a:rPr lang="en-US" altLang="en-US" sz="2400" dirty="0">
                <a:highlight>
                  <a:srgbClr val="FFFF00"/>
                </a:highlight>
              </a:rPr>
              <a:t>GUI</a:t>
            </a:r>
            <a:r>
              <a:rPr lang="en-US" altLang="en-US" sz="2400" dirty="0"/>
              <a:t> entities (such </a:t>
            </a:r>
            <a:r>
              <a:rPr lang="en-US" altLang="en-US" sz="2400" dirty="0" err="1"/>
              <a:t>asButton</a:t>
            </a:r>
            <a:r>
              <a:rPr lang="en-US" altLang="en-US" sz="2400" dirty="0"/>
              <a:t>, Label, and </a:t>
            </a:r>
            <a:r>
              <a:rPr lang="en-US" altLang="en-US" sz="2400" dirty="0" err="1"/>
              <a:t>TextField</a:t>
            </a:r>
            <a:r>
              <a:rPr lang="en-US" altLang="en-US" sz="2400" dirty="0"/>
              <a:t>.)</a:t>
            </a:r>
          </a:p>
          <a:p>
            <a:pPr lvl="1"/>
            <a:r>
              <a:rPr lang="en-US" altLang="en-US" sz="2400" b="1" i="1" u="sng" dirty="0">
                <a:solidFill>
                  <a:srgbClr val="FF0000"/>
                </a:solidFill>
                <a:highlight>
                  <a:srgbClr val="FFFF00"/>
                </a:highlight>
              </a:rPr>
              <a:t>Container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/>
              <a:t>Containers (such as </a:t>
            </a:r>
            <a:r>
              <a:rPr lang="en-US" altLang="en-US" sz="2400" dirty="0">
                <a:highlight>
                  <a:srgbClr val="FFFF00"/>
                </a:highlight>
              </a:rPr>
              <a:t>Frame</a:t>
            </a:r>
            <a:r>
              <a:rPr lang="en-US" altLang="en-US" sz="2400" dirty="0"/>
              <a:t>, </a:t>
            </a:r>
            <a:r>
              <a:rPr lang="en-US" altLang="en-US" sz="2400" dirty="0">
                <a:highlight>
                  <a:srgbClr val="FFFF00"/>
                </a:highlight>
              </a:rPr>
              <a:t>Panel</a:t>
            </a:r>
            <a:r>
              <a:rPr lang="en-US" altLang="en-US" sz="2400" dirty="0"/>
              <a:t> and </a:t>
            </a:r>
            <a:r>
              <a:rPr lang="en-US" altLang="en-US" sz="2400" dirty="0">
                <a:highlight>
                  <a:srgbClr val="FFFF00"/>
                </a:highlight>
              </a:rPr>
              <a:t>Applet</a:t>
            </a:r>
            <a:r>
              <a:rPr lang="en-US" altLang="en-US" sz="2400" dirty="0"/>
              <a:t>) are used to </a:t>
            </a:r>
            <a:r>
              <a:rPr lang="en-US" altLang="en-US" sz="2400" i="1" dirty="0"/>
              <a:t>hold components in a specific layout</a:t>
            </a:r>
            <a:r>
              <a:rPr lang="en-US" altLang="en-US" sz="2400" dirty="0"/>
              <a:t> (such as flow or grid). </a:t>
            </a:r>
            <a:r>
              <a:rPr lang="en-US" altLang="en-US" sz="2400" dirty="0">
                <a:highlight>
                  <a:srgbClr val="FFFF00"/>
                </a:highlight>
              </a:rPr>
              <a:t>A container can also hold sub-containers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b="1" dirty="0">
                <a:highlight>
                  <a:srgbClr val="FFFF00"/>
                </a:highlight>
              </a:rPr>
              <a:t>GUI components </a:t>
            </a:r>
            <a:r>
              <a:rPr lang="en-US" altLang="en-US" sz="2400" b="1" dirty="0"/>
              <a:t>are also called </a:t>
            </a:r>
            <a:r>
              <a:rPr lang="en-US" altLang="en-US" sz="2400" b="1" i="1" dirty="0">
                <a:highlight>
                  <a:srgbClr val="FFFF00"/>
                </a:highlight>
              </a:rPr>
              <a:t>controls</a:t>
            </a:r>
            <a:r>
              <a:rPr lang="en-US" altLang="en-US" sz="2400" b="1" dirty="0"/>
              <a:t> (Microsoft ActiveX Control),</a:t>
            </a:r>
            <a:r>
              <a:rPr lang="en-US" altLang="en-US" sz="2400" b="1" i="1" dirty="0"/>
              <a:t>widgets</a:t>
            </a:r>
            <a:r>
              <a:rPr lang="en-US" altLang="en-US" sz="2400" b="1" dirty="0"/>
              <a:t> (Eclipse's Standard Widget Toolkit, Google Web Toolkit)</a:t>
            </a:r>
            <a:r>
              <a:rPr lang="en-US" altLang="en-US" sz="2400" dirty="0"/>
              <a:t>, which allow users to interact with (i.e., control) the application through these components (</a:t>
            </a:r>
            <a:r>
              <a:rPr lang="en-US" altLang="en-US" sz="2000" i="1" dirty="0"/>
              <a:t>such as button-click and text-entry).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9A252F9F-8FBC-4DF7-987B-86DED23086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F0C623-9F6C-4FAD-B6C5-E53BB689EC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D3D3DEF7-424E-40DF-A4B8-DE5923B7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29200"/>
            <a:ext cx="59817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5EBF60E5-6EBB-401F-9C3B-DEA7F4722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47F2BB-E8D7-41B2-BAB5-CF23C5EA505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FA6127C-63F7-40C4-95A3-BB1D7F178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Basic Structure of JavaFX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BF00E2A-4510-4251-B578-5DFFDFDAD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1447800"/>
          </a:xfrm>
          <a:noFill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>
                <a:highlight>
                  <a:srgbClr val="FFFF00"/>
                </a:highlight>
              </a:rPr>
              <a:t>Application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Override the start(</a:t>
            </a:r>
            <a:r>
              <a:rPr lang="en-US" altLang="en-US" dirty="0">
                <a:highlight>
                  <a:srgbClr val="FFFF00"/>
                </a:highlight>
              </a:rPr>
              <a:t>Stage</a:t>
            </a:r>
            <a:r>
              <a:rPr lang="en-US" altLang="en-US" dirty="0"/>
              <a:t>) method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Stage, </a:t>
            </a:r>
            <a:r>
              <a:rPr lang="en-US" altLang="en-US" dirty="0">
                <a:highlight>
                  <a:srgbClr val="FFFF00"/>
                </a:highlight>
              </a:rPr>
              <a:t>Scene</a:t>
            </a:r>
            <a:r>
              <a:rPr lang="en-US" altLang="en-US" dirty="0"/>
              <a:t>, and Nodes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6FD8F7B-8D84-49C3-A061-CCC4816E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462" name="AutoShape 4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61752425-77C7-4245-A913-E66522F74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47244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</a:rPr>
              <a:t>Run</a:t>
            </a:r>
            <a:endParaRPr lang="en-US" altLang="en-US" sz="2400" dirty="0"/>
          </a:p>
        </p:txBody>
      </p:sp>
      <p:sp>
        <p:nvSpPr>
          <p:cNvPr id="8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DE0D20-A1D5-4A37-B378-74B29AB8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4724400"/>
            <a:ext cx="21336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4" action="ppaction://program"/>
              </a:rPr>
              <a:t>MyJavaFX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9464" name="AutoShape 8">
            <a:hlinkClick r:id="rId5" highlightClick="1"/>
            <a:extLst>
              <a:ext uri="{FF2B5EF4-FFF2-40B4-BE49-F238E27FC236}">
                <a16:creationId xmlns:a16="http://schemas.microsoft.com/office/drawing/2014/main" id="{B49E0327-3639-4182-A17B-3682E803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724400"/>
            <a:ext cx="469900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AutoShape 4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96D06831-3E61-46AC-A4C1-D42707E5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6388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1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CDDE57-0BEF-4CAB-BC71-136460B1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38800"/>
            <a:ext cx="28194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anose="02040602050305030304" pitchFamily="18" charset="0"/>
                <a:hlinkClick r:id="rId7" action="ppaction://program"/>
              </a:rPr>
              <a:t>MultipleStageDemo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9467" name="AutoShape 8">
            <a:hlinkClick r:id="rId8" highlightClick="1"/>
            <a:extLst>
              <a:ext uri="{FF2B5EF4-FFF2-40B4-BE49-F238E27FC236}">
                <a16:creationId xmlns:a16="http://schemas.microsoft.com/office/drawing/2014/main" id="{4A61793D-AB5B-47D1-A2C1-0B042BEC3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56229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3EF84FFD-50DB-4C4B-9965-A6F7C422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19469" name="Object 3">
            <a:extLst>
              <a:ext uri="{FF2B5EF4-FFF2-40B4-BE49-F238E27FC236}">
                <a16:creationId xmlns:a16="http://schemas.microsoft.com/office/drawing/2014/main" id="{E9D4B3E9-F07D-49C4-AEC2-FAC7EF993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18710"/>
              </p:ext>
            </p:extLst>
          </p:nvPr>
        </p:nvGraphicFramePr>
        <p:xfrm>
          <a:off x="228600" y="3649663"/>
          <a:ext cx="3541713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Picture" r:id="rId9" imgW="1999971" imgH="1378022" progId="Word.Picture.8">
                  <p:embed/>
                </p:oleObj>
              </mc:Choice>
              <mc:Fallback>
                <p:oleObj name="Picture" r:id="rId9" imgW="1999971" imgH="137802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49663"/>
                        <a:ext cx="3541713" cy="244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F12BCA4-E853-405B-8730-A03F31C20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88" y="133350"/>
            <a:ext cx="2798762" cy="452438"/>
          </a:xfrm>
        </p:spPr>
        <p:txBody>
          <a:bodyPr/>
          <a:lstStyle/>
          <a:p>
            <a:r>
              <a:rPr lang="en-US" altLang="en-US"/>
              <a:t>My JavaFx</a:t>
            </a:r>
          </a:p>
        </p:txBody>
      </p:sp>
      <p:sp>
        <p:nvSpPr>
          <p:cNvPr id="20483" name="Content Placeholder 3">
            <a:extLst>
              <a:ext uri="{FF2B5EF4-FFF2-40B4-BE49-F238E27FC236}">
                <a16:creationId xmlns:a16="http://schemas.microsoft.com/office/drawing/2014/main" id="{D7F06217-3934-487E-B14E-2EC0E5FB70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-152400" y="914400"/>
            <a:ext cx="3868738" cy="5484813"/>
          </a:xfrm>
        </p:spPr>
        <p:txBody>
          <a:bodyPr/>
          <a:lstStyle/>
          <a:p>
            <a:r>
              <a:rPr lang="en-US" altLang="en-US" sz="1200" dirty="0"/>
              <a:t>import </a:t>
            </a:r>
            <a:r>
              <a:rPr lang="en-US" altLang="en-US" sz="1200" dirty="0" err="1"/>
              <a:t>javafx.application.Application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import </a:t>
            </a:r>
            <a:r>
              <a:rPr lang="en-US" altLang="en-US" sz="1200" dirty="0" err="1"/>
              <a:t>javafx.scene.Scene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import </a:t>
            </a:r>
            <a:r>
              <a:rPr lang="en-US" altLang="en-US" sz="1200" dirty="0" err="1"/>
              <a:t>javafx.scene.control.Button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r>
              <a:rPr lang="en-US" altLang="en-US" sz="1200" dirty="0"/>
              <a:t>import </a:t>
            </a:r>
            <a:r>
              <a:rPr lang="en-US" altLang="en-US" sz="1200" dirty="0" err="1"/>
              <a:t>javafx.stage.Stage</a:t>
            </a:r>
            <a:r>
              <a:rPr lang="en-US" altLang="en-US" sz="1200" dirty="0"/>
              <a:t>;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public class </a:t>
            </a:r>
            <a:r>
              <a:rPr lang="en-US" altLang="en-US" sz="1200" dirty="0" err="1">
                <a:highlight>
                  <a:srgbClr val="FFFF00"/>
                </a:highlight>
              </a:rPr>
              <a:t>MyJavaFX</a:t>
            </a:r>
            <a:r>
              <a:rPr lang="en-US" altLang="en-US" sz="1200" dirty="0"/>
              <a:t> extends Application {</a:t>
            </a:r>
            <a:br>
              <a:rPr lang="en-US" altLang="en-US" sz="1200" dirty="0"/>
            </a:br>
            <a:r>
              <a:rPr lang="en-US" altLang="en-US" sz="1200" dirty="0"/>
              <a:t>  @Override // Override the start method in the Application class</a:t>
            </a:r>
            <a:br>
              <a:rPr lang="en-US" altLang="en-US" sz="1200" dirty="0"/>
            </a:br>
            <a:r>
              <a:rPr lang="en-US" altLang="en-US" sz="1200" dirty="0">
                <a:highlight>
                  <a:srgbClr val="FFFF00"/>
                </a:highlight>
              </a:rPr>
              <a:t>  public void start(Stage </a:t>
            </a:r>
            <a:r>
              <a:rPr lang="en-US" altLang="en-US" sz="1200" dirty="0" err="1">
                <a:highlight>
                  <a:srgbClr val="FFFF00"/>
                </a:highlight>
              </a:rPr>
              <a:t>primaryStage</a:t>
            </a:r>
            <a:r>
              <a:rPr lang="en-US" altLang="en-US" sz="1200" dirty="0">
                <a:highlight>
                  <a:srgbClr val="FFFF00"/>
                </a:highlight>
              </a:rPr>
              <a:t>) </a:t>
            </a: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    // Create a button and place it in the scene</a:t>
            </a:r>
            <a:br>
              <a:rPr lang="en-US" altLang="en-US" sz="1200" dirty="0"/>
            </a:br>
            <a:r>
              <a:rPr lang="en-US" altLang="en-US" sz="1200" dirty="0"/>
              <a:t>    Button </a:t>
            </a:r>
            <a:r>
              <a:rPr lang="en-US" altLang="en-US" sz="1200" dirty="0" err="1"/>
              <a:t>btOK</a:t>
            </a:r>
            <a:r>
              <a:rPr lang="en-US" altLang="en-US" sz="1200" dirty="0"/>
              <a:t> = new Button("OK");</a:t>
            </a:r>
            <a:br>
              <a:rPr lang="en-US" altLang="en-US" sz="1200" dirty="0"/>
            </a:br>
            <a:r>
              <a:rPr lang="en-US" altLang="en-US" sz="1200" dirty="0"/>
              <a:t>    Scene </a:t>
            </a:r>
            <a:r>
              <a:rPr lang="en-US" altLang="en-US" sz="1200" dirty="0" err="1"/>
              <a:t>scene</a:t>
            </a:r>
            <a:r>
              <a:rPr lang="en-US" altLang="en-US" sz="1200" dirty="0"/>
              <a:t> = new Scene(</a:t>
            </a:r>
            <a:r>
              <a:rPr lang="en-US" altLang="en-US" sz="1200" dirty="0" err="1"/>
              <a:t>btOK</a:t>
            </a:r>
            <a:r>
              <a:rPr lang="en-US" altLang="en-US" sz="1200" dirty="0"/>
              <a:t>, 200, 250);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 err="1"/>
              <a:t>primaryStage.setTitle</a:t>
            </a:r>
            <a:r>
              <a:rPr lang="en-US" altLang="en-US" sz="1200" dirty="0"/>
              <a:t>("</a:t>
            </a:r>
            <a:r>
              <a:rPr lang="en-US" altLang="en-US" sz="1200" dirty="0" err="1"/>
              <a:t>MyJavaFX</a:t>
            </a:r>
            <a:r>
              <a:rPr lang="en-US" altLang="en-US" sz="1200" dirty="0"/>
              <a:t>"); // Set the stage title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 err="1"/>
              <a:t>primaryStage.setScene</a:t>
            </a:r>
            <a:r>
              <a:rPr lang="en-US" altLang="en-US" sz="1200" dirty="0"/>
              <a:t>(scene); // Place the scene in the stage</a:t>
            </a:r>
            <a:br>
              <a:rPr lang="en-US" altLang="en-US" sz="1200" dirty="0"/>
            </a:br>
            <a:r>
              <a:rPr lang="en-US" altLang="en-US" sz="1200" dirty="0"/>
              <a:t>    </a:t>
            </a:r>
            <a:r>
              <a:rPr lang="en-US" altLang="en-US" sz="1200" dirty="0" err="1"/>
              <a:t>primaryStage.show</a:t>
            </a:r>
            <a:r>
              <a:rPr lang="en-US" altLang="en-US" sz="1200" dirty="0"/>
              <a:t>(); // Display the stage</a:t>
            </a:r>
            <a:br>
              <a:rPr lang="en-US" altLang="en-US" sz="1200" dirty="0"/>
            </a:br>
            <a:r>
              <a:rPr lang="en-US" altLang="en-US" sz="1200" dirty="0"/>
              <a:t>  }</a:t>
            </a:r>
            <a:br>
              <a:rPr lang="en-US" altLang="en-US" sz="1200" dirty="0"/>
            </a:br>
            <a:r>
              <a:rPr lang="en-US" altLang="en-US" sz="1200" dirty="0"/>
              <a:t>  </a:t>
            </a:r>
            <a:br>
              <a:rPr lang="en-US" altLang="en-US" sz="1200" dirty="0"/>
            </a:br>
            <a:r>
              <a:rPr lang="en-US" altLang="en-US" sz="1200" dirty="0"/>
              <a:t>  /**</a:t>
            </a:r>
            <a:br>
              <a:rPr lang="en-US" altLang="en-US" sz="1200" dirty="0"/>
            </a:br>
            <a:r>
              <a:rPr lang="en-US" altLang="en-US" sz="1200" dirty="0"/>
              <a:t>   * The main method is only needed for the IDE with limited</a:t>
            </a:r>
            <a:br>
              <a:rPr lang="en-US" altLang="en-US" sz="1200" dirty="0"/>
            </a:br>
            <a:r>
              <a:rPr lang="en-US" altLang="en-US" sz="1200" dirty="0"/>
              <a:t>   * JavaFX support. Not needed for running from the command line.</a:t>
            </a:r>
            <a:br>
              <a:rPr lang="en-US" altLang="en-US" sz="1200" dirty="0"/>
            </a:br>
            <a:r>
              <a:rPr lang="en-US" altLang="en-US" sz="1200" dirty="0"/>
              <a:t>   */</a:t>
            </a:r>
            <a:br>
              <a:rPr lang="en-US" altLang="en-US" sz="1200" dirty="0"/>
            </a:br>
            <a:r>
              <a:rPr lang="en-US" altLang="en-US" sz="1200" dirty="0"/>
              <a:t>  </a:t>
            </a:r>
            <a:r>
              <a:rPr lang="en-US" altLang="en-US" sz="1200" dirty="0">
                <a:highlight>
                  <a:srgbClr val="FFFF00"/>
                </a:highlight>
              </a:rPr>
              <a:t>public static void main(String[] </a:t>
            </a:r>
            <a:r>
              <a:rPr lang="en-US" altLang="en-US" sz="1200" dirty="0" err="1">
                <a:highlight>
                  <a:srgbClr val="FFFF00"/>
                </a:highlight>
              </a:rPr>
              <a:t>args</a:t>
            </a:r>
            <a:r>
              <a:rPr lang="en-US" altLang="en-US" sz="1200" dirty="0"/>
              <a:t>) { </a:t>
            </a:r>
            <a:br>
              <a:rPr lang="en-US" altLang="en-US" sz="1200" dirty="0"/>
            </a:br>
            <a:r>
              <a:rPr lang="en-US" altLang="en-US" sz="1200" dirty="0"/>
              <a:t>    launch(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);</a:t>
            </a:r>
            <a:br>
              <a:rPr lang="en-US" altLang="en-US" sz="1200" dirty="0"/>
            </a:br>
            <a:r>
              <a:rPr lang="en-US" altLang="en-US" sz="1200" dirty="0"/>
              <a:t>  }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484" name="Text Placeholder 4">
            <a:extLst>
              <a:ext uri="{FF2B5EF4-FFF2-40B4-BE49-F238E27FC236}">
                <a16:creationId xmlns:a16="http://schemas.microsoft.com/office/drawing/2014/main" id="{8CF84034-CCA6-4965-AE3E-DED631D37F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4306888" y="0"/>
            <a:ext cx="3887787" cy="685800"/>
          </a:xfrm>
        </p:spPr>
        <p:txBody>
          <a:bodyPr/>
          <a:lstStyle/>
          <a:p>
            <a:r>
              <a:rPr lang="en-US" altLang="en-US"/>
              <a:t>MultipleStage Demo</a:t>
            </a:r>
          </a:p>
        </p:txBody>
      </p:sp>
      <p:sp>
        <p:nvSpPr>
          <p:cNvPr id="20485" name="Content Placeholder 5">
            <a:extLst>
              <a:ext uri="{FF2B5EF4-FFF2-40B4-BE49-F238E27FC236}">
                <a16:creationId xmlns:a16="http://schemas.microsoft.com/office/drawing/2014/main" id="{62942ED6-C845-4379-B44F-0BC54E48339D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3716338" y="771525"/>
            <a:ext cx="5199062" cy="6543675"/>
          </a:xfrm>
        </p:spPr>
        <p:txBody>
          <a:bodyPr/>
          <a:lstStyle/>
          <a:p>
            <a:r>
              <a:rPr lang="en-US" altLang="en-US" sz="1200"/>
              <a:t>import javafx.application.Application;</a:t>
            </a:r>
            <a:br>
              <a:rPr lang="en-US" altLang="en-US" sz="1200"/>
            </a:br>
            <a:r>
              <a:rPr lang="en-US" altLang="en-US" sz="1200"/>
              <a:t>import javafx.scene.Scene;</a:t>
            </a:r>
            <a:br>
              <a:rPr lang="en-US" altLang="en-US" sz="1200"/>
            </a:br>
            <a:r>
              <a:rPr lang="en-US" altLang="en-US" sz="1200"/>
              <a:t>import javafx.scene.control.Button;</a:t>
            </a:r>
            <a:br>
              <a:rPr lang="en-US" altLang="en-US" sz="1200"/>
            </a:br>
            <a:r>
              <a:rPr lang="en-US" altLang="en-US" sz="1200"/>
              <a:t>import javafx.stage.Stage;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public class MultipleStageDemo extends Application {</a:t>
            </a:r>
            <a:br>
              <a:rPr lang="en-US" altLang="en-US" sz="1200"/>
            </a:br>
            <a:r>
              <a:rPr lang="en-US" altLang="en-US" sz="1200"/>
              <a:t>  @Override // Override the start method in the Application class</a:t>
            </a:r>
            <a:br>
              <a:rPr lang="en-US" altLang="en-US" sz="1200"/>
            </a:br>
            <a:r>
              <a:rPr lang="en-US" altLang="en-US" sz="1200"/>
              <a:t>  public void start(Stage primaryStage) {</a:t>
            </a:r>
            <a:br>
              <a:rPr lang="en-US" altLang="en-US" sz="1200"/>
            </a:br>
            <a:r>
              <a:rPr lang="en-US" altLang="en-US" sz="1200"/>
              <a:t>    // Create a scene and place a button in the scene</a:t>
            </a:r>
            <a:br>
              <a:rPr lang="en-US" altLang="en-US" sz="1200"/>
            </a:br>
            <a:r>
              <a:rPr lang="en-US" altLang="en-US" sz="1200"/>
              <a:t>    Scene scene = new Scene(new Button("OK"), 200, 250);</a:t>
            </a:r>
            <a:br>
              <a:rPr lang="en-US" altLang="en-US" sz="1200"/>
            </a:br>
            <a:r>
              <a:rPr lang="en-US" altLang="en-US" sz="1200"/>
              <a:t>    primaryStage.setTitle("MyJavaFX"); // Set the stage title</a:t>
            </a:r>
            <a:br>
              <a:rPr lang="en-US" altLang="en-US" sz="1200"/>
            </a:br>
            <a:r>
              <a:rPr lang="en-US" altLang="en-US" sz="1200"/>
              <a:t>    primaryStage.setScene(scene); // Place the scene in the stage</a:t>
            </a:r>
            <a:br>
              <a:rPr lang="en-US" altLang="en-US" sz="1200"/>
            </a:br>
            <a:r>
              <a:rPr lang="en-US" altLang="en-US" sz="1200"/>
              <a:t>    primaryStage.show(); // Display the stage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    Stage stage = new Stage(); // Create a new stage</a:t>
            </a:r>
            <a:br>
              <a:rPr lang="en-US" altLang="en-US" sz="1200"/>
            </a:br>
            <a:r>
              <a:rPr lang="en-US" altLang="en-US" sz="1200"/>
              <a:t>    stage.setTitle("Second Stage"); // Set the stage title</a:t>
            </a:r>
            <a:br>
              <a:rPr lang="en-US" altLang="en-US" sz="1200"/>
            </a:br>
            <a:r>
              <a:rPr lang="en-US" altLang="en-US" sz="1200"/>
              <a:t>    // Set a scene with a button in the stage</a:t>
            </a:r>
            <a:br>
              <a:rPr lang="en-US" altLang="en-US" sz="1200"/>
            </a:br>
            <a:r>
              <a:rPr lang="en-US" altLang="en-US" sz="1200"/>
              <a:t>    stage.setScene(new Scene(new Button("New Stage"), 100, 100));        </a:t>
            </a:r>
            <a:br>
              <a:rPr lang="en-US" altLang="en-US" sz="1200"/>
            </a:br>
            <a:r>
              <a:rPr lang="en-US" altLang="en-US" sz="1200"/>
              <a:t>    stage.show(); // Display the stage</a:t>
            </a:r>
            <a:br>
              <a:rPr lang="en-US" altLang="en-US" sz="1200"/>
            </a:br>
            <a:r>
              <a:rPr lang="en-US" altLang="en-US" sz="1200"/>
              <a:t>  }</a:t>
            </a:r>
            <a:br>
              <a:rPr lang="en-US" altLang="en-US" sz="1200"/>
            </a:br>
            <a:r>
              <a:rPr lang="en-US" altLang="en-US" sz="1200"/>
              <a:t>  </a:t>
            </a:r>
            <a:br>
              <a:rPr lang="en-US" altLang="en-US" sz="1200"/>
            </a:br>
            <a:r>
              <a:rPr lang="en-US" altLang="en-US" sz="1200"/>
              <a:t>  /**</a:t>
            </a:r>
            <a:br>
              <a:rPr lang="en-US" altLang="en-US" sz="1200"/>
            </a:br>
            <a:r>
              <a:rPr lang="en-US" altLang="en-US" sz="1200"/>
              <a:t>   * The main method is only needed for the IDE with limited</a:t>
            </a:r>
            <a:br>
              <a:rPr lang="en-US" altLang="en-US" sz="1200"/>
            </a:br>
            <a:r>
              <a:rPr lang="en-US" altLang="en-US" sz="1200"/>
              <a:t>   * JavaFX support. Not needed for running from the command line.</a:t>
            </a:r>
            <a:br>
              <a:rPr lang="en-US" altLang="en-US" sz="1200"/>
            </a:br>
            <a:r>
              <a:rPr lang="en-US" altLang="en-US" sz="1200"/>
              <a:t>   */</a:t>
            </a:r>
            <a:br>
              <a:rPr lang="en-US" altLang="en-US" sz="1200"/>
            </a:br>
            <a:r>
              <a:rPr lang="en-US" altLang="en-US" sz="1200"/>
              <a:t>  //public static void main(String[] args) {</a:t>
            </a:r>
            <a:br>
              <a:rPr lang="en-US" altLang="en-US" sz="1200"/>
            </a:br>
            <a:r>
              <a:rPr lang="en-US" altLang="en-US" sz="1200"/>
              <a:t>   // launch(args);</a:t>
            </a:r>
            <a:br>
              <a:rPr lang="en-US" altLang="en-US" sz="1200"/>
            </a:br>
            <a:r>
              <a:rPr lang="en-US" altLang="en-US" sz="1200"/>
              <a:t> // }</a:t>
            </a:r>
            <a:br>
              <a:rPr lang="en-US" altLang="en-US" sz="1200"/>
            </a:br>
            <a:r>
              <a:rPr lang="en-US" altLang="en-US" sz="1200"/>
              <a:t>}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6" name="Slide Number Placeholder 6">
            <a:extLst>
              <a:ext uri="{FF2B5EF4-FFF2-40B4-BE49-F238E27FC236}">
                <a16:creationId xmlns:a16="http://schemas.microsoft.com/office/drawing/2014/main" id="{9FAFE747-6144-4350-843D-6E7834F6A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79A7C1-C613-45E6-9EBD-7EC8FD0A2F8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86FF5337-C9E2-4349-8EDC-681FB5A6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5257800"/>
            <a:ext cx="1179512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440AD8D6-6145-4F1B-AF0D-07DB2CBEB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761631-5158-4F6C-9CE0-8AF429AED11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D96108B-6630-4472-82D7-D64AE6AE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  <a:noFill/>
        </p:spPr>
        <p:txBody>
          <a:bodyPr/>
          <a:lstStyle/>
          <a:p>
            <a:r>
              <a:rPr lang="en-US" altLang="en-US"/>
              <a:t>Panes, UI Controls, and Shapes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DBB7735-70C4-4AFE-B8B1-337AF48A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301E19F4-4F39-46E2-9AAD-DC9056D08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5786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8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F51571-F02E-4552-AB28-F120255C5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57863"/>
            <a:ext cx="21336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ButtonInPane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1511" name="AutoShape 8">
            <a:hlinkClick r:id="rId4" highlightClick="1"/>
            <a:extLst>
              <a:ext uri="{FF2B5EF4-FFF2-40B4-BE49-F238E27FC236}">
                <a16:creationId xmlns:a16="http://schemas.microsoft.com/office/drawing/2014/main" id="{1E2A909F-27C1-41F8-B90E-B5538FB6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5786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69F68-BE5E-48D4-BD01-0C4440AF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D22871-DBD3-4C3D-80E0-7AD926AF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6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B282418-587A-4ABD-8824-73942B03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804F055-B3D5-459C-9BFD-4B69603B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893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CF0E05A7-7F89-4F5D-ADB5-278B2B70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1517" name="Picture 16">
            <a:extLst>
              <a:ext uri="{FF2B5EF4-FFF2-40B4-BE49-F238E27FC236}">
                <a16:creationId xmlns:a16="http://schemas.microsoft.com/office/drawing/2014/main" id="{5C5873A0-9608-44F8-B315-44520252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87425"/>
            <a:ext cx="848518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F7F16F97-44AC-4EE2-AD61-178B6882C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70C7DB-AEAF-4B6C-B79B-A12DD7A8957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8F9871E-69C1-412B-AB30-E5F107668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Layout Panes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3F9FD92-17DC-43E4-A6B2-B1D0F861C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9906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JavaFX provides many types of panes for organizing nodes in a container.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110CB73-C36A-4B66-AEC1-3A11B3D6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9702" name="Picture 7">
            <a:extLst>
              <a:ext uri="{FF2B5EF4-FFF2-40B4-BE49-F238E27FC236}">
                <a16:creationId xmlns:a16="http://schemas.microsoft.com/office/drawing/2014/main" id="{45C99D6D-2B70-4F1B-A33A-B348ED5F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3915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8B9F7180-D62B-4877-9D84-93B2AF92A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FlowPane</a:t>
            </a:r>
          </a:p>
        </p:txBody>
      </p:sp>
      <p:sp>
        <p:nvSpPr>
          <p:cNvPr id="30723" name="Content Placeholder 4">
            <a:extLst>
              <a:ext uri="{FF2B5EF4-FFF2-40B4-BE49-F238E27FC236}">
                <a16:creationId xmlns:a16="http://schemas.microsoft.com/office/drawing/2014/main" id="{C762965B-6197-40F9-9956-E782C4D59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/>
              <a:t>FlowPane arranges the nodes in the pane horizontally from left to right, or vertically from top to bottom, in the order in which they were added.</a:t>
            </a:r>
          </a:p>
          <a:p>
            <a:r>
              <a:rPr lang="en-MY" altLang="en-US"/>
              <a:t>The nodes are placed horizontally or vertically using Orientation.HORIZONTAL or Orientation.VERTICAL</a:t>
            </a:r>
          </a:p>
        </p:txBody>
      </p:sp>
      <p:sp>
        <p:nvSpPr>
          <p:cNvPr id="30724" name="Slide Number Placeholder 2">
            <a:extLst>
              <a:ext uri="{FF2B5EF4-FFF2-40B4-BE49-F238E27FC236}">
                <a16:creationId xmlns:a16="http://schemas.microsoft.com/office/drawing/2014/main" id="{6189458D-46B5-4F1B-86A6-311AD1929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EAF52B-2672-4DE3-80F4-5F87CA7FADB0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FB5E6155-1AF0-45E8-880D-F61F874439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04BE2C-3080-4DC5-92DA-99777ABD33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5084D5-CC73-4352-9C92-A314E9B30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altLang="en-US"/>
              <a:t>FlowPane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1748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80BDE477-E27D-4F46-B53D-454ED8E83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575627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816D42-8173-4F4B-9143-49CEDEF6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56275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ShowFlowPane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1750" name="AutoShape 8">
            <a:hlinkClick r:id="rId4" highlightClick="1"/>
            <a:extLst>
              <a:ext uri="{FF2B5EF4-FFF2-40B4-BE49-F238E27FC236}">
                <a16:creationId xmlns:a16="http://schemas.microsoft.com/office/drawing/2014/main" id="{966A7B84-8570-40D7-92CC-875DF940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56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D9F0D-DF55-4C1C-A9FF-CBB3D35D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9972EC-0EFE-45B2-97EA-EAB50109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14C0A4-B5F3-4E25-AFE7-6E35945C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DC78CF1-026B-40D3-8635-1C7853A4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F93326-5BE4-4385-8BCE-A09C46798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07B55F3-AD38-4C59-AF51-D5E62418A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A26202-765E-4A77-808E-728EB987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AEB706E-C112-46CC-9C7A-327685E3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F65CBF9-1AFE-4398-9025-D146F2EA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1760" name="Picture 17">
            <a:extLst>
              <a:ext uri="{FF2B5EF4-FFF2-40B4-BE49-F238E27FC236}">
                <a16:creationId xmlns:a16="http://schemas.microsoft.com/office/drawing/2014/main" id="{DFD51423-E2C1-4433-B820-741E3387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05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6427443-5B45-402D-B0FB-0F6742A84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GridPane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B20C2F7-980B-432E-B8FE-AE6E30BDD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2305050"/>
          </a:xfrm>
        </p:spPr>
        <p:txBody>
          <a:bodyPr/>
          <a:lstStyle/>
          <a:p>
            <a:r>
              <a:rPr lang="en-MY" altLang="en-US" dirty="0" err="1"/>
              <a:t>GridPane</a:t>
            </a:r>
            <a:r>
              <a:rPr lang="en-MY" altLang="en-US" dirty="0"/>
              <a:t> arranges nodes in grid formation. The nodes are placed in the specified column and row indices.</a:t>
            </a:r>
          </a:p>
          <a:p>
            <a:r>
              <a:rPr lang="en-MY" altLang="en-US" dirty="0"/>
              <a:t>The cell positions in the </a:t>
            </a:r>
            <a:r>
              <a:rPr lang="en-MY" altLang="en-US" dirty="0" err="1"/>
              <a:t>GridPane</a:t>
            </a:r>
            <a:endParaRPr lang="en-MY" altLang="en-US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A143F67-9081-4EB0-B9A8-93F0B521B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32F9F-8008-4D28-A4C1-4D1307E8012E}" type="slidenum">
              <a:rPr lang="en-US" altLang="en-US" sz="1400" smtClean="0"/>
              <a:pPr/>
              <a:t>17</a:t>
            </a:fld>
            <a:endParaRPr lang="en-US" alt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87A88-DF07-4D01-9E14-389A6365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8034"/>
            <a:ext cx="4267200" cy="15668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>
            <a:extLst>
              <a:ext uri="{FF2B5EF4-FFF2-40B4-BE49-F238E27FC236}">
                <a16:creationId xmlns:a16="http://schemas.microsoft.com/office/drawing/2014/main" id="{E04EB309-5944-4499-8AEE-A60BE713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850900"/>
            <a:ext cx="7788275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C0FBB2A2-5017-420D-8D5E-A955EDEB1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ECBB8C-0886-4F5F-A394-A0B519CCAF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D0EF376-5487-4E03-968C-BB29828A9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GridPane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F8B00-E780-4D6A-B62E-04410BE4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5B613E-41C6-427E-86FF-20DC6AE3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AA9A909-85B6-4FCD-B875-17039D2B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84D7F73-558E-4224-AE1F-9A346114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04978F-30B4-4108-AB2A-2210AEAC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206218-EE63-4D67-BED4-19573FBB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9F8D466-E199-4BC5-B142-4416C768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44757C4-BC03-4D2E-A810-ACBB2CAD2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9EFA407-E616-40AF-92A0-394A8B08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B8D82AF-D141-49A0-84A8-765D6DFA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F2927EF-AE1F-4069-9992-7260596A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3808" name="AutoShape 4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E4807AD9-BB1E-40C9-8AFA-AFD51566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334962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9A42C7A-5DBB-4255-851F-E2C7DA11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2514600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4" action="ppaction://program"/>
              </a:rPr>
              <a:t>ShowGridPane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3810" name="AutoShape 8">
            <a:hlinkClick r:id="rId5" highlightClick="1"/>
            <a:extLst>
              <a:ext uri="{FF2B5EF4-FFF2-40B4-BE49-F238E27FC236}">
                <a16:creationId xmlns:a16="http://schemas.microsoft.com/office/drawing/2014/main" id="{A0DDD511-A76D-497F-8841-DD9541E10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5" y="1874838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9BB18A6-B14B-45FD-AE81-F9257B8AB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BorderPane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F450058-403E-46E3-A506-6667FD36C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/>
              <a:t>BorderPane can place nodes in five region:top, bottom, right, left, and center using the setTop(node), setBottom(node), setLeft(node), setRight(node), and setCenter(node) methods.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6EE2327-8347-4A17-83FA-7C7AC5685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D3F791-C5D3-4CC9-86D0-7A956FF7740F}" type="slidenum">
              <a:rPr lang="en-US" altLang="en-US" sz="1400" smtClean="0"/>
              <a:pPr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E6BBC8AD-8A4F-4165-9B23-2DA2F4398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26D50E-40DD-435F-BC17-069BB20E9A4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23A4F-DBCE-4F6E-9A68-056FDCF01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457200"/>
          </a:xfrm>
          <a:noFill/>
        </p:spPr>
        <p:txBody>
          <a:bodyPr/>
          <a:lstStyle/>
          <a:p>
            <a:r>
              <a:rPr lang="en-US" altLang="en-US" sz="4000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0EC3B6A-F6D2-4A46-9591-E5A4377C2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458200" cy="5562600"/>
          </a:xfrm>
          <a:noFill/>
        </p:spPr>
        <p:txBody>
          <a:bodyPr/>
          <a:lstStyle/>
          <a:p>
            <a:r>
              <a:rPr lang="en-US" altLang="en-US" dirty="0"/>
              <a:t>To distinguish between JavaFX, Swing, and AWT </a:t>
            </a:r>
          </a:p>
          <a:p>
            <a:r>
              <a:rPr lang="en-US" altLang="en-US" dirty="0"/>
              <a:t>To write a simple </a:t>
            </a:r>
            <a:r>
              <a:rPr lang="en-US" altLang="en-US" b="1" dirty="0"/>
              <a:t>JavaFX program and understand the relationship among stages, scenes, and nodes</a:t>
            </a:r>
          </a:p>
          <a:p>
            <a:r>
              <a:rPr lang="en-US" altLang="en-US" dirty="0"/>
              <a:t>To </a:t>
            </a:r>
            <a:r>
              <a:rPr lang="en-US" altLang="en-US" b="1" dirty="0"/>
              <a:t>create user interfaces using panes, UI controls, and shapes </a:t>
            </a:r>
            <a:endParaRPr lang="en-US" altLang="en-US" dirty="0"/>
          </a:p>
          <a:p>
            <a:r>
              <a:rPr lang="en-US" altLang="en-US" dirty="0"/>
              <a:t>To layout nodes using </a:t>
            </a:r>
            <a:r>
              <a:rPr lang="en-US" altLang="en-US" b="1" dirty="0"/>
              <a:t>Pane</a:t>
            </a:r>
            <a:r>
              <a:rPr lang="en-US" altLang="en-US" dirty="0"/>
              <a:t>, </a:t>
            </a:r>
            <a:r>
              <a:rPr lang="en-US" altLang="en-US" b="1" dirty="0" err="1"/>
              <a:t>StackPane</a:t>
            </a:r>
            <a:r>
              <a:rPr lang="en-US" altLang="en-US" dirty="0"/>
              <a:t>, </a:t>
            </a:r>
            <a:r>
              <a:rPr lang="en-US" altLang="en-US" b="1" dirty="0" err="1"/>
              <a:t>FlowPane</a:t>
            </a:r>
            <a:r>
              <a:rPr lang="en-US" altLang="en-US" dirty="0"/>
              <a:t>, </a:t>
            </a:r>
            <a:r>
              <a:rPr lang="en-US" altLang="en-US" b="1" dirty="0" err="1"/>
              <a:t>GridPane</a:t>
            </a:r>
            <a:r>
              <a:rPr lang="en-US" altLang="en-US" dirty="0"/>
              <a:t>, </a:t>
            </a:r>
            <a:r>
              <a:rPr lang="en-US" altLang="en-US" b="1" dirty="0" err="1"/>
              <a:t>BorderPane</a:t>
            </a:r>
            <a:r>
              <a:rPr lang="en-US" altLang="en-US" dirty="0"/>
              <a:t>, </a:t>
            </a:r>
            <a:r>
              <a:rPr lang="en-US" altLang="en-US" b="1" dirty="0" err="1"/>
              <a:t>HBox</a:t>
            </a:r>
            <a:r>
              <a:rPr lang="en-US" altLang="en-US" dirty="0"/>
              <a:t>, and </a:t>
            </a:r>
            <a:r>
              <a:rPr lang="en-US" altLang="en-US" b="1" dirty="0" err="1"/>
              <a:t>VBox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4CAE72A6-8EFC-48D1-B0B3-D4FFBF5BA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BorderPane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7EBB1-D365-42B8-8EC9-73ADF65D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74B7BB74-FC15-4FAF-84D0-0067F1D9B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760436-DD2B-4CFB-ADC9-0D31D07D69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E88D4-385C-4AE4-AB51-E5260750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7D1B02-BBD5-44F2-BFE4-9852AC1E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028CCC3-B58E-456E-81C4-59F55062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559624A-ADE2-4279-8ABB-0664E793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E37684-CF85-41CA-8758-10922301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159281E-35FD-4E56-BFB9-667B5D31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5CD619-2DCE-4BA4-8C56-F44FBB95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36393A-DA0D-4ADC-B18D-2B24AB69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2BAA2D2-6B8A-45E8-8255-4812D9B4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051F34B-98F3-4165-ACEB-337997D7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2D86D88-B8F6-4408-8A99-5A2DB67F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5855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77374762-E21D-4EEA-8EF3-4CCC0ACC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9A84C4-0D54-42AF-BCD9-C2692E6B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ShowBorderPane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5857" name="AutoShape 8">
            <a:hlinkClick r:id="rId4" highlightClick="1"/>
            <a:extLst>
              <a:ext uri="{FF2B5EF4-FFF2-40B4-BE49-F238E27FC236}">
                <a16:creationId xmlns:a16="http://schemas.microsoft.com/office/drawing/2014/main" id="{8DDB4327-785B-40B1-880A-E540C74F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6AB1BA8-29E8-470F-B7C4-67252459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B505883-7FA2-4ED3-934D-03944FF1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5860" name="Picture 22">
            <a:extLst>
              <a:ext uri="{FF2B5EF4-FFF2-40B4-BE49-F238E27FC236}">
                <a16:creationId xmlns:a16="http://schemas.microsoft.com/office/drawing/2014/main" id="{026AAAE3-BEB5-440F-B28C-4577FB9E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439863"/>
            <a:ext cx="9028112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BC5-CB3B-4CF5-ACEB-1750646E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HBox</a:t>
            </a:r>
            <a:r>
              <a:rPr lang="en-MY" dirty="0"/>
              <a:t> and </a:t>
            </a:r>
            <a:r>
              <a:rPr lang="en-MY" dirty="0" err="1"/>
              <a:t>VBox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4AA9-2F87-4745-A58D-BFA1547F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HBox</a:t>
            </a:r>
            <a:r>
              <a:rPr lang="en-MY" dirty="0"/>
              <a:t> lays out its children in a single horizontal row. A </a:t>
            </a:r>
            <a:r>
              <a:rPr lang="en-MY" dirty="0" err="1"/>
              <a:t>VBox</a:t>
            </a:r>
            <a:r>
              <a:rPr lang="en-MY" dirty="0"/>
              <a:t> lays out its children in a single vertical column.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49118-4A4F-4BEC-8DD1-B2191E2E0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1141AE-C1BA-45A2-BEEB-A59AD9F8581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21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68FD56D0-52C8-4FDE-978D-31B19B3D8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F636A-9DD2-43E6-8040-28B8E7F2BF6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7EBB430-C82F-45AE-9135-E0236F34F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HBox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EFF53-375C-40BF-A644-7A427928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9C9434-333D-4E41-859B-13495F45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B589D2-58C0-4AF2-9678-103C5923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669BBF-DC33-429F-9B63-B5ECF104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3AB897-3900-4477-9C81-78A03517E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9B15AD9-0D6D-4203-9749-7906AD89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D9C560-6FEF-404F-AF39-B1EA7B4F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A4D9E81-85AD-488D-993B-38C61A63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9C1CA16-CA59-4494-9629-969F9615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A6DC57D-0385-4CE3-AF43-FD5179C9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30314BE-C34B-43C5-9EFD-46F3E082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B2B2532-D34A-4E17-8DF6-7013C82EF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69A9F-9104-4844-8402-44CC58A5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138E3BF-35A7-4BC2-97E2-B21257197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6882" name="Picture 20">
            <a:extLst>
              <a:ext uri="{FF2B5EF4-FFF2-40B4-BE49-F238E27FC236}">
                <a16:creationId xmlns:a16="http://schemas.microsoft.com/office/drawing/2014/main" id="{379EE61A-116F-4540-9F59-A915B943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19200"/>
            <a:ext cx="87249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4A996C54-EC53-40FE-8491-4572E4F4E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2CAC3-AD90-4B75-88CA-F7AF796B7AD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B5BBBA1-55A2-4D94-8407-A63AA6B29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VBox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383791-30BC-4B93-9AF3-B8E6DB0C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A0ED5A-B1B9-432E-B66A-22071C5F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07A7BD7-4501-4A58-A9F8-5660E4FC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D0B42C4-DFC5-434A-AD2D-FD5E226B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9FC4D1-3DA7-4E9B-8579-24379092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8663E4F-DD85-412C-B38E-3E3C8B45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3306A9-F35B-4BCC-A15A-C4C1114F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0183969-DF09-4A95-9A72-0DCAD7EA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1059ECF-974F-41BA-9015-EE4AAD40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81FEE15-59F6-4052-9D25-D1BBB15A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D7ACB54-9B80-44D3-A263-8D123D64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7903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C92D4A8B-50CC-4A43-985F-7CE680F9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4B1513-A0FE-4A38-8EA6-F2B40DBD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ShowHBoxVBox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7905" name="AutoShape 8">
            <a:hlinkClick r:id="rId4" highlightClick="1"/>
            <a:extLst>
              <a:ext uri="{FF2B5EF4-FFF2-40B4-BE49-F238E27FC236}">
                <a16:creationId xmlns:a16="http://schemas.microsoft.com/office/drawing/2014/main" id="{65A9259C-F9E8-41A2-A8DD-42E960A21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A993247-1001-42F1-AB47-A74B72ED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340EFAC-6D3D-4DD9-92BF-2B1E4236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B8A54B3-0B3C-4CAA-B171-8BD4F522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7EEC4B5-03FA-43CE-9DD6-859A9F30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7D83DE6-13F5-4E2E-939B-DF9DF24DC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7911" name="Picture 25">
            <a:extLst>
              <a:ext uri="{FF2B5EF4-FFF2-40B4-BE49-F238E27FC236}">
                <a16:creationId xmlns:a16="http://schemas.microsoft.com/office/drawing/2014/main" id="{5C441B47-8CEB-45CB-94D0-B30ADC41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524000"/>
            <a:ext cx="87439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5CDA751F-40EF-467A-93F9-270FA20DD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ACE65D-8442-48B5-90FC-42DF6AFDD09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FD8D53F-953F-44C1-9E1B-F50846A91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C4EB3C7-777E-49E8-B760-B6B204AA8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  <a:noFill/>
        </p:spPr>
        <p:txBody>
          <a:bodyPr/>
          <a:lstStyle/>
          <a:p>
            <a:r>
              <a:rPr lang="en-US" altLang="en-US" b="1"/>
              <a:t>JavaFX is a new framework for developing Java GUI programs</a:t>
            </a:r>
            <a:r>
              <a:rPr lang="en-US" altLang="en-US"/>
              <a:t>. </a:t>
            </a:r>
          </a:p>
          <a:p>
            <a:r>
              <a:rPr lang="en-US" altLang="en-US" b="1"/>
              <a:t>The JavaFX API is an excellent </a:t>
            </a:r>
            <a:r>
              <a:rPr lang="en-US" altLang="en-US" b="1">
                <a:solidFill>
                  <a:srgbClr val="FF0000"/>
                </a:solidFill>
              </a:rPr>
              <a:t>example of how the object-oriented principle is applied</a:t>
            </a:r>
            <a:r>
              <a:rPr lang="en-US" altLang="en-US"/>
              <a:t>. </a:t>
            </a:r>
          </a:p>
          <a:p>
            <a:pPr lvl="1"/>
            <a:r>
              <a:rPr lang="en-US" altLang="en-US" sz="3200" u="sng"/>
              <a:t>This chapter serves two purposes</a:t>
            </a:r>
            <a:r>
              <a:rPr lang="en-US" altLang="en-US" sz="3200"/>
              <a:t>.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First, it presents the basics of JavaFX programming. </a:t>
            </a:r>
          </a:p>
          <a:p>
            <a:pPr lvl="2"/>
            <a:r>
              <a:rPr lang="en-US" altLang="en-US"/>
              <a:t>Second, it uses JavaFX to demonstrate OOP. </a:t>
            </a:r>
          </a:p>
          <a:p>
            <a:pPr lvl="3"/>
            <a:r>
              <a:rPr lang="en-US" altLang="en-US"/>
              <a:t>Specifically, this chapter introduces the framework of JavaFX and discusses JavaFX GUI components and their relationships.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5674F1E-41C1-4AEF-938D-8313DA7E5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28650"/>
          </a:xfrm>
        </p:spPr>
        <p:txBody>
          <a:bodyPr/>
          <a:lstStyle/>
          <a:p>
            <a:r>
              <a:rPr lang="en-US" altLang="en-US"/>
              <a:t>Introduction 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321C81BE-4F89-4761-ABF7-55050911D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6019800"/>
          </a:xfrm>
        </p:spPr>
        <p:txBody>
          <a:bodyPr/>
          <a:lstStyle/>
          <a:p>
            <a:r>
              <a:rPr lang="en-US" altLang="en-US" sz="2800" b="1" dirty="0"/>
              <a:t>There are </a:t>
            </a:r>
            <a:r>
              <a:rPr lang="en-US" altLang="en-US" sz="2800" b="1" dirty="0">
                <a:solidFill>
                  <a:srgbClr val="FF0000"/>
                </a:solidFill>
              </a:rPr>
              <a:t>two sets of Java APIs </a:t>
            </a:r>
            <a:r>
              <a:rPr lang="en-US" altLang="en-US" sz="2800" b="1" dirty="0"/>
              <a:t>for graphics programming: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AWT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u="sng" dirty="0"/>
              <a:t>A</a:t>
            </a:r>
            <a:r>
              <a:rPr lang="en-US" altLang="en-US" sz="2400" dirty="0"/>
              <a:t>bstract </a:t>
            </a:r>
            <a:r>
              <a:rPr lang="en-US" altLang="en-US" sz="2400" u="sng" dirty="0"/>
              <a:t>W</a:t>
            </a:r>
            <a:r>
              <a:rPr lang="en-US" altLang="en-US" sz="2400" dirty="0"/>
              <a:t>indowing </a:t>
            </a:r>
            <a:r>
              <a:rPr lang="en-US" altLang="en-US" sz="2400" u="sng" dirty="0"/>
              <a:t>T</a:t>
            </a:r>
            <a:r>
              <a:rPr lang="en-US" altLang="en-US" sz="2400" dirty="0"/>
              <a:t>oolkit) and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Swing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800" b="1" dirty="0"/>
              <a:t>AWT API </a:t>
            </a:r>
            <a:r>
              <a:rPr lang="en-US" altLang="en-US" sz="2800" dirty="0"/>
              <a:t>was introduced in JDK 1.0. Most of the AWT components have </a:t>
            </a:r>
            <a:r>
              <a:rPr lang="en-US" altLang="en-US" sz="2800" b="1" dirty="0"/>
              <a:t>become obsolete </a:t>
            </a:r>
            <a:r>
              <a:rPr lang="en-US" altLang="en-US" sz="2800" dirty="0"/>
              <a:t>and should be </a:t>
            </a:r>
            <a:r>
              <a:rPr lang="en-US" altLang="en-US" sz="2800" b="1" dirty="0"/>
              <a:t>replaced by newer Swing</a:t>
            </a:r>
            <a:r>
              <a:rPr lang="en-US" altLang="en-US" sz="2800" dirty="0"/>
              <a:t> components.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Swing</a:t>
            </a:r>
            <a:r>
              <a:rPr lang="en-US" altLang="en-US" sz="2800" dirty="0">
                <a:solidFill>
                  <a:srgbClr val="FF0000"/>
                </a:solidFill>
              </a:rPr>
              <a:t> API</a:t>
            </a:r>
            <a:r>
              <a:rPr lang="en-US" altLang="en-US" sz="2800" dirty="0"/>
              <a:t>, a much more comprehensive set of graphics libraries that enhances the AWT, was introduced as part of </a:t>
            </a:r>
            <a:r>
              <a:rPr lang="en-US" altLang="en-US" sz="2800" b="1" dirty="0"/>
              <a:t>Java</a:t>
            </a:r>
            <a:r>
              <a:rPr lang="en-US" altLang="en-US" sz="2800" dirty="0"/>
              <a:t> </a:t>
            </a:r>
            <a:r>
              <a:rPr lang="en-US" altLang="en-US" sz="2800" b="1" dirty="0"/>
              <a:t>Foundation Classes </a:t>
            </a:r>
            <a:r>
              <a:rPr lang="en-US" altLang="en-US" sz="2800" dirty="0"/>
              <a:t>(</a:t>
            </a:r>
            <a:r>
              <a:rPr lang="en-US" altLang="en-US" sz="2800" b="1" dirty="0"/>
              <a:t>JFC) </a:t>
            </a:r>
            <a:r>
              <a:rPr lang="en-US" altLang="en-US" sz="2800" dirty="0"/>
              <a:t>after the release of JDK 1.1. </a:t>
            </a:r>
          </a:p>
          <a:p>
            <a:r>
              <a:rPr lang="en-US" altLang="en-US" sz="1800" dirty="0"/>
              <a:t>JFC consists of </a:t>
            </a:r>
            <a:r>
              <a:rPr lang="en-US" altLang="en-US" sz="1800" b="1" dirty="0"/>
              <a:t>Swing</a:t>
            </a:r>
            <a:r>
              <a:rPr lang="en-US" altLang="en-US" sz="1800" dirty="0"/>
              <a:t>, </a:t>
            </a:r>
            <a:r>
              <a:rPr lang="en-US" altLang="en-US" sz="1800" i="1" dirty="0"/>
              <a:t>Java2D, Accessibility</a:t>
            </a:r>
            <a:r>
              <a:rPr lang="en-US" altLang="en-US" sz="1800" dirty="0"/>
              <a:t>, </a:t>
            </a:r>
            <a:r>
              <a:rPr lang="en-US" altLang="en-US" sz="1800" i="1" dirty="0"/>
              <a:t>Internationalization, and Pluggable Look-and-Feel Support APIs.</a:t>
            </a:r>
            <a:r>
              <a:rPr lang="en-US" altLang="en-US" sz="1800" dirty="0"/>
              <a:t> JFC was an add-on to JDK 1.1 but has been integrated into core Java since JDK 1.2</a:t>
            </a:r>
            <a:r>
              <a:rPr lang="en-US" altLang="en-US" sz="2800" dirty="0"/>
              <a:t>.</a:t>
            </a:r>
          </a:p>
          <a:p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53137B1D-5EAC-4CD8-8744-343030D5C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C6DF4C-BBBC-4EE8-B553-26C79CE58B4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5842BEF-0A3F-462D-9212-D1952C889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r>
              <a:rPr lang="en-US" altLang="en-US"/>
              <a:t>JavaFX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05A2B38-DCBC-469B-A416-571A034F1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85863"/>
            <a:ext cx="8305800" cy="367665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JavaFX</a:t>
            </a:r>
            <a:r>
              <a:rPr lang="en-US" altLang="en-US" dirty="0"/>
              <a:t> is a software platform for creating and delivering desktop applications, as well as </a:t>
            </a:r>
            <a:r>
              <a:rPr lang="en-US" altLang="en-US" b="1" dirty="0"/>
              <a:t>rich internet applications </a:t>
            </a:r>
            <a:r>
              <a:rPr lang="en-US" altLang="en-US" dirty="0"/>
              <a:t>(RIAs) that can run across a wide variety of devices. </a:t>
            </a:r>
          </a:p>
          <a:p>
            <a:r>
              <a:rPr lang="en-US" altLang="en-US" b="1" dirty="0"/>
              <a:t>JavaFX</a:t>
            </a:r>
            <a:r>
              <a:rPr lang="en-US" altLang="en-US" dirty="0"/>
              <a:t> is intended to replace </a:t>
            </a:r>
            <a:r>
              <a:rPr lang="en-US" altLang="en-US" b="1" dirty="0"/>
              <a:t>Swing</a:t>
            </a:r>
            <a:r>
              <a:rPr lang="en-US" altLang="en-US" dirty="0"/>
              <a:t> as the standard </a:t>
            </a:r>
            <a:r>
              <a:rPr lang="en-US" altLang="en-US" b="1" i="1" dirty="0"/>
              <a:t>GUI library </a:t>
            </a:r>
            <a:r>
              <a:rPr lang="en-US" altLang="en-US" i="1" dirty="0"/>
              <a:t>for </a:t>
            </a:r>
            <a:r>
              <a:rPr lang="en-US" altLang="en-US" b="1" i="1" dirty="0"/>
              <a:t>Java SE</a:t>
            </a:r>
            <a:r>
              <a:rPr lang="en-US" altLang="en-US" dirty="0"/>
              <a:t>, but both will be included for the foreseeable future.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DBBB148-FD83-44FA-8510-6336C10C1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5FC63D-3404-4802-945F-81ACEE09A03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2830860C-46B0-4838-AB02-B1DAC44DD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9D2B15-DC36-486E-BFAD-6C0393A7242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1AC2886-9DDD-4219-8EF4-322C755AB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JavaFX vs Swing and AWT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BF80B9E-3A30-4225-8363-D28CDD8A3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5410200"/>
          </a:xfrm>
          <a:noFill/>
        </p:spPr>
        <p:txBody>
          <a:bodyPr/>
          <a:lstStyle/>
          <a:p>
            <a:r>
              <a:rPr lang="en-US" altLang="en-US" sz="2500" b="1" dirty="0"/>
              <a:t>Swing and AWT are replaced by the JavaFX platform for developing rich Internet applications.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500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500" dirty="0"/>
              <a:t>When Java was introduced, the GUI classes were bundled in a library known as the </a:t>
            </a:r>
            <a:r>
              <a:rPr lang="en-US" altLang="en-US" sz="2500" i="1" dirty="0"/>
              <a:t>Abstract Windows Toolkit</a:t>
            </a:r>
            <a:r>
              <a:rPr lang="en-US" altLang="en-US" sz="2500" dirty="0"/>
              <a:t> </a:t>
            </a:r>
            <a:r>
              <a:rPr lang="en-US" altLang="en-US" sz="2500" i="1" dirty="0"/>
              <a:t>(</a:t>
            </a:r>
            <a:r>
              <a:rPr lang="en-US" altLang="en-US" sz="2500" b="1" i="1" dirty="0"/>
              <a:t>AWT</a:t>
            </a:r>
            <a:r>
              <a:rPr lang="en-US" altLang="en-US" sz="2500" i="1" dirty="0"/>
              <a:t>)</a:t>
            </a:r>
            <a:r>
              <a:rPr lang="en-US" altLang="en-US" sz="25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5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500" dirty="0"/>
              <a:t>AWT is fine for developing simple graphical user interfaces, but not for developing comprehensive GUI projects. In addition, AWT is likely to platform-specific bugs.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500" dirty="0"/>
              <a:t>The AWT user-interface components were replaced by a more robust, versatile, and flexible library known </a:t>
            </a:r>
            <a:r>
              <a:rPr lang="en-US" altLang="en-US" sz="2500" b="1" dirty="0"/>
              <a:t>as </a:t>
            </a:r>
            <a:r>
              <a:rPr lang="en-US" altLang="en-US" sz="2500" b="1" i="1" dirty="0"/>
              <a:t>Swing components</a:t>
            </a:r>
            <a:r>
              <a:rPr lang="en-US" altLang="en-US" sz="2500" b="1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500" b="1" dirty="0"/>
              <a:t>Swing</a:t>
            </a:r>
            <a:r>
              <a:rPr lang="en-US" altLang="en-US" sz="2500" dirty="0"/>
              <a:t> components are painted directly on canvases using Java code. </a:t>
            </a:r>
            <a:endParaRPr lang="en-US" altLang="en-US" sz="25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7555C12-19B9-4E02-98A4-350D1917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GUI with AWT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984E-9532-4EED-AB53-80E2F5E5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2800" dirty="0"/>
              <a:t>Java Graphics </a:t>
            </a:r>
            <a:r>
              <a:rPr lang="en-US" sz="2800" b="1" dirty="0"/>
              <a:t>APIs</a:t>
            </a:r>
            <a:r>
              <a:rPr lang="en-US" sz="2800" dirty="0"/>
              <a:t> - </a:t>
            </a:r>
            <a:r>
              <a:rPr lang="en-US" sz="2800" b="1" dirty="0"/>
              <a:t>AWT</a:t>
            </a:r>
            <a:r>
              <a:rPr lang="en-US" sz="2800" dirty="0"/>
              <a:t> and </a:t>
            </a:r>
            <a:r>
              <a:rPr lang="en-US" sz="2800" b="1" dirty="0"/>
              <a:t>Swing</a:t>
            </a:r>
            <a:r>
              <a:rPr lang="en-US" sz="2800" dirty="0"/>
              <a:t> - </a:t>
            </a:r>
            <a:r>
              <a:rPr lang="en-US" sz="2800" b="1" dirty="0"/>
              <a:t>provide a huge set of reusable GUI components</a:t>
            </a:r>
            <a:r>
              <a:rPr lang="en-US" sz="2800" dirty="0"/>
              <a:t>, such as:</a:t>
            </a:r>
          </a:p>
          <a:p>
            <a:pPr lvl="1">
              <a:defRPr/>
            </a:pPr>
            <a:r>
              <a:rPr lang="en-US" dirty="0"/>
              <a:t>Button</a:t>
            </a:r>
          </a:p>
          <a:p>
            <a:pPr lvl="1">
              <a:defRPr/>
            </a:pPr>
            <a:r>
              <a:rPr lang="en-US" dirty="0"/>
              <a:t>text field label, </a:t>
            </a:r>
          </a:p>
          <a:p>
            <a:pPr lvl="1">
              <a:defRPr/>
            </a:pPr>
            <a:r>
              <a:rPr lang="en-US" dirty="0"/>
              <a:t>choice, </a:t>
            </a:r>
          </a:p>
          <a:p>
            <a:pPr lvl="1">
              <a:defRPr/>
            </a:pPr>
            <a:r>
              <a:rPr lang="en-US" dirty="0"/>
              <a:t>panel and </a:t>
            </a:r>
          </a:p>
          <a:p>
            <a:pPr lvl="1">
              <a:defRPr/>
            </a:pPr>
            <a:r>
              <a:rPr lang="en-US" dirty="0"/>
              <a:t>frame 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for building GUI applications. 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37C3A79-0822-46A9-AA64-808DDC654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B94680-398A-4F4F-B3D8-406A387380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C2B8364-940F-4B58-B1A5-4F5E4BF0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52450"/>
          </a:xfrm>
        </p:spPr>
        <p:txBody>
          <a:bodyPr/>
          <a:lstStyle/>
          <a:p>
            <a:r>
              <a:rPr lang="en-US" altLang="en-US"/>
              <a:t>AWT Packages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F762660-F165-4ADB-ADB1-EA8E829A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153400" cy="5715000"/>
          </a:xfrm>
        </p:spPr>
        <p:txBody>
          <a:bodyPr/>
          <a:lstStyle/>
          <a:p>
            <a:r>
              <a:rPr lang="en-US" altLang="en-US" sz="2000" b="1" dirty="0"/>
              <a:t>AWT is huge! It consists of 12 packages</a:t>
            </a:r>
          </a:p>
          <a:p>
            <a:r>
              <a:rPr lang="en-US" altLang="en-US" sz="2000" b="1" dirty="0"/>
              <a:t>Swing is even bigger, with 18 packages as of JDK 1.7!. </a:t>
            </a:r>
          </a:p>
          <a:p>
            <a:r>
              <a:rPr lang="en-US" altLang="en-US" sz="2000" dirty="0"/>
              <a:t>Fortunately, only 2 packages - </a:t>
            </a:r>
            <a:r>
              <a:rPr lang="en-US" altLang="en-US" sz="2000" dirty="0" err="1"/>
              <a:t>java.awt</a:t>
            </a:r>
            <a:r>
              <a:rPr lang="en-US" altLang="en-US" sz="2000" dirty="0"/>
              <a:t> </a:t>
            </a:r>
            <a:r>
              <a:rPr lang="en-US" altLang="en-US" sz="2000" dirty="0" err="1"/>
              <a:t>andjava.awt.event</a:t>
            </a:r>
            <a:r>
              <a:rPr lang="en-US" altLang="en-US" sz="2000" dirty="0"/>
              <a:t> - are commonly-used.</a:t>
            </a:r>
          </a:p>
          <a:p>
            <a:r>
              <a:rPr lang="en-US" altLang="en-US" sz="2000" dirty="0"/>
              <a:t>The </a:t>
            </a:r>
            <a:r>
              <a:rPr lang="en-US" altLang="en-US" sz="2000" dirty="0" err="1">
                <a:highlight>
                  <a:srgbClr val="FFFF00"/>
                </a:highlight>
              </a:rPr>
              <a:t>java.awt</a:t>
            </a:r>
            <a:r>
              <a:rPr lang="en-US" altLang="en-US" sz="2000" dirty="0">
                <a:highlight>
                  <a:srgbClr val="FFFF00"/>
                </a:highlight>
              </a:rPr>
              <a:t> package </a:t>
            </a:r>
            <a:r>
              <a:rPr lang="en-US" altLang="en-US" sz="2000" dirty="0"/>
              <a:t>contains the </a:t>
            </a:r>
            <a:r>
              <a:rPr lang="en-US" altLang="en-US" sz="2000" i="1" dirty="0"/>
              <a:t>core</a:t>
            </a:r>
            <a:r>
              <a:rPr lang="en-US" altLang="en-US" sz="2000" dirty="0"/>
              <a:t> AWT graphics classes:</a:t>
            </a:r>
          </a:p>
          <a:p>
            <a:pPr lvl="2"/>
            <a:r>
              <a:rPr lang="en-US" altLang="en-US" sz="1600" dirty="0"/>
              <a:t>GUI Component classes (such as Button, </a:t>
            </a:r>
            <a:r>
              <a:rPr lang="en-US" altLang="en-US" sz="1600" dirty="0" err="1"/>
              <a:t>TextField</a:t>
            </a:r>
            <a:r>
              <a:rPr lang="en-US" altLang="en-US" sz="1600" dirty="0"/>
              <a:t>, and Label),</a:t>
            </a:r>
          </a:p>
          <a:p>
            <a:pPr lvl="2"/>
            <a:r>
              <a:rPr lang="en-US" altLang="en-US" sz="1600" dirty="0"/>
              <a:t>GUI Container classes (such as Frame, Panel, Dialog and </a:t>
            </a:r>
            <a:r>
              <a:rPr lang="en-US" altLang="en-US" sz="1600" dirty="0" err="1"/>
              <a:t>ScrollPane</a:t>
            </a:r>
            <a:r>
              <a:rPr lang="en-US" altLang="en-US" sz="1600" dirty="0"/>
              <a:t>),</a:t>
            </a:r>
          </a:p>
          <a:p>
            <a:pPr lvl="2"/>
            <a:r>
              <a:rPr lang="en-US" altLang="en-US" sz="1600" dirty="0"/>
              <a:t>Layout managers (such as </a:t>
            </a:r>
            <a:r>
              <a:rPr lang="en-US" altLang="en-US" sz="1600" dirty="0" err="1"/>
              <a:t>FlowLayout</a:t>
            </a:r>
            <a:r>
              <a:rPr lang="en-US" altLang="en-US" sz="1600" dirty="0"/>
              <a:t>, </a:t>
            </a:r>
            <a:r>
              <a:rPr lang="en-US" altLang="en-US" sz="1600" dirty="0" err="1"/>
              <a:t>BorderLayout</a:t>
            </a:r>
            <a:r>
              <a:rPr lang="en-US" altLang="en-US" sz="1600" dirty="0"/>
              <a:t> and </a:t>
            </a:r>
            <a:r>
              <a:rPr lang="en-US" altLang="en-US" sz="1600" dirty="0" err="1"/>
              <a:t>GridLayout</a:t>
            </a:r>
            <a:r>
              <a:rPr lang="en-US" altLang="en-US" sz="1600" dirty="0"/>
              <a:t>),</a:t>
            </a:r>
          </a:p>
          <a:p>
            <a:pPr lvl="2"/>
            <a:r>
              <a:rPr lang="en-US" altLang="en-US" sz="1600" dirty="0"/>
              <a:t>Custom graphics classes (such as Graphics, Color and Font).</a:t>
            </a:r>
          </a:p>
          <a:p>
            <a:r>
              <a:rPr lang="en-US" altLang="en-US" sz="2000" b="1" dirty="0"/>
              <a:t>The </a:t>
            </a:r>
            <a:r>
              <a:rPr lang="en-US" altLang="en-US" sz="2000" b="1" dirty="0" err="1">
                <a:highlight>
                  <a:srgbClr val="FFFF00"/>
                </a:highlight>
              </a:rPr>
              <a:t>java.awt.event</a:t>
            </a:r>
            <a:r>
              <a:rPr lang="en-US" altLang="en-US" sz="2000" b="1" dirty="0">
                <a:highlight>
                  <a:srgbClr val="FFFF00"/>
                </a:highlight>
              </a:rPr>
              <a:t> package </a:t>
            </a:r>
            <a:r>
              <a:rPr lang="en-US" altLang="en-US" sz="2000" dirty="0"/>
              <a:t>supports event handling:</a:t>
            </a:r>
          </a:p>
          <a:p>
            <a:pPr lvl="2"/>
            <a:r>
              <a:rPr lang="en-US" altLang="en-US" sz="1600" dirty="0"/>
              <a:t>Event classes (such as </a:t>
            </a:r>
            <a:r>
              <a:rPr lang="en-US" altLang="en-US" sz="1600" dirty="0" err="1">
                <a:highlight>
                  <a:srgbClr val="FFFF00"/>
                </a:highlight>
              </a:rPr>
              <a:t>ActionEvent</a:t>
            </a:r>
            <a:r>
              <a:rPr lang="en-US" altLang="en-US" sz="1600" dirty="0">
                <a:highlight>
                  <a:srgbClr val="FFFF00"/>
                </a:highlight>
              </a:rPr>
              <a:t>,</a:t>
            </a:r>
            <a:r>
              <a:rPr lang="en-US" altLang="en-US" sz="1600" dirty="0"/>
              <a:t> </a:t>
            </a:r>
            <a:r>
              <a:rPr lang="en-US" altLang="en-US" sz="1600" dirty="0" err="1">
                <a:highlight>
                  <a:srgbClr val="FFFF00"/>
                </a:highlight>
              </a:rPr>
              <a:t>MouseEvent</a:t>
            </a:r>
            <a:r>
              <a:rPr lang="en-US" altLang="en-US" sz="1600" dirty="0"/>
              <a:t>, </a:t>
            </a:r>
            <a:r>
              <a:rPr lang="en-US" altLang="en-US" sz="1600" dirty="0" err="1">
                <a:highlight>
                  <a:srgbClr val="FFFF00"/>
                </a:highlight>
              </a:rPr>
              <a:t>KeyEvent</a:t>
            </a:r>
            <a:r>
              <a:rPr lang="en-US" altLang="en-US" sz="1600" dirty="0"/>
              <a:t> and </a:t>
            </a:r>
            <a:r>
              <a:rPr lang="en-US" altLang="en-US" sz="1600" dirty="0" err="1">
                <a:highlight>
                  <a:srgbClr val="FFFF00"/>
                </a:highlight>
              </a:rPr>
              <a:t>WindowEvent</a:t>
            </a:r>
            <a:r>
              <a:rPr lang="en-US" altLang="en-US" sz="1600" dirty="0"/>
              <a:t>),</a:t>
            </a:r>
          </a:p>
          <a:p>
            <a:pPr lvl="2"/>
            <a:r>
              <a:rPr lang="en-US" altLang="en-US" sz="1600" dirty="0">
                <a:highlight>
                  <a:srgbClr val="FFFF00"/>
                </a:highlight>
              </a:rPr>
              <a:t>Event Listener Interfaces </a:t>
            </a:r>
            <a:r>
              <a:rPr lang="en-US" altLang="en-US" sz="1600" dirty="0"/>
              <a:t>(such as </a:t>
            </a:r>
            <a:r>
              <a:rPr lang="en-US" altLang="en-US" sz="1600" dirty="0">
                <a:highlight>
                  <a:srgbClr val="FFFF00"/>
                </a:highlight>
              </a:rPr>
              <a:t>ActionListener, </a:t>
            </a:r>
            <a:r>
              <a:rPr lang="en-US" altLang="en-US" sz="1600" dirty="0" err="1">
                <a:highlight>
                  <a:srgbClr val="FFFF00"/>
                </a:highlight>
              </a:rPr>
              <a:t>MouseListener</a:t>
            </a:r>
            <a:r>
              <a:rPr lang="en-US" altLang="en-US" sz="1600" dirty="0">
                <a:highlight>
                  <a:srgbClr val="FFFF00"/>
                </a:highlight>
              </a:rPr>
              <a:t>, </a:t>
            </a:r>
            <a:r>
              <a:rPr lang="en-US" altLang="en-US" sz="1600" dirty="0" err="1">
                <a:highlight>
                  <a:srgbClr val="FFFF00"/>
                </a:highlight>
              </a:rPr>
              <a:t>KeyListener</a:t>
            </a:r>
            <a:r>
              <a:rPr lang="en-US" altLang="en-US" sz="1600" dirty="0">
                <a:highlight>
                  <a:srgbClr val="FFFF00"/>
                </a:highlight>
              </a:rPr>
              <a:t> and </a:t>
            </a:r>
            <a:r>
              <a:rPr lang="en-US" altLang="en-US" sz="1600" dirty="0" err="1">
                <a:highlight>
                  <a:srgbClr val="FFFF00"/>
                </a:highlight>
              </a:rPr>
              <a:t>WindowListener</a:t>
            </a:r>
            <a:r>
              <a:rPr lang="en-US" altLang="en-US" sz="1600" dirty="0"/>
              <a:t>),</a:t>
            </a:r>
          </a:p>
          <a:p>
            <a:pPr lvl="2"/>
            <a:r>
              <a:rPr lang="en-US" altLang="en-US" sz="1600" dirty="0">
                <a:highlight>
                  <a:srgbClr val="FFFF00"/>
                </a:highlight>
              </a:rPr>
              <a:t>Event Listener Adapter classes</a:t>
            </a:r>
            <a:r>
              <a:rPr lang="en-US" altLang="en-US" sz="1600" dirty="0"/>
              <a:t> (such as </a:t>
            </a:r>
            <a:r>
              <a:rPr lang="en-US" altLang="en-US" sz="1600" dirty="0" err="1">
                <a:highlight>
                  <a:srgbClr val="FFFF00"/>
                </a:highlight>
              </a:rPr>
              <a:t>MouseAdapter</a:t>
            </a:r>
            <a:r>
              <a:rPr lang="en-US" altLang="en-US" sz="1600" dirty="0">
                <a:highlight>
                  <a:srgbClr val="FFFF00"/>
                </a:highlight>
              </a:rPr>
              <a:t>, </a:t>
            </a:r>
            <a:r>
              <a:rPr lang="en-US" altLang="en-US" sz="1600" dirty="0" err="1">
                <a:highlight>
                  <a:srgbClr val="FFFF00"/>
                </a:highlight>
              </a:rPr>
              <a:t>KeyAdapter</a:t>
            </a:r>
            <a:r>
              <a:rPr lang="en-US" altLang="en-US" sz="1600" dirty="0">
                <a:highlight>
                  <a:srgbClr val="FFFF00"/>
                </a:highlight>
              </a:rPr>
              <a:t>, and </a:t>
            </a:r>
            <a:r>
              <a:rPr lang="en-US" altLang="en-US" sz="1600" dirty="0" err="1">
                <a:highlight>
                  <a:srgbClr val="FFFF00"/>
                </a:highlight>
              </a:rPr>
              <a:t>WindowAdapter</a:t>
            </a:r>
            <a:r>
              <a:rPr lang="en-US" altLang="en-US" sz="1600" dirty="0"/>
              <a:t>).</a:t>
            </a:r>
          </a:p>
          <a:p>
            <a:r>
              <a:rPr lang="en-US" altLang="en-US" sz="2000" b="1" dirty="0"/>
              <a:t>AWT</a:t>
            </a:r>
            <a:r>
              <a:rPr lang="en-US" altLang="en-US" sz="2000" dirty="0"/>
              <a:t> provides a </a:t>
            </a:r>
            <a:r>
              <a:rPr lang="en-US" altLang="en-US" sz="2000" i="1" dirty="0"/>
              <a:t>platform-independent</a:t>
            </a:r>
            <a:r>
              <a:rPr lang="en-US" altLang="en-US" sz="2000" dirty="0"/>
              <a:t> and </a:t>
            </a:r>
            <a:r>
              <a:rPr lang="en-US" altLang="en-US" sz="2000" i="1" dirty="0"/>
              <a:t>device-independent</a:t>
            </a:r>
            <a:r>
              <a:rPr lang="en-US" altLang="en-US" sz="2000" dirty="0"/>
              <a:t> interface to develop graphic programs that runs on all platforms, such as Windows, Mac, and Linux.</a:t>
            </a:r>
          </a:p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7F22391-1646-4397-B83B-6B7422548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E65D7-F66C-4C48-9A28-15289E2A2D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6867DB21-3A7B-4BFC-BED3-E5699DAF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EA2A7-699A-4B00-85AE-B9C7F36C1F3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17EDFF-3D8A-4595-9EEE-05E8313C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4800600" cy="701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highlight>
                  <a:srgbClr val="FFFF00"/>
                </a:highlight>
              </a:rPr>
              <a:t>import </a:t>
            </a:r>
            <a:r>
              <a:rPr lang="en-US" altLang="en-US" sz="1000" dirty="0" err="1">
                <a:highlight>
                  <a:srgbClr val="FFFF00"/>
                </a:highlight>
              </a:rPr>
              <a:t>java.awt</a:t>
            </a:r>
            <a:r>
              <a:rPr lang="en-US" altLang="en-US" sz="1000" dirty="0">
                <a:highlight>
                  <a:srgbClr val="FFFF00"/>
                </a:highlight>
              </a:rPr>
              <a:t>.*;        </a:t>
            </a:r>
            <a:r>
              <a:rPr lang="en-US" altLang="en-US" sz="1000" dirty="0">
                <a:solidFill>
                  <a:srgbClr val="FF6600"/>
                </a:solidFill>
              </a:rPr>
              <a:t>// Using AWT container and component classes</a:t>
            </a:r>
            <a:br>
              <a:rPr lang="en-US" altLang="en-US" sz="1000" dirty="0"/>
            </a:br>
            <a:r>
              <a:rPr lang="en-US" altLang="en-US" sz="1000" dirty="0">
                <a:highlight>
                  <a:srgbClr val="FFFF00"/>
                </a:highlight>
              </a:rPr>
              <a:t>import </a:t>
            </a:r>
            <a:r>
              <a:rPr lang="en-US" altLang="en-US" sz="1000" dirty="0" err="1">
                <a:highlight>
                  <a:srgbClr val="FFFF00"/>
                </a:highlight>
              </a:rPr>
              <a:t>java.awt.event</a:t>
            </a:r>
            <a:r>
              <a:rPr lang="en-US" altLang="en-US" sz="1000" dirty="0">
                <a:highlight>
                  <a:srgbClr val="FFFF00"/>
                </a:highlight>
              </a:rPr>
              <a:t>.*;  </a:t>
            </a:r>
            <a:r>
              <a:rPr lang="en-US" altLang="en-US" sz="1000" dirty="0">
                <a:solidFill>
                  <a:srgbClr val="FF6600"/>
                </a:solidFill>
              </a:rPr>
              <a:t>// Using AWT event classes and listener interfaces</a:t>
            </a:r>
            <a:br>
              <a:rPr lang="en-US" altLang="en-US" sz="1000" dirty="0"/>
            </a:b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FF6600"/>
                </a:solidFill>
              </a:rPr>
              <a:t>// An AWT program inherits from the top-level container </a:t>
            </a:r>
            <a:r>
              <a:rPr lang="en-US" altLang="en-US" sz="1000" dirty="0" err="1">
                <a:solidFill>
                  <a:srgbClr val="FF6600"/>
                </a:solidFill>
              </a:rPr>
              <a:t>java.awt.Frame</a:t>
            </a:r>
            <a:br>
              <a:rPr lang="en-US" altLang="en-US" sz="1000" dirty="0"/>
            </a:br>
            <a:r>
              <a:rPr lang="en-US" altLang="en-US" sz="1000" dirty="0"/>
              <a:t>public class </a:t>
            </a:r>
            <a:r>
              <a:rPr lang="en-US" altLang="en-US" sz="1000" dirty="0" err="1"/>
              <a:t>AWTCounter</a:t>
            </a:r>
            <a:r>
              <a:rPr lang="en-US" altLang="en-US" sz="1000" dirty="0"/>
              <a:t> extends Frame implements ActionListener {</a:t>
            </a:r>
            <a:br>
              <a:rPr lang="en-US" altLang="en-US" sz="1000" dirty="0"/>
            </a:br>
            <a:r>
              <a:rPr lang="en-US" altLang="en-US" sz="1000" dirty="0"/>
              <a:t>   private </a:t>
            </a:r>
            <a:r>
              <a:rPr lang="en-US" altLang="en-US" sz="1000" dirty="0">
                <a:highlight>
                  <a:srgbClr val="FFFF00"/>
                </a:highlight>
              </a:rPr>
              <a:t>Label</a:t>
            </a:r>
            <a:r>
              <a:rPr lang="en-US" altLang="en-US" sz="1000" dirty="0"/>
              <a:t> </a:t>
            </a:r>
            <a:r>
              <a:rPr lang="en-US" altLang="en-US" sz="1000" dirty="0" err="1"/>
              <a:t>lblCount</a:t>
            </a:r>
            <a:r>
              <a:rPr lang="en-US" altLang="en-US" sz="1000" dirty="0"/>
              <a:t>;    </a:t>
            </a:r>
            <a:r>
              <a:rPr lang="en-US" altLang="en-US" sz="1000" dirty="0">
                <a:solidFill>
                  <a:srgbClr val="FF6600"/>
                </a:solidFill>
              </a:rPr>
              <a:t>// Declare component Label</a:t>
            </a:r>
            <a:br>
              <a:rPr lang="en-US" altLang="en-US" sz="1000" dirty="0"/>
            </a:br>
            <a:r>
              <a:rPr lang="en-US" altLang="en-US" sz="1000" dirty="0"/>
              <a:t>   private </a:t>
            </a:r>
            <a:r>
              <a:rPr lang="en-US" altLang="en-US" sz="1000" dirty="0" err="1">
                <a:highlight>
                  <a:srgbClr val="FFFF00"/>
                </a:highlight>
              </a:rPr>
              <a:t>TextField</a:t>
            </a:r>
            <a:r>
              <a:rPr lang="en-US" altLang="en-US" sz="1000" dirty="0"/>
              <a:t> </a:t>
            </a:r>
            <a:r>
              <a:rPr lang="en-US" altLang="en-US" sz="1000" dirty="0" err="1"/>
              <a:t>tfCount</a:t>
            </a:r>
            <a:r>
              <a:rPr lang="en-US" altLang="en-US" sz="1000" dirty="0"/>
              <a:t>; </a:t>
            </a:r>
            <a:r>
              <a:rPr lang="en-US" altLang="en-US" sz="1000" dirty="0">
                <a:solidFill>
                  <a:srgbClr val="FF6600"/>
                </a:solidFill>
              </a:rPr>
              <a:t>// Declare component </a:t>
            </a:r>
            <a:r>
              <a:rPr lang="en-US" altLang="en-US" sz="1000" dirty="0" err="1">
                <a:solidFill>
                  <a:srgbClr val="FF6600"/>
                </a:solidFill>
              </a:rPr>
              <a:t>TextField</a:t>
            </a:r>
            <a:br>
              <a:rPr lang="en-US" altLang="en-US" sz="1000" dirty="0"/>
            </a:br>
            <a:r>
              <a:rPr lang="en-US" altLang="en-US" sz="1000" dirty="0"/>
              <a:t>   private </a:t>
            </a:r>
            <a:r>
              <a:rPr lang="en-US" altLang="en-US" sz="1000" dirty="0">
                <a:highlight>
                  <a:srgbClr val="FFFF00"/>
                </a:highlight>
              </a:rPr>
              <a:t>Button</a:t>
            </a:r>
            <a:r>
              <a:rPr lang="en-US" altLang="en-US" sz="1000" dirty="0"/>
              <a:t> </a:t>
            </a:r>
            <a:r>
              <a:rPr lang="en-US" altLang="en-US" sz="1000" dirty="0" err="1"/>
              <a:t>btnCount</a:t>
            </a:r>
            <a:r>
              <a:rPr lang="en-US" altLang="en-US" sz="1000" dirty="0"/>
              <a:t>;   </a:t>
            </a:r>
            <a:r>
              <a:rPr lang="en-US" altLang="en-US" sz="1000" dirty="0">
                <a:solidFill>
                  <a:srgbClr val="FF6600"/>
                </a:solidFill>
              </a:rPr>
              <a:t>// Declare component Button</a:t>
            </a:r>
            <a:br>
              <a:rPr lang="en-US" altLang="en-US" sz="1000" dirty="0"/>
            </a:br>
            <a:r>
              <a:rPr lang="en-US" altLang="en-US" sz="1000" dirty="0"/>
              <a:t>   private int count = 0;     </a:t>
            </a:r>
            <a:r>
              <a:rPr lang="en-US" altLang="en-US" sz="1000" dirty="0">
                <a:solidFill>
                  <a:srgbClr val="FF6600"/>
                </a:solidFill>
              </a:rPr>
              <a:t>// Counter's value</a:t>
            </a:r>
            <a:br>
              <a:rPr lang="en-US" altLang="en-US" sz="1000" dirty="0"/>
            </a:br>
            <a:r>
              <a:rPr lang="en-US" altLang="en-US" sz="1000" dirty="0"/>
              <a:t> </a:t>
            </a:r>
            <a:br>
              <a:rPr lang="en-US" altLang="en-US" sz="1000" dirty="0"/>
            </a:br>
            <a:r>
              <a:rPr lang="en-US" altLang="en-US" sz="1000" dirty="0">
                <a:solidFill>
                  <a:srgbClr val="FF6600"/>
                </a:solidFill>
              </a:rPr>
              <a:t>   /** Constructor to setup GUI components and event handling */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/>
              <a:t>   public </a:t>
            </a:r>
            <a:r>
              <a:rPr lang="en-US" altLang="en-US" sz="1000" dirty="0" err="1"/>
              <a:t>AWTCounter</a:t>
            </a:r>
            <a:r>
              <a:rPr lang="en-US" altLang="en-US" sz="1000" dirty="0"/>
              <a:t> () {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 err="1"/>
              <a:t>setLayout</a:t>
            </a:r>
            <a:r>
              <a:rPr lang="en-US" altLang="en-US" sz="1000" dirty="0"/>
              <a:t>(new </a:t>
            </a:r>
            <a:r>
              <a:rPr lang="en-US" altLang="en-US" sz="1000" dirty="0" err="1"/>
              <a:t>FlowLayout</a:t>
            </a:r>
            <a:r>
              <a:rPr lang="en-US" altLang="en-US" sz="1000" dirty="0"/>
              <a:t>());</a:t>
            </a:r>
            <a:br>
              <a:rPr lang="en-US" altLang="en-US" sz="1000" dirty="0"/>
            </a:br>
            <a:r>
              <a:rPr lang="en-US" altLang="en-US" sz="1000" dirty="0">
                <a:solidFill>
                  <a:srgbClr val="FF6600"/>
                </a:solidFill>
              </a:rPr>
              <a:t>         // "super" Frame sets its layout to </a:t>
            </a:r>
            <a:r>
              <a:rPr lang="en-US" altLang="en-US" sz="1000" dirty="0" err="1">
                <a:solidFill>
                  <a:srgbClr val="FF6600"/>
                </a:solidFill>
              </a:rPr>
              <a:t>FlowLayout</a:t>
            </a:r>
            <a:r>
              <a:rPr lang="en-US" altLang="en-US" sz="1000" dirty="0">
                <a:solidFill>
                  <a:srgbClr val="FF6600"/>
                </a:solidFill>
              </a:rPr>
              <a:t>, which arranges the </a:t>
            </a:r>
            <a:r>
              <a:rPr lang="en-US" altLang="en-US" sz="1000" dirty="0"/>
              <a:t>components</a:t>
            </a:r>
            <a:br>
              <a:rPr lang="en-US" altLang="en-US" sz="1000" dirty="0"/>
            </a:br>
            <a:r>
              <a:rPr lang="en-US" altLang="en-US" sz="1000" dirty="0">
                <a:solidFill>
                  <a:srgbClr val="FF6600"/>
                </a:solidFill>
              </a:rPr>
              <a:t>         //  from left-to-right, and flow to next row from top-to-bottom.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/>
              <a:t> 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 err="1"/>
              <a:t>lblCount</a:t>
            </a:r>
            <a:r>
              <a:rPr lang="en-US" altLang="en-US" sz="1000" dirty="0"/>
              <a:t> = new Label("Counter");  </a:t>
            </a:r>
            <a:r>
              <a:rPr lang="en-US" altLang="en-US" sz="1000" dirty="0">
                <a:solidFill>
                  <a:srgbClr val="FF6600"/>
                </a:solidFill>
              </a:rPr>
              <a:t>// construct Label</a:t>
            </a:r>
            <a:br>
              <a:rPr lang="en-US" altLang="en-US" sz="1000" dirty="0"/>
            </a:br>
            <a:r>
              <a:rPr lang="en-US" altLang="en-US" sz="1000" dirty="0"/>
              <a:t>      add(</a:t>
            </a:r>
            <a:r>
              <a:rPr lang="en-US" altLang="en-US" sz="1000" dirty="0" err="1"/>
              <a:t>lblCount</a:t>
            </a:r>
            <a:r>
              <a:rPr lang="en-US" altLang="en-US" sz="1000" dirty="0"/>
              <a:t>);                    </a:t>
            </a:r>
            <a:r>
              <a:rPr lang="en-US" altLang="en-US" sz="1000" dirty="0">
                <a:solidFill>
                  <a:srgbClr val="FF6600"/>
                </a:solidFill>
              </a:rPr>
              <a:t>// "super" Frame adds Label</a:t>
            </a:r>
            <a:br>
              <a:rPr lang="en-US" altLang="en-US" sz="1000" dirty="0"/>
            </a:br>
            <a:r>
              <a:rPr lang="en-US" altLang="en-US" sz="1000" dirty="0"/>
              <a:t> 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 err="1"/>
              <a:t>tfCount</a:t>
            </a:r>
            <a:r>
              <a:rPr lang="en-US" altLang="en-US" sz="1000" dirty="0"/>
              <a:t> = new </a:t>
            </a:r>
            <a:r>
              <a:rPr lang="en-US" altLang="en-US" sz="1000" dirty="0" err="1"/>
              <a:t>TextField</a:t>
            </a:r>
            <a:r>
              <a:rPr lang="en-US" altLang="en-US" sz="1000" dirty="0"/>
              <a:t>("0", 10); </a:t>
            </a:r>
            <a:r>
              <a:rPr lang="en-US" altLang="en-US" sz="1000" dirty="0">
                <a:solidFill>
                  <a:srgbClr val="FF6600"/>
                </a:solidFill>
              </a:rPr>
              <a:t>// construct </a:t>
            </a:r>
            <a:r>
              <a:rPr lang="en-US" altLang="en-US" sz="1000" dirty="0" err="1">
                <a:solidFill>
                  <a:srgbClr val="FF6600"/>
                </a:solidFill>
              </a:rPr>
              <a:t>TextField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 err="1"/>
              <a:t>tfCount.setEditable</a:t>
            </a:r>
            <a:r>
              <a:rPr lang="en-US" altLang="en-US" sz="1000" dirty="0"/>
              <a:t>(false);       </a:t>
            </a:r>
            <a:r>
              <a:rPr lang="en-US" altLang="en-US" sz="1000" dirty="0">
                <a:solidFill>
                  <a:srgbClr val="FF6600"/>
                </a:solidFill>
              </a:rPr>
              <a:t>// set to read-only</a:t>
            </a:r>
            <a:br>
              <a:rPr lang="en-US" altLang="en-US" sz="1000" dirty="0"/>
            </a:br>
            <a:r>
              <a:rPr lang="en-US" altLang="en-US" sz="1000" dirty="0"/>
              <a:t>      add(</a:t>
            </a:r>
            <a:r>
              <a:rPr lang="en-US" altLang="en-US" sz="1000" dirty="0" err="1"/>
              <a:t>tfCount</a:t>
            </a:r>
            <a:r>
              <a:rPr lang="en-US" altLang="en-US" sz="1000" dirty="0"/>
              <a:t>);                    </a:t>
            </a:r>
            <a:r>
              <a:rPr lang="en-US" altLang="en-US" sz="1000" dirty="0">
                <a:solidFill>
                  <a:srgbClr val="FF6600"/>
                </a:solidFill>
              </a:rPr>
              <a:t> // "super" Frame adds </a:t>
            </a:r>
            <a:r>
              <a:rPr lang="en-US" altLang="en-US" sz="1000" dirty="0" err="1">
                <a:solidFill>
                  <a:srgbClr val="FF6600"/>
                </a:solidFill>
              </a:rPr>
              <a:t>tfCount</a:t>
            </a:r>
            <a:br>
              <a:rPr lang="en-US" altLang="en-US" sz="1000" dirty="0"/>
            </a:br>
            <a:r>
              <a:rPr lang="en-US" altLang="en-US" sz="1000" dirty="0"/>
              <a:t> 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 err="1"/>
              <a:t>btnCount</a:t>
            </a:r>
            <a:r>
              <a:rPr lang="en-US" altLang="en-US" sz="1000" dirty="0"/>
              <a:t> = new Button("Count");   </a:t>
            </a:r>
            <a:r>
              <a:rPr lang="en-US" altLang="en-US" sz="1000" dirty="0">
                <a:solidFill>
                  <a:srgbClr val="FF6600"/>
                </a:solidFill>
              </a:rPr>
              <a:t>// construct Button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/>
              <a:t>      add(</a:t>
            </a:r>
            <a:r>
              <a:rPr lang="en-US" altLang="en-US" sz="1000" dirty="0" err="1"/>
              <a:t>btnCount</a:t>
            </a:r>
            <a:r>
              <a:rPr lang="en-US" altLang="en-US" sz="1000" dirty="0"/>
              <a:t>);                    </a:t>
            </a:r>
            <a:r>
              <a:rPr lang="en-US" altLang="en-US" sz="1000" dirty="0">
                <a:solidFill>
                  <a:srgbClr val="FF6600"/>
                </a:solidFill>
              </a:rPr>
              <a:t>// "super" Frame adds Button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/>
              <a:t> </a:t>
            </a:r>
            <a:br>
              <a:rPr lang="en-US" altLang="en-US" sz="1000" dirty="0"/>
            </a:br>
            <a:r>
              <a:rPr lang="en-US" altLang="en-US" sz="1000" dirty="0">
                <a:highlight>
                  <a:srgbClr val="FFFF00"/>
                </a:highlight>
              </a:rPr>
              <a:t>      </a:t>
            </a:r>
            <a:r>
              <a:rPr lang="en-US" altLang="en-US" sz="1000" dirty="0" err="1">
                <a:highlight>
                  <a:srgbClr val="FFFF00"/>
                </a:highlight>
              </a:rPr>
              <a:t>btnCount.addActionListener</a:t>
            </a:r>
            <a:r>
              <a:rPr lang="en-US" altLang="en-US" sz="1000" dirty="0">
                <a:highlight>
                  <a:srgbClr val="FFFF00"/>
                </a:highlight>
              </a:rPr>
              <a:t>(this);</a:t>
            </a:r>
            <a:br>
              <a:rPr lang="en-US" altLang="en-US" sz="1000" dirty="0"/>
            </a:br>
            <a:r>
              <a:rPr lang="en-US" altLang="en-US" sz="1000" dirty="0"/>
              <a:t>         </a:t>
            </a:r>
            <a:r>
              <a:rPr lang="en-US" altLang="en-US" sz="1000" dirty="0">
                <a:solidFill>
                  <a:srgbClr val="FF6600"/>
                </a:solidFill>
              </a:rPr>
              <a:t>// Clicking Button source fires </a:t>
            </a:r>
            <a:r>
              <a:rPr lang="en-US" altLang="en-US" sz="1000" dirty="0" err="1">
                <a:solidFill>
                  <a:srgbClr val="FF6600"/>
                </a:solidFill>
              </a:rPr>
              <a:t>ActionEvent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>
                <a:solidFill>
                  <a:srgbClr val="FF6600"/>
                </a:solidFill>
              </a:rPr>
              <a:t>         // </a:t>
            </a:r>
            <a:r>
              <a:rPr lang="en-US" altLang="en-US" sz="1000" dirty="0" err="1">
                <a:solidFill>
                  <a:srgbClr val="FF6600"/>
                </a:solidFill>
              </a:rPr>
              <a:t>btnCount</a:t>
            </a:r>
            <a:r>
              <a:rPr lang="en-US" altLang="en-US" sz="1000" dirty="0">
                <a:solidFill>
                  <a:srgbClr val="FF6600"/>
                </a:solidFill>
              </a:rPr>
              <a:t> registers this instance as </a:t>
            </a:r>
            <a:r>
              <a:rPr lang="en-US" altLang="en-US" sz="1000" dirty="0" err="1">
                <a:solidFill>
                  <a:srgbClr val="FF6600"/>
                </a:solidFill>
              </a:rPr>
              <a:t>ActionEvent</a:t>
            </a:r>
            <a:r>
              <a:rPr lang="en-US" altLang="en-US" sz="1000" dirty="0">
                <a:solidFill>
                  <a:srgbClr val="FF6600"/>
                </a:solidFill>
              </a:rPr>
              <a:t> listener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/>
              <a:t> 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 err="1">
                <a:highlight>
                  <a:srgbClr val="FFFF00"/>
                </a:highlight>
              </a:rPr>
              <a:t>setTitle</a:t>
            </a:r>
            <a:r>
              <a:rPr lang="en-US" altLang="en-US" sz="1000" dirty="0">
                <a:highlight>
                  <a:srgbClr val="FFFF00"/>
                </a:highlight>
              </a:rPr>
              <a:t>("AWT Counter");  </a:t>
            </a:r>
            <a:r>
              <a:rPr lang="en-US" altLang="en-US" sz="1000" dirty="0">
                <a:solidFill>
                  <a:srgbClr val="FF6600"/>
                </a:solidFill>
              </a:rPr>
              <a:t>// "super" Frame sets title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 err="1">
                <a:highlight>
                  <a:srgbClr val="FFFF00"/>
                </a:highlight>
              </a:rPr>
              <a:t>setSize</a:t>
            </a:r>
            <a:r>
              <a:rPr lang="en-US" altLang="en-US" sz="1000" dirty="0">
                <a:highlight>
                  <a:srgbClr val="FFFF00"/>
                </a:highlight>
              </a:rPr>
              <a:t>(250, 100);        </a:t>
            </a:r>
            <a:r>
              <a:rPr lang="en-US" altLang="en-US" sz="1000" dirty="0">
                <a:solidFill>
                  <a:srgbClr val="FF6600"/>
                </a:solidFill>
              </a:rPr>
              <a:t>// "super" Frame sets initial window size</a:t>
            </a:r>
            <a:br>
              <a:rPr lang="en-US" altLang="en-US" sz="1000" dirty="0"/>
            </a:br>
            <a:r>
              <a:rPr lang="en-US" altLang="en-US" sz="1000" dirty="0"/>
              <a:t> </a:t>
            </a:r>
            <a:br>
              <a:rPr lang="en-US" altLang="en-US" sz="1000" dirty="0"/>
            </a:br>
            <a:r>
              <a:rPr lang="en-US" altLang="en-US" sz="1000" dirty="0"/>
              <a:t>      </a:t>
            </a:r>
            <a:r>
              <a:rPr lang="en-US" altLang="en-US" sz="1000" dirty="0">
                <a:solidFill>
                  <a:srgbClr val="FF6600"/>
                </a:solidFill>
              </a:rPr>
              <a:t>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(this);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>
                <a:solidFill>
                  <a:srgbClr val="FF6600"/>
                </a:solidFill>
              </a:rPr>
              <a:t>      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</a:t>
            </a:r>
            <a:r>
              <a:rPr lang="en-US" altLang="en-US" sz="1000" dirty="0" err="1">
                <a:solidFill>
                  <a:srgbClr val="FF6600"/>
                </a:solidFill>
              </a:rPr>
              <a:t>lblCount</a:t>
            </a:r>
            <a:r>
              <a:rPr lang="en-US" altLang="en-US" sz="1000" dirty="0">
                <a:solidFill>
                  <a:srgbClr val="FF6600"/>
                </a:solidFill>
              </a:rPr>
              <a:t>);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>
                <a:solidFill>
                  <a:srgbClr val="FF6600"/>
                </a:solidFill>
              </a:rPr>
              <a:t>      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</a:t>
            </a:r>
            <a:r>
              <a:rPr lang="en-US" altLang="en-US" sz="1000" dirty="0" err="1">
                <a:solidFill>
                  <a:srgbClr val="FF6600"/>
                </a:solidFill>
              </a:rPr>
              <a:t>tfCount</a:t>
            </a:r>
            <a:r>
              <a:rPr lang="en-US" altLang="en-US" sz="1000" dirty="0">
                <a:solidFill>
                  <a:srgbClr val="FF6600"/>
                </a:solidFill>
              </a:rPr>
              <a:t>);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>
                <a:solidFill>
                  <a:srgbClr val="FF6600"/>
                </a:solidFill>
              </a:rPr>
              <a:t>      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</a:t>
            </a:r>
            <a:r>
              <a:rPr lang="en-US" altLang="en-US" sz="1000" dirty="0" err="1">
                <a:solidFill>
                  <a:srgbClr val="FF6600"/>
                </a:solidFill>
              </a:rPr>
              <a:t>btnCount</a:t>
            </a:r>
            <a:r>
              <a:rPr lang="en-US" altLang="en-US" sz="1000" dirty="0">
                <a:solidFill>
                  <a:srgbClr val="FF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/>
              <a:t>       </a:t>
            </a:r>
            <a:r>
              <a:rPr lang="en-US" altLang="en-US" sz="1000" dirty="0" err="1"/>
              <a:t>setVisible</a:t>
            </a:r>
            <a:r>
              <a:rPr lang="en-US" altLang="en-US" sz="1000" dirty="0"/>
              <a:t>(true);         </a:t>
            </a:r>
            <a:r>
              <a:rPr lang="en-US" altLang="en-US" sz="1000" dirty="0">
                <a:solidFill>
                  <a:srgbClr val="FF6600"/>
                </a:solidFill>
              </a:rPr>
              <a:t>// "super" Frame shows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000" dirty="0"/>
            </a:br>
            <a:r>
              <a:rPr lang="en-US" altLang="en-US" sz="1000" dirty="0">
                <a:solidFill>
                  <a:srgbClr val="FF6600"/>
                </a:solidFill>
              </a:rPr>
              <a:t>       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(this);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>
                <a:solidFill>
                  <a:srgbClr val="FF6600"/>
                </a:solidFill>
              </a:rPr>
              <a:t>      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</a:t>
            </a:r>
            <a:r>
              <a:rPr lang="en-US" altLang="en-US" sz="1000" dirty="0" err="1">
                <a:solidFill>
                  <a:srgbClr val="FF6600"/>
                </a:solidFill>
              </a:rPr>
              <a:t>lblCount</a:t>
            </a:r>
            <a:r>
              <a:rPr lang="en-US" altLang="en-US" sz="1000" dirty="0">
                <a:solidFill>
                  <a:srgbClr val="FF6600"/>
                </a:solidFill>
              </a:rPr>
              <a:t>);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>
                <a:solidFill>
                  <a:srgbClr val="FF6600"/>
                </a:solidFill>
              </a:rPr>
              <a:t>      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</a:t>
            </a:r>
            <a:r>
              <a:rPr lang="en-US" altLang="en-US" sz="1000" dirty="0" err="1">
                <a:solidFill>
                  <a:srgbClr val="FF6600"/>
                </a:solidFill>
              </a:rPr>
              <a:t>tfCount</a:t>
            </a:r>
            <a:r>
              <a:rPr lang="en-US" altLang="en-US" sz="1000" dirty="0">
                <a:solidFill>
                  <a:srgbClr val="FF6600"/>
                </a:solidFill>
              </a:rPr>
              <a:t>);</a:t>
            </a:r>
            <a:br>
              <a:rPr lang="en-US" altLang="en-US" sz="1000" dirty="0">
                <a:solidFill>
                  <a:srgbClr val="FF6600"/>
                </a:solidFill>
              </a:rPr>
            </a:br>
            <a:r>
              <a:rPr lang="en-US" altLang="en-US" sz="1000" dirty="0">
                <a:solidFill>
                  <a:srgbClr val="FF6600"/>
                </a:solidFill>
              </a:rPr>
              <a:t>      // </a:t>
            </a:r>
            <a:r>
              <a:rPr lang="en-US" altLang="en-US" sz="1000" dirty="0" err="1">
                <a:solidFill>
                  <a:srgbClr val="FF6600"/>
                </a:solidFill>
              </a:rPr>
              <a:t>System.out.println</a:t>
            </a:r>
            <a:r>
              <a:rPr lang="en-US" altLang="en-US" sz="1000" dirty="0">
                <a:solidFill>
                  <a:srgbClr val="FF6600"/>
                </a:solidFill>
              </a:rPr>
              <a:t>(</a:t>
            </a:r>
            <a:r>
              <a:rPr lang="en-US" altLang="en-US" sz="1000" dirty="0" err="1">
                <a:solidFill>
                  <a:srgbClr val="FF6600"/>
                </a:solidFill>
              </a:rPr>
              <a:t>btnCount</a:t>
            </a:r>
            <a:r>
              <a:rPr lang="en-US" altLang="en-US" sz="1000" dirty="0">
                <a:solidFill>
                  <a:srgbClr val="FF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  }</a:t>
            </a:r>
            <a:br>
              <a:rPr lang="en-US" altLang="en-US" sz="1000" dirty="0"/>
            </a:br>
            <a:endParaRPr lang="en-US" altLang="en-US" sz="1000" dirty="0"/>
          </a:p>
        </p:txBody>
      </p:sp>
      <p:sp>
        <p:nvSpPr>
          <p:cNvPr id="16388" name="TextBox 5">
            <a:extLst>
              <a:ext uri="{FF2B5EF4-FFF2-40B4-BE49-F238E27FC236}">
                <a16:creationId xmlns:a16="http://schemas.microsoft.com/office/drawing/2014/main" id="{B7283FB9-F871-4522-B7D5-53E200A8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8600"/>
            <a:ext cx="434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</a:rPr>
              <a:t> /** The entry main() method */</a:t>
            </a:r>
            <a:br>
              <a:rPr lang="en-US" altLang="en-US" sz="1200"/>
            </a:br>
            <a:r>
              <a:rPr lang="en-US" altLang="en-US" sz="1200"/>
              <a:t>   public static void main(String[] args) {</a:t>
            </a:r>
            <a:br>
              <a:rPr lang="en-US" altLang="en-US" sz="1200"/>
            </a:br>
            <a:r>
              <a:rPr lang="en-US" altLang="en-US" sz="1200">
                <a:solidFill>
                  <a:srgbClr val="FF6600"/>
                </a:solidFill>
              </a:rPr>
              <a:t>      // Invoke the constructor to setup the GUI, by allocating an instance</a:t>
            </a:r>
            <a:br>
              <a:rPr lang="en-US" altLang="en-US" sz="1200">
                <a:solidFill>
                  <a:srgbClr val="FF6600"/>
                </a:solidFill>
              </a:rPr>
            </a:br>
            <a:r>
              <a:rPr lang="en-US" altLang="en-US" sz="1200"/>
              <a:t>      AWTCounter app = new AWTCounter();</a:t>
            </a:r>
            <a:br>
              <a:rPr lang="en-US" altLang="en-US" sz="1200"/>
            </a:br>
            <a:r>
              <a:rPr lang="en-US" altLang="en-US" sz="1200"/>
              <a:t>   }</a:t>
            </a:r>
            <a:br>
              <a:rPr lang="en-US" altLang="en-US" sz="1200"/>
            </a:br>
            <a:r>
              <a:rPr lang="en-US" altLang="en-US" sz="1200">
                <a:solidFill>
                  <a:srgbClr val="FF6600"/>
                </a:solidFill>
              </a:rPr>
              <a:t>    /** ActionEvent handler - Called back upon button-click. */</a:t>
            </a:r>
            <a:br>
              <a:rPr lang="en-US" altLang="en-US" sz="1200">
                <a:solidFill>
                  <a:srgbClr val="FF6600"/>
                </a:solidFill>
              </a:rPr>
            </a:br>
            <a:br>
              <a:rPr lang="en-US" altLang="en-US" sz="1200"/>
            </a:br>
            <a:r>
              <a:rPr lang="en-US" altLang="en-US" sz="1200"/>
              <a:t>   public void actionPerformed(ActionEvent evt) {</a:t>
            </a:r>
            <a:br>
              <a:rPr lang="en-US" altLang="en-US" sz="1200"/>
            </a:br>
            <a:r>
              <a:rPr lang="en-US" altLang="en-US" sz="1200"/>
              <a:t>      ++count; </a:t>
            </a:r>
            <a:r>
              <a:rPr lang="en-US" altLang="en-US" sz="1200">
                <a:solidFill>
                  <a:srgbClr val="FF6600"/>
                </a:solidFill>
              </a:rPr>
              <a:t>// increase the counter value</a:t>
            </a:r>
            <a:br>
              <a:rPr lang="en-US" altLang="en-US" sz="1200"/>
            </a:br>
            <a:r>
              <a:rPr lang="en-US" altLang="en-US" sz="1200">
                <a:solidFill>
                  <a:srgbClr val="FF6600"/>
                </a:solidFill>
              </a:rPr>
              <a:t>      // Display the counter value on the TextField tfCount</a:t>
            </a:r>
            <a:br>
              <a:rPr lang="en-US" altLang="en-US" sz="1200">
                <a:solidFill>
                  <a:srgbClr val="FF6600"/>
                </a:solidFill>
              </a:rPr>
            </a:br>
            <a:r>
              <a:rPr lang="en-US" altLang="en-US" sz="1200"/>
              <a:t>      tfCount.setText(count + ""); </a:t>
            </a:r>
            <a:r>
              <a:rPr lang="en-US" altLang="en-US" sz="1200">
                <a:solidFill>
                  <a:srgbClr val="FF6600"/>
                </a:solidFill>
              </a:rPr>
              <a:t>// convert int to String</a:t>
            </a:r>
            <a:br>
              <a:rPr lang="en-US" altLang="en-US" sz="1200"/>
            </a:br>
            <a:r>
              <a:rPr lang="en-US" altLang="en-US" sz="1200"/>
              <a:t>   }</a:t>
            </a:r>
            <a:br>
              <a:rPr lang="en-US" altLang="en-US" sz="1200"/>
            </a:br>
            <a:r>
              <a:rPr lang="en-US" altLang="en-US" sz="1200"/>
              <a:t>}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DCE32031-987E-4CC1-813C-698352F0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600575"/>
            <a:ext cx="2581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25531-86E3-4699-974F-F8DBF383306B}"/>
              </a:ext>
            </a:extLst>
          </p:cNvPr>
          <p:cNvSpPr txBox="1"/>
          <p:nvPr/>
        </p:nvSpPr>
        <p:spPr>
          <a:xfrm>
            <a:off x="5588000" y="5791200"/>
            <a:ext cx="3200400" cy="461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Example: AWT Counter</a:t>
            </a:r>
          </a:p>
        </p:txBody>
      </p:sp>
      <p:pic>
        <p:nvPicPr>
          <p:cNvPr id="16391" name="Picture 3">
            <a:extLst>
              <a:ext uri="{FF2B5EF4-FFF2-40B4-BE49-F238E27FC236}">
                <a16:creationId xmlns:a16="http://schemas.microsoft.com/office/drawing/2014/main" id="{FA26059B-ABF5-44FF-8E60-ED6521ED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32075"/>
            <a:ext cx="43878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16BA5A-6C8B-46BA-83B6-60056F293926}"/>
              </a:ext>
            </a:extLst>
          </p:cNvPr>
          <p:cNvSpPr txBox="1"/>
          <p:nvPr/>
        </p:nvSpPr>
        <p:spPr>
          <a:xfrm>
            <a:off x="4826000" y="5029200"/>
            <a:ext cx="762000" cy="338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28665</TotalTime>
  <Words>1960</Words>
  <Application>Microsoft Office PowerPoint</Application>
  <PresentationFormat>On-screen Show (4:3)</PresentationFormat>
  <Paragraphs>133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Monotype Sorts</vt:lpstr>
      <vt:lpstr>Arial</vt:lpstr>
      <vt:lpstr>Book Antiqua</vt:lpstr>
      <vt:lpstr>Times New Roman</vt:lpstr>
      <vt:lpstr>International</vt:lpstr>
      <vt:lpstr>Microsoft Word Picture</vt:lpstr>
      <vt:lpstr>JavaFX Basic</vt:lpstr>
      <vt:lpstr>Objectives</vt:lpstr>
      <vt:lpstr>Motivations</vt:lpstr>
      <vt:lpstr>Introduction </vt:lpstr>
      <vt:lpstr>JavaFX</vt:lpstr>
      <vt:lpstr>JavaFX vs Swing and AWT</vt:lpstr>
      <vt:lpstr>Programming GUI with AWT</vt:lpstr>
      <vt:lpstr>AWT Packages</vt:lpstr>
      <vt:lpstr>PowerPoint Presentation</vt:lpstr>
      <vt:lpstr>Containers and Components</vt:lpstr>
      <vt:lpstr>Basic Structure of JavaFX</vt:lpstr>
      <vt:lpstr>My JavaFx</vt:lpstr>
      <vt:lpstr>Panes, UI Controls, and Shapes</vt:lpstr>
      <vt:lpstr>Layout Panes</vt:lpstr>
      <vt:lpstr>FlowPane</vt:lpstr>
      <vt:lpstr>FlowPane</vt:lpstr>
      <vt:lpstr>GridPane</vt:lpstr>
      <vt:lpstr>GridPane</vt:lpstr>
      <vt:lpstr>BorderPane</vt:lpstr>
      <vt:lpstr>BorderPane</vt:lpstr>
      <vt:lpstr>HBox and VBox</vt:lpstr>
      <vt:lpstr>HBox</vt:lpstr>
      <vt:lpstr>VBox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Foo Sze Jie</cp:lastModifiedBy>
  <cp:revision>367</cp:revision>
  <cp:lastPrinted>1998-04-22T12:52:01Z</cp:lastPrinted>
  <dcterms:created xsi:type="dcterms:W3CDTF">1995-06-10T17:31:50Z</dcterms:created>
  <dcterms:modified xsi:type="dcterms:W3CDTF">2021-07-07T08:19:05Z</dcterms:modified>
</cp:coreProperties>
</file>