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306" r:id="rId8"/>
    <p:sldId id="307" r:id="rId9"/>
    <p:sldId id="260" r:id="rId10"/>
    <p:sldId id="261" r:id="rId11"/>
    <p:sldId id="264" r:id="rId12"/>
    <p:sldId id="30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  <p:sldId id="276" r:id="rId22"/>
    <p:sldId id="274" r:id="rId23"/>
    <p:sldId id="282" r:id="rId24"/>
    <p:sldId id="275" r:id="rId25"/>
    <p:sldId id="281" r:id="rId26"/>
    <p:sldId id="277" r:id="rId27"/>
    <p:sldId id="283" r:id="rId28"/>
    <p:sldId id="273" r:id="rId29"/>
    <p:sldId id="278" r:id="rId30"/>
    <p:sldId id="279" r:id="rId31"/>
    <p:sldId id="286" r:id="rId32"/>
    <p:sldId id="284" r:id="rId33"/>
    <p:sldId id="285" r:id="rId34"/>
    <p:sldId id="287" r:id="rId35"/>
    <p:sldId id="288" r:id="rId36"/>
    <p:sldId id="289" r:id="rId37"/>
    <p:sldId id="290" r:id="rId38"/>
    <p:sldId id="291" r:id="rId39"/>
    <p:sldId id="300" r:id="rId40"/>
    <p:sldId id="292" r:id="rId41"/>
    <p:sldId id="301" r:id="rId42"/>
    <p:sldId id="293" r:id="rId43"/>
    <p:sldId id="294" r:id="rId44"/>
    <p:sldId id="295" r:id="rId45"/>
    <p:sldId id="296" r:id="rId46"/>
    <p:sldId id="297" r:id="rId47"/>
    <p:sldId id="303" r:id="rId48"/>
    <p:sldId id="298" r:id="rId49"/>
    <p:sldId id="304" r:id="rId50"/>
    <p:sldId id="299" r:id="rId51"/>
    <p:sldId id="305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D1A89F-9041-4D3B-81CC-A1460E98EE93}" type="datetimeFigureOut">
              <a:rPr lang="en-MY" smtClean="0"/>
              <a:t>14/06/2021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B749D28-8F5E-4ED7-B6F3-380D8CEC3096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Writing  a java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Prepared by : </a:t>
            </a:r>
            <a:r>
              <a:rPr lang="en-MY" dirty="0" err="1"/>
              <a:t>ng</a:t>
            </a:r>
            <a:r>
              <a:rPr lang="en-MY" dirty="0"/>
              <a:t> </a:t>
            </a:r>
            <a:r>
              <a:rPr lang="en-MY" dirty="0" err="1"/>
              <a:t>mee</a:t>
            </a:r>
            <a:r>
              <a:rPr lang="en-MY" dirty="0"/>
              <a:t> </a:t>
            </a:r>
            <a:r>
              <a:rPr lang="en-MY" dirty="0" err="1"/>
              <a:t>mee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7037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692696"/>
            <a:ext cx="6552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public class </a:t>
            </a:r>
            <a:r>
              <a:rPr lang="en-MY" sz="2400" dirty="0">
                <a:solidFill>
                  <a:srgbClr val="00B0F0"/>
                </a:solidFill>
              </a:rPr>
              <a:t>Rectangle</a:t>
            </a:r>
            <a:r>
              <a:rPr lang="en-MY" sz="2400" dirty="0"/>
              <a:t> {</a:t>
            </a:r>
          </a:p>
          <a:p>
            <a:endParaRPr lang="en-MY" sz="2400" dirty="0"/>
          </a:p>
          <a:p>
            <a:r>
              <a:rPr lang="en-MY" sz="2400" dirty="0"/>
              <a:t>     public Rectangle(){</a:t>
            </a:r>
          </a:p>
          <a:p>
            <a:endParaRPr lang="en-MY" sz="2400" dirty="0"/>
          </a:p>
          <a:p>
            <a:r>
              <a:rPr lang="en-MY" sz="2400" dirty="0"/>
              <a:t>     }</a:t>
            </a:r>
          </a:p>
          <a:p>
            <a:r>
              <a:rPr lang="en-MY" sz="2400" dirty="0"/>
              <a:t>     public double </a:t>
            </a:r>
            <a:r>
              <a:rPr lang="en-MY" sz="2400" dirty="0" err="1"/>
              <a:t>getArea</a:t>
            </a:r>
            <a:r>
              <a:rPr lang="en-MY" sz="2400" dirty="0"/>
              <a:t>(){ </a:t>
            </a:r>
          </a:p>
          <a:p>
            <a:endParaRPr lang="en-MY" sz="2400" dirty="0"/>
          </a:p>
          <a:p>
            <a:r>
              <a:rPr lang="en-MY" sz="2400" dirty="0"/>
              <a:t>     }</a:t>
            </a:r>
          </a:p>
          <a:p>
            <a:r>
              <a:rPr lang="en-MY" sz="2400" dirty="0"/>
              <a:t>     public double </a:t>
            </a:r>
            <a:r>
              <a:rPr lang="en-MY" sz="2400" dirty="0" err="1"/>
              <a:t>getPerimeter</a:t>
            </a:r>
            <a:r>
              <a:rPr lang="en-MY" sz="2400" dirty="0"/>
              <a:t>(){</a:t>
            </a:r>
          </a:p>
          <a:p>
            <a:endParaRPr lang="en-MY" sz="2400" dirty="0"/>
          </a:p>
          <a:p>
            <a:r>
              <a:rPr lang="en-MY" sz="2400" dirty="0"/>
              <a:t>     }</a:t>
            </a:r>
          </a:p>
          <a:p>
            <a:r>
              <a:rPr lang="en-MY" sz="24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486" y="5274786"/>
            <a:ext cx="455557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File name: Rectangle.java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364088" y="692696"/>
            <a:ext cx="3240360" cy="864096"/>
          </a:xfrm>
          <a:prstGeom prst="wedgeRoundRectCallout">
            <a:avLst>
              <a:gd name="adj1" fmla="val -83756"/>
              <a:gd name="adj2" fmla="val -4502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User defined java class named </a:t>
            </a:r>
            <a:r>
              <a:rPr lang="en-MY" b="1" dirty="0"/>
              <a:t>Rectangle</a:t>
            </a:r>
          </a:p>
        </p:txBody>
      </p:sp>
    </p:spTree>
    <p:extLst>
      <p:ext uri="{BB962C8B-B14F-4D97-AF65-F5344CB8AC3E}">
        <p14:creationId xmlns:p14="http://schemas.microsoft.com/office/powerpoint/2010/main" val="342023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360" y="5359661"/>
            <a:ext cx="3456384" cy="747192"/>
          </a:xfrm>
        </p:spPr>
        <p:txBody>
          <a:bodyPr>
            <a:normAutofit fontScale="90000"/>
          </a:bodyPr>
          <a:lstStyle/>
          <a:p>
            <a:r>
              <a:rPr lang="en-MY" sz="3200" dirty="0"/>
              <a:t>Calculator.java</a:t>
            </a:r>
            <a:br>
              <a:rPr lang="en-MY" sz="3200" dirty="0"/>
            </a:br>
            <a:r>
              <a:rPr lang="en-MY" sz="3200" dirty="0"/>
              <a:t>TestCalculator.java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404664"/>
            <a:ext cx="57606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public class </a:t>
            </a:r>
            <a:r>
              <a:rPr lang="en-MY" dirty="0">
                <a:solidFill>
                  <a:srgbClr val="FF0000"/>
                </a:solidFill>
              </a:rPr>
              <a:t>Calculator</a:t>
            </a:r>
            <a:r>
              <a:rPr lang="en-MY" dirty="0"/>
              <a:t> {</a:t>
            </a:r>
          </a:p>
          <a:p>
            <a:r>
              <a:rPr lang="en-MY" dirty="0"/>
              <a:t>	private double x;</a:t>
            </a:r>
          </a:p>
          <a:p>
            <a:r>
              <a:rPr lang="en-MY" dirty="0"/>
              <a:t>	private double y;</a:t>
            </a:r>
          </a:p>
          <a:p>
            <a:r>
              <a:rPr lang="en-MY" dirty="0"/>
              <a:t>	</a:t>
            </a:r>
            <a:r>
              <a:rPr lang="en-MY" dirty="0">
                <a:solidFill>
                  <a:srgbClr val="00B050"/>
                </a:solidFill>
              </a:rPr>
              <a:t>//default constructor</a:t>
            </a:r>
          </a:p>
          <a:p>
            <a:r>
              <a:rPr lang="en-MY" dirty="0"/>
              <a:t>    public </a:t>
            </a:r>
            <a:r>
              <a:rPr lang="en-MY" dirty="0">
                <a:solidFill>
                  <a:srgbClr val="FF0000"/>
                </a:solidFill>
              </a:rPr>
              <a:t>Calculator</a:t>
            </a:r>
            <a:r>
              <a:rPr lang="en-MY" dirty="0">
                <a:solidFill>
                  <a:srgbClr val="00B0F0"/>
                </a:solidFill>
              </a:rPr>
              <a:t>()</a:t>
            </a:r>
            <a:r>
              <a:rPr lang="en-MY" dirty="0"/>
              <a:t> {</a:t>
            </a:r>
          </a:p>
          <a:p>
            <a:r>
              <a:rPr lang="en-MY" dirty="0"/>
              <a:t>    	x=0;</a:t>
            </a:r>
          </a:p>
          <a:p>
            <a:r>
              <a:rPr lang="en-MY" dirty="0"/>
              <a:t>    	y=0;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</a:t>
            </a:r>
            <a:r>
              <a:rPr lang="en-MY" dirty="0">
                <a:solidFill>
                  <a:srgbClr val="00B050"/>
                </a:solidFill>
              </a:rPr>
              <a:t>//constructor with parameter list</a:t>
            </a:r>
          </a:p>
          <a:p>
            <a:r>
              <a:rPr lang="en-MY" dirty="0"/>
              <a:t>    public </a:t>
            </a:r>
            <a:r>
              <a:rPr lang="en-MY" dirty="0">
                <a:solidFill>
                  <a:srgbClr val="FF0000"/>
                </a:solidFill>
              </a:rPr>
              <a:t>Calculator</a:t>
            </a:r>
            <a:r>
              <a:rPr lang="en-MY" dirty="0">
                <a:solidFill>
                  <a:srgbClr val="00B0F0"/>
                </a:solidFill>
              </a:rPr>
              <a:t>(double input1, double input2)</a:t>
            </a:r>
            <a:r>
              <a:rPr lang="en-MY" dirty="0"/>
              <a:t> {</a:t>
            </a:r>
          </a:p>
          <a:p>
            <a:r>
              <a:rPr lang="en-MY" dirty="0"/>
              <a:t>    	x=input1;</a:t>
            </a:r>
          </a:p>
          <a:p>
            <a:r>
              <a:rPr lang="en-MY" dirty="0"/>
              <a:t>    	y=input2;</a:t>
            </a:r>
          </a:p>
          <a:p>
            <a:r>
              <a:rPr lang="en-MY" dirty="0"/>
              <a:t>    }</a:t>
            </a:r>
          </a:p>
          <a:p>
            <a:r>
              <a:rPr lang="en-MY" dirty="0">
                <a:solidFill>
                  <a:srgbClr val="00B050"/>
                </a:solidFill>
              </a:rPr>
              <a:t>    //the add method with no parameter list</a:t>
            </a:r>
          </a:p>
          <a:p>
            <a:r>
              <a:rPr lang="en-MY" dirty="0"/>
              <a:t>    public void </a:t>
            </a:r>
            <a:r>
              <a:rPr lang="en-MY" dirty="0">
                <a:solidFill>
                  <a:srgbClr val="FF0000"/>
                </a:solidFill>
              </a:rPr>
              <a:t>add</a:t>
            </a:r>
            <a:r>
              <a:rPr lang="en-MY" dirty="0">
                <a:solidFill>
                  <a:srgbClr val="00B0F0"/>
                </a:solidFill>
              </a:rPr>
              <a:t>()</a:t>
            </a:r>
            <a:r>
              <a:rPr lang="en-MY" dirty="0"/>
              <a:t>{</a:t>
            </a:r>
          </a:p>
          <a:p>
            <a:r>
              <a:rPr lang="en-MY" dirty="0"/>
              <a:t>    	</a:t>
            </a:r>
            <a:r>
              <a:rPr lang="en-MY" dirty="0" err="1"/>
              <a:t>System.out.println</a:t>
            </a:r>
            <a:r>
              <a:rPr lang="en-MY" dirty="0"/>
              <a:t>(</a:t>
            </a:r>
            <a:r>
              <a:rPr lang="en-MY" dirty="0" err="1"/>
              <a:t>x+y</a:t>
            </a:r>
            <a:r>
              <a:rPr lang="en-MY" dirty="0"/>
              <a:t>);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</a:t>
            </a:r>
            <a:r>
              <a:rPr lang="en-MY" dirty="0">
                <a:solidFill>
                  <a:srgbClr val="00B050"/>
                </a:solidFill>
              </a:rPr>
              <a:t>//the add method with a parameter list</a:t>
            </a:r>
          </a:p>
          <a:p>
            <a:r>
              <a:rPr lang="en-MY" dirty="0"/>
              <a:t>    public void </a:t>
            </a:r>
            <a:r>
              <a:rPr lang="en-MY" dirty="0">
                <a:solidFill>
                  <a:srgbClr val="FF0000"/>
                </a:solidFill>
              </a:rPr>
              <a:t>add</a:t>
            </a:r>
            <a:r>
              <a:rPr lang="en-MY" dirty="0">
                <a:solidFill>
                  <a:srgbClr val="00B0F0"/>
                </a:solidFill>
              </a:rPr>
              <a:t>(double </a:t>
            </a:r>
            <a:r>
              <a:rPr lang="en-MY" dirty="0" err="1">
                <a:solidFill>
                  <a:srgbClr val="00B0F0"/>
                </a:solidFill>
              </a:rPr>
              <a:t>a,double</a:t>
            </a:r>
            <a:r>
              <a:rPr lang="en-MY" dirty="0">
                <a:solidFill>
                  <a:srgbClr val="00B0F0"/>
                </a:solidFill>
              </a:rPr>
              <a:t> b)</a:t>
            </a:r>
            <a:r>
              <a:rPr lang="en-MY" dirty="0"/>
              <a:t>{</a:t>
            </a:r>
          </a:p>
          <a:p>
            <a:r>
              <a:rPr lang="en-MY" dirty="0"/>
              <a:t>    	double sum;</a:t>
            </a:r>
          </a:p>
          <a:p>
            <a:r>
              <a:rPr lang="en-MY" dirty="0"/>
              <a:t>    	sum=</a:t>
            </a:r>
            <a:r>
              <a:rPr lang="en-MY" dirty="0" err="1"/>
              <a:t>a+b</a:t>
            </a:r>
            <a:r>
              <a:rPr lang="en-MY" dirty="0"/>
              <a:t>;</a:t>
            </a:r>
          </a:p>
          <a:p>
            <a:r>
              <a:rPr lang="en-MY" dirty="0"/>
              <a:t>    	</a:t>
            </a:r>
            <a:r>
              <a:rPr lang="en-MY" dirty="0" err="1"/>
              <a:t>System.out.println</a:t>
            </a:r>
            <a:r>
              <a:rPr lang="en-MY" dirty="0"/>
              <a:t>(sum);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9952" y="404664"/>
            <a:ext cx="489654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MY" dirty="0"/>
              <a:t>public class </a:t>
            </a:r>
            <a:r>
              <a:rPr lang="en-MY" dirty="0" err="1">
                <a:solidFill>
                  <a:srgbClr val="FF0000"/>
                </a:solidFill>
              </a:rPr>
              <a:t>TestCalculator</a:t>
            </a:r>
            <a:r>
              <a:rPr lang="en-MY" dirty="0">
                <a:solidFill>
                  <a:srgbClr val="FF0000"/>
                </a:solidFill>
              </a:rPr>
              <a:t> </a:t>
            </a:r>
            <a:r>
              <a:rPr lang="en-MY" dirty="0"/>
              <a:t>{        </a:t>
            </a:r>
          </a:p>
          <a:p>
            <a:r>
              <a:rPr lang="en-MY" dirty="0"/>
              <a:t>    </a:t>
            </a:r>
          </a:p>
          <a:p>
            <a:r>
              <a:rPr lang="en-MY" dirty="0"/>
              <a:t>    public static void main(String[] </a:t>
            </a:r>
            <a:r>
              <a:rPr lang="en-MY" dirty="0" err="1"/>
              <a:t>args</a:t>
            </a:r>
            <a:r>
              <a:rPr lang="en-MY" dirty="0"/>
              <a:t>) {</a:t>
            </a:r>
          </a:p>
          <a:p>
            <a:r>
              <a:rPr lang="en-MY" dirty="0"/>
              <a:t>       Calculator c1 = new Calculator(4.3,5.7);</a:t>
            </a:r>
          </a:p>
          <a:p>
            <a:r>
              <a:rPr lang="en-MY" dirty="0"/>
              <a:t>       c1.add();</a:t>
            </a:r>
          </a:p>
          <a:p>
            <a:r>
              <a:rPr lang="en-MY" dirty="0"/>
              <a:t>       c1.add(1.5,3.5);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}</a:t>
            </a:r>
          </a:p>
        </p:txBody>
      </p:sp>
      <p:sp>
        <p:nvSpPr>
          <p:cNvPr id="7" name="Bent Arrow 6"/>
          <p:cNvSpPr/>
          <p:nvPr/>
        </p:nvSpPr>
        <p:spPr>
          <a:xfrm rot="10800000">
            <a:off x="5357172" y="1558826"/>
            <a:ext cx="2880320" cy="1656184"/>
          </a:xfrm>
          <a:prstGeom prst="bentArrow">
            <a:avLst>
              <a:gd name="adj1" fmla="val 4540"/>
              <a:gd name="adj2" fmla="val 8330"/>
              <a:gd name="adj3" fmla="val 12118"/>
              <a:gd name="adj4" fmla="val 8712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 rot="10800000">
            <a:off x="4141726" y="2204864"/>
            <a:ext cx="2086458" cy="3528392"/>
          </a:xfrm>
          <a:prstGeom prst="bentArrow">
            <a:avLst>
              <a:gd name="adj1" fmla="val 4540"/>
              <a:gd name="adj2" fmla="val 8330"/>
              <a:gd name="adj3" fmla="val 12118"/>
              <a:gd name="adj4" fmla="val 8712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9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7" t="43542" r="29722" b="33958"/>
          <a:stretch/>
        </p:blipFill>
        <p:spPr bwMode="auto">
          <a:xfrm>
            <a:off x="467544" y="1700808"/>
            <a:ext cx="80648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2757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Three basic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Sequence</a:t>
            </a:r>
          </a:p>
          <a:p>
            <a:r>
              <a:rPr lang="en-MY" dirty="0"/>
              <a:t>Selection</a:t>
            </a:r>
          </a:p>
          <a:p>
            <a:pPr lvl="1"/>
            <a:r>
              <a:rPr lang="en-MY" dirty="0"/>
              <a:t>Simple if</a:t>
            </a:r>
          </a:p>
          <a:p>
            <a:pPr lvl="1"/>
            <a:r>
              <a:rPr lang="en-MY" dirty="0" err="1"/>
              <a:t>If..else</a:t>
            </a:r>
            <a:endParaRPr lang="en-MY" dirty="0"/>
          </a:p>
          <a:p>
            <a:pPr lvl="1"/>
            <a:r>
              <a:rPr lang="en-MY" dirty="0"/>
              <a:t>Multiple </a:t>
            </a:r>
            <a:r>
              <a:rPr lang="en-MY" dirty="0" err="1"/>
              <a:t>if..else</a:t>
            </a:r>
            <a:endParaRPr lang="en-MY" dirty="0"/>
          </a:p>
          <a:p>
            <a:pPr lvl="1"/>
            <a:r>
              <a:rPr lang="en-MY" dirty="0"/>
              <a:t>Switch</a:t>
            </a:r>
          </a:p>
          <a:p>
            <a:pPr lvl="1"/>
            <a:r>
              <a:rPr lang="en-MY" dirty="0"/>
              <a:t>Nested if</a:t>
            </a:r>
          </a:p>
          <a:p>
            <a:pPr lvl="1"/>
            <a:r>
              <a:rPr lang="en-MY" dirty="0"/>
              <a:t>Conditional operator</a:t>
            </a:r>
          </a:p>
          <a:p>
            <a:r>
              <a:rPr lang="en-MY" dirty="0"/>
              <a:t>Loop</a:t>
            </a:r>
          </a:p>
          <a:p>
            <a:pPr lvl="1"/>
            <a:r>
              <a:rPr lang="en-MY" dirty="0"/>
              <a:t>For loop</a:t>
            </a:r>
          </a:p>
          <a:p>
            <a:pPr lvl="1"/>
            <a:r>
              <a:rPr lang="en-MY" dirty="0" err="1"/>
              <a:t>Do..while</a:t>
            </a:r>
            <a:r>
              <a:rPr lang="en-MY" dirty="0"/>
              <a:t> loop</a:t>
            </a:r>
          </a:p>
          <a:p>
            <a:pPr lvl="1"/>
            <a:r>
              <a:rPr lang="en-MY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20120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412776"/>
            <a:ext cx="7696200" cy="4279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389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MY" dirty="0"/>
          </a:p>
        </p:txBody>
      </p:sp>
      <p:pic>
        <p:nvPicPr>
          <p:cNvPr id="3" name="Picture 5" descr="Tbl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2060848"/>
            <a:ext cx="8153400" cy="3352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89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Logical Operators</a:t>
            </a:r>
          </a:p>
        </p:txBody>
      </p:sp>
      <p:pic>
        <p:nvPicPr>
          <p:cNvPr id="3" name="Picture 16" descr="Tbl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29"/>
          <a:stretch>
            <a:fillRect/>
          </a:stretch>
        </p:blipFill>
        <p:spPr>
          <a:xfrm>
            <a:off x="1143000" y="1772816"/>
            <a:ext cx="5410200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18" descr="Tbl04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4"/>
          <a:stretch>
            <a:fillRect/>
          </a:stretch>
        </p:blipFill>
        <p:spPr>
          <a:xfrm>
            <a:off x="2438400" y="4363616"/>
            <a:ext cx="5867400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00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Tbl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2"/>
          <a:stretch>
            <a:fillRect/>
          </a:stretch>
        </p:blipFill>
        <p:spPr>
          <a:xfrm>
            <a:off x="1182688" y="1484784"/>
            <a:ext cx="6858000" cy="1900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9" descr="Tbl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8"/>
          <a:stretch>
            <a:fillRect/>
          </a:stretch>
        </p:blipFill>
        <p:spPr>
          <a:xfrm>
            <a:off x="1069976" y="3777134"/>
            <a:ext cx="7342187" cy="2390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Selection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MY" sz="3600" dirty="0"/>
              <a:t>Simple if</a:t>
            </a:r>
          </a:p>
          <a:p>
            <a:pPr lvl="1"/>
            <a:r>
              <a:rPr lang="en-MY" sz="3600" dirty="0" err="1"/>
              <a:t>If..else</a:t>
            </a:r>
            <a:endParaRPr lang="en-MY" sz="3600" dirty="0"/>
          </a:p>
          <a:p>
            <a:pPr lvl="1"/>
            <a:r>
              <a:rPr lang="en-MY" sz="3600" dirty="0"/>
              <a:t>Multiple </a:t>
            </a:r>
            <a:r>
              <a:rPr lang="en-MY" sz="3600" dirty="0" err="1"/>
              <a:t>if..else</a:t>
            </a:r>
            <a:endParaRPr lang="en-MY" sz="3600" dirty="0"/>
          </a:p>
          <a:p>
            <a:pPr lvl="1"/>
            <a:r>
              <a:rPr lang="en-MY" sz="3600" dirty="0"/>
              <a:t>Switch</a:t>
            </a:r>
          </a:p>
          <a:p>
            <a:pPr lvl="1"/>
            <a:r>
              <a:rPr lang="en-MY" sz="3600" dirty="0"/>
              <a:t>Nested if</a:t>
            </a:r>
          </a:p>
          <a:p>
            <a:pPr lvl="1"/>
            <a:r>
              <a:rPr lang="en-MY" sz="3600" dirty="0"/>
              <a:t>Conditional operator</a:t>
            </a:r>
          </a:p>
          <a:p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32326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9712" y="1556792"/>
            <a:ext cx="4142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Syntax:		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(expression)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580984"/>
            <a:ext cx="288032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Simple if statement</a:t>
            </a:r>
          </a:p>
        </p:txBody>
      </p:sp>
      <p:pic>
        <p:nvPicPr>
          <p:cNvPr id="7" name="Picture 5" descr="Fig04-04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6" t="3514" r="18115" b="14423"/>
          <a:stretch/>
        </p:blipFill>
        <p:spPr>
          <a:xfrm>
            <a:off x="1979712" y="3212976"/>
            <a:ext cx="5040560" cy="33123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2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java program contain a main method</a:t>
            </a:r>
          </a:p>
          <a:p>
            <a:pPr lvl="1"/>
            <a:r>
              <a:rPr lang="en-MY" dirty="0"/>
              <a:t>Only one java file created</a:t>
            </a:r>
          </a:p>
          <a:p>
            <a:r>
              <a:rPr lang="en-MY" dirty="0"/>
              <a:t>Write a java program contain a main method and user-defined methods</a:t>
            </a:r>
          </a:p>
          <a:p>
            <a:pPr lvl="1"/>
            <a:r>
              <a:rPr lang="en-MY" dirty="0"/>
              <a:t>Only one java file created</a:t>
            </a:r>
          </a:p>
          <a:p>
            <a:r>
              <a:rPr lang="en-MY" dirty="0"/>
              <a:t>Write a java program contain a main method and user-defined java class. </a:t>
            </a:r>
          </a:p>
          <a:p>
            <a:pPr lvl="1"/>
            <a:r>
              <a:rPr lang="en-MY" dirty="0"/>
              <a:t>Two java files need to create for this type application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MY" dirty="0"/>
              <a:t>A java program contain a main method which will called the method defined in another java program. Example, TestRectangle.java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MY" dirty="0"/>
              <a:t>A java program contain a user-defined java class.  Example, Rectangle.java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499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39322"/>
            <a:ext cx="6446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1:		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(test&gt;60)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(“pass”);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008" y="2934115"/>
            <a:ext cx="8068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2:		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((test&gt;60)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&amp;&amp;</a:t>
            </a:r>
            <a:r>
              <a:rPr lang="en-US" sz="2400" dirty="0">
                <a:latin typeface="Courier New" pitchFamily="49" charset="0"/>
              </a:rPr>
              <a:t> (assignment&gt;60))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(“pass”);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548680"/>
            <a:ext cx="3565721" cy="690806"/>
          </a:xfrm>
          <a:prstGeom prst="wedgeRoundRectCallout">
            <a:avLst>
              <a:gd name="adj1" fmla="val -83223"/>
              <a:gd name="adj2" fmla="val 439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Expression using greater than relational operator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716016" y="2132856"/>
            <a:ext cx="4248473" cy="993475"/>
          </a:xfrm>
          <a:prstGeom prst="wedgeRoundRectCallout">
            <a:avLst>
              <a:gd name="adj1" fmla="val -77432"/>
              <a:gd name="adj2" fmla="val 609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Expression using greater than relational operator  and </a:t>
            </a:r>
            <a:r>
              <a:rPr lang="en-MY" dirty="0" err="1"/>
              <a:t>AND</a:t>
            </a:r>
            <a:r>
              <a:rPr lang="en-MY" dirty="0"/>
              <a:t> logical operator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810" y="5445224"/>
            <a:ext cx="8068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3:		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((test&gt;60)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||</a:t>
            </a:r>
            <a:r>
              <a:rPr lang="en-US" sz="2400" dirty="0">
                <a:latin typeface="Courier New" pitchFamily="49" charset="0"/>
              </a:rPr>
              <a:t> (assignment&gt;60))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(“pass”);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279692" y="4581128"/>
            <a:ext cx="4248473" cy="993475"/>
          </a:xfrm>
          <a:prstGeom prst="wedgeRoundRectCallout">
            <a:avLst>
              <a:gd name="adj1" fmla="val -57992"/>
              <a:gd name="adj2" fmla="val 698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MY" dirty="0"/>
              <a:t>Expression using greater than relational operator  and OR 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281174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541869"/>
            <a:ext cx="4248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Syntax: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(expression)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statement1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   statement2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836712"/>
            <a:ext cx="288032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 err="1"/>
              <a:t>If..else</a:t>
            </a:r>
            <a:r>
              <a:rPr lang="en-MY" sz="2400" dirty="0"/>
              <a:t> statement</a:t>
            </a:r>
          </a:p>
        </p:txBody>
      </p:sp>
      <p:pic>
        <p:nvPicPr>
          <p:cNvPr id="4" name="Picture 9" descr="Fig04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3" t="4297" r="17456" b="15690"/>
          <a:stretch/>
        </p:blipFill>
        <p:spPr>
          <a:xfrm>
            <a:off x="3967315" y="826152"/>
            <a:ext cx="5176685" cy="265470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393305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: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(test &gt; 60)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(“pass”); 	</a:t>
            </a:r>
          </a:p>
          <a:p>
            <a:pPr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(“fail”);</a:t>
            </a:r>
          </a:p>
        </p:txBody>
      </p:sp>
    </p:spTree>
    <p:extLst>
      <p:ext uri="{BB962C8B-B14F-4D97-AF65-F5344CB8AC3E}">
        <p14:creationId xmlns:p14="http://schemas.microsoft.com/office/powerpoint/2010/main" val="45361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697" y="980728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Syntax: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400" dirty="0">
                <a:latin typeface="Courier New" pitchFamily="49" charset="0"/>
              </a:rPr>
              <a:t>expression1 ?  expression2  :  expression3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350151"/>
            <a:ext cx="40324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Conditional operator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948286"/>
            <a:ext cx="84249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000" dirty="0">
                <a:latin typeface="Courier New" pitchFamily="49" charset="0"/>
              </a:rPr>
              <a:t>expression1 =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400" dirty="0"/>
              <a:t>, then the result of the condition is expression2.Otherwise, the result of the condition is expression3.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34287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1:</a:t>
            </a:r>
          </a:p>
          <a:p>
            <a:r>
              <a:rPr lang="en-US" sz="2400" dirty="0"/>
              <a:t>	</a:t>
            </a:r>
            <a:r>
              <a:rPr lang="en-MY" sz="2400" dirty="0" err="1"/>
              <a:t>int</a:t>
            </a:r>
            <a:r>
              <a:rPr lang="en-MY" sz="2400" dirty="0"/>
              <a:t> test = 56;</a:t>
            </a:r>
          </a:p>
          <a:p>
            <a:r>
              <a:rPr lang="en-MY" sz="2400" dirty="0"/>
              <a:t>	</a:t>
            </a:r>
            <a:r>
              <a:rPr lang="en-MY" sz="2400" dirty="0" err="1"/>
              <a:t>System.out.print</a:t>
            </a:r>
            <a:r>
              <a:rPr lang="en-MY" sz="2400" dirty="0"/>
              <a:t>(</a:t>
            </a:r>
            <a:r>
              <a:rPr lang="en-MY" sz="2400" dirty="0">
                <a:solidFill>
                  <a:srgbClr val="00B0F0"/>
                </a:solidFill>
              </a:rPr>
              <a:t>test &gt; 60 </a:t>
            </a:r>
            <a:r>
              <a:rPr lang="en-MY" sz="2400" dirty="0">
                <a:solidFill>
                  <a:srgbClr val="FF0000"/>
                </a:solidFill>
              </a:rPr>
              <a:t>?</a:t>
            </a:r>
            <a:r>
              <a:rPr lang="en-MY" sz="2400" dirty="0"/>
              <a:t> "</a:t>
            </a:r>
            <a:r>
              <a:rPr lang="en-MY" sz="2400" dirty="0" err="1">
                <a:solidFill>
                  <a:srgbClr val="00B0F0"/>
                </a:solidFill>
              </a:rPr>
              <a:t>Pass":"Fail</a:t>
            </a:r>
            <a:r>
              <a:rPr lang="en-MY" sz="2400" dirty="0"/>
              <a:t>");</a:t>
            </a:r>
            <a:r>
              <a:rPr lang="en-US" sz="2400" dirty="0">
                <a:latin typeface="Courier New" pitchFamily="49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501317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 2:</a:t>
            </a:r>
          </a:p>
          <a:p>
            <a:r>
              <a:rPr lang="en-US" sz="2400" dirty="0"/>
              <a:t>	</a:t>
            </a:r>
            <a:r>
              <a:rPr lang="en-MY" sz="2400" dirty="0" err="1"/>
              <a:t>int</a:t>
            </a:r>
            <a:r>
              <a:rPr lang="en-MY" sz="2400" dirty="0"/>
              <a:t> test = 76;</a:t>
            </a:r>
          </a:p>
          <a:p>
            <a:r>
              <a:rPr lang="en-MY" sz="2400" dirty="0"/>
              <a:t>	</a:t>
            </a:r>
            <a:r>
              <a:rPr lang="en-MY" sz="2400" dirty="0" err="1"/>
              <a:t>System.out.print</a:t>
            </a:r>
            <a:r>
              <a:rPr lang="en-MY" sz="2400" dirty="0"/>
              <a:t>(test &gt; 60 ? "</a:t>
            </a:r>
            <a:r>
              <a:rPr lang="en-MY" sz="2400" dirty="0" err="1"/>
              <a:t>Pass":"Fail</a:t>
            </a:r>
            <a:r>
              <a:rPr lang="en-MY" sz="2400" dirty="0"/>
              <a:t>");</a:t>
            </a:r>
            <a:r>
              <a:rPr lang="en-US" sz="2400" dirty="0">
                <a:latin typeface="Courier New" pitchFamily="49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19" y="454886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Output Fail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8336" y="621420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Output Pass</a:t>
            </a:r>
          </a:p>
        </p:txBody>
      </p:sp>
    </p:spTree>
    <p:extLst>
      <p:ext uri="{BB962C8B-B14F-4D97-AF65-F5344CB8AC3E}">
        <p14:creationId xmlns:p14="http://schemas.microsoft.com/office/powerpoint/2010/main" val="757746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451899"/>
            <a:ext cx="8591872" cy="952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Conditional Operator and  </a:t>
            </a:r>
            <a:r>
              <a:rPr lang="en-US" sz="3600" dirty="0" err="1"/>
              <a:t>if..else</a:t>
            </a:r>
            <a:r>
              <a:rPr lang="en-US" sz="3600" dirty="0"/>
              <a:t> statement</a:t>
            </a:r>
            <a:endParaRPr lang="en-US" sz="3600" b="1" dirty="0">
              <a:latin typeface="Book Antiqua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524000"/>
            <a:ext cx="8915400" cy="4495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if (</a:t>
            </a:r>
            <a:r>
              <a:rPr lang="en-US" sz="2800" dirty="0" err="1">
                <a:solidFill>
                  <a:srgbClr val="00B0F0"/>
                </a:solidFill>
                <a:latin typeface="Courier New" pitchFamily="49" charset="0"/>
              </a:rPr>
              <a:t>num</a:t>
            </a:r>
            <a:r>
              <a:rPr lang="en-US" sz="2800" dirty="0">
                <a:solidFill>
                  <a:srgbClr val="00B0F0"/>
                </a:solidFill>
                <a:latin typeface="Courier New" pitchFamily="49" charset="0"/>
              </a:rPr>
              <a:t> % 2 == 0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num</a:t>
            </a:r>
            <a:r>
              <a:rPr lang="en-US" sz="2800" dirty="0">
                <a:latin typeface="Courier New" pitchFamily="49" charset="0"/>
              </a:rPr>
              <a:t> + “is even”);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else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num</a:t>
            </a:r>
            <a:r>
              <a:rPr lang="en-US" sz="2800" dirty="0">
                <a:latin typeface="Courier New" pitchFamily="49" charset="0"/>
              </a:rPr>
              <a:t> + “is odd”);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 err="1">
                <a:latin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  (</a:t>
            </a:r>
            <a:r>
              <a:rPr lang="en-US" sz="2800" dirty="0" err="1">
                <a:solidFill>
                  <a:srgbClr val="00B0F0"/>
                </a:solidFill>
                <a:latin typeface="Courier New" pitchFamily="49" charset="0"/>
              </a:rPr>
              <a:t>num</a:t>
            </a:r>
            <a:r>
              <a:rPr lang="en-US" sz="2800" dirty="0">
                <a:solidFill>
                  <a:srgbClr val="00B0F0"/>
                </a:solidFill>
                <a:latin typeface="Courier New" pitchFamily="49" charset="0"/>
              </a:rPr>
              <a:t> % 2 == 0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?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+ “is even” </a:t>
            </a:r>
            <a:r>
              <a:rPr lang="en-US" sz="2800" dirty="0">
                <a:latin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num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+ “is odd”</a:t>
            </a:r>
            <a:r>
              <a:rPr lang="en-US" sz="2800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1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07464" y="1494729"/>
            <a:ext cx="669870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switch </a:t>
            </a:r>
            <a:r>
              <a:rPr lang="en-US" sz="2400" dirty="0">
                <a:latin typeface="Courier New" pitchFamily="49" charset="0"/>
              </a:rPr>
              <a:t>(expression)</a:t>
            </a:r>
          </a:p>
          <a:p>
            <a:r>
              <a:rPr lang="en-US" sz="2400" dirty="0">
                <a:latin typeface="Courier New" pitchFamily="49" charset="0"/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value1: statements1</a:t>
            </a:r>
          </a:p>
          <a:p>
            <a:r>
              <a:rPr lang="en-US" sz="2400" b="1" dirty="0">
                <a:latin typeface="Courier New" pitchFamily="49" charset="0"/>
              </a:rPr>
              <a:t>	      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break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value2: statements2</a:t>
            </a:r>
          </a:p>
          <a:p>
            <a:r>
              <a:rPr lang="en-US" sz="2400" b="1" dirty="0">
                <a:latin typeface="Courier New" pitchFamily="49" charset="0"/>
              </a:rPr>
              <a:t>	      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break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en-US" sz="2400" dirty="0">
                <a:latin typeface="Courier New" pitchFamily="49" charset="0"/>
              </a:rPr>
              <a:t>   ...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case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valuen</a:t>
            </a:r>
            <a:r>
              <a:rPr lang="en-US" sz="2400" dirty="0">
                <a:latin typeface="Courier New" pitchFamily="49" charset="0"/>
              </a:rPr>
              <a:t>: </a:t>
            </a:r>
            <a:r>
              <a:rPr lang="en-US" sz="2400" dirty="0" err="1">
                <a:latin typeface="Courier New" pitchFamily="49" charset="0"/>
              </a:rPr>
              <a:t>statementsn</a:t>
            </a:r>
            <a:endParaRPr lang="en-US" sz="2400" dirty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	       </a:t>
            </a: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break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default</a:t>
            </a:r>
            <a:r>
              <a:rPr lang="en-US" sz="2400" dirty="0">
                <a:latin typeface="Courier New" pitchFamily="49" charset="0"/>
              </a:rPr>
              <a:t>: statements</a:t>
            </a:r>
          </a:p>
          <a:p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580984"/>
            <a:ext cx="40324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Switch 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624" y="5517232"/>
            <a:ext cx="771079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563" indent="-55563" defTabSz="287338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switch-expression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must yield a value of </a:t>
            </a:r>
            <a:r>
              <a:rPr lang="en-US" sz="28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800" u="sng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type and must always be enclosed in parentheses.</a:t>
            </a:r>
          </a:p>
        </p:txBody>
      </p:sp>
    </p:spTree>
    <p:extLst>
      <p:ext uri="{BB962C8B-B14F-4D97-AF65-F5344CB8AC3E}">
        <p14:creationId xmlns:p14="http://schemas.microsoft.com/office/powerpoint/2010/main" val="369293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971" y="260648"/>
            <a:ext cx="63184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err="1"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 month =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dirty="0">
                <a:ea typeface="SimSun" pitchFamily="2" charset="-122"/>
              </a:rPr>
              <a:t>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switch (month) 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1: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("January");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2: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("February");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3: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("March");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4: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("April");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5: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("May");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6: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("June");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7: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("July");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           </a:t>
            </a:r>
            <a:r>
              <a:rPr lang="en-US" altLang="zh-CN" dirty="0">
                <a:solidFill>
                  <a:srgbClr val="00B050"/>
                </a:solidFill>
                <a:ea typeface="SimSun" pitchFamily="2" charset="-122"/>
              </a:rPr>
              <a:t>case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dirty="0">
                <a:solidFill>
                  <a:srgbClr val="00B050"/>
                </a:solidFill>
                <a:ea typeface="SimSun" pitchFamily="2" charset="-122"/>
              </a:rPr>
              <a:t>:  </a:t>
            </a:r>
            <a:r>
              <a:rPr lang="en-US" altLang="zh-CN" dirty="0" err="1">
                <a:solidFill>
                  <a:srgbClr val="00B050"/>
                </a:solidFill>
                <a:ea typeface="SimSun" pitchFamily="2" charset="-122"/>
              </a:rPr>
              <a:t>System.out.println</a:t>
            </a:r>
            <a:r>
              <a:rPr lang="en-US" altLang="zh-CN" dirty="0">
                <a:solidFill>
                  <a:srgbClr val="00B050"/>
                </a:solidFill>
                <a:ea typeface="SimSun" pitchFamily="2" charset="-122"/>
              </a:rPr>
              <a:t>("August");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9: 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("September");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10: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("October");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11: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("November");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case 12: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("December"); break;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    default: 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(“invalid month”);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        }</a:t>
            </a:r>
            <a:endParaRPr lang="en-MY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282993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Output August</a:t>
            </a:r>
          </a:p>
        </p:txBody>
      </p:sp>
    </p:spTree>
    <p:extLst>
      <p:ext uri="{BB962C8B-B14F-4D97-AF65-F5344CB8AC3E}">
        <p14:creationId xmlns:p14="http://schemas.microsoft.com/office/powerpoint/2010/main" val="159093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-1588" y="1676400"/>
          <a:ext cx="9147176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3869436" imgH="1679448" progId="Word.Picture.8">
                  <p:embed/>
                </p:oleObj>
              </mc:Choice>
              <mc:Fallback>
                <p:oleObj name="Picture" r:id="rId3" imgW="3869436" imgH="1679448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1676400"/>
                        <a:ext cx="9147176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80984"/>
            <a:ext cx="40324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Multiple </a:t>
            </a:r>
            <a:r>
              <a:rPr lang="en-MY" sz="2400" dirty="0" err="1"/>
              <a:t>if..else</a:t>
            </a:r>
            <a:r>
              <a:rPr lang="en-MY" sz="2400" dirty="0"/>
              <a:t>  statement</a:t>
            </a:r>
          </a:p>
        </p:txBody>
      </p:sp>
    </p:spTree>
    <p:extLst>
      <p:ext uri="{BB962C8B-B14F-4D97-AF65-F5344CB8AC3E}">
        <p14:creationId xmlns:p14="http://schemas.microsoft.com/office/powerpoint/2010/main" val="34411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52565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 err="1"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 mark =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75;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if ((mark&gt;=80) &amp;&amp; (mark &lt;=100)){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("A");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}else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if((mark&gt;=70) &amp;&amp; (mark &lt;=79)){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("B");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}else if((mark &gt;=60) &amp;&amp; (mark &lt;=69)){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("C");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}else if((mark &gt;=50) &amp;&amp; (mark &lt;=59)){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("D");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}else if((mark&gt;=0) &amp;&amp; (mark &lt;=49)){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("F");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else{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("Invalid mark");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</a:t>
            </a:r>
          </a:p>
        </p:txBody>
      </p:sp>
      <p:graphicFrame>
        <p:nvGraphicFramePr>
          <p:cNvPr id="3" name="Group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445630"/>
              </p:ext>
            </p:extLst>
          </p:nvPr>
        </p:nvGraphicFramePr>
        <p:xfrm>
          <a:off x="5724128" y="581166"/>
          <a:ext cx="2952328" cy="2664296"/>
        </p:xfrm>
        <a:graphic>
          <a:graphicData uri="http://schemas.openxmlformats.org/drawingml/2006/table">
            <a:tbl>
              <a:tblPr/>
              <a:tblGrid>
                <a:gridCol w="167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099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3197"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80-100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70-79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60-69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50-59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0-49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2075" marR="92075" marT="46046" marB="460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44208" y="400506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Output B</a:t>
            </a:r>
          </a:p>
        </p:txBody>
      </p:sp>
    </p:spTree>
    <p:extLst>
      <p:ext uri="{BB962C8B-B14F-4D97-AF65-F5344CB8AC3E}">
        <p14:creationId xmlns:p14="http://schemas.microsoft.com/office/powerpoint/2010/main" val="200917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3400" y="1268760"/>
            <a:ext cx="4758680" cy="518457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Syntax: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(expression1)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statement1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(expression2)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   statement2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    statement3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023" y="580984"/>
            <a:ext cx="288032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Nested if statement</a:t>
            </a:r>
          </a:p>
        </p:txBody>
      </p:sp>
    </p:spTree>
    <p:extLst>
      <p:ext uri="{BB962C8B-B14F-4D97-AF65-F5344CB8AC3E}">
        <p14:creationId xmlns:p14="http://schemas.microsoft.com/office/powerpoint/2010/main" val="293719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98483" y="2636912"/>
            <a:ext cx="8001000" cy="363784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err="1"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 test=46,assignment=78;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if(test&gt;60)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	if(assignment &gt; 60)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	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(“Pass");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	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a typeface="SimSun" pitchFamily="2" charset="-122"/>
              </a:rPr>
              <a:t>		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(“fail");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(“fail");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</a:t>
            </a:r>
            <a:endParaRPr lang="zh-CN" altLang="en-US" dirty="0">
              <a:ea typeface="SimSun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021" y="792581"/>
            <a:ext cx="7899453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Nested if statement – two conditions must be 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021" y="1605781"/>
            <a:ext cx="7899453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Problem: output Pass if both test and assignment are greater than 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282993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Output Fail</a:t>
            </a:r>
          </a:p>
        </p:txBody>
      </p:sp>
    </p:spTree>
    <p:extLst>
      <p:ext uri="{BB962C8B-B14F-4D97-AF65-F5344CB8AC3E}">
        <p14:creationId xmlns:p14="http://schemas.microsoft.com/office/powerpoint/2010/main" val="14392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208"/>
            <a:ext cx="8229600" cy="990600"/>
          </a:xfrm>
        </p:spPr>
        <p:txBody>
          <a:bodyPr>
            <a:noAutofit/>
          </a:bodyPr>
          <a:lstStyle/>
          <a:p>
            <a:r>
              <a:rPr lang="en-MY" sz="3200" dirty="0"/>
              <a:t>Java program contain a main method</a:t>
            </a:r>
            <a:br>
              <a:rPr lang="en-MY" sz="3200" dirty="0"/>
            </a:br>
            <a:endParaRPr lang="en-MY" sz="3200" dirty="0"/>
          </a:p>
        </p:txBody>
      </p:sp>
      <p:sp>
        <p:nvSpPr>
          <p:cNvPr id="3" name="Rectangle 2"/>
          <p:cNvSpPr/>
          <p:nvPr/>
        </p:nvSpPr>
        <p:spPr>
          <a:xfrm>
            <a:off x="887433" y="1916832"/>
            <a:ext cx="7140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public class hello {        </a:t>
            </a:r>
          </a:p>
          <a:p>
            <a:r>
              <a:rPr lang="en-MY" sz="2400" dirty="0"/>
              <a:t>   </a:t>
            </a:r>
          </a:p>
          <a:p>
            <a:r>
              <a:rPr lang="en-MY" sz="2400" dirty="0"/>
              <a:t>    public static void </a:t>
            </a:r>
            <a:r>
              <a:rPr lang="en-MY" sz="2400" dirty="0">
                <a:solidFill>
                  <a:srgbClr val="00B0F0"/>
                </a:solidFill>
              </a:rPr>
              <a:t>main</a:t>
            </a:r>
            <a:r>
              <a:rPr lang="en-MY" sz="2400" dirty="0"/>
              <a:t>(String[] </a:t>
            </a:r>
            <a:r>
              <a:rPr lang="en-MY" sz="2400" dirty="0" err="1"/>
              <a:t>args</a:t>
            </a:r>
            <a:r>
              <a:rPr lang="en-MY" sz="2400" dirty="0"/>
              <a:t>) {</a:t>
            </a:r>
          </a:p>
          <a:p>
            <a:endParaRPr lang="en-MY" sz="2400" dirty="0"/>
          </a:p>
          <a:p>
            <a:r>
              <a:rPr lang="en-MY" sz="2400" dirty="0"/>
              <a:t>	//input statement</a:t>
            </a:r>
          </a:p>
          <a:p>
            <a:r>
              <a:rPr lang="en-MY" sz="2400" dirty="0"/>
              <a:t>	//processing statement</a:t>
            </a:r>
          </a:p>
          <a:p>
            <a:r>
              <a:rPr lang="en-MY" sz="2400" dirty="0"/>
              <a:t>	//output statement</a:t>
            </a:r>
          </a:p>
          <a:p>
            <a:r>
              <a:rPr lang="en-MY" sz="2400" dirty="0"/>
              <a:t>    }</a:t>
            </a:r>
          </a:p>
          <a:p>
            <a:r>
              <a:rPr lang="en-MY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2377" y="5418802"/>
            <a:ext cx="396044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800" dirty="0"/>
              <a:t>File name: hello.java</a:t>
            </a:r>
          </a:p>
        </p:txBody>
      </p:sp>
    </p:spTree>
    <p:extLst>
      <p:ext uri="{BB962C8B-B14F-4D97-AF65-F5344CB8AC3E}">
        <p14:creationId xmlns:p14="http://schemas.microsoft.com/office/powerpoint/2010/main" val="307938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64642" y="2564904"/>
            <a:ext cx="8001000" cy="403244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err="1">
                <a:ea typeface="SimSun" pitchFamily="2" charset="-122"/>
              </a:rPr>
              <a:t>int</a:t>
            </a:r>
            <a:r>
              <a:rPr lang="en-US" altLang="zh-CN" dirty="0">
                <a:ea typeface="SimSun" pitchFamily="2" charset="-122"/>
              </a:rPr>
              <a:t> test=46,assignment=78;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if(test&gt;60)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		</a:t>
            </a:r>
            <a:r>
              <a:rPr lang="en-US" altLang="zh-CN" dirty="0" err="1">
                <a:ea typeface="SimSun" pitchFamily="2" charset="-122"/>
              </a:rPr>
              <a:t>System.out.println</a:t>
            </a:r>
            <a:r>
              <a:rPr lang="en-US" altLang="zh-CN" dirty="0">
                <a:ea typeface="SimSun" pitchFamily="2" charset="-122"/>
              </a:rPr>
              <a:t>(“Pass");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else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ea typeface="SimSun" pitchFamily="2" charset="-122"/>
              </a:rPr>
              <a:t>	</a:t>
            </a: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if(assignment &gt; 60)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		</a:t>
            </a:r>
            <a:r>
              <a:rPr lang="en-US" altLang="zh-CN" sz="2400" dirty="0" err="1">
                <a:solidFill>
                  <a:srgbClr val="00B050"/>
                </a:solidFill>
                <a:ea typeface="SimSun" pitchFamily="2" charset="-122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(“Pass");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  else</a:t>
            </a:r>
          </a:p>
          <a:p>
            <a:pPr lvl="3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	   </a:t>
            </a:r>
            <a:r>
              <a:rPr lang="en-US" altLang="zh-CN" sz="2400" dirty="0" err="1">
                <a:solidFill>
                  <a:srgbClr val="00B050"/>
                </a:solidFill>
                <a:ea typeface="SimSun" pitchFamily="2" charset="-122"/>
              </a:rPr>
              <a:t>System.out.println</a:t>
            </a:r>
            <a:r>
              <a:rPr lang="en-US" altLang="zh-CN" sz="2400" dirty="0">
                <a:solidFill>
                  <a:srgbClr val="00B050"/>
                </a:solidFill>
                <a:ea typeface="SimSun" pitchFamily="2" charset="-122"/>
              </a:rPr>
              <a:t>(“fail");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SimSun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021" y="792581"/>
            <a:ext cx="78820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Nested if statement – either condition is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642" y="1412776"/>
            <a:ext cx="7899453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Problem: output Pass if either test or assignment is greater than 60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282993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Output Pass</a:t>
            </a:r>
          </a:p>
        </p:txBody>
      </p:sp>
    </p:spTree>
    <p:extLst>
      <p:ext uri="{BB962C8B-B14F-4D97-AF65-F5344CB8AC3E}">
        <p14:creationId xmlns:p14="http://schemas.microsoft.com/office/powerpoint/2010/main" val="30867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MY" sz="2800" dirty="0"/>
              <a:t>Write a program that asks the user to input a number to determine whether it is odd or even. You should use the modulus operator (%).</a:t>
            </a:r>
          </a:p>
          <a:p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10459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4704"/>
          </a:xfrm>
        </p:spPr>
        <p:txBody>
          <a:bodyPr>
            <a:no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Write a program that asks for menu item number 1 to 4 and output the relevant item name based on the following table: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z="1050" dirty="0">
              <a:latin typeface="Arial" pitchFamily="34" charset="0"/>
              <a:cs typeface="Arial" pitchFamily="34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MY" sz="2800" dirty="0"/>
          </a:p>
        </p:txBody>
      </p:sp>
      <p:sp>
        <p:nvSpPr>
          <p:cNvPr id="7" name="Rectangle 6"/>
          <p:cNvSpPr/>
          <p:nvPr/>
        </p:nvSpPr>
        <p:spPr>
          <a:xfrm>
            <a:off x="504814" y="5517232"/>
            <a:ext cx="7992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if user input other item number, the program should output “Item is not in menu”.</a:t>
            </a:r>
            <a:endParaRPr lang="en-MY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3212976"/>
            <a:ext cx="467187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71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dirty="0"/>
              <a:t>Write a java program that prompts user to input two integers and a number(input 1 to add these two numbers, input 2 to multiply these two numbers). The program will terminate if input other number. Note that two integers must be positive values.</a:t>
            </a:r>
          </a:p>
        </p:txBody>
      </p:sp>
    </p:spTree>
    <p:extLst>
      <p:ext uri="{BB962C8B-B14F-4D97-AF65-F5344CB8AC3E}">
        <p14:creationId xmlns:p14="http://schemas.microsoft.com/office/powerpoint/2010/main" val="148525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Loop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for loop</a:t>
            </a:r>
          </a:p>
          <a:p>
            <a:r>
              <a:rPr lang="en-MY" sz="3200" dirty="0" err="1"/>
              <a:t>do..while</a:t>
            </a:r>
            <a:r>
              <a:rPr lang="en-MY" sz="3200" dirty="0"/>
              <a:t> loop</a:t>
            </a:r>
          </a:p>
          <a:p>
            <a:r>
              <a:rPr lang="en-MY" sz="3200" dirty="0"/>
              <a:t>while loop</a:t>
            </a:r>
          </a:p>
          <a:p>
            <a:r>
              <a:rPr lang="en-MY" sz="3200" dirty="0"/>
              <a:t>Break statement</a:t>
            </a:r>
          </a:p>
          <a:p>
            <a:r>
              <a:rPr lang="en-MY" sz="3200" dirty="0"/>
              <a:t>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197743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772816"/>
            <a:ext cx="4968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Syntax: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800" dirty="0">
                <a:latin typeface="Courier New" pitchFamily="49" charset="0"/>
                <a:cs typeface="Times New Roman" pitchFamily="18" charset="0"/>
              </a:rPr>
              <a:t> (expression)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49" charset="0"/>
                <a:cs typeface="Times New Roman" pitchFamily="18" charset="0"/>
              </a:rPr>
              <a:t>	    statement</a:t>
            </a:r>
          </a:p>
        </p:txBody>
      </p:sp>
      <p:pic>
        <p:nvPicPr>
          <p:cNvPr id="4" name="Picture 8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457" y="3581400"/>
            <a:ext cx="7842448" cy="2693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71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1124744"/>
            <a:ext cx="8496944" cy="4572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Example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                             </a:t>
            </a:r>
            <a:r>
              <a:rPr lang="en-US" sz="2000" dirty="0">
                <a:solidFill>
                  <a:srgbClr val="00CC00"/>
                </a:solidFill>
                <a:latin typeface="Courier New" pitchFamily="49" charset="0"/>
              </a:rPr>
              <a:t>//Line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&lt;= 20)                     </a:t>
            </a:r>
            <a:r>
              <a:rPr lang="en-US" sz="2000" dirty="0">
                <a:solidFill>
                  <a:srgbClr val="00CC00"/>
                </a:solidFill>
                <a:latin typeface="Courier New" pitchFamily="49" charset="0"/>
              </a:rPr>
              <a:t>//Line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System.out.print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+ " ");      </a:t>
            </a:r>
            <a:r>
              <a:rPr lang="en-US" sz="2000" dirty="0">
                <a:solidFill>
                  <a:srgbClr val="00CC00"/>
                </a:solidFill>
                <a:latin typeface="Courier New" pitchFamily="49" charset="0"/>
              </a:rPr>
              <a:t>//Line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+ 5;                      </a:t>
            </a:r>
            <a:r>
              <a:rPr lang="en-US" sz="2000" dirty="0">
                <a:solidFill>
                  <a:srgbClr val="00CC00"/>
                </a:solidFill>
                <a:latin typeface="Courier New" pitchFamily="49" charset="0"/>
              </a:rPr>
              <a:t>//Line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();               </a:t>
            </a:r>
            <a:r>
              <a:rPr lang="en-US" sz="2000" dirty="0">
                <a:solidFill>
                  <a:srgbClr val="00CC00"/>
                </a:solidFill>
                <a:latin typeface="Courier New" pitchFamily="49" charset="0"/>
              </a:rPr>
              <a:t>//Line 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	Output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  <a:endParaRPr 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0 5 10 15 20</a:t>
            </a:r>
          </a:p>
          <a:p>
            <a:pPr algn="just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053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447368"/>
            <a:ext cx="77724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Counter-Controlled while Loop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111045"/>
            <a:ext cx="8001000" cy="5791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Used when exact number of data or entry pieces is known.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General form: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N = </a:t>
            </a: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Times New Roman" pitchFamily="18" charset="0"/>
              </a:rPr>
              <a:t>//value input by user or specified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339933"/>
                </a:solidFill>
                <a:latin typeface="Courier New" pitchFamily="49" charset="0"/>
                <a:cs typeface="Times New Roman" pitchFamily="18" charset="0"/>
              </a:rPr>
              <a:t>        //in program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counter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(counter &lt; 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counter++;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}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34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0" y="528484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Sentinel-Controlled while Loop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95284"/>
            <a:ext cx="8229600" cy="5257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600" dirty="0"/>
              <a:t>Used when exact number of entry pieces is unknown, but last entry (</a:t>
            </a:r>
            <a:r>
              <a:rPr lang="en-US" sz="2600" dirty="0">
                <a:solidFill>
                  <a:srgbClr val="FF0000"/>
                </a:solidFill>
              </a:rPr>
              <a:t>special/sentinel value</a:t>
            </a:r>
            <a:r>
              <a:rPr lang="en-US" sz="2600" dirty="0"/>
              <a:t>) is known.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General form: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Input the first data item into variable;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(variable != sentinel)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input a data item into variable;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17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6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write a program to enter an integer value, the program exits if the input is 0.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708920"/>
            <a:ext cx="3168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solution 1: </a:t>
            </a:r>
            <a:r>
              <a:rPr lang="en-MY" b="1" dirty="0">
                <a:solidFill>
                  <a:srgbClr val="FF0000"/>
                </a:solidFill>
              </a:rPr>
              <a:t>do...while loop</a:t>
            </a:r>
            <a:endParaRPr lang="en-MY" dirty="0">
              <a:solidFill>
                <a:srgbClr val="FF0000"/>
              </a:solidFill>
            </a:endParaRPr>
          </a:p>
          <a:p>
            <a:r>
              <a:rPr lang="en-MY" dirty="0"/>
              <a:t>-----------------------------</a:t>
            </a:r>
          </a:p>
          <a:p>
            <a:r>
              <a:rPr lang="en-MY" dirty="0"/>
              <a:t>start</a:t>
            </a:r>
          </a:p>
          <a:p>
            <a:r>
              <a:rPr lang="en-MY" dirty="0"/>
              <a:t> </a:t>
            </a:r>
          </a:p>
          <a:p>
            <a:r>
              <a:rPr lang="en-MY" dirty="0"/>
              <a:t>do{</a:t>
            </a:r>
          </a:p>
          <a:p>
            <a:r>
              <a:rPr lang="en-MY" dirty="0"/>
              <a:t>	get number</a:t>
            </a:r>
          </a:p>
          <a:p>
            <a:r>
              <a:rPr lang="en-MY" dirty="0"/>
              <a:t>        </a:t>
            </a:r>
          </a:p>
          <a:p>
            <a:r>
              <a:rPr lang="en-MY" dirty="0"/>
              <a:t>}while(number!=0);</a:t>
            </a:r>
          </a:p>
          <a:p>
            <a:r>
              <a:rPr lang="en-MY" dirty="0"/>
              <a:t> </a:t>
            </a:r>
          </a:p>
          <a:p>
            <a:r>
              <a:rPr lang="en-MY" dirty="0"/>
              <a:t>stop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730166"/>
            <a:ext cx="3240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solution 2: while loop</a:t>
            </a:r>
            <a:endParaRPr lang="en-MY" dirty="0"/>
          </a:p>
          <a:p>
            <a:r>
              <a:rPr lang="en-MY" dirty="0"/>
              <a:t>---------------------</a:t>
            </a:r>
          </a:p>
          <a:p>
            <a:r>
              <a:rPr lang="en-MY" dirty="0"/>
              <a:t>start</a:t>
            </a:r>
          </a:p>
          <a:p>
            <a:r>
              <a:rPr lang="en-MY" dirty="0"/>
              <a:t>	get number</a:t>
            </a:r>
          </a:p>
          <a:p>
            <a:r>
              <a:rPr lang="en-MY" dirty="0"/>
              <a:t>	while(number!=0)</a:t>
            </a:r>
          </a:p>
          <a:p>
            <a:r>
              <a:rPr lang="en-MY" dirty="0"/>
              <a:t>		get number</a:t>
            </a:r>
          </a:p>
          <a:p>
            <a:r>
              <a:rPr lang="en-MY" dirty="0"/>
              <a:t>	end while</a:t>
            </a:r>
          </a:p>
          <a:p>
            <a:r>
              <a:rPr lang="en-MY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7004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Sample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public class </a:t>
            </a:r>
            <a:r>
              <a:rPr lang="en-MY" sz="2400" dirty="0" err="1">
                <a:solidFill>
                  <a:srgbClr val="FF0000"/>
                </a:solidFill>
              </a:rPr>
              <a:t>CalculatorMain</a:t>
            </a:r>
            <a:r>
              <a:rPr lang="en-MY" sz="2400" dirty="0"/>
              <a:t> {    </a:t>
            </a:r>
          </a:p>
          <a:p>
            <a:r>
              <a:rPr lang="en-MY" sz="2400" dirty="0"/>
              <a:t>    </a:t>
            </a:r>
          </a:p>
          <a:p>
            <a:r>
              <a:rPr lang="en-MY" sz="2400" dirty="0"/>
              <a:t>    public static void main(String[] </a:t>
            </a:r>
            <a:r>
              <a:rPr lang="en-MY" sz="2400" dirty="0" err="1"/>
              <a:t>args</a:t>
            </a:r>
            <a:r>
              <a:rPr lang="en-MY" sz="2400" dirty="0"/>
              <a:t>) {</a:t>
            </a:r>
          </a:p>
          <a:p>
            <a:r>
              <a:rPr lang="en-MY" sz="2400" dirty="0"/>
              <a:t>       double </a:t>
            </a:r>
            <a:r>
              <a:rPr lang="en-MY" sz="2400" dirty="0" err="1"/>
              <a:t>x,y</a:t>
            </a:r>
            <a:r>
              <a:rPr lang="en-MY" sz="2400" dirty="0"/>
              <a:t>;      </a:t>
            </a:r>
          </a:p>
          <a:p>
            <a:r>
              <a:rPr lang="en-MY" sz="2400" dirty="0"/>
              <a:t>       x=4.5;</a:t>
            </a:r>
          </a:p>
          <a:p>
            <a:r>
              <a:rPr lang="en-MY" sz="2400" dirty="0"/>
              <a:t>       y=3.5;</a:t>
            </a:r>
          </a:p>
          <a:p>
            <a:r>
              <a:rPr lang="en-MY" sz="2400" dirty="0"/>
              <a:t>       </a:t>
            </a:r>
            <a:r>
              <a:rPr lang="en-MY" sz="2400" dirty="0" err="1"/>
              <a:t>System.out.println</a:t>
            </a:r>
            <a:r>
              <a:rPr lang="en-MY" sz="2400" dirty="0"/>
              <a:t>(x+ " - " + y + " = " + (</a:t>
            </a:r>
            <a:r>
              <a:rPr lang="en-MY" sz="2400" dirty="0" err="1"/>
              <a:t>x+y</a:t>
            </a:r>
            <a:r>
              <a:rPr lang="en-MY" sz="2400" dirty="0"/>
              <a:t>));</a:t>
            </a:r>
          </a:p>
          <a:p>
            <a:r>
              <a:rPr lang="en-MY" sz="2400" dirty="0"/>
              <a:t>       </a:t>
            </a:r>
            <a:r>
              <a:rPr lang="en-MY" sz="2400" dirty="0" err="1"/>
              <a:t>System.out.println</a:t>
            </a:r>
            <a:r>
              <a:rPr lang="en-MY" sz="2400" dirty="0"/>
              <a:t>(x+ " + " + y + " = " + (x-y));</a:t>
            </a:r>
          </a:p>
          <a:p>
            <a:r>
              <a:rPr lang="en-MY" sz="2400" dirty="0"/>
              <a:t>    }</a:t>
            </a:r>
          </a:p>
          <a:p>
            <a:r>
              <a:rPr lang="en-MY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899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7140" y="464574"/>
            <a:ext cx="77724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Flag-Controlled while Loop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295400"/>
            <a:ext cx="8077200" cy="5334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/>
              <a:t>Boolean value used to control loop.</a:t>
            </a:r>
          </a:p>
          <a:p>
            <a:pPr>
              <a:lnSpc>
                <a:spcPct val="90000"/>
              </a:lnSpc>
            </a:pPr>
            <a:r>
              <a:rPr lang="en-US" sz="2600"/>
              <a:t>General form: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boolean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found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false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;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(!found)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(expression)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    found =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  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}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53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022" y="2708920"/>
            <a:ext cx="59531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dirty="0"/>
              <a:t>solution 3: while loop with break </a:t>
            </a:r>
            <a:endParaRPr lang="en-MY" sz="2400" dirty="0"/>
          </a:p>
          <a:p>
            <a:r>
              <a:rPr lang="en-MY" sz="2400" dirty="0"/>
              <a:t>---------------------</a:t>
            </a:r>
          </a:p>
          <a:p>
            <a:r>
              <a:rPr lang="en-MY" sz="2400" dirty="0"/>
              <a:t>start</a:t>
            </a:r>
          </a:p>
          <a:p>
            <a:r>
              <a:rPr lang="en-MY" sz="2400" dirty="0"/>
              <a:t>	while(true)</a:t>
            </a:r>
          </a:p>
          <a:p>
            <a:r>
              <a:rPr lang="en-MY" sz="2400" dirty="0"/>
              <a:t>		get number</a:t>
            </a:r>
          </a:p>
          <a:p>
            <a:r>
              <a:rPr lang="en-MY" sz="2400" dirty="0"/>
              <a:t> 		if(number==0) break;</a:t>
            </a:r>
          </a:p>
          <a:p>
            <a:r>
              <a:rPr lang="en-MY" sz="2400" dirty="0"/>
              <a:t>	end while</a:t>
            </a:r>
          </a:p>
          <a:p>
            <a:r>
              <a:rPr lang="en-MY" sz="2400" dirty="0"/>
              <a:t>Stop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MY" dirty="0"/>
              <a:t>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89269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MY"/>
              <a:t>write a program to enter an integer value, the program exits if the input is 0.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57998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For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426343" y="1483448"/>
            <a:ext cx="851383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Syntax:</a:t>
            </a:r>
          </a:p>
          <a:p>
            <a:pPr>
              <a:buFontTx/>
              <a:buNone/>
            </a:pPr>
            <a:endParaRPr lang="en-US" sz="900" dirty="0"/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(initial statement; loop condition; update statement)</a:t>
            </a:r>
          </a:p>
          <a:p>
            <a:pPr lvl="1">
              <a:buFontTx/>
              <a:buNone/>
            </a:pP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statement</a:t>
            </a:r>
            <a:endParaRPr lang="en-US" dirty="0">
              <a:latin typeface="Courier New" pitchFamily="49" charset="0"/>
            </a:endParaRPr>
          </a:p>
        </p:txBody>
      </p:sp>
      <p:pic>
        <p:nvPicPr>
          <p:cNvPr id="4" name="Picture 6" descr="Fig05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212976"/>
            <a:ext cx="6248400" cy="35831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225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62000" y="1066800"/>
            <a:ext cx="7772400" cy="4114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b="1" dirty="0"/>
              <a:t>Example </a:t>
            </a:r>
          </a:p>
          <a:p>
            <a:pPr>
              <a:buFontTx/>
              <a:buNone/>
            </a:pPr>
            <a:r>
              <a:rPr lang="en-US" sz="2800" dirty="0"/>
              <a:t>The following for loop prints the first 10 nonnegative integers:</a:t>
            </a:r>
          </a:p>
          <a:p>
            <a:pPr>
              <a:buFontTx/>
              <a:buNone/>
            </a:pPr>
            <a:endParaRPr lang="en-US" sz="2800" dirty="0"/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&lt; 10;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++)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+ " ");</a:t>
            </a:r>
          </a:p>
          <a:p>
            <a:pPr lvl="1">
              <a:buFontTx/>
              <a:buNone/>
            </a:pP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14121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61980" y="692696"/>
            <a:ext cx="7772400" cy="583264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 dirty="0"/>
              <a:t>Example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/>
              <a:t>The following for loop outputs the word </a:t>
            </a:r>
            <a:r>
              <a:rPr lang="en-US" sz="2000" dirty="0">
                <a:latin typeface="Courier New" pitchFamily="49" charset="0"/>
              </a:rPr>
              <a:t>Hello</a:t>
            </a:r>
            <a:r>
              <a:rPr lang="en-US" sz="2000" dirty="0"/>
              <a:t> and a star (on separate lines) five times:</a:t>
            </a: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1;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&lt;=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	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Hello</a:t>
            </a:r>
            <a:r>
              <a:rPr lang="en-US" sz="2000" dirty="0">
                <a:latin typeface="Courier New" pitchFamily="49" charset="0"/>
              </a:rPr>
              <a:t>");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	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2000" dirty="0">
                <a:latin typeface="Courier New" pitchFamily="49" charset="0"/>
              </a:rPr>
              <a:t>");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/>
              <a:t>2.	The following for loop outputs the word </a:t>
            </a:r>
            <a:r>
              <a:rPr lang="en-US" sz="2000" dirty="0">
                <a:latin typeface="Courier New" pitchFamily="49" charset="0"/>
              </a:rPr>
              <a:t>Hello</a:t>
            </a:r>
            <a:r>
              <a:rPr lang="en-US" sz="2000" dirty="0"/>
              <a:t> five times and the star only once: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	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1;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&lt;= 5;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++)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("Hello");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("*");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0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do…while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981" y="17104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Syntax: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  <a:cs typeface="Times New Roman" pitchFamily="18" charset="0"/>
              </a:rPr>
              <a:t>   statement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400" dirty="0">
                <a:latin typeface="Courier New" pitchFamily="49" charset="0"/>
                <a:cs typeface="Times New Roman" pitchFamily="18" charset="0"/>
              </a:rPr>
              <a:t> (expression);</a:t>
            </a:r>
            <a:endParaRPr lang="en-MY" sz="2400" dirty="0"/>
          </a:p>
        </p:txBody>
      </p:sp>
      <p:pic>
        <p:nvPicPr>
          <p:cNvPr id="4" name="Picture 6" descr="Fi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908721"/>
            <a:ext cx="4392488" cy="510609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330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12955"/>
            <a:ext cx="91440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urier New" pitchFamily="49" charset="0"/>
                <a:cs typeface="Times New Roman" pitchFamily="18" charset="0"/>
              </a:rPr>
              <a:t>break</a:t>
            </a:r>
            <a:r>
              <a:rPr lang="en-US"/>
              <a:t> Statements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555955"/>
            <a:ext cx="8229600" cy="51054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Used to </a:t>
            </a:r>
            <a:r>
              <a:rPr lang="en-US" sz="2800">
                <a:cs typeface="Times New Roman" pitchFamily="18" charset="0"/>
              </a:rPr>
              <a:t>exit early from a loop.</a:t>
            </a:r>
            <a:r>
              <a:rPr lang="en-US" sz="2800"/>
              <a:t> </a:t>
            </a:r>
          </a:p>
          <a:p>
            <a:r>
              <a:rPr lang="en-US" sz="2800"/>
              <a:t>Used to </a:t>
            </a:r>
            <a:r>
              <a:rPr lang="en-US" sz="2800">
                <a:cs typeface="Times New Roman" pitchFamily="18" charset="0"/>
              </a:rPr>
              <a:t>skip remainder of 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switch</a:t>
            </a:r>
            <a:r>
              <a:rPr lang="en-US" sz="2800">
                <a:cs typeface="Times New Roman" pitchFamily="18" charset="0"/>
              </a:rPr>
              <a:t> structure.</a:t>
            </a:r>
          </a:p>
          <a:p>
            <a:r>
              <a:rPr lang="en-US" sz="2800">
                <a:solidFill>
                  <a:srgbClr val="000000"/>
                </a:solidFill>
                <a:cs typeface="Times New Roman" pitchFamily="18" charset="0"/>
              </a:rPr>
              <a:t>Can be placed within if statement of a loop.</a:t>
            </a:r>
          </a:p>
          <a:p>
            <a:pPr lvl="1"/>
            <a:r>
              <a:rPr lang="en-US" sz="2600">
                <a:solidFill>
                  <a:srgbClr val="000000"/>
                </a:solidFill>
                <a:cs typeface="Times New Roman" pitchFamily="18" charset="0"/>
              </a:rPr>
              <a:t>If condition is met, loop is exited immediately.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478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5300" y="483518"/>
            <a:ext cx="7772400" cy="628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ea typeface="SimSun" pitchFamily="2" charset="-122"/>
              </a:rPr>
              <a:t>Example: break keyword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300" y="1340768"/>
            <a:ext cx="8153400" cy="57150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//add the integers from1 to 20 in this order to sum until sum is //greater than or equal to 100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public class </a:t>
            </a:r>
            <a:r>
              <a:rPr lang="en-US" altLang="zh-CN" sz="2000" dirty="0" err="1">
                <a:ea typeface="SimSun" pitchFamily="2" charset="-122"/>
              </a:rPr>
              <a:t>TestBreak</a:t>
            </a: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public static void main(String[] </a:t>
            </a:r>
            <a:r>
              <a:rPr lang="en-US" altLang="zh-CN" sz="2000" dirty="0" err="1">
                <a:ea typeface="SimSun" pitchFamily="2" charset="-122"/>
              </a:rPr>
              <a:t>args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sum=0;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number=0;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while(number &lt; 20){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number++;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sum+=number;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</a:t>
            </a:r>
            <a:r>
              <a:rPr lang="en-US" altLang="zh-CN" sz="2000" b="1" dirty="0">
                <a:ea typeface="SimSun" pitchFamily="2" charset="-122"/>
              </a:rPr>
              <a:t>if(sum&gt;=100)break;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System.out.println</a:t>
            </a:r>
            <a:r>
              <a:rPr lang="en-US" altLang="zh-CN" sz="2000" dirty="0">
                <a:ea typeface="SimSun" pitchFamily="2" charset="-122"/>
              </a:rPr>
              <a:t>("The number is " + number);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System.out.println</a:t>
            </a:r>
            <a:r>
              <a:rPr lang="en-US" altLang="zh-CN" sz="2000" dirty="0">
                <a:ea typeface="SimSun" pitchFamily="2" charset="-122"/>
              </a:rPr>
              <a:t>("The sum is " + sum);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}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105400" y="1981200"/>
            <a:ext cx="3787080" cy="2590800"/>
          </a:xfrm>
          <a:prstGeom prst="wedgeRoundRectCallout">
            <a:avLst>
              <a:gd name="adj1" fmla="val -52356"/>
              <a:gd name="adj2" fmla="val 56495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marL="342900" indent="-342900">
              <a:spcBef>
                <a:spcPct val="30000"/>
              </a:spcBef>
            </a:pPr>
            <a:r>
              <a:rPr lang="en-US" altLang="zh-CN" sz="2400" dirty="0"/>
              <a:t>The break statement in the </a:t>
            </a:r>
            <a:r>
              <a:rPr lang="en-US" altLang="zh-CN" sz="2400" dirty="0" err="1"/>
              <a:t>TestBreak</a:t>
            </a:r>
            <a:r>
              <a:rPr lang="en-US" altLang="zh-CN" sz="2400" dirty="0"/>
              <a:t> program forces the while loop to exit when sum is greater than or equal to 100.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812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1787" y="764704"/>
            <a:ext cx="8001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urier New" pitchFamily="49" charset="0"/>
                <a:cs typeface="Times New Roman" pitchFamily="18" charset="0"/>
              </a:rPr>
              <a:t>continue</a:t>
            </a:r>
            <a:r>
              <a:rPr lang="en-US"/>
              <a:t> Statements</a:t>
            </a:r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609600" y="2057400"/>
            <a:ext cx="76348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itchFamily="49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</a:rPr>
              <a:t>Continue only ends the current iteration.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</a:rPr>
              <a:t> Program control goes to the end of the loop body.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latin typeface="Times New Roman" pitchFamily="18" charset="0"/>
              </a:rPr>
              <a:t>Generally used with an if statement</a:t>
            </a:r>
          </a:p>
        </p:txBody>
      </p:sp>
    </p:spTree>
    <p:extLst>
      <p:ext uri="{BB962C8B-B14F-4D97-AF65-F5344CB8AC3E}">
        <p14:creationId xmlns:p14="http://schemas.microsoft.com/office/powerpoint/2010/main" val="3714156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28575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ea typeface="SimSun" pitchFamily="2" charset="-122"/>
              </a:rPr>
              <a:t>Example: Continue Keyword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3712" y="1428750"/>
            <a:ext cx="7772400" cy="4114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//add all the integers from 1 to 20 except 10 and 11 to sum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public class </a:t>
            </a:r>
            <a:r>
              <a:rPr lang="en-US" altLang="zh-CN" sz="2000" dirty="0" err="1">
                <a:ea typeface="SimSun" pitchFamily="2" charset="-122"/>
              </a:rPr>
              <a:t>TestContinue</a:t>
            </a:r>
            <a:r>
              <a:rPr lang="en-US" altLang="zh-CN" sz="2000" dirty="0">
                <a:ea typeface="SimSun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public static void main(String[] </a:t>
            </a:r>
            <a:r>
              <a:rPr lang="en-US" altLang="zh-CN" sz="2000" dirty="0" err="1">
                <a:ea typeface="SimSun" pitchFamily="2" charset="-122"/>
              </a:rPr>
              <a:t>args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sum=0;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int</a:t>
            </a:r>
            <a:r>
              <a:rPr lang="en-US" altLang="zh-CN" sz="2000" dirty="0">
                <a:ea typeface="SimSun" pitchFamily="2" charset="-122"/>
              </a:rPr>
              <a:t> number=0;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while(number &lt; 20){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number++;	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</a:t>
            </a:r>
            <a:r>
              <a:rPr lang="en-US" altLang="zh-CN" sz="2000" b="1" dirty="0">
                <a:ea typeface="SimSun" pitchFamily="2" charset="-122"/>
              </a:rPr>
              <a:t>if(number ==10 || number ==11)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continue</a:t>
            </a:r>
            <a:r>
              <a:rPr lang="en-US" altLang="zh-CN" sz="2000" b="1" dirty="0">
                <a:ea typeface="SimSun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		sum+=number;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	</a:t>
            </a:r>
            <a:r>
              <a:rPr lang="en-US" altLang="zh-CN" sz="2000" dirty="0" err="1">
                <a:ea typeface="SimSun" pitchFamily="2" charset="-122"/>
              </a:rPr>
              <a:t>System.out.println</a:t>
            </a:r>
            <a:r>
              <a:rPr lang="en-US" altLang="zh-CN" sz="2000" dirty="0">
                <a:ea typeface="SimSun" pitchFamily="2" charset="-122"/>
              </a:rPr>
              <a:t>("The sum is " + sum);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>
                <a:ea typeface="SimSun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98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020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MY" dirty="0"/>
              <a:t>Java program contain a main method and user-defined methods</a:t>
            </a:r>
            <a:br>
              <a:rPr lang="en-MY" dirty="0"/>
            </a:b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719103" y="1628800"/>
            <a:ext cx="744719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public class </a:t>
            </a:r>
            <a:r>
              <a:rPr lang="en-MY" sz="2400" dirty="0" err="1"/>
              <a:t>MethodDemo</a:t>
            </a:r>
            <a:r>
              <a:rPr lang="en-MY" sz="2400" dirty="0"/>
              <a:t> {</a:t>
            </a:r>
          </a:p>
          <a:p>
            <a:r>
              <a:rPr lang="en-MY" sz="2400" dirty="0"/>
              <a:t>        </a:t>
            </a:r>
          </a:p>
          <a:p>
            <a:r>
              <a:rPr lang="en-MY" sz="2400" dirty="0"/>
              <a:t>    public static void </a:t>
            </a:r>
            <a:r>
              <a:rPr lang="en-MY" sz="2400" dirty="0">
                <a:solidFill>
                  <a:srgbClr val="00B0F0"/>
                </a:solidFill>
              </a:rPr>
              <a:t>main</a:t>
            </a:r>
            <a:r>
              <a:rPr lang="en-MY" sz="2400" dirty="0"/>
              <a:t>(String[] </a:t>
            </a:r>
            <a:r>
              <a:rPr lang="en-MY" sz="2400" dirty="0" err="1"/>
              <a:t>args</a:t>
            </a:r>
            <a:r>
              <a:rPr lang="en-MY" sz="2400" dirty="0"/>
              <a:t>) {</a:t>
            </a:r>
          </a:p>
          <a:p>
            <a:r>
              <a:rPr lang="en-MY" sz="2400" dirty="0"/>
              <a:t>	//write your program logic here</a:t>
            </a:r>
          </a:p>
          <a:p>
            <a:endParaRPr lang="en-MY" sz="2400" dirty="0"/>
          </a:p>
          <a:p>
            <a:r>
              <a:rPr lang="en-MY" sz="2400" dirty="0"/>
              <a:t>    }</a:t>
            </a:r>
          </a:p>
          <a:p>
            <a:r>
              <a:rPr lang="en-MY" sz="2400" dirty="0"/>
              <a:t>     public static void </a:t>
            </a:r>
            <a:r>
              <a:rPr lang="en-MY" sz="2400" dirty="0" err="1">
                <a:solidFill>
                  <a:srgbClr val="00B0F0"/>
                </a:solidFill>
              </a:rPr>
              <a:t>calculatePay</a:t>
            </a:r>
            <a:r>
              <a:rPr lang="en-MY" sz="2400" dirty="0"/>
              <a:t>(double hours, double rate){</a:t>
            </a:r>
          </a:p>
          <a:p>
            <a:r>
              <a:rPr lang="en-MY" sz="2400" dirty="0"/>
              <a:t>	//write your program logic here</a:t>
            </a:r>
          </a:p>
          <a:p>
            <a:r>
              <a:rPr lang="en-MY" sz="2400" dirty="0"/>
              <a:t>     }</a:t>
            </a:r>
          </a:p>
          <a:p>
            <a:r>
              <a:rPr lang="en-MY" sz="2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6177045"/>
            <a:ext cx="568863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800" dirty="0"/>
              <a:t>File name: MethodDemo.java 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660232" y="1772816"/>
            <a:ext cx="2088232" cy="648072"/>
          </a:xfrm>
          <a:prstGeom prst="wedgeRoundRectCallout">
            <a:avLst>
              <a:gd name="adj1" fmla="val -68859"/>
              <a:gd name="adj2" fmla="val 8883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Main method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660232" y="4581128"/>
            <a:ext cx="2088232" cy="648072"/>
          </a:xfrm>
          <a:prstGeom prst="wedgeRoundRectCallout">
            <a:avLst>
              <a:gd name="adj1" fmla="val -69565"/>
              <a:gd name="adj2" fmla="val -909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User defined  method</a:t>
            </a:r>
          </a:p>
        </p:txBody>
      </p:sp>
    </p:spTree>
    <p:extLst>
      <p:ext uri="{BB962C8B-B14F-4D97-AF65-F5344CB8AC3E}">
        <p14:creationId xmlns:p14="http://schemas.microsoft.com/office/powerpoint/2010/main" val="803044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512" y="427703"/>
            <a:ext cx="91440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Nested Control Structures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712" y="1570703"/>
            <a:ext cx="8229600" cy="51054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Times New Roman" pitchFamily="18" charset="0"/>
              </a:rPr>
              <a:t>Provides new power, subtlety, and complexity.</a:t>
            </a:r>
          </a:p>
          <a:p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800">
                <a:cs typeface="Times New Roman" pitchFamily="18" charset="0"/>
              </a:rPr>
              <a:t>…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switch</a:t>
            </a:r>
            <a:r>
              <a:rPr lang="en-US" sz="2800">
                <a:cs typeface="Times New Roman" pitchFamily="18" charset="0"/>
              </a:rPr>
              <a:t> structures can be placed within 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800">
                <a:cs typeface="Times New Roman" pitchFamily="18" charset="0"/>
              </a:rPr>
              <a:t> loops. </a:t>
            </a:r>
          </a:p>
          <a:p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 loops can be found within other </a:t>
            </a:r>
            <a:r>
              <a:rPr lang="en-US" sz="280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800">
                <a:cs typeface="Times New Roman" pitchFamily="18" charset="0"/>
              </a:rPr>
              <a:t> loops.</a:t>
            </a:r>
            <a:r>
              <a:rPr lang="en-US">
                <a:cs typeface="Times New Roman" pitchFamily="18" charset="0"/>
              </a:rPr>
              <a:t>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586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019394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Write a java program that ask user to input a score. If score is 5 or 15, then output “Satisfactory!”. If the score is 25, then output “Well done!”. For all other values, output “Goodbye!”.  Save the file as </a:t>
            </a:r>
            <a:r>
              <a:rPr lang="en-MY" sz="2400" b="1" dirty="0"/>
              <a:t>Q1a.java </a:t>
            </a:r>
            <a:r>
              <a:rPr lang="en-MY" sz="2400" dirty="0"/>
              <a:t>and </a:t>
            </a:r>
            <a:r>
              <a:rPr lang="en-MY" sz="2400" b="1" dirty="0"/>
              <a:t>Q1b.java.</a:t>
            </a:r>
            <a:endParaRPr lang="en-MY" sz="2400" dirty="0"/>
          </a:p>
          <a:p>
            <a:r>
              <a:rPr lang="en-MY" sz="2400" dirty="0"/>
              <a:t> </a:t>
            </a:r>
          </a:p>
          <a:p>
            <a:pPr lvl="0"/>
            <a:r>
              <a:rPr lang="en-MY" sz="2400" dirty="0"/>
              <a:t>a. Use switch statement to write the program</a:t>
            </a:r>
          </a:p>
          <a:p>
            <a:pPr lvl="0"/>
            <a:r>
              <a:rPr lang="en-MY" sz="2400" dirty="0"/>
              <a:t>b. Use selection statement to write the program</a:t>
            </a:r>
          </a:p>
        </p:txBody>
      </p:sp>
    </p:spTree>
    <p:extLst>
      <p:ext uri="{BB962C8B-B14F-4D97-AF65-F5344CB8AC3E}">
        <p14:creationId xmlns:p14="http://schemas.microsoft.com/office/powerpoint/2010/main" val="534087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91683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MY" sz="2800" dirty="0"/>
              <a:t>Write a program to determine the English word for numeric value 1 to 5. If the users enter 1, the program will output “One”. The program terminates if 0 is entered. Any other input will display an error message.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684494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/>
              <a:t>Note: use switch or multiple </a:t>
            </a:r>
            <a:r>
              <a:rPr lang="en-MY" sz="2800" dirty="0" err="1"/>
              <a:t>if..else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6400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4664"/>
            <a:ext cx="66784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public class </a:t>
            </a:r>
            <a:r>
              <a:rPr lang="en-MY" dirty="0" err="1">
                <a:solidFill>
                  <a:srgbClr val="FF0000"/>
                </a:solidFill>
              </a:rPr>
              <a:t>CalculatorMethod</a:t>
            </a:r>
            <a:r>
              <a:rPr lang="en-MY" dirty="0"/>
              <a:t> {        </a:t>
            </a:r>
          </a:p>
          <a:p>
            <a:r>
              <a:rPr lang="en-MY" dirty="0"/>
              <a:t>   </a:t>
            </a:r>
          </a:p>
          <a:p>
            <a:r>
              <a:rPr lang="en-MY" dirty="0"/>
              <a:t>    public static </a:t>
            </a:r>
            <a:r>
              <a:rPr lang="en-MY" dirty="0">
                <a:solidFill>
                  <a:srgbClr val="FF0000"/>
                </a:solidFill>
              </a:rPr>
              <a:t>void</a:t>
            </a:r>
            <a:r>
              <a:rPr lang="en-MY" dirty="0"/>
              <a:t> </a:t>
            </a:r>
            <a:r>
              <a:rPr lang="en-MY" dirty="0">
                <a:solidFill>
                  <a:srgbClr val="00B0F0"/>
                </a:solidFill>
              </a:rPr>
              <a:t>main</a:t>
            </a:r>
            <a:r>
              <a:rPr lang="en-MY" dirty="0"/>
              <a:t>(String[] </a:t>
            </a:r>
            <a:r>
              <a:rPr lang="en-MY" dirty="0" err="1"/>
              <a:t>args</a:t>
            </a:r>
            <a:r>
              <a:rPr lang="en-MY" dirty="0"/>
              <a:t>) {</a:t>
            </a:r>
          </a:p>
          <a:p>
            <a:r>
              <a:rPr lang="en-MY" dirty="0"/>
              <a:t>       double </a:t>
            </a:r>
            <a:r>
              <a:rPr lang="en-MY" dirty="0" err="1"/>
              <a:t>x,y,ans</a:t>
            </a:r>
            <a:r>
              <a:rPr lang="en-MY" dirty="0"/>
              <a:t>;      </a:t>
            </a:r>
          </a:p>
          <a:p>
            <a:r>
              <a:rPr lang="en-MY" dirty="0"/>
              <a:t>       x=4.5;</a:t>
            </a:r>
          </a:p>
          <a:p>
            <a:r>
              <a:rPr lang="en-MY" dirty="0"/>
              <a:t>       y=3.5;</a:t>
            </a:r>
          </a:p>
          <a:p>
            <a:r>
              <a:rPr lang="en-MY" dirty="0"/>
              <a:t>       </a:t>
            </a:r>
            <a:r>
              <a:rPr lang="en-MY" dirty="0">
                <a:solidFill>
                  <a:srgbClr val="00B050"/>
                </a:solidFill>
              </a:rPr>
              <a:t>add(</a:t>
            </a:r>
            <a:r>
              <a:rPr lang="en-MY" dirty="0" err="1">
                <a:solidFill>
                  <a:srgbClr val="00B050"/>
                </a:solidFill>
              </a:rPr>
              <a:t>x,y</a:t>
            </a:r>
            <a:r>
              <a:rPr lang="en-MY" dirty="0">
                <a:solidFill>
                  <a:srgbClr val="00B050"/>
                </a:solidFill>
              </a:rPr>
              <a:t>);</a:t>
            </a:r>
            <a:r>
              <a:rPr lang="en-MY" dirty="0"/>
              <a:t>       </a:t>
            </a:r>
          </a:p>
          <a:p>
            <a:r>
              <a:rPr lang="en-MY" dirty="0"/>
              <a:t>       </a:t>
            </a:r>
            <a:r>
              <a:rPr lang="en-MY" dirty="0" err="1">
                <a:solidFill>
                  <a:srgbClr val="00B050"/>
                </a:solidFill>
              </a:rPr>
              <a:t>ans</a:t>
            </a:r>
            <a:r>
              <a:rPr lang="en-MY" dirty="0">
                <a:solidFill>
                  <a:srgbClr val="00B050"/>
                </a:solidFill>
              </a:rPr>
              <a:t>=minus(</a:t>
            </a:r>
            <a:r>
              <a:rPr lang="en-MY" dirty="0" err="1">
                <a:solidFill>
                  <a:srgbClr val="00B050"/>
                </a:solidFill>
              </a:rPr>
              <a:t>x,y</a:t>
            </a:r>
            <a:r>
              <a:rPr lang="en-MY" dirty="0">
                <a:solidFill>
                  <a:srgbClr val="00B050"/>
                </a:solidFill>
              </a:rPr>
              <a:t>);</a:t>
            </a:r>
          </a:p>
          <a:p>
            <a:r>
              <a:rPr lang="en-MY" dirty="0"/>
              <a:t>       </a:t>
            </a:r>
            <a:r>
              <a:rPr lang="en-MY" dirty="0" err="1"/>
              <a:t>System.out.println</a:t>
            </a:r>
            <a:r>
              <a:rPr lang="en-MY" dirty="0"/>
              <a:t>(x+ " - " + y + " = " + </a:t>
            </a:r>
            <a:r>
              <a:rPr lang="en-MY" dirty="0" err="1"/>
              <a:t>ans</a:t>
            </a:r>
            <a:r>
              <a:rPr lang="en-MY" dirty="0"/>
              <a:t>);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//the minus method with return value</a:t>
            </a:r>
          </a:p>
          <a:p>
            <a:r>
              <a:rPr lang="en-MY" dirty="0"/>
              <a:t>    public static </a:t>
            </a:r>
            <a:r>
              <a:rPr lang="en-MY" dirty="0">
                <a:solidFill>
                  <a:srgbClr val="FF0000"/>
                </a:solidFill>
              </a:rPr>
              <a:t>double</a:t>
            </a:r>
            <a:r>
              <a:rPr lang="en-MY" dirty="0"/>
              <a:t> </a:t>
            </a:r>
            <a:r>
              <a:rPr lang="en-MY" dirty="0">
                <a:solidFill>
                  <a:srgbClr val="00B0F0"/>
                </a:solidFill>
              </a:rPr>
              <a:t>minus</a:t>
            </a:r>
            <a:r>
              <a:rPr lang="en-MY" dirty="0"/>
              <a:t>(double </a:t>
            </a:r>
            <a:r>
              <a:rPr lang="en-MY" dirty="0" err="1"/>
              <a:t>a,double</a:t>
            </a:r>
            <a:r>
              <a:rPr lang="en-MY" dirty="0"/>
              <a:t> b){</a:t>
            </a:r>
          </a:p>
          <a:p>
            <a:r>
              <a:rPr lang="en-MY" dirty="0"/>
              <a:t>    	double </a:t>
            </a:r>
            <a:r>
              <a:rPr lang="en-MY" dirty="0" err="1"/>
              <a:t>ans</a:t>
            </a:r>
            <a:r>
              <a:rPr lang="en-MY" dirty="0"/>
              <a:t>;</a:t>
            </a:r>
          </a:p>
          <a:p>
            <a:r>
              <a:rPr lang="en-MY" dirty="0"/>
              <a:t>    	</a:t>
            </a:r>
            <a:r>
              <a:rPr lang="en-MY" dirty="0" err="1"/>
              <a:t>ans</a:t>
            </a:r>
            <a:r>
              <a:rPr lang="en-MY" dirty="0"/>
              <a:t>=a-b;</a:t>
            </a:r>
          </a:p>
          <a:p>
            <a:r>
              <a:rPr lang="en-MY" dirty="0"/>
              <a:t>    	return </a:t>
            </a:r>
            <a:r>
              <a:rPr lang="en-MY" dirty="0" err="1"/>
              <a:t>ans</a:t>
            </a:r>
            <a:r>
              <a:rPr lang="en-MY" dirty="0"/>
              <a:t>;    	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    //the add method with no return value</a:t>
            </a:r>
          </a:p>
          <a:p>
            <a:r>
              <a:rPr lang="en-MY" dirty="0"/>
              <a:t>    public static </a:t>
            </a:r>
            <a:r>
              <a:rPr lang="en-MY" dirty="0">
                <a:solidFill>
                  <a:srgbClr val="FF0000"/>
                </a:solidFill>
              </a:rPr>
              <a:t>void</a:t>
            </a:r>
            <a:r>
              <a:rPr lang="en-MY" dirty="0"/>
              <a:t> </a:t>
            </a:r>
            <a:r>
              <a:rPr lang="en-MY" dirty="0">
                <a:solidFill>
                  <a:srgbClr val="00B0F0"/>
                </a:solidFill>
              </a:rPr>
              <a:t>add</a:t>
            </a:r>
            <a:r>
              <a:rPr lang="en-MY" dirty="0"/>
              <a:t>(double </a:t>
            </a:r>
            <a:r>
              <a:rPr lang="en-MY" dirty="0" err="1"/>
              <a:t>a,double</a:t>
            </a:r>
            <a:r>
              <a:rPr lang="en-MY" dirty="0"/>
              <a:t> b){</a:t>
            </a:r>
          </a:p>
          <a:p>
            <a:r>
              <a:rPr lang="en-MY" dirty="0"/>
              <a:t>    	double sum;</a:t>
            </a:r>
          </a:p>
          <a:p>
            <a:r>
              <a:rPr lang="en-MY" dirty="0"/>
              <a:t>    	sum=</a:t>
            </a:r>
            <a:r>
              <a:rPr lang="en-MY" dirty="0" err="1"/>
              <a:t>a+b</a:t>
            </a:r>
            <a:r>
              <a:rPr lang="en-MY" dirty="0"/>
              <a:t>;</a:t>
            </a:r>
          </a:p>
          <a:p>
            <a:r>
              <a:rPr lang="en-MY" dirty="0"/>
              <a:t>    	</a:t>
            </a:r>
            <a:r>
              <a:rPr lang="en-MY" dirty="0" err="1"/>
              <a:t>System.out.println</a:t>
            </a:r>
            <a:r>
              <a:rPr lang="en-MY" dirty="0"/>
              <a:t>(a+ " + " + b + " = " + sum);</a:t>
            </a:r>
          </a:p>
          <a:p>
            <a:r>
              <a:rPr lang="en-MY" dirty="0"/>
              <a:t>    }</a:t>
            </a:r>
          </a:p>
          <a:p>
            <a:r>
              <a:rPr lang="en-MY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212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Value-returning method (Junior staff)</a:t>
            </a:r>
            <a:br>
              <a:rPr lang="en-MY" dirty="0"/>
            </a:b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323528" y="1412776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MY" sz="2400" dirty="0"/>
              <a:t>Write a program that prompts a user to enter a number.  The </a:t>
            </a:r>
            <a:r>
              <a:rPr lang="en-MY" sz="2400" b="1" dirty="0"/>
              <a:t>Triple</a:t>
            </a:r>
            <a:r>
              <a:rPr lang="en-MY" sz="2400" dirty="0"/>
              <a:t> method will receive a number, multiply the number by three and return the result to main() method. The main() method will output the result.</a:t>
            </a:r>
          </a:p>
          <a:p>
            <a:pPr marL="457200" indent="-457200">
              <a:buFont typeface="+mj-lt"/>
              <a:buAutoNum type="arabicPeriod"/>
            </a:pPr>
            <a:endParaRPr lang="en-MY" sz="2400" dirty="0"/>
          </a:p>
          <a:p>
            <a:pPr marL="457200" lvl="0" indent="-457200">
              <a:buFont typeface="+mj-lt"/>
              <a:buAutoNum type="arabicPeriod"/>
            </a:pPr>
            <a:r>
              <a:rPr lang="en-MY" sz="2400" dirty="0"/>
              <a:t>Write a program that prompts a user to enter three numbers. The </a:t>
            </a:r>
            <a:r>
              <a:rPr lang="en-MY" sz="2400" b="1" dirty="0"/>
              <a:t>Average</a:t>
            </a:r>
            <a:r>
              <a:rPr lang="en-MY" sz="2400" dirty="0"/>
              <a:t> method will receive three numbers, calculates the average of the three numbers and the </a:t>
            </a:r>
            <a:r>
              <a:rPr lang="en-MY" sz="2400"/>
              <a:t>result return to </a:t>
            </a:r>
            <a:r>
              <a:rPr lang="en-MY" sz="2400" dirty="0"/>
              <a:t>main() method. The main() method will output the result.</a:t>
            </a:r>
          </a:p>
          <a:p>
            <a:pPr marL="457200" indent="-457200">
              <a:buFont typeface="+mj-lt"/>
              <a:buAutoNum type="arabicPeriod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5107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b="1" dirty="0"/>
              <a:t>Void method (Senior staff)</a:t>
            </a:r>
            <a:br>
              <a:rPr lang="en-MY" dirty="0"/>
            </a:br>
            <a:endParaRPr lang="en-MY" dirty="0"/>
          </a:p>
        </p:txBody>
      </p:sp>
      <p:sp>
        <p:nvSpPr>
          <p:cNvPr id="5" name="Rectangle 4"/>
          <p:cNvSpPr/>
          <p:nvPr/>
        </p:nvSpPr>
        <p:spPr>
          <a:xfrm>
            <a:off x="395536" y="1412776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MY" sz="2400" dirty="0"/>
              <a:t>Write a program that prompts a user to enter a number.  The </a:t>
            </a:r>
            <a:r>
              <a:rPr lang="en-MY" sz="2400" b="1" dirty="0"/>
              <a:t>Triple</a:t>
            </a:r>
            <a:r>
              <a:rPr lang="en-MY" sz="2400" dirty="0"/>
              <a:t> method will receive a number, multiply the number by three and display the result.</a:t>
            </a:r>
          </a:p>
          <a:p>
            <a:pPr marL="457200" indent="-457200">
              <a:buFont typeface="+mj-lt"/>
              <a:buAutoNum type="arabicPeriod"/>
            </a:pPr>
            <a:endParaRPr lang="en-MY" sz="2400" dirty="0"/>
          </a:p>
          <a:p>
            <a:pPr marL="457200" lvl="0" indent="-457200">
              <a:buFont typeface="+mj-lt"/>
              <a:buAutoNum type="arabicPeriod"/>
            </a:pPr>
            <a:r>
              <a:rPr lang="en-MY" sz="2400" dirty="0"/>
              <a:t>Write a program that prompts a user to enter three numbers. The </a:t>
            </a:r>
            <a:r>
              <a:rPr lang="en-MY" sz="2400" b="1" dirty="0"/>
              <a:t>Average</a:t>
            </a:r>
            <a:r>
              <a:rPr lang="en-MY" sz="2400" dirty="0"/>
              <a:t> method will receive three numbers, calculates the average of the three numbers and display the result.</a:t>
            </a:r>
          </a:p>
        </p:txBody>
      </p:sp>
    </p:spTree>
    <p:extLst>
      <p:ext uri="{BB962C8B-B14F-4D97-AF65-F5344CB8AC3E}">
        <p14:creationId xmlns:p14="http://schemas.microsoft.com/office/powerpoint/2010/main" val="210207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020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MY" dirty="0"/>
              <a:t>Java program contain a main method and user-defined java class </a:t>
            </a:r>
            <a:br>
              <a:rPr lang="en-MY" dirty="0"/>
            </a:br>
            <a:endParaRPr lang="en-MY" dirty="0"/>
          </a:p>
        </p:txBody>
      </p:sp>
      <p:sp>
        <p:nvSpPr>
          <p:cNvPr id="3" name="Rectangle 2"/>
          <p:cNvSpPr/>
          <p:nvPr/>
        </p:nvSpPr>
        <p:spPr>
          <a:xfrm>
            <a:off x="592486" y="1988840"/>
            <a:ext cx="6768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dirty="0"/>
              <a:t>public class </a:t>
            </a:r>
            <a:r>
              <a:rPr lang="en-MY" sz="2400" dirty="0" err="1">
                <a:solidFill>
                  <a:srgbClr val="00B0F0"/>
                </a:solidFill>
              </a:rPr>
              <a:t>TestRectangle</a:t>
            </a:r>
            <a:r>
              <a:rPr lang="en-MY" sz="2400" dirty="0">
                <a:solidFill>
                  <a:srgbClr val="00B0F0"/>
                </a:solidFill>
              </a:rPr>
              <a:t> </a:t>
            </a:r>
            <a:r>
              <a:rPr lang="en-MY" sz="2400" dirty="0"/>
              <a:t>{        </a:t>
            </a:r>
          </a:p>
          <a:p>
            <a:r>
              <a:rPr lang="en-MY" sz="2400" dirty="0"/>
              <a:t>   </a:t>
            </a:r>
          </a:p>
          <a:p>
            <a:r>
              <a:rPr lang="en-MY" sz="2400" dirty="0"/>
              <a:t>    public static void </a:t>
            </a:r>
            <a:r>
              <a:rPr lang="en-MY" sz="2400" dirty="0">
                <a:solidFill>
                  <a:srgbClr val="00B0F0"/>
                </a:solidFill>
              </a:rPr>
              <a:t>main</a:t>
            </a:r>
            <a:r>
              <a:rPr lang="en-MY" sz="2400" dirty="0"/>
              <a:t>(String[] </a:t>
            </a:r>
            <a:r>
              <a:rPr lang="en-MY" sz="2400" dirty="0" err="1"/>
              <a:t>args</a:t>
            </a:r>
            <a:r>
              <a:rPr lang="en-MY" sz="2400" dirty="0"/>
              <a:t>) {</a:t>
            </a:r>
          </a:p>
          <a:p>
            <a:endParaRPr lang="en-MY" sz="2400" dirty="0"/>
          </a:p>
          <a:p>
            <a:r>
              <a:rPr lang="en-MY" sz="2400" dirty="0"/>
              <a:t>	</a:t>
            </a:r>
            <a:r>
              <a:rPr lang="en-MY" sz="2400" dirty="0">
                <a:solidFill>
                  <a:srgbClr val="00B0F0"/>
                </a:solidFill>
              </a:rPr>
              <a:t>Rectangle</a:t>
            </a:r>
            <a:r>
              <a:rPr lang="en-MY" sz="2400" dirty="0"/>
              <a:t> </a:t>
            </a:r>
            <a:r>
              <a:rPr lang="en-MY" sz="2400" dirty="0">
                <a:solidFill>
                  <a:srgbClr val="FF0000"/>
                </a:solidFill>
              </a:rPr>
              <a:t>r1</a:t>
            </a:r>
            <a:r>
              <a:rPr lang="en-MY" sz="2400" dirty="0"/>
              <a:t> = new </a:t>
            </a:r>
            <a:r>
              <a:rPr lang="en-MY" sz="2400" dirty="0">
                <a:solidFill>
                  <a:srgbClr val="00B0F0"/>
                </a:solidFill>
              </a:rPr>
              <a:t>Rectangle</a:t>
            </a:r>
            <a:r>
              <a:rPr lang="en-MY" sz="2400" dirty="0"/>
              <a:t>();</a:t>
            </a:r>
          </a:p>
          <a:p>
            <a:r>
              <a:rPr lang="en-MY" sz="2400" dirty="0"/>
              <a:t>           </a:t>
            </a:r>
            <a:r>
              <a:rPr lang="en-MY" sz="2400" dirty="0" err="1"/>
              <a:t>System.out.println</a:t>
            </a:r>
            <a:r>
              <a:rPr lang="en-MY" sz="2400" dirty="0"/>
              <a:t>(“Area:” + </a:t>
            </a:r>
            <a:r>
              <a:rPr lang="en-MY" sz="2400" dirty="0">
                <a:solidFill>
                  <a:srgbClr val="FF0000"/>
                </a:solidFill>
              </a:rPr>
              <a:t>r1</a:t>
            </a:r>
            <a:r>
              <a:rPr lang="en-MY" sz="2400" dirty="0">
                <a:solidFill>
                  <a:srgbClr val="00B050"/>
                </a:solidFill>
              </a:rPr>
              <a:t>.getArea()</a:t>
            </a:r>
            <a:r>
              <a:rPr lang="en-MY" sz="2400" dirty="0"/>
              <a:t>);</a:t>
            </a:r>
          </a:p>
          <a:p>
            <a:r>
              <a:rPr lang="en-MY" sz="2400" dirty="0"/>
              <a:t>    }</a:t>
            </a:r>
          </a:p>
          <a:p>
            <a:r>
              <a:rPr lang="en-MY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6165304"/>
            <a:ext cx="455557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MY" sz="2400" dirty="0"/>
              <a:t>File name: TestRectangle.java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81088" y="1052736"/>
            <a:ext cx="3168352" cy="720080"/>
          </a:xfrm>
          <a:prstGeom prst="wedgeRoundRectCallout">
            <a:avLst>
              <a:gd name="adj1" fmla="val -64356"/>
              <a:gd name="adj2" fmla="val 1218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TestRectangle.java contain a main method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674750" y="4869160"/>
            <a:ext cx="6552728" cy="936104"/>
          </a:xfrm>
          <a:prstGeom prst="wedgeRoundRectCallout">
            <a:avLst>
              <a:gd name="adj1" fmla="val -4735"/>
              <a:gd name="adj2" fmla="val -1006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Access Rectangle.java through creating Rectangle object named r1. Use object named r1 to call the method </a:t>
            </a:r>
            <a:r>
              <a:rPr lang="en-MY" dirty="0" err="1"/>
              <a:t>getArea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33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327</TotalTime>
  <Words>3110</Words>
  <Application>Microsoft Office PowerPoint</Application>
  <PresentationFormat>On-screen Show (4:3)</PresentationFormat>
  <Paragraphs>499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Monotype Sorts</vt:lpstr>
      <vt:lpstr>Arial</vt:lpstr>
      <vt:lpstr>Book Antiqua</vt:lpstr>
      <vt:lpstr>Calibri</vt:lpstr>
      <vt:lpstr>Courier New</vt:lpstr>
      <vt:lpstr>Times New Roman</vt:lpstr>
      <vt:lpstr>Clarity</vt:lpstr>
      <vt:lpstr>Picture</vt:lpstr>
      <vt:lpstr>Writing  a java program</vt:lpstr>
      <vt:lpstr>Objectives</vt:lpstr>
      <vt:lpstr>Java program contain a main method </vt:lpstr>
      <vt:lpstr>Sample program</vt:lpstr>
      <vt:lpstr>Java program contain a main method and user-defined methods </vt:lpstr>
      <vt:lpstr>PowerPoint Presentation</vt:lpstr>
      <vt:lpstr>Value-returning method (Junior staff) </vt:lpstr>
      <vt:lpstr>Void method (Senior staff) </vt:lpstr>
      <vt:lpstr>Java program contain a main method and user-defined java class  </vt:lpstr>
      <vt:lpstr>PowerPoint Presentation</vt:lpstr>
      <vt:lpstr>Calculator.java TestCalculator.java</vt:lpstr>
      <vt:lpstr>Question</vt:lpstr>
      <vt:lpstr>Three basic control structures</vt:lpstr>
      <vt:lpstr>Control Structures</vt:lpstr>
      <vt:lpstr>Relational Operators</vt:lpstr>
      <vt:lpstr>Logical Operators</vt:lpstr>
      <vt:lpstr>PowerPoint Presentation</vt:lpstr>
      <vt:lpstr>Selection structures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</vt:lpstr>
      <vt:lpstr>Question 2</vt:lpstr>
      <vt:lpstr>Question 3</vt:lpstr>
      <vt:lpstr>Loop Structures</vt:lpstr>
      <vt:lpstr>While loop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For loop</vt:lpstr>
      <vt:lpstr>PowerPoint Presentation</vt:lpstr>
      <vt:lpstr>PowerPoint Presentation</vt:lpstr>
      <vt:lpstr>do…while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 a java program</dc:title>
  <dc:creator>0wner</dc:creator>
  <cp:lastModifiedBy>Foo Sze Jie</cp:lastModifiedBy>
  <cp:revision>41</cp:revision>
  <dcterms:created xsi:type="dcterms:W3CDTF">2016-08-11T07:52:09Z</dcterms:created>
  <dcterms:modified xsi:type="dcterms:W3CDTF">2021-06-14T09:34:14Z</dcterms:modified>
</cp:coreProperties>
</file>