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0" r:id="rId2"/>
    <p:sldId id="674" r:id="rId3"/>
    <p:sldId id="644" r:id="rId4"/>
    <p:sldId id="647" r:id="rId5"/>
    <p:sldId id="646" r:id="rId6"/>
    <p:sldId id="648" r:id="rId7"/>
    <p:sldId id="649" r:id="rId8"/>
    <p:sldId id="650" r:id="rId9"/>
    <p:sldId id="651" r:id="rId10"/>
    <p:sldId id="659" r:id="rId11"/>
    <p:sldId id="660" r:id="rId12"/>
    <p:sldId id="661" r:id="rId13"/>
    <p:sldId id="662" r:id="rId14"/>
    <p:sldId id="663" r:id="rId15"/>
    <p:sldId id="664" r:id="rId16"/>
    <p:sldId id="66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9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2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D63C488-935B-4742-9B0C-4685125A9E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7861ACB-D61C-4E66-B7AC-84DE953724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658469D-CF86-4D85-AA70-0BADB5870C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CA3D4F5-07E4-4212-8DAA-962F045791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4093708-8F4D-4A3B-802D-72E4DDD184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B608A7B-3AE8-40E7-B0FB-77A254825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7A400203-2B29-4767-83DE-13E6B4CB6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C7F2BB8-9D47-419A-B4B4-49050D992C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BAD773-98E9-4D8F-9EDA-905E52CED47D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9B67720-78D9-48EA-BED3-510F116B4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7F9CAB7-5621-4564-BC3D-70C7A5A6D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95D919D-170E-4797-B069-CE4001480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C131BB-D60C-4833-A577-3671D20AA03D}" type="slidenum">
              <a:rPr lang="en-US" altLang="en-US" sz="1000" smtClean="0"/>
              <a:pPr/>
              <a:t>2</a:t>
            </a:fld>
            <a:endParaRPr lang="en-US" altLang="en-U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E5513D8-0A58-4647-911F-169C83E54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32BDD22-E57D-4888-A76E-34622472F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5BF34BEF-99EC-4DA5-B0B9-48FEB3D97C1E}"/>
              </a:ext>
            </a:extLst>
          </p:cNvPr>
          <p:cNvGrpSpPr>
            <a:grpSpLocks/>
          </p:cNvGrpSpPr>
          <p:nvPr/>
        </p:nvGrpSpPr>
        <p:grpSpPr bwMode="auto">
          <a:xfrm>
            <a:off x="-152400" y="5715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375A69D-0AA3-471F-8932-F6F008D969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17510920-9C4A-4D73-90DF-191C860CA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5F204957-0667-4241-879F-E6D78582C49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626342EB-7EDC-44EB-98D6-E6759565BC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91E2AD70-A468-4757-9760-66A771DA960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55C91879-9B4F-420B-93B7-45018DA181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2ADD2280-B436-4E98-878A-07A03F135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1FF5D2A8-500E-43FE-AC35-3B3AF3035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MY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5337C50B-B4F9-4F11-94D2-73C3A66091B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4CB9C62C-C616-4163-86D7-333A123556C6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68904685-C9A3-42D9-8ABB-F0F80E2C0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4043D5C9-A8EC-41FB-A01D-1A402011CE3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344303C8-6F4D-4091-95EB-4EC13FC5FDA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77C68FE2-1C0B-4BC0-8332-5C46FC656CC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444569FB-FE20-42AF-8D88-F8E42FCE850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1ED57054-1A97-407C-BAB3-D2467B586C9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FD6393DD-4968-4A33-9E67-EBEE9A1C65C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11B1BD54-2448-4117-8A61-719FA3853C2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F6AD111-67B7-4E6E-8B89-D1809193E38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C41EEB4E-A53F-4297-98BE-46D4B86CE39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2CF24F08-A043-4AF7-A30C-2C65EA1752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E4F21B53-E34C-400C-8CBF-DA1B1852CE9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311331ED-C845-416C-905E-6C595D5082C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18D24B84-62C5-48D7-807D-B7C13D0E6D2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9F7FE780-366F-4E46-85F4-533F3A41AF2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6F344286-CB20-4A4E-A7D1-26536874CF1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1321CD30-EF71-406F-B51D-16DF896EAC1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3FCC4A82-3598-42FD-89E6-390C343F1CF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97CF2B7D-0C5E-4412-8B41-C86A1870525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8C579A83-90A5-4EB6-BD51-EA04B73219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823D3860-66B9-446C-A6C9-7639A9604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CA4CC2BE-397D-4DD5-8DCE-712CCEA29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39BF8-D7BC-48D0-BB07-9A62266FF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2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4911BA1-D283-441D-B5F3-3688E3371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4291C27-BC8A-4CF0-A576-DF999B2656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129DB-8ED0-4755-AA0A-2B88DC9F2F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5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A9CC239-11F5-4E46-98E6-D76B686A9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A9C42097-D838-4EF6-B23B-3B809EEC3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2E507-AE57-40EF-A0DC-81EECBBA7A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9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4E502C4A-2657-4E6D-B920-C6DD7F503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C8691C53-226A-439A-84AD-36583EB116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5C5EE-4BD4-41AF-9D85-E7DBE7FADF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02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2981EE3-FD35-4742-B56E-014B1F5B2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D7BC989-B820-4BB6-9534-468744A96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9E4B5-4ECA-4BE6-977E-957F5EF4B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18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CA037BAC-5357-4C69-8BF5-D72F9ABD8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054D9E4E-831E-4D31-AC48-1223465FCF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AF604-4685-41B4-91DE-AB36A30135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82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CCA94C92-14F7-4931-A576-5368AD0281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EC7F4D13-B9B7-4D04-A55F-AE14BE09F0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60562-AD6C-4575-89BB-3519F651B4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85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06AC4248-03BE-4097-9449-A4421A1FE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F2A26126-4F48-4D4A-84C2-4D6C2B0B16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05B21-BEB2-4DE8-9334-3B3476988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40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5891D009-41F8-4AD9-A1C7-FAD252AE8B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9C602952-6E22-4EEF-9A0C-9A58D7FA52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FB626-C52B-4A52-9F6E-E16CD22050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41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6FB5BD1E-A1AB-43CD-BF7D-3744295DD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F1F252A-6933-4C4D-B7FF-F76D61D41F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BA886-010A-4C77-B1A2-7D964DB53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99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5FE06F2-D372-4F15-9658-F024B8309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13F1CF6-CDF9-4E4F-9D61-47F7A29407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455BD-C7D5-42E7-85A4-95259FE28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0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A6DB9F66-1D04-467C-9ADD-1CBBEA7E1ECF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132BFD9A-F133-41FD-9786-CE1C82E0DD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2" name="Group 28">
              <a:extLst>
                <a:ext uri="{FF2B5EF4-FFF2-40B4-BE49-F238E27FC236}">
                  <a16:creationId xmlns:a16="http://schemas.microsoft.com/office/drawing/2014/main" id="{0EAB6AA9-8461-4DDF-98E4-E40FC9633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3" name="Freeform 3">
                <a:extLst>
                  <a:ext uri="{FF2B5EF4-FFF2-40B4-BE49-F238E27FC236}">
                    <a16:creationId xmlns:a16="http://schemas.microsoft.com/office/drawing/2014/main" id="{D891CD87-6C9A-4908-AF46-9317ED7BCA6B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034" name="Line 4">
                <a:extLst>
                  <a:ext uri="{FF2B5EF4-FFF2-40B4-BE49-F238E27FC236}">
                    <a16:creationId xmlns:a16="http://schemas.microsoft.com/office/drawing/2014/main" id="{1FBDE73B-BEF7-4F29-A13D-050D54D335D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5" name="Line 5">
                <a:extLst>
                  <a:ext uri="{FF2B5EF4-FFF2-40B4-BE49-F238E27FC236}">
                    <a16:creationId xmlns:a16="http://schemas.microsoft.com/office/drawing/2014/main" id="{511581EE-5716-404B-86F0-AD561C6E46E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6" name="Line 6">
                <a:extLst>
                  <a:ext uri="{FF2B5EF4-FFF2-40B4-BE49-F238E27FC236}">
                    <a16:creationId xmlns:a16="http://schemas.microsoft.com/office/drawing/2014/main" id="{B30E052D-D5B5-4203-A298-F80E3A99A45D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037" name="Freeform 7">
                <a:extLst>
                  <a:ext uri="{FF2B5EF4-FFF2-40B4-BE49-F238E27FC236}">
                    <a16:creationId xmlns:a16="http://schemas.microsoft.com/office/drawing/2014/main" id="{139F4910-E1F8-483B-A596-00FF9EC7D51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MY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61E4B55B-AF6C-4026-9B8B-5781E268F3D6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3" name="Group 27">
                <a:extLst>
                  <a:ext uri="{FF2B5EF4-FFF2-40B4-BE49-F238E27FC236}">
                    <a16:creationId xmlns:a16="http://schemas.microsoft.com/office/drawing/2014/main" id="{45F07AA0-E29C-446F-8A76-325F06CC24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0" name="Freeform 9">
                  <a:extLst>
                    <a:ext uri="{FF2B5EF4-FFF2-40B4-BE49-F238E27FC236}">
                      <a16:creationId xmlns:a16="http://schemas.microsoft.com/office/drawing/2014/main" id="{7440D847-26F0-4C05-90BC-DA10857ED9E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1" name="Freeform 10">
                  <a:extLst>
                    <a:ext uri="{FF2B5EF4-FFF2-40B4-BE49-F238E27FC236}">
                      <a16:creationId xmlns:a16="http://schemas.microsoft.com/office/drawing/2014/main" id="{CAB0C91E-4C94-403A-8EE9-AC1F1E1EEE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2" name="Freeform 11">
                  <a:extLst>
                    <a:ext uri="{FF2B5EF4-FFF2-40B4-BE49-F238E27FC236}">
                      <a16:creationId xmlns:a16="http://schemas.microsoft.com/office/drawing/2014/main" id="{19D62175-C50F-4F3F-8B26-BA184FC2723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3" name="Freeform 12">
                  <a:extLst>
                    <a:ext uri="{FF2B5EF4-FFF2-40B4-BE49-F238E27FC236}">
                      <a16:creationId xmlns:a16="http://schemas.microsoft.com/office/drawing/2014/main" id="{45895A9B-677B-438D-B99C-B9A2B1D7FCB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4" name="Freeform 13">
                  <a:extLst>
                    <a:ext uri="{FF2B5EF4-FFF2-40B4-BE49-F238E27FC236}">
                      <a16:creationId xmlns:a16="http://schemas.microsoft.com/office/drawing/2014/main" id="{AA8FFF16-BB10-4151-AD3B-E0D311ADD06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5" name="Freeform 14">
                  <a:extLst>
                    <a:ext uri="{FF2B5EF4-FFF2-40B4-BE49-F238E27FC236}">
                      <a16:creationId xmlns:a16="http://schemas.microsoft.com/office/drawing/2014/main" id="{8623A106-4270-4491-B205-06C5D9AA803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6" name="Freeform 15">
                  <a:extLst>
                    <a:ext uri="{FF2B5EF4-FFF2-40B4-BE49-F238E27FC236}">
                      <a16:creationId xmlns:a16="http://schemas.microsoft.com/office/drawing/2014/main" id="{166B6199-882E-4D8B-93A0-399A1FFA1EA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7" name="Freeform 16">
                  <a:extLst>
                    <a:ext uri="{FF2B5EF4-FFF2-40B4-BE49-F238E27FC236}">
                      <a16:creationId xmlns:a16="http://schemas.microsoft.com/office/drawing/2014/main" id="{BB89AF6E-CF87-4BC7-8138-308D806C8D7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8" name="Freeform 17">
                  <a:extLst>
                    <a:ext uri="{FF2B5EF4-FFF2-40B4-BE49-F238E27FC236}">
                      <a16:creationId xmlns:a16="http://schemas.microsoft.com/office/drawing/2014/main" id="{2BAFE1BB-CEA7-47C7-ACA9-16AB81A16BC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49" name="Freeform 18">
                  <a:extLst>
                    <a:ext uri="{FF2B5EF4-FFF2-40B4-BE49-F238E27FC236}">
                      <a16:creationId xmlns:a16="http://schemas.microsoft.com/office/drawing/2014/main" id="{6D984F5D-A204-49FB-96E1-9A17B01C34C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0" name="Freeform 19">
                  <a:extLst>
                    <a:ext uri="{FF2B5EF4-FFF2-40B4-BE49-F238E27FC236}">
                      <a16:creationId xmlns:a16="http://schemas.microsoft.com/office/drawing/2014/main" id="{66DBB4A5-1547-4434-89DA-E01DC8175E9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1" name="Freeform 20">
                  <a:extLst>
                    <a:ext uri="{FF2B5EF4-FFF2-40B4-BE49-F238E27FC236}">
                      <a16:creationId xmlns:a16="http://schemas.microsoft.com/office/drawing/2014/main" id="{C8DA7C94-8E74-4E1C-8F5C-FDB3F0CCA4F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2" name="Freeform 21">
                  <a:extLst>
                    <a:ext uri="{FF2B5EF4-FFF2-40B4-BE49-F238E27FC236}">
                      <a16:creationId xmlns:a16="http://schemas.microsoft.com/office/drawing/2014/main" id="{1E4D75A8-0751-4016-A4A2-FFCCBA44FFD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3" name="Freeform 22">
                  <a:extLst>
                    <a:ext uri="{FF2B5EF4-FFF2-40B4-BE49-F238E27FC236}">
                      <a16:creationId xmlns:a16="http://schemas.microsoft.com/office/drawing/2014/main" id="{15A07616-D1DB-4587-9270-8D30C36E093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4" name="Freeform 23">
                  <a:extLst>
                    <a:ext uri="{FF2B5EF4-FFF2-40B4-BE49-F238E27FC236}">
                      <a16:creationId xmlns:a16="http://schemas.microsoft.com/office/drawing/2014/main" id="{A4A407DE-1DC1-48ED-B8E1-8F8D8DE3272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5" name="Freeform 24">
                  <a:extLst>
                    <a:ext uri="{FF2B5EF4-FFF2-40B4-BE49-F238E27FC236}">
                      <a16:creationId xmlns:a16="http://schemas.microsoft.com/office/drawing/2014/main" id="{B303B063-88BD-46E7-97D1-AD66601F7A2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4" name="Freeform 25">
                  <a:extLst>
                    <a:ext uri="{FF2B5EF4-FFF2-40B4-BE49-F238E27FC236}">
                      <a16:creationId xmlns:a16="http://schemas.microsoft.com/office/drawing/2014/main" id="{5D5D62DD-89D7-44AE-8B18-B8BD13D03AC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  <p:sp>
              <p:nvSpPr>
                <p:cNvPr id="1057" name="Freeform 26">
                  <a:extLst>
                    <a:ext uri="{FF2B5EF4-FFF2-40B4-BE49-F238E27FC236}">
                      <a16:creationId xmlns:a16="http://schemas.microsoft.com/office/drawing/2014/main" id="{2B4463D1-A70C-4F86-B430-48B1CA43438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MY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4A28D138-2F99-4F79-A8E8-C82572CAA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FA6098F3-73FA-4294-B5AE-E7437A2D8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63EE9402-A347-4679-9063-B349AA2E2B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37ACA762-FABD-4A9B-8E95-2755FBAE59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D1ED6EE-BD8E-48A4-A0F9-4906E6AAE8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ml/ShowText.html" TargetMode="External"/><Relationship Id="rId2" Type="http://schemas.openxmlformats.org/officeDocument/2006/relationships/hyperlink" Target="html/ShowText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cs.armstrong.edu/liang/intro10e/html/ShowTex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ml/ShowLine.html" TargetMode="External"/><Relationship Id="rId2" Type="http://schemas.openxmlformats.org/officeDocument/2006/relationships/hyperlink" Target="html/ShowLine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www.cs.armstrong.edu/liang/intro10e/html/ShowLin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ml/ShowRectangle.html" TargetMode="External"/><Relationship Id="rId2" Type="http://schemas.openxmlformats.org/officeDocument/2006/relationships/hyperlink" Target="html/ShowRectangl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cs.armstrong.edu/liang/intro10e/html/ShowRectangle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ml/ShowCircle.html" TargetMode="External"/><Relationship Id="rId2" Type="http://schemas.openxmlformats.org/officeDocument/2006/relationships/hyperlink" Target="html/ShowCircle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hyperlink" Target="http://www.cs.armstrong.edu/liang/intro10e/html/ShowCirc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ml/ShowCircleCenter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ml/FontDemo.html" TargetMode="External"/><Relationship Id="rId2" Type="http://schemas.openxmlformats.org/officeDocument/2006/relationships/hyperlink" Target="html/FontDemo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cs.armstrong.edu/liang/intro10e/html/FontDemo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ml/ShowImage.html" TargetMode="External"/><Relationship Id="rId2" Type="http://schemas.openxmlformats.org/officeDocument/2006/relationships/hyperlink" Target="html/ShowImage.b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cs.armstrong.edu/liang/intro10e/html/ShowIm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2AA40A24-6E77-47AF-A967-55A76F8F4D0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noFill/>
        </p:spPr>
        <p:txBody>
          <a:bodyPr/>
          <a:lstStyle/>
          <a:p>
            <a:r>
              <a:rPr lang="en-US" altLang="en-US" sz="4000" dirty="0"/>
              <a:t>JavaFX Basics</a:t>
            </a:r>
            <a:endParaRPr lang="en-US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E89356A-1B15-444A-9D7B-7419AAE9D36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MY" dirty="0"/>
              <a:t>Part 3 </a:t>
            </a:r>
          </a:p>
        </p:txBody>
      </p:sp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C565DD2D-DC46-41BB-8C0D-709874C1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7DFB98-4FD1-4E8D-B641-E0386E24D9A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789D6264-B34E-4511-BC3F-665A5D65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221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4D1D50A7-858C-4AC6-ADFE-E1445A85C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4BECFF-BB10-4A4A-8FBD-3A70E032723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7FCB945-471D-45A4-B2EF-E7FF0CBCB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Shapes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8D98B-9A46-41AC-AEE0-78A964C3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805725-CDB5-47E0-B56F-70161094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D64662A-7B81-4BBB-B8F7-330DC477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6ADAF48-6C3E-48A9-BDA0-D1C4E9014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F22CE4-D412-4CA9-96A9-133E82E9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102EEB-A462-4938-8996-C0F131B4B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5861767-217F-46BD-AD0B-C0CCAAE5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213E310-C73A-4AA0-823F-8D7F8009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8A26B9D-A85C-4859-9C0C-2F0A75D9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A159341-47C6-4086-B1B3-E749BAC3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2DD03F9-3DCF-4895-8C09-D99AE2A20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D5E048A-B1EC-4B40-BD35-DE0D52CA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BD794AD-7983-4486-8332-9A09D0F53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10BD7D5-6B5F-4B5C-97D9-E7315EBF0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89C5A37-14F7-4BD4-87A1-32353707E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A3A45A5-579E-473E-B7DD-2F6BD9D8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8932" name="Rectangle 3">
            <a:extLst>
              <a:ext uri="{FF2B5EF4-FFF2-40B4-BE49-F238E27FC236}">
                <a16:creationId xmlns:a16="http://schemas.microsoft.com/office/drawing/2014/main" id="{F2D03754-FF53-4384-AFF3-B034998D8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10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/>
              <a:t>JavaFX provides many shape classes for drawing texts, lines, circles, rectangles, ellipses, arcs, polygons, and polylines.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4600FCA-EED0-4E8A-BA5F-61DCC105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8934" name="Picture 24">
            <a:extLst>
              <a:ext uri="{FF2B5EF4-FFF2-40B4-BE49-F238E27FC236}">
                <a16:creationId xmlns:a16="http://schemas.microsoft.com/office/drawing/2014/main" id="{DA4FA515-9DD9-459F-9D49-565FEBA5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5963"/>
            <a:ext cx="5915025" cy="43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DB84E0F6-B677-4EFA-8E0F-6C35E0073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50C9F6-FAE7-44D0-B484-D30DDAA97D1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5860C9C-2986-4819-BACB-BBAFA2EB0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Text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AEBE8-85F1-418A-A447-09859E6E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22C58C6-F885-453B-9ABA-2C436D0F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630748-A38D-4A49-B32C-CBD44E6A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A27CBF8-C3B7-4C9C-B522-5F1D7A19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F4FDFC-E75D-4E3F-B41A-E29DA2B2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16DCB29-703C-44D9-B54B-76FC16AE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8FD8CEB-B82C-4B37-9A5F-79285D83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5EDD521-B002-43F6-924F-C4C3889A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6FC144B-7F7E-4B47-A1B3-3849D961C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81F70D1-4A3D-4EE2-AC2A-70396BD92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0823CB2-AF21-4B9F-B7B2-CB44E9B6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C950434-FDF9-42F8-92C3-D3DF0997B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CA2E85B-F86A-422B-814E-805C283E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246BC7D-211C-4E4C-A079-9118C6D76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1CF67F9-3E1C-4B55-8F32-017B1074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FBBCAF1-2BD3-4293-B688-BAF0393D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562D6FF-FF39-415C-93B7-4631371A7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B61207-6205-4CC7-9718-49B5F451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39958" name="Picture 24">
            <a:extLst>
              <a:ext uri="{FF2B5EF4-FFF2-40B4-BE49-F238E27FC236}">
                <a16:creationId xmlns:a16="http://schemas.microsoft.com/office/drawing/2014/main" id="{9C54AF90-8703-47C7-B393-D14E42E79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182688"/>
            <a:ext cx="895350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B917DCCF-65F2-4853-9FC2-EB8FF3E9F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AFE0C-B445-4C31-8F14-7420B50136D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B0D64BF-B886-44B4-8EE5-435D1171A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Text Example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7D189-DF82-4E2D-81F4-85B530F4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D39311-7897-45D7-BBE3-7FAE4EE4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EB3D59A-DA71-42B5-A1BF-D0360A26A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32EF834-60DE-42FE-81C6-635770F5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61BCE9-6F3B-4953-9633-EAAFDC640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6B10B51-D4FF-4BCF-B2E9-DB919413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76CAF6-A4C0-4E8C-BDE8-DED510AFB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9871989-C896-4CC4-A1A8-EF2E927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23977C8-144D-4CE1-B781-CB67A5C8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33A8BDD-0D74-4A28-8FDB-6C9EFE84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90BAED3-12C0-4455-964D-6D6907C2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0975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CD6D98A3-685E-4948-90C7-4C097610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C254C5-D601-48DD-A96D-7FBE5995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ShowText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0977" name="AutoShape 8">
            <a:hlinkClick r:id="rId4" highlightClick="1"/>
            <a:extLst>
              <a:ext uri="{FF2B5EF4-FFF2-40B4-BE49-F238E27FC236}">
                <a16:creationId xmlns:a16="http://schemas.microsoft.com/office/drawing/2014/main" id="{77400E03-49A2-4EA4-8838-8EB60215C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C023EAF-F61F-4006-B143-CEFB700CC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6F54CDA-BD8A-4A77-8DC2-0C3846CC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C3000EA-C80B-4921-9987-49501A95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5A1C5D6-CF27-4139-9828-FC03A009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942DDD9-002E-42A3-826B-C060D1273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9602B46-3CBF-4FF7-BC4D-724A1837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0984" name="Picture 26">
            <a:extLst>
              <a:ext uri="{FF2B5EF4-FFF2-40B4-BE49-F238E27FC236}">
                <a16:creationId xmlns:a16="http://schemas.microsoft.com/office/drawing/2014/main" id="{F6DFB9AE-10AA-4DFC-8AD1-B690863F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879600"/>
            <a:ext cx="87296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00BF8101-CDC6-46E0-878C-8B2C3B589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3DB3CE-D89E-4732-9383-66F371D28B5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8F98075-D86E-4530-B56F-07DE93602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Line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CF0BC-5362-4E19-92AB-52759E16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EDC4096-A0D4-47C1-88A0-FB56BB237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4A6ACE1-E670-499D-9D3C-F835689A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1423391-1FD8-4EF7-AA45-6747C4AA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5CEF04-2D1E-4B51-A121-06556B7F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B1973D3-EC09-4E07-8988-CFA5A17D3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5A3255-C170-4E8E-B83B-00563E2B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1E5CBA7-16DE-49F6-AC10-86BE0F51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95BABDD-0033-4E11-AC97-136903412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B48F78E-8F4F-400E-AC00-A92CDDE5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829639B-A7A8-4D19-909C-EB6BBEEA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164C994-3AB8-4803-A875-D5A23F6E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19362F7-D93B-43D0-AE26-B881799C2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FF876DB-BE3E-4A4E-80AB-48AAF76E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8BC5D72-99FE-4F3F-89B6-B70BFCE9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DC4A0B7C-1EAA-4D67-8B51-2B7F9101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8BABDE5-4B73-4E16-85FC-5EFBA6B36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8447D1-5E11-4E75-A343-7236B109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750085-C69C-4EDE-B59D-A6FBFB37B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E2C003CE-AE83-48F3-998C-06947C80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2008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9C140DD6-81E2-44FB-A1E7-26E089516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6388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8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D9F330-FBF3-4DD5-B274-4E850324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953000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ShowLine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2010" name="AutoShape 8">
            <a:hlinkClick r:id="rId4" highlightClick="1"/>
            <a:extLst>
              <a:ext uri="{FF2B5EF4-FFF2-40B4-BE49-F238E27FC236}">
                <a16:creationId xmlns:a16="http://schemas.microsoft.com/office/drawing/2014/main" id="{8A775399-AD64-4963-9E15-287A1A0E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450" y="42672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2011" name="Picture 31">
            <a:extLst>
              <a:ext uri="{FF2B5EF4-FFF2-40B4-BE49-F238E27FC236}">
                <a16:creationId xmlns:a16="http://schemas.microsoft.com/office/drawing/2014/main" id="{2148E037-5492-4222-A22E-A61706567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965200"/>
            <a:ext cx="776605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2012" name="Picture 32">
            <a:extLst>
              <a:ext uri="{FF2B5EF4-FFF2-40B4-BE49-F238E27FC236}">
                <a16:creationId xmlns:a16="http://schemas.microsoft.com/office/drawing/2014/main" id="{AC001F7B-D391-4A53-85B4-B32BDF2A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73525"/>
            <a:ext cx="571182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AC8D1858-BACE-43BF-80DA-DEF133FCD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E40EAD-464A-4C82-9DB1-193F923905E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9A64583-5FC5-4B0F-88A5-D0698294B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Rectangle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86B39-7C2A-4E21-B86E-969C7D9B4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C7206F2-9ADA-4925-853F-A6C7088B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640161C-B406-4FCF-B7E4-D7B9DDB0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6F01AB9-E772-465E-8E57-2D32984BB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C23EB5-994D-4F82-B360-8E82DA84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2D26C01-2F9A-4B7E-8B7A-C2A9272F5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31AE5BD-D09F-43AD-923D-17726FE5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B96B953-B9AA-466C-9347-81AB5CCE5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A7E0AE8-02B9-4073-B081-338556CC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7EFAB62-8267-4622-9F32-A1DA0182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77FE8F1-3D65-40D9-B848-38FB3205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EE493FB-F612-4008-9FCC-E94D3782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248F22EB-3BCE-4F5F-B901-B8801B740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2A14D8C-9BB8-48B8-8589-AA1158D5E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193C5997-295F-4145-974A-B1966A9B0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6E62345-7A7B-45A3-BB3C-D0FB9BCE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3845C7-7CCE-4A0D-850F-018AB1B2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0B4CC4-3253-4929-BE1D-B8BC2B1A1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0D5F44-3F6A-42F9-AAC1-CBE0DD99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C5BD2AE5-0BBF-4513-B101-35DD8BD6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CE3D2F-8DDC-4871-9DD9-D194F5083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3033" name="Picture 27">
            <a:extLst>
              <a:ext uri="{FF2B5EF4-FFF2-40B4-BE49-F238E27FC236}">
                <a16:creationId xmlns:a16="http://schemas.microsoft.com/office/drawing/2014/main" id="{95F82E22-D266-4134-8D7A-EE479977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300"/>
            <a:ext cx="9151938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F8059908-B706-43BE-A127-4E6366FC7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34658-83B7-4513-AD60-9AEE6A584F5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CC767E7-DD1F-47DF-8C3D-97DECEDA8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Rectangle Example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18079-3AFE-43D3-A082-84EACA60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31AB4A-AC81-4892-B939-B7704786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C52BE7D-E95C-482A-AD4D-0F8AA330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9C18DB2-FBFB-40C6-983A-72DFC103E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0022E9-E396-4D34-AC80-09B0FE62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F64B678-24C5-49D1-9056-C8610740C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CBC292A-B42D-41E1-B3EC-DBEDB5CB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D7ACACA-9F08-4AB1-9344-870056927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5963ABD-0138-46FA-B688-499B1A89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CEF7577-DD76-4DAF-AD50-C759C181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5F36922-A9EA-47E6-B41A-CF9D1304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4047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D5DD3D4B-4E61-443E-BBDB-4A66EDF0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5789613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5D55545-0F55-4E2C-B10E-04226005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89613"/>
            <a:ext cx="23780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ShowRectangle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44049" name="AutoShape 8">
            <a:hlinkClick r:id="rId4" highlightClick="1"/>
            <a:extLst>
              <a:ext uri="{FF2B5EF4-FFF2-40B4-BE49-F238E27FC236}">
                <a16:creationId xmlns:a16="http://schemas.microsoft.com/office/drawing/2014/main" id="{0D5A40C8-54F2-4764-9404-7649FEC1F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78961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66658626-6437-43ED-ACEF-1F19B0E32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2C0471C-7E76-411D-B02F-BF5EFFFE0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56920C8-5D8B-4F76-B738-30B0F5023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130C808-C958-4E99-BAD4-F12E42A6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2280223-E6EE-43D1-9B95-08C20A846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8D6A89E-BFEB-4550-BAD9-CDEE5CF7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4056" name="Picture 25">
            <a:extLst>
              <a:ext uri="{FF2B5EF4-FFF2-40B4-BE49-F238E27FC236}">
                <a16:creationId xmlns:a16="http://schemas.microsoft.com/office/drawing/2014/main" id="{A805130D-2D72-4D51-8973-B367CA59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143000"/>
            <a:ext cx="508793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8C006E09-B481-4606-A22E-E36539B82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534B7B-DE20-4907-A863-DCAF93BDFAC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9EEFC21-432A-41FD-8C41-F30DE45E7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 altLang="en-US"/>
              <a:t>Circle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03036-60CF-45C3-BA8C-9A6C3F10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9F2B07D-17BB-4131-95BA-EAA4CFAC5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9583192-A2AD-4803-84C4-500E47D1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9414CB9-593B-4035-B367-56A03B70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B799E-FE70-476D-9F01-34C901E8F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C97B646-36EE-4A0B-A579-CB6606FBF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6E8C620-03A4-4C43-903C-6310A166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499E87E-0B76-4A32-8AA6-A04EBCB0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FF9F559-1961-4340-801F-7D934E64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2245EFD-5779-4897-82F1-9A5F49E1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F4F9800-EDC5-4B8B-898E-CDF630A92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179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436C5E3-522B-4250-AAA6-B7F69AA4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2BB4B5-8EE6-4FBF-BF36-8D65160A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437227D-2494-4957-9344-6DD90F65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07A0584-10BD-4044-AC37-96C5F2CD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CD2E99C-B05B-49B7-B42C-3DB99E20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5A4EB21-0926-479C-B3ED-9D519CACC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0521FF6-4563-4E62-9AE1-B4A98D7D8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32398A-60B9-430B-898A-C9DE4D53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9DAB3FF-9AFC-4C8B-A8AE-1718E2153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07AB2A-3113-4248-B4E5-20EF5D62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BD30429-4DB1-48E1-9BDA-BB9C0B31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45082" name="Picture 28">
            <a:extLst>
              <a:ext uri="{FF2B5EF4-FFF2-40B4-BE49-F238E27FC236}">
                <a16:creationId xmlns:a16="http://schemas.microsoft.com/office/drawing/2014/main" id="{D24A9534-0444-4537-8245-593435FF8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6143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5E7C5696-2D94-4DE4-8B24-82513561BF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66A5D-9737-470B-80DF-2C5A087ACB3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34EE09F-BBFC-4BDB-8888-DDE0FA041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457200"/>
          </a:xfrm>
          <a:noFill/>
        </p:spPr>
        <p:txBody>
          <a:bodyPr/>
          <a:lstStyle/>
          <a:p>
            <a:r>
              <a:rPr lang="en-US" altLang="en-US" sz="4000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BEF3653-71D6-46DF-B38E-7431790B9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562600"/>
          </a:xfrm>
          <a:noFill/>
        </p:spPr>
        <p:txBody>
          <a:bodyPr/>
          <a:lstStyle/>
          <a:p>
            <a:r>
              <a:rPr lang="en-US" altLang="en-US" sz="2400" dirty="0"/>
              <a:t>To </a:t>
            </a:r>
            <a:r>
              <a:rPr lang="en-US" altLang="en-US" sz="2400" b="1" dirty="0"/>
              <a:t>create user interfaces using shapes </a:t>
            </a:r>
            <a:r>
              <a:rPr lang="en-US" altLang="en-US" sz="2400" dirty="0"/>
              <a:t>(§14.4).</a:t>
            </a:r>
          </a:p>
          <a:p>
            <a:r>
              <a:rPr lang="en-US" altLang="en-US" sz="2400" dirty="0"/>
              <a:t>To use binding properties to synchronize property values (§14.5).</a:t>
            </a:r>
          </a:p>
          <a:p>
            <a:r>
              <a:rPr lang="en-US" altLang="en-US" sz="2400" dirty="0"/>
              <a:t>To use the common properties </a:t>
            </a:r>
            <a:r>
              <a:rPr lang="en-US" altLang="en-US" sz="2400" b="1" dirty="0"/>
              <a:t>style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rotate</a:t>
            </a:r>
            <a:r>
              <a:rPr lang="en-US" altLang="en-US" sz="2400" dirty="0"/>
              <a:t> for nodes (§14.6).</a:t>
            </a:r>
          </a:p>
          <a:p>
            <a:r>
              <a:rPr lang="en-US" altLang="en-US" sz="2400" dirty="0"/>
              <a:t>To create colors using the </a:t>
            </a:r>
            <a:r>
              <a:rPr lang="en-US" altLang="en-US" sz="2400" b="1" dirty="0"/>
              <a:t>Color</a:t>
            </a:r>
            <a:r>
              <a:rPr lang="en-US" altLang="en-US" sz="2400" dirty="0"/>
              <a:t> class (§14.7).</a:t>
            </a:r>
          </a:p>
          <a:p>
            <a:r>
              <a:rPr lang="en-US" altLang="en-US" sz="2400" dirty="0"/>
              <a:t>To create fonts using the </a:t>
            </a:r>
            <a:r>
              <a:rPr lang="en-US" altLang="en-US" sz="2400" b="1" dirty="0"/>
              <a:t>Font</a:t>
            </a:r>
            <a:r>
              <a:rPr lang="en-US" altLang="en-US" sz="2400" dirty="0"/>
              <a:t> class (§14.8).</a:t>
            </a:r>
          </a:p>
          <a:p>
            <a:r>
              <a:rPr lang="en-US" altLang="en-US" sz="2400" dirty="0"/>
              <a:t>To create images using the </a:t>
            </a:r>
            <a:r>
              <a:rPr lang="en-US" altLang="en-US" sz="2400" b="1" dirty="0"/>
              <a:t>Image</a:t>
            </a:r>
            <a:r>
              <a:rPr lang="en-US" altLang="en-US" sz="2400" dirty="0"/>
              <a:t> class and to create image views using the </a:t>
            </a:r>
            <a:r>
              <a:rPr lang="en-US" altLang="en-US" sz="2400" b="1" dirty="0" err="1"/>
              <a:t>ImageView</a:t>
            </a:r>
            <a:r>
              <a:rPr lang="en-US" altLang="en-US" sz="2400" dirty="0"/>
              <a:t> class (§14.9).</a:t>
            </a:r>
          </a:p>
          <a:p>
            <a:r>
              <a:rPr lang="en-US" altLang="en-US" sz="2400" dirty="0"/>
              <a:t>To display text using the </a:t>
            </a:r>
            <a:r>
              <a:rPr lang="en-US" altLang="en-US" sz="2400" b="1" dirty="0"/>
              <a:t>Text</a:t>
            </a:r>
            <a:r>
              <a:rPr lang="en-US" altLang="en-US" sz="2400" dirty="0"/>
              <a:t> class and create shapes using </a:t>
            </a:r>
            <a:r>
              <a:rPr lang="en-US" altLang="en-US" sz="2400" b="1" dirty="0"/>
              <a:t>Line</a:t>
            </a:r>
            <a:r>
              <a:rPr lang="en-US" altLang="en-US" sz="2400" dirty="0"/>
              <a:t>, </a:t>
            </a:r>
            <a:r>
              <a:rPr lang="en-US" altLang="en-US" sz="2400" b="1" dirty="0"/>
              <a:t>Circle</a:t>
            </a:r>
            <a:r>
              <a:rPr lang="en-US" altLang="en-US" sz="2400" dirty="0"/>
              <a:t>, </a:t>
            </a:r>
            <a:r>
              <a:rPr lang="en-US" altLang="en-US" sz="2400" b="1" dirty="0"/>
              <a:t>Rectangle</a:t>
            </a:r>
            <a:r>
              <a:rPr lang="en-US" altLang="en-US" sz="2400" dirty="0"/>
              <a:t>, </a:t>
            </a:r>
            <a:r>
              <a:rPr lang="en-US" altLang="en-US" sz="2400" b="1" dirty="0"/>
              <a:t>Ellipse</a:t>
            </a:r>
            <a:r>
              <a:rPr lang="en-US" altLang="en-US" sz="2400" dirty="0"/>
              <a:t>, </a:t>
            </a:r>
            <a:r>
              <a:rPr lang="en-US" altLang="en-US" sz="2400" b="1" dirty="0"/>
              <a:t>Arc</a:t>
            </a:r>
            <a:r>
              <a:rPr lang="en-US" altLang="en-US" sz="2400" dirty="0"/>
              <a:t>, </a:t>
            </a:r>
            <a:r>
              <a:rPr lang="en-US" altLang="en-US" sz="2400" b="1" dirty="0"/>
              <a:t>Polygon</a:t>
            </a:r>
            <a:r>
              <a:rPr lang="en-US" altLang="en-US" sz="2400" dirty="0"/>
              <a:t>, and </a:t>
            </a:r>
            <a:r>
              <a:rPr lang="en-US" altLang="en-US" sz="2400" b="1" dirty="0"/>
              <a:t>Polyline</a:t>
            </a:r>
            <a:r>
              <a:rPr lang="en-US" altLang="en-US" sz="2400" dirty="0"/>
              <a:t> (§14.11).</a:t>
            </a:r>
          </a:p>
          <a:p>
            <a:r>
              <a:rPr lang="en-US" altLang="en-US" sz="2400" dirty="0"/>
              <a:t>To develop the reusable GUI components </a:t>
            </a:r>
            <a:r>
              <a:rPr lang="en-US" altLang="en-US" sz="2400" b="1" dirty="0" err="1"/>
              <a:t>ClockPane</a:t>
            </a:r>
            <a:r>
              <a:rPr lang="en-US" altLang="en-US" sz="2400" dirty="0"/>
              <a:t> for displaying an analog clock (§14.12).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22895218-7935-4808-9147-215531665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B51E97-4C56-4E93-BC1F-12CB866AEFE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44CF630-1928-4186-94CC-24B7EFB2E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</p:spPr>
        <p:txBody>
          <a:bodyPr/>
          <a:lstStyle/>
          <a:p>
            <a:r>
              <a:rPr lang="en-US" altLang="en-US"/>
              <a:t>Display a Shape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4D76CFE-20AD-4075-B695-D1C22498C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990600"/>
            <a:ext cx="8610600" cy="6858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/>
              <a:t>This example displays a circle in the center of the pane.</a:t>
            </a:r>
          </a:p>
        </p:txBody>
      </p:sp>
      <p:sp>
        <p:nvSpPr>
          <p:cNvPr id="22533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0D2CAA27-0357-4AB2-A9AF-45A6F2BB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9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A01D14-3714-4BEE-9EDE-3B0B55CB4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86400"/>
            <a:ext cx="21336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ShowCircle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2535" name="AutoShape 8">
            <a:hlinkClick r:id="rId4" highlightClick="1"/>
            <a:extLst>
              <a:ext uri="{FF2B5EF4-FFF2-40B4-BE49-F238E27FC236}">
                <a16:creationId xmlns:a16="http://schemas.microsoft.com/office/drawing/2014/main" id="{DFDC0390-DECA-4548-B4F7-573E43B7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A91F0F8-63A1-403A-BE9C-E44782542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22537" name="Object 2">
            <a:extLst>
              <a:ext uri="{FF2B5EF4-FFF2-40B4-BE49-F238E27FC236}">
                <a16:creationId xmlns:a16="http://schemas.microsoft.com/office/drawing/2014/main" id="{F987892E-B00A-402D-BED1-2DBDD6CF8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133600"/>
          <a:ext cx="860742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5" imgW="5373624" imgH="1828800" progId="Word.Picture.8">
                  <p:embed/>
                </p:oleObj>
              </mc:Choice>
              <mc:Fallback>
                <p:oleObj name="Picture" r:id="rId5" imgW="5373624" imgH="1828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133600"/>
                        <a:ext cx="8607425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2792386E-EBC4-4B2E-9AA3-43FD4D156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B6987D-B956-43A2-BCF5-2B845E908D8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36AC943-9B86-46C3-A52D-0209EA1DE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2209800" cy="762000"/>
          </a:xfrm>
          <a:noFill/>
        </p:spPr>
        <p:txBody>
          <a:bodyPr/>
          <a:lstStyle/>
          <a:p>
            <a:r>
              <a:rPr lang="en-US" altLang="en-US" sz="2800"/>
              <a:t>Binding Properties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75707C6-62C6-4480-8895-083BED982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2743200" cy="6553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JavaFX introduces a new concept called </a:t>
            </a:r>
            <a:r>
              <a:rPr lang="en-US" altLang="en-US" sz="2400" i="1"/>
              <a:t>binding property</a:t>
            </a:r>
            <a:r>
              <a:rPr lang="en-US" altLang="en-US" sz="2400"/>
              <a:t> that enables a </a:t>
            </a:r>
            <a:r>
              <a:rPr lang="en-US" altLang="en-US" sz="2400" i="1"/>
              <a:t>target object</a:t>
            </a:r>
            <a:r>
              <a:rPr lang="en-US" altLang="en-US" sz="2400"/>
              <a:t> to be bound to a </a:t>
            </a:r>
            <a:r>
              <a:rPr lang="en-US" altLang="en-US" sz="2400" i="1"/>
              <a:t>source object</a:t>
            </a:r>
            <a:r>
              <a:rPr lang="en-US" altLang="en-US" sz="2400"/>
              <a:t>. If the value in the source object changes, the target property is also changed automatically. The target object is simply called a </a:t>
            </a:r>
            <a:r>
              <a:rPr lang="en-US" altLang="en-US" sz="2400" i="1"/>
              <a:t>binding object</a:t>
            </a:r>
            <a:r>
              <a:rPr lang="en-US" altLang="en-US" sz="2400"/>
              <a:t> or a </a:t>
            </a:r>
            <a:r>
              <a:rPr lang="en-US" altLang="en-US" sz="2400" i="1"/>
              <a:t>binding property</a:t>
            </a:r>
            <a:r>
              <a:rPr lang="en-US" altLang="en-US" sz="2400"/>
              <a:t>. </a:t>
            </a:r>
            <a:endParaRPr lang="en-US" altLang="en-US" sz="2400">
              <a:cs typeface="Courier New" panose="02070309020205020404" pitchFamily="49" charset="0"/>
            </a:endParaRPr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FE8DDE7-C196-475A-851A-8E77044D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52400"/>
            <a:ext cx="1905000" cy="4572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sz="1600" dirty="0" err="1">
                <a:solidFill>
                  <a:schemeClr val="accent1"/>
                </a:solidFill>
                <a:latin typeface="Book Antiqua" panose="02040602050305030304" pitchFamily="18" charset="0"/>
                <a:hlinkClick r:id="rId2" action="ppaction://program"/>
              </a:rPr>
              <a:t>ShowCircleCentered</a:t>
            </a:r>
            <a:endParaRPr lang="en-US" altLang="en-US" sz="1600" dirty="0">
              <a:solidFill>
                <a:schemeClr val="accent1"/>
              </a:solidFill>
            </a:endParaRPr>
          </a:p>
        </p:txBody>
      </p:sp>
      <p:sp>
        <p:nvSpPr>
          <p:cNvPr id="23558" name="Rectangle 1">
            <a:extLst>
              <a:ext uri="{FF2B5EF4-FFF2-40B4-BE49-F238E27FC236}">
                <a16:creationId xmlns:a16="http://schemas.microsoft.com/office/drawing/2014/main" id="{6A156B4F-220D-4271-91D1-FACCB2C5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15888"/>
            <a:ext cx="6324600" cy="729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javafx.application.Application;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javafx.scene.Scene;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javafx.scene.layout.Pane;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javafx.scene.paint.Color;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javafx.scene.shape.Circle;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javafx.stage.Stage;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ShowCircleCentered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Application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start(Stage primaryStage) {    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// Create a pane to hold the circle 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Pane pane =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Pane();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// Create a circle and set its properties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Circle circle =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Circle();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circle.centerXProperty().bind(pane.widthProperty().divide(2));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circle.centerYProperty().bind(pane.heightProperty().divide(2));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circle.setRadius(50);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circle.setStroke(Color.BLACK); 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circle.setFill(Color.WHITE);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pane.getChildren().add(circle);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// Add circle to the pane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// Create a scene and place it in the stage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Scene scene =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Scene(pane, 200, 200);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primaryStage.setTitle(</a:t>
            </a:r>
            <a:r>
              <a:rPr lang="en-US" altLang="en-US" sz="1200">
                <a:solidFill>
                  <a:srgbClr val="00CB00"/>
                </a:solidFill>
                <a:latin typeface="Courier New" panose="02070309020205020404" pitchFamily="49" charset="0"/>
              </a:rPr>
              <a:t>"ShowCircleCentered"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// Set the stage title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primaryStage.setScene(scene);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// Place the scene in the stage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primaryStage.show();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// Display the stage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/**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   * The main method is only needed for the IDE with limited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   * JavaFX support. Not needed for running from the command line.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  <a:t>   */</a:t>
            </a:r>
            <a:br>
              <a:rPr lang="en-US" altLang="en-US" sz="1200">
                <a:solidFill>
                  <a:srgbClr val="FA64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00">
                <a:solidFill>
                  <a:srgbClr val="941EDF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  launch(args);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sz="2400"/>
          </a:p>
        </p:txBody>
      </p:sp>
      <p:pic>
        <p:nvPicPr>
          <p:cNvPr id="23559" name="Picture 2">
            <a:extLst>
              <a:ext uri="{FF2B5EF4-FFF2-40B4-BE49-F238E27FC236}">
                <a16:creationId xmlns:a16="http://schemas.microsoft.com/office/drawing/2014/main" id="{E94C5E15-CBDC-4053-AA57-BD22E26AA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88" y="666750"/>
            <a:ext cx="1216025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BA6DB9B0-91D5-4F46-B8D1-36A4CE68D7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B4138E-85DE-4A09-9E98-0172F1732B5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D55ECE-59CF-4506-BF62-E46897CBB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00200"/>
          </a:xfrm>
          <a:noFill/>
        </p:spPr>
        <p:txBody>
          <a:bodyPr/>
          <a:lstStyle/>
          <a:p>
            <a:r>
              <a:rPr lang="en-US" altLang="en-US"/>
              <a:t>Binding Property:</a:t>
            </a:r>
            <a:br>
              <a:rPr lang="en-US" altLang="en-US"/>
            </a:br>
            <a:r>
              <a:rPr lang="en-US" altLang="en-US"/>
              <a:t>getter, setter, and property getter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7E24D-E156-4871-9568-4C153D75A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5A5865-3959-4ADA-96D5-960227A44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7F19DED3-B987-439C-9C41-17A15258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4583" name="Picture 9">
            <a:extLst>
              <a:ext uri="{FF2B5EF4-FFF2-40B4-BE49-F238E27FC236}">
                <a16:creationId xmlns:a16="http://schemas.microsoft.com/office/drawing/2014/main" id="{87B81910-F951-45D1-BE72-6209C7F8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200"/>
            <a:ext cx="91440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57955D6F-4292-438A-8C08-CE70968F2A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893D8E-B0A7-420A-9EF4-82EC55D753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E360173-0305-4F00-9398-02DB04D47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/>
              <a:t>The Color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90371B-F5D2-41E0-997F-77E74CA5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78F1C2-96CF-40AB-87A0-8CE2F729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5606" name="Picture 7">
            <a:extLst>
              <a:ext uri="{FF2B5EF4-FFF2-40B4-BE49-F238E27FC236}">
                <a16:creationId xmlns:a16="http://schemas.microsoft.com/office/drawing/2014/main" id="{614496BD-1E16-4B1F-8DBD-F3DEF74F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586A0FED-7D87-436A-94FD-59618B720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40D0C-20AC-4191-9B00-660FC8F5E9C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CE8EBC7-0C80-49C6-AEEE-BBBCA667C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/>
              <a:t>The Font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6628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182C8F9F-6CF8-49F0-AED7-F21B32BB4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575627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990676-32F9-4109-9BDD-B59F3EAD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56275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FontDemo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6630" name="AutoShape 8">
            <a:hlinkClick r:id="rId4" highlightClick="1"/>
            <a:extLst>
              <a:ext uri="{FF2B5EF4-FFF2-40B4-BE49-F238E27FC236}">
                <a16:creationId xmlns:a16="http://schemas.microsoft.com/office/drawing/2014/main" id="{82258BC0-FC3A-498D-9928-384BCEF7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56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94EBA7-D678-4552-BCC2-FE5E2486F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BCB160-7A8F-4DCC-B640-C831193C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EABB518-61C2-4C08-B4CF-50B72652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C7248D2-AE17-418E-A1B8-4D7DE98F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6635" name="Picture 12">
            <a:extLst>
              <a:ext uri="{FF2B5EF4-FFF2-40B4-BE49-F238E27FC236}">
                <a16:creationId xmlns:a16="http://schemas.microsoft.com/office/drawing/2014/main" id="{FE0E7F75-B081-495A-9EE0-4DBCCD48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66800"/>
            <a:ext cx="88011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4CFE392-DA01-4F03-87F0-07C1EAECA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C6CF86-E370-407F-8FC2-226DCC8E3D8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F188157-72F6-4482-987B-C2835BDCA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altLang="en-US"/>
              <a:t>The Image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DC213-4964-4085-AF8A-96E937A3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FBC02C-E0CC-4317-A9C4-B898A715B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396866-1D88-477E-BEFD-8BBA439D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FA528CB-A65D-4A49-8AFF-2029BC0E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4F0946-FF0D-4F0F-A55F-F259B342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C37B58-3BDB-4A10-AC50-0B5A92A01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7658" name="Picture 11">
            <a:extLst>
              <a:ext uri="{FF2B5EF4-FFF2-40B4-BE49-F238E27FC236}">
                <a16:creationId xmlns:a16="http://schemas.microsoft.com/office/drawing/2014/main" id="{EC73B517-A67F-4D15-A1B2-57EB8B9FD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763713"/>
            <a:ext cx="8912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E634B521-CFC5-4B3B-AF74-86141489B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26789-BC08-4AB9-92B9-7D8374870C9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3009EF8-A69D-4D6D-9C14-ED27B6889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62000"/>
          </a:xfrm>
        </p:spPr>
        <p:txBody>
          <a:bodyPr/>
          <a:lstStyle/>
          <a:p>
            <a:r>
              <a:rPr lang="en-US" altLang="en-US"/>
              <a:t>The ImageView Class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8676" name="AutoShape 4">
            <a:hlinkClick r:id="rId2" action="ppaction://program" highlightClick="1"/>
            <a:extLst>
              <a:ext uri="{FF2B5EF4-FFF2-40B4-BE49-F238E27FC236}">
                <a16:creationId xmlns:a16="http://schemas.microsoft.com/office/drawing/2014/main" id="{3246683F-F9EC-4B48-AA7C-6AF7B1690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475" y="5756275"/>
            <a:ext cx="1676400" cy="6096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6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5A2A793-64C4-4314-8F87-E4C1202FD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56275"/>
            <a:ext cx="2225675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ShowImage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8678" name="AutoShape 8">
            <a:hlinkClick r:id="rId4" highlightClick="1"/>
            <a:extLst>
              <a:ext uri="{FF2B5EF4-FFF2-40B4-BE49-F238E27FC236}">
                <a16:creationId xmlns:a16="http://schemas.microsoft.com/office/drawing/2014/main" id="{18E998DD-A008-4A9B-AC49-3500BC2F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756275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EF237A-21AC-4B59-9685-C0C239FA8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700B539-8714-480D-95C7-6FA20DE2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21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7B48227-886D-43E0-837E-EC369A24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97CDF09-7BC2-4142-96AA-98E9DB76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9225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97D8A75-63D2-48CB-97F2-AF1ECA19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9E12F03-90F1-4B4D-8B34-5446875E1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7534D4-0640-4CC8-A633-DFCA1CCFB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28686" name="Picture 15">
            <a:extLst>
              <a:ext uri="{FF2B5EF4-FFF2-40B4-BE49-F238E27FC236}">
                <a16:creationId xmlns:a16="http://schemas.microsoft.com/office/drawing/2014/main" id="{5D60ACCF-3D7A-417E-BDDC-E5466C9E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819275"/>
            <a:ext cx="8915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28786</TotalTime>
  <Words>588</Words>
  <Application>Microsoft Office PowerPoint</Application>
  <PresentationFormat>On-screen Show (4:3)</PresentationFormat>
  <Paragraphs>60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 Antiqua</vt:lpstr>
      <vt:lpstr>Courier New</vt:lpstr>
      <vt:lpstr>Monotype Sorts</vt:lpstr>
      <vt:lpstr>Times New Roman</vt:lpstr>
      <vt:lpstr>International</vt:lpstr>
      <vt:lpstr>Picture</vt:lpstr>
      <vt:lpstr>JavaFX Basics</vt:lpstr>
      <vt:lpstr>Objectives</vt:lpstr>
      <vt:lpstr>Display a Shape</vt:lpstr>
      <vt:lpstr>Binding Properties</vt:lpstr>
      <vt:lpstr>Binding Property: getter, setter, and property getter </vt:lpstr>
      <vt:lpstr>The Color Class</vt:lpstr>
      <vt:lpstr>The Font Class</vt:lpstr>
      <vt:lpstr>The Image Class</vt:lpstr>
      <vt:lpstr>The ImageView Class</vt:lpstr>
      <vt:lpstr>Shapes</vt:lpstr>
      <vt:lpstr>Text</vt:lpstr>
      <vt:lpstr>Text Example</vt:lpstr>
      <vt:lpstr>Line</vt:lpstr>
      <vt:lpstr>Rectangle</vt:lpstr>
      <vt:lpstr>Rectangle Example</vt:lpstr>
      <vt:lpstr>Circle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Ng Mee Mee</cp:lastModifiedBy>
  <cp:revision>363</cp:revision>
  <cp:lastPrinted>1998-04-22T12:52:01Z</cp:lastPrinted>
  <dcterms:created xsi:type="dcterms:W3CDTF">1995-06-10T17:31:50Z</dcterms:created>
  <dcterms:modified xsi:type="dcterms:W3CDTF">2021-07-26T07:41:59Z</dcterms:modified>
</cp:coreProperties>
</file>