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9" r:id="rId15"/>
    <p:sldId id="290" r:id="rId16"/>
    <p:sldId id="291" r:id="rId17"/>
    <p:sldId id="292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000099"/>
    <a:srgbClr val="FF6D6D"/>
    <a:srgbClr val="F7E719"/>
    <a:srgbClr val="9848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88C67-221E-48E7-93E1-71AA51E5BB0E}" type="doc">
      <dgm:prSet loTypeId="urn:microsoft.com/office/officeart/2005/8/layout/radial4" loCatId="relationship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A530B1B-D2A8-45D9-97CD-B1B910B9D288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3B717B1C-49BA-4C16-8AC0-AA8261502466}" type="parTrans" cxnId="{44BA509B-FF78-4289-86AB-73C17304CD5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7784F88-F8EC-4D6B-A027-F5B0C1D5A7CD}" type="sibTrans" cxnId="{44BA509B-FF78-4289-86AB-73C17304CD5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2A9D8EC0-8E17-4AF1-97F1-F5ABF44791FD}">
      <dgm:prSet phldrT="[文本]" custT="1"/>
      <dgm:spPr>
        <a:noFill/>
        <a:ln>
          <a:noFill/>
        </a:ln>
      </dgm:spPr>
      <dgm:t>
        <a:bodyPr/>
        <a:lstStyle/>
        <a:p>
          <a:endParaRPr lang="en-US" altLang="zh-CN" sz="3200" dirty="0" smtClean="0">
            <a:latin typeface="微软雅黑" pitchFamily="34" charset="-122"/>
            <a:ea typeface="微软雅黑" pitchFamily="34" charset="-122"/>
          </a:endParaRPr>
        </a:p>
      </dgm:t>
    </dgm:pt>
    <dgm:pt modelId="{2993BE12-5A52-4F7A-BDD0-F3B3F5BD4F48}" type="parTrans" cxnId="{D5B94A2D-328F-4106-8C71-DA2541AB46C3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A64F5C3C-5288-4BD9-B9FB-A13B86244CD5}" type="sibTrans" cxnId="{D5B94A2D-328F-4106-8C71-DA2541AB46C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DBF8DF3-D95E-48CE-9F62-2EBC5BFD217D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40989381-B2D5-4D8A-889B-B82C0967BF62}" type="parTrans" cxnId="{451F72BF-288B-4226-867D-4A6D6A4569D3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948524A-D8B8-465C-A413-F0D04DA18C99}" type="sibTrans" cxnId="{451F72BF-288B-4226-867D-4A6D6A4569D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72347519-879D-458A-8C38-E69F39564A06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705E4996-6269-43A0-9F5E-9CBE8C5482CE}" type="parTrans" cxnId="{B41A377B-3316-440E-863D-EB70EC0AB59D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4EECD299-F4AF-410C-86EB-13E843502550}" type="sibTrans" cxnId="{B41A377B-3316-440E-863D-EB70EC0AB59D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B30D3B74-A459-4F1F-B51A-2F1AD6AD5BDB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8FC5EF56-D803-46C3-A628-CE83DE7665F3}" type="parTrans" cxnId="{76CAE722-488F-4DE2-87C9-5AD9A0AD8AE2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9F2CF07E-02C5-4C5A-AAF9-CA8ABCA0AE7F}" type="sibTrans" cxnId="{76CAE722-488F-4DE2-87C9-5AD9A0AD8AE2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CC05C4F-DD7A-4808-AE23-249CA7065EEC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仓库秀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7ABF5C7C-F259-4C9D-87DE-C1CAC3C16BA2}" type="sibTrans" cxnId="{375AF94A-E89A-48FC-A71A-83A1C897FFFF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5900E21E-BAA3-4628-869C-88E8C13FB66B}" type="parTrans" cxnId="{375AF94A-E89A-48FC-A71A-83A1C897FFFF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B94ED99B-2576-40B2-B7DD-6585D64E73B8}" type="pres">
      <dgm:prSet presAssocID="{FC088C67-221E-48E7-93E1-71AA51E5BB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9CC377-481D-45D5-90AF-18BCC4093355}" type="pres">
      <dgm:prSet presAssocID="{CA530B1B-D2A8-45D9-97CD-B1B910B9D28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3CED369-F944-4773-B54E-C276CA2C06DB}" type="pres">
      <dgm:prSet presAssocID="{2993BE12-5A52-4F7A-BDD0-F3B3F5BD4F48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28847368-8C99-4DFB-9D73-F4698F692D9E}" type="pres">
      <dgm:prSet presAssocID="{2A9D8EC0-8E17-4AF1-97F1-F5ABF44791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6BAD4-8700-4F78-8077-80A013DE7860}" type="pres">
      <dgm:prSet presAssocID="{40989381-B2D5-4D8A-889B-B82C0967BF62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81254CBB-A605-4C61-BC9B-0D20418CEB0E}" type="pres">
      <dgm:prSet presAssocID="{DDBF8DF3-D95E-48CE-9F62-2EBC5BFD21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1F7EA-5666-4E6C-B785-AED67ECB3A5F}" type="pres">
      <dgm:prSet presAssocID="{705E4996-6269-43A0-9F5E-9CBE8C5482CE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261FFD53-6AAF-49BD-9392-9875C81C5971}" type="pres">
      <dgm:prSet presAssocID="{72347519-879D-458A-8C38-E69F39564A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F17F3-50D3-4DEE-B0DC-37EF5D1E96E6}" type="pres">
      <dgm:prSet presAssocID="{8FC5EF56-D803-46C3-A628-CE83DE7665F3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7FEF7583-260B-4FA0-9BF7-D16A9A4DB472}" type="pres">
      <dgm:prSet presAssocID="{B30D3B74-A459-4F1F-B51A-2F1AD6AD5BD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BE88B-1605-475A-B3CE-86FDF8E99429}" type="pres">
      <dgm:prSet presAssocID="{5900E21E-BAA3-4628-869C-88E8C13FB66B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2F60F8D1-DDA3-4149-81DB-B8FA4182BC20}" type="pres">
      <dgm:prSet presAssocID="{DCC05C4F-DD7A-4808-AE23-249CA7065E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1F72BF-288B-4226-867D-4A6D6A4569D3}" srcId="{CA530B1B-D2A8-45D9-97CD-B1B910B9D288}" destId="{DDBF8DF3-D95E-48CE-9F62-2EBC5BFD217D}" srcOrd="1" destOrd="0" parTransId="{40989381-B2D5-4D8A-889B-B82C0967BF62}" sibTransId="{D948524A-D8B8-465C-A413-F0D04DA18C99}"/>
    <dgm:cxn modelId="{B41A377B-3316-440E-863D-EB70EC0AB59D}" srcId="{CA530B1B-D2A8-45D9-97CD-B1B910B9D288}" destId="{72347519-879D-458A-8C38-E69F39564A06}" srcOrd="2" destOrd="0" parTransId="{705E4996-6269-43A0-9F5E-9CBE8C5482CE}" sibTransId="{4EECD299-F4AF-410C-86EB-13E843502550}"/>
    <dgm:cxn modelId="{F2EA8EE3-17CC-4CFD-A183-497ED9E74097}" type="presOf" srcId="{72347519-879D-458A-8C38-E69F39564A06}" destId="{261FFD53-6AAF-49BD-9392-9875C81C5971}" srcOrd="0" destOrd="0" presId="urn:microsoft.com/office/officeart/2005/8/layout/radial4"/>
    <dgm:cxn modelId="{938A628F-6800-439D-BE50-5A8EBA996241}" type="presOf" srcId="{8FC5EF56-D803-46C3-A628-CE83DE7665F3}" destId="{DDFF17F3-50D3-4DEE-B0DC-37EF5D1E96E6}" srcOrd="0" destOrd="0" presId="urn:microsoft.com/office/officeart/2005/8/layout/radial4"/>
    <dgm:cxn modelId="{D2F63F54-BC13-4DF0-9CBF-9C958FAB4C00}" type="presOf" srcId="{DDBF8DF3-D95E-48CE-9F62-2EBC5BFD217D}" destId="{81254CBB-A605-4C61-BC9B-0D20418CEB0E}" srcOrd="0" destOrd="0" presId="urn:microsoft.com/office/officeart/2005/8/layout/radial4"/>
    <dgm:cxn modelId="{92B01272-8E65-4AF2-9488-F09201FFDB5A}" type="presOf" srcId="{FC088C67-221E-48E7-93E1-71AA51E5BB0E}" destId="{B94ED99B-2576-40B2-B7DD-6585D64E73B8}" srcOrd="0" destOrd="0" presId="urn:microsoft.com/office/officeart/2005/8/layout/radial4"/>
    <dgm:cxn modelId="{D9EF9871-54AF-4B67-99CF-98FA63ABFFEC}" type="presOf" srcId="{CA530B1B-D2A8-45D9-97CD-B1B910B9D288}" destId="{9D9CC377-481D-45D5-90AF-18BCC4093355}" srcOrd="0" destOrd="0" presId="urn:microsoft.com/office/officeart/2005/8/layout/radial4"/>
    <dgm:cxn modelId="{D5B94A2D-328F-4106-8C71-DA2541AB46C3}" srcId="{CA530B1B-D2A8-45D9-97CD-B1B910B9D288}" destId="{2A9D8EC0-8E17-4AF1-97F1-F5ABF44791FD}" srcOrd="0" destOrd="0" parTransId="{2993BE12-5A52-4F7A-BDD0-F3B3F5BD4F48}" sibTransId="{A64F5C3C-5288-4BD9-B9FB-A13B86244CD5}"/>
    <dgm:cxn modelId="{44BA509B-FF78-4289-86AB-73C17304CD53}" srcId="{FC088C67-221E-48E7-93E1-71AA51E5BB0E}" destId="{CA530B1B-D2A8-45D9-97CD-B1B910B9D288}" srcOrd="0" destOrd="0" parTransId="{3B717B1C-49BA-4C16-8AC0-AA8261502466}" sibTransId="{F7784F88-F8EC-4D6B-A027-F5B0C1D5A7CD}"/>
    <dgm:cxn modelId="{B4E2916D-3D04-497E-BF69-E41D6AC0293B}" type="presOf" srcId="{2A9D8EC0-8E17-4AF1-97F1-F5ABF44791FD}" destId="{28847368-8C99-4DFB-9D73-F4698F692D9E}" srcOrd="0" destOrd="0" presId="urn:microsoft.com/office/officeart/2005/8/layout/radial4"/>
    <dgm:cxn modelId="{375AF94A-E89A-48FC-A71A-83A1C897FFFF}" srcId="{CA530B1B-D2A8-45D9-97CD-B1B910B9D288}" destId="{DCC05C4F-DD7A-4808-AE23-249CA7065EEC}" srcOrd="4" destOrd="0" parTransId="{5900E21E-BAA3-4628-869C-88E8C13FB66B}" sibTransId="{7ABF5C7C-F259-4C9D-87DE-C1CAC3C16BA2}"/>
    <dgm:cxn modelId="{7ACBF489-A814-4A2C-AAED-7B49638824DA}" type="presOf" srcId="{5900E21E-BAA3-4628-869C-88E8C13FB66B}" destId="{7A2BE88B-1605-475A-B3CE-86FDF8E99429}" srcOrd="0" destOrd="0" presId="urn:microsoft.com/office/officeart/2005/8/layout/radial4"/>
    <dgm:cxn modelId="{31B32A6F-993C-4102-A15B-FEED97741B73}" type="presOf" srcId="{705E4996-6269-43A0-9F5E-9CBE8C5482CE}" destId="{2A41F7EA-5666-4E6C-B785-AED67ECB3A5F}" srcOrd="0" destOrd="0" presId="urn:microsoft.com/office/officeart/2005/8/layout/radial4"/>
    <dgm:cxn modelId="{95EC31A3-65B2-4890-A901-BCEB35E49B18}" type="presOf" srcId="{DCC05C4F-DD7A-4808-AE23-249CA7065EEC}" destId="{2F60F8D1-DDA3-4149-81DB-B8FA4182BC20}" srcOrd="0" destOrd="0" presId="urn:microsoft.com/office/officeart/2005/8/layout/radial4"/>
    <dgm:cxn modelId="{883C2560-F54F-455C-8686-B1F4E134EB2D}" type="presOf" srcId="{40989381-B2D5-4D8A-889B-B82C0967BF62}" destId="{ED76BAD4-8700-4F78-8077-80A013DE7860}" srcOrd="0" destOrd="0" presId="urn:microsoft.com/office/officeart/2005/8/layout/radial4"/>
    <dgm:cxn modelId="{45EC239A-0082-4D37-AD14-7F7D72031A17}" type="presOf" srcId="{B30D3B74-A459-4F1F-B51A-2F1AD6AD5BDB}" destId="{7FEF7583-260B-4FA0-9BF7-D16A9A4DB472}" srcOrd="0" destOrd="0" presId="urn:microsoft.com/office/officeart/2005/8/layout/radial4"/>
    <dgm:cxn modelId="{D94A399A-9411-4FE8-A167-9F52E3C0F10C}" type="presOf" srcId="{2993BE12-5A52-4F7A-BDD0-F3B3F5BD4F48}" destId="{13CED369-F944-4773-B54E-C276CA2C06DB}" srcOrd="0" destOrd="0" presId="urn:microsoft.com/office/officeart/2005/8/layout/radial4"/>
    <dgm:cxn modelId="{76CAE722-488F-4DE2-87C9-5AD9A0AD8AE2}" srcId="{CA530B1B-D2A8-45D9-97CD-B1B910B9D288}" destId="{B30D3B74-A459-4F1F-B51A-2F1AD6AD5BDB}" srcOrd="3" destOrd="0" parTransId="{8FC5EF56-D803-46C3-A628-CE83DE7665F3}" sibTransId="{9F2CF07E-02C5-4C5A-AAF9-CA8ABCA0AE7F}"/>
    <dgm:cxn modelId="{4890B93C-05F7-490A-B8AE-FCF34556E985}" type="presParOf" srcId="{B94ED99B-2576-40B2-B7DD-6585D64E73B8}" destId="{9D9CC377-481D-45D5-90AF-18BCC4093355}" srcOrd="0" destOrd="0" presId="urn:microsoft.com/office/officeart/2005/8/layout/radial4"/>
    <dgm:cxn modelId="{F1301FDB-6614-4467-88B5-A2ECBDE27229}" type="presParOf" srcId="{B94ED99B-2576-40B2-B7DD-6585D64E73B8}" destId="{13CED369-F944-4773-B54E-C276CA2C06DB}" srcOrd="1" destOrd="0" presId="urn:microsoft.com/office/officeart/2005/8/layout/radial4"/>
    <dgm:cxn modelId="{F37490FA-9B25-4ABB-B11A-C12CB7CC7E57}" type="presParOf" srcId="{B94ED99B-2576-40B2-B7DD-6585D64E73B8}" destId="{28847368-8C99-4DFB-9D73-F4698F692D9E}" srcOrd="2" destOrd="0" presId="urn:microsoft.com/office/officeart/2005/8/layout/radial4"/>
    <dgm:cxn modelId="{F25081C6-9682-4D5B-BE01-5203D0F70992}" type="presParOf" srcId="{B94ED99B-2576-40B2-B7DD-6585D64E73B8}" destId="{ED76BAD4-8700-4F78-8077-80A013DE7860}" srcOrd="3" destOrd="0" presId="urn:microsoft.com/office/officeart/2005/8/layout/radial4"/>
    <dgm:cxn modelId="{8443D786-AD4B-4918-A9D2-D2FEC1295DC8}" type="presParOf" srcId="{B94ED99B-2576-40B2-B7DD-6585D64E73B8}" destId="{81254CBB-A605-4C61-BC9B-0D20418CEB0E}" srcOrd="4" destOrd="0" presId="urn:microsoft.com/office/officeart/2005/8/layout/radial4"/>
    <dgm:cxn modelId="{6D32C9B3-270D-4674-BDDD-397C8F155A6A}" type="presParOf" srcId="{B94ED99B-2576-40B2-B7DD-6585D64E73B8}" destId="{2A41F7EA-5666-4E6C-B785-AED67ECB3A5F}" srcOrd="5" destOrd="0" presId="urn:microsoft.com/office/officeart/2005/8/layout/radial4"/>
    <dgm:cxn modelId="{6D61B3E7-8205-4A9D-8FE6-CE3AD4093E86}" type="presParOf" srcId="{B94ED99B-2576-40B2-B7DD-6585D64E73B8}" destId="{261FFD53-6AAF-49BD-9392-9875C81C5971}" srcOrd="6" destOrd="0" presId="urn:microsoft.com/office/officeart/2005/8/layout/radial4"/>
    <dgm:cxn modelId="{709BCD29-0773-4EA7-AFFC-09B2FE7868D1}" type="presParOf" srcId="{B94ED99B-2576-40B2-B7DD-6585D64E73B8}" destId="{DDFF17F3-50D3-4DEE-B0DC-37EF5D1E96E6}" srcOrd="7" destOrd="0" presId="urn:microsoft.com/office/officeart/2005/8/layout/radial4"/>
    <dgm:cxn modelId="{B866BDE5-9859-4CBE-8356-4F1A5D2DF6F4}" type="presParOf" srcId="{B94ED99B-2576-40B2-B7DD-6585D64E73B8}" destId="{7FEF7583-260B-4FA0-9BF7-D16A9A4DB472}" srcOrd="8" destOrd="0" presId="urn:microsoft.com/office/officeart/2005/8/layout/radial4"/>
    <dgm:cxn modelId="{7E248F5F-075C-411E-A720-7812953AE744}" type="presParOf" srcId="{B94ED99B-2576-40B2-B7DD-6585D64E73B8}" destId="{7A2BE88B-1605-475A-B3CE-86FDF8E99429}" srcOrd="9" destOrd="0" presId="urn:microsoft.com/office/officeart/2005/8/layout/radial4"/>
    <dgm:cxn modelId="{CAFEDE2E-EE9D-4215-8A05-7B9344D4E510}" type="presParOf" srcId="{B94ED99B-2576-40B2-B7DD-6585D64E73B8}" destId="{2F60F8D1-DDA3-4149-81DB-B8FA4182BC2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9CC377-481D-45D5-90AF-18BCC4093355}">
      <dsp:nvSpPr>
        <dsp:cNvPr id="0" name=""/>
        <dsp:cNvSpPr/>
      </dsp:nvSpPr>
      <dsp:spPr>
        <a:xfrm>
          <a:off x="2263616" y="2304674"/>
          <a:ext cx="1568767" cy="15687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63616" y="2304674"/>
        <a:ext cx="1568767" cy="1568767"/>
      </dsp:txXfrm>
    </dsp:sp>
    <dsp:sp modelId="{13CED369-F944-4773-B54E-C276CA2C06DB}">
      <dsp:nvSpPr>
        <dsp:cNvPr id="0" name=""/>
        <dsp:cNvSpPr/>
      </dsp:nvSpPr>
      <dsp:spPr>
        <a:xfrm rot="10800000">
          <a:off x="745631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47368-8C99-4DFB-9D73-F4698F692D9E}">
      <dsp:nvSpPr>
        <dsp:cNvPr id="0" name=""/>
        <dsp:cNvSpPr/>
      </dsp:nvSpPr>
      <dsp:spPr>
        <a:xfrm>
          <a:off x="466" y="249292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32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466" y="2492926"/>
        <a:ext cx="1490329" cy="1192263"/>
      </dsp:txXfrm>
    </dsp:sp>
    <dsp:sp modelId="{ED76BAD4-8700-4F78-8077-80A013DE7860}">
      <dsp:nvSpPr>
        <dsp:cNvPr id="0" name=""/>
        <dsp:cNvSpPr/>
      </dsp:nvSpPr>
      <dsp:spPr>
        <a:xfrm rot="13500000">
          <a:off x="1209902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254CBB-A605-4C61-BC9B-0D20418CEB0E}">
      <dsp:nvSpPr>
        <dsp:cNvPr id="0" name=""/>
        <dsp:cNvSpPr/>
      </dsp:nvSpPr>
      <dsp:spPr>
        <a:xfrm>
          <a:off x="674814" y="86490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814" y="864906"/>
        <a:ext cx="1490329" cy="1192263"/>
      </dsp:txXfrm>
    </dsp:sp>
    <dsp:sp modelId="{2A41F7EA-5666-4E6C-B785-AED67ECB3A5F}">
      <dsp:nvSpPr>
        <dsp:cNvPr id="0" name=""/>
        <dsp:cNvSpPr/>
      </dsp:nvSpPr>
      <dsp:spPr>
        <a:xfrm rot="16200000">
          <a:off x="2330752" y="128038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FFD53-6AAF-49BD-9392-9875C81C5971}">
      <dsp:nvSpPr>
        <dsp:cNvPr id="0" name=""/>
        <dsp:cNvSpPr/>
      </dsp:nvSpPr>
      <dsp:spPr>
        <a:xfrm>
          <a:off x="2302835" y="190557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02835" y="190557"/>
        <a:ext cx="1490329" cy="1192263"/>
      </dsp:txXfrm>
    </dsp:sp>
    <dsp:sp modelId="{DDFF17F3-50D3-4DEE-B0DC-37EF5D1E96E6}">
      <dsp:nvSpPr>
        <dsp:cNvPr id="0" name=""/>
        <dsp:cNvSpPr/>
      </dsp:nvSpPr>
      <dsp:spPr>
        <a:xfrm rot="18900000">
          <a:off x="3451601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F7583-260B-4FA0-9BF7-D16A9A4DB472}">
      <dsp:nvSpPr>
        <dsp:cNvPr id="0" name=""/>
        <dsp:cNvSpPr/>
      </dsp:nvSpPr>
      <dsp:spPr>
        <a:xfrm>
          <a:off x="3930855" y="86490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30855" y="864906"/>
        <a:ext cx="1490329" cy="1192263"/>
      </dsp:txXfrm>
    </dsp:sp>
    <dsp:sp modelId="{7A2BE88B-1605-475A-B3CE-86FDF8E99429}">
      <dsp:nvSpPr>
        <dsp:cNvPr id="0" name=""/>
        <dsp:cNvSpPr/>
      </dsp:nvSpPr>
      <dsp:spPr>
        <a:xfrm>
          <a:off x="3915872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0F8D1-DDA3-4149-81DB-B8FA4182BC20}">
      <dsp:nvSpPr>
        <dsp:cNvPr id="0" name=""/>
        <dsp:cNvSpPr/>
      </dsp:nvSpPr>
      <dsp:spPr>
        <a:xfrm>
          <a:off x="4605204" y="249292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仓库秀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5204" y="2492926"/>
        <a:ext cx="1490329" cy="119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83968" y="2285202"/>
            <a:ext cx="22765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/>
              <a:t>L  </a:t>
            </a:r>
            <a:r>
              <a:rPr lang="en-US" altLang="zh-CN" sz="8000" dirty="0" smtClean="0"/>
              <a:t>NK</a:t>
            </a:r>
            <a:endParaRPr lang="zh-CN" alt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394754"/>
            <a:ext cx="17235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邻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客</a:t>
            </a:r>
            <a:endParaRPr lang="en-US" altLang="zh-CN" sz="5400" dirty="0" smtClean="0"/>
          </a:p>
          <a:p>
            <a:endParaRPr lang="en-US" altLang="zh-CN" sz="5400" dirty="0" smtClean="0"/>
          </a:p>
        </p:txBody>
      </p:sp>
      <p:sp>
        <p:nvSpPr>
          <p:cNvPr id="3" name="矩形 2"/>
          <p:cNvSpPr/>
          <p:nvPr/>
        </p:nvSpPr>
        <p:spPr>
          <a:xfrm>
            <a:off x="3299293" y="3501008"/>
            <a:ext cx="213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Link.com</a:t>
            </a:r>
            <a:r>
              <a:rPr lang="en-US" altLang="zh-CN" dirty="0" smtClean="0"/>
              <a:t> </a:t>
            </a:r>
            <a:r>
              <a:rPr lang="en-US" altLang="zh-CN" dirty="0" smtClean="0"/>
              <a:t>&amp; Link APP </a:t>
            </a:r>
            <a:endParaRPr lang="zh-CN" altLang="en-US" dirty="0"/>
          </a:p>
        </p:txBody>
      </p:sp>
      <p:pic>
        <p:nvPicPr>
          <p:cNvPr id="2050" name="Picture 2" descr="C:\Users\Administrator\Desktop\201308231501141543_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907" y="2553109"/>
            <a:ext cx="301154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9</a:t>
            </a:r>
            <a:endParaRPr lang="zh-CN" altLang="en-US" sz="2000" dirty="0"/>
          </a:p>
        </p:txBody>
      </p:sp>
      <p:pic>
        <p:nvPicPr>
          <p:cNvPr id="8194" name="Picture 2" descr="C:\Users\Administrator\Desktop\107070-120421091T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5292080" cy="39690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105273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展示与分享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191683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房子、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家具、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创意、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技能、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孩子、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531398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分享你的点滴，记录它、发扬它。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每个人都有被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的权利！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10</a:t>
            </a:r>
            <a:endParaRPr lang="zh-CN" altLang="en-US" sz="2000" dirty="0"/>
          </a:p>
        </p:txBody>
      </p:sp>
      <p:sp>
        <p:nvSpPr>
          <p:cNvPr id="28" name="燕尾形 27"/>
          <p:cNvSpPr/>
          <p:nvPr/>
        </p:nvSpPr>
        <p:spPr>
          <a:xfrm>
            <a:off x="70992" y="2648787"/>
            <a:ext cx="36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流程图: 手动操作 28"/>
          <p:cNvSpPr/>
          <p:nvPr/>
        </p:nvSpPr>
        <p:spPr>
          <a:xfrm rot="16200000">
            <a:off x="28533" y="3110662"/>
            <a:ext cx="1080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操作 29"/>
          <p:cNvSpPr/>
          <p:nvPr/>
        </p:nvSpPr>
        <p:spPr>
          <a:xfrm rot="16200000">
            <a:off x="485065" y="3122633"/>
            <a:ext cx="648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 rot="16200000">
            <a:off x="779237" y="3128374"/>
            <a:ext cx="540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/>
          <p:cNvSpPr/>
          <p:nvPr/>
        </p:nvSpPr>
        <p:spPr>
          <a:xfrm rot="16200000">
            <a:off x="1073370" y="3134835"/>
            <a:ext cx="432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/>
          <p:cNvSpPr/>
          <p:nvPr/>
        </p:nvSpPr>
        <p:spPr>
          <a:xfrm rot="16200000">
            <a:off x="1272895" y="3108360"/>
            <a:ext cx="540000" cy="216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手动操作 35"/>
          <p:cNvSpPr/>
          <p:nvPr/>
        </p:nvSpPr>
        <p:spPr>
          <a:xfrm rot="16200000">
            <a:off x="1457191" y="3093385"/>
            <a:ext cx="720000" cy="252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手动操作 36"/>
          <p:cNvSpPr/>
          <p:nvPr/>
        </p:nvSpPr>
        <p:spPr>
          <a:xfrm rot="16200000">
            <a:off x="1709262" y="3075053"/>
            <a:ext cx="900000" cy="288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手动操作 37"/>
          <p:cNvSpPr/>
          <p:nvPr/>
        </p:nvSpPr>
        <p:spPr>
          <a:xfrm rot="16200000">
            <a:off x="1981637" y="3041660"/>
            <a:ext cx="1080000" cy="32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手动操作 38"/>
          <p:cNvSpPr/>
          <p:nvPr/>
        </p:nvSpPr>
        <p:spPr>
          <a:xfrm rot="16200000">
            <a:off x="2279921" y="3032904"/>
            <a:ext cx="1260000" cy="32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手动操作 39"/>
          <p:cNvSpPr/>
          <p:nvPr/>
        </p:nvSpPr>
        <p:spPr>
          <a:xfrm rot="16200000">
            <a:off x="2603626" y="3032896"/>
            <a:ext cx="1440000" cy="36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手动操作 40"/>
          <p:cNvSpPr/>
          <p:nvPr/>
        </p:nvSpPr>
        <p:spPr>
          <a:xfrm rot="16200000">
            <a:off x="2965150" y="3020814"/>
            <a:ext cx="1620000" cy="396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手动操作 41"/>
          <p:cNvSpPr/>
          <p:nvPr/>
        </p:nvSpPr>
        <p:spPr>
          <a:xfrm rot="16200000">
            <a:off x="3366175" y="3009131"/>
            <a:ext cx="1800000" cy="432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手动操作 42"/>
          <p:cNvSpPr/>
          <p:nvPr/>
        </p:nvSpPr>
        <p:spPr>
          <a:xfrm rot="16200000">
            <a:off x="3690048" y="2987281"/>
            <a:ext cx="2160000" cy="468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手动操作 43"/>
          <p:cNvSpPr/>
          <p:nvPr/>
        </p:nvSpPr>
        <p:spPr>
          <a:xfrm rot="16200000">
            <a:off x="4044362" y="2965431"/>
            <a:ext cx="2520000" cy="50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手动操作 44"/>
          <p:cNvSpPr/>
          <p:nvPr/>
        </p:nvSpPr>
        <p:spPr>
          <a:xfrm rot="16200000">
            <a:off x="4459000" y="2955456"/>
            <a:ext cx="2880000" cy="54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手动操作 45"/>
          <p:cNvSpPr/>
          <p:nvPr/>
        </p:nvSpPr>
        <p:spPr>
          <a:xfrm rot="16200000">
            <a:off x="4969571" y="2862816"/>
            <a:ext cx="3240000" cy="72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手动操作 46"/>
          <p:cNvSpPr/>
          <p:nvPr/>
        </p:nvSpPr>
        <p:spPr>
          <a:xfrm rot="16200000">
            <a:off x="5760143" y="2655216"/>
            <a:ext cx="3600000" cy="10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rot="13506329">
            <a:off x="7532978" y="2584669"/>
            <a:ext cx="1296000" cy="129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28198" y="3057085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31254" y="260648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Project Fish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线形标注 1(带边框和强调线) 50"/>
          <p:cNvSpPr/>
          <p:nvPr/>
        </p:nvSpPr>
        <p:spPr>
          <a:xfrm rot="5400000">
            <a:off x="251520" y="4941168"/>
            <a:ext cx="1584176" cy="1728192"/>
          </a:xfrm>
          <a:prstGeom prst="accentBorderCallout1">
            <a:avLst>
              <a:gd name="adj1" fmla="val 18750"/>
              <a:gd name="adj2" fmla="val -8333"/>
              <a:gd name="adj3" fmla="val 90586"/>
              <a:gd name="adj4" fmla="val -11415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线形标注 1(带边框和强调线) 51"/>
          <p:cNvSpPr/>
          <p:nvPr/>
        </p:nvSpPr>
        <p:spPr>
          <a:xfrm rot="16200000">
            <a:off x="251512" y="188649"/>
            <a:ext cx="1584000" cy="1728000"/>
          </a:xfrm>
          <a:prstGeom prst="accentBorderCallout1">
            <a:avLst>
              <a:gd name="adj1" fmla="val 18750"/>
              <a:gd name="adj2" fmla="val -8333"/>
              <a:gd name="adj3" fmla="val 24533"/>
              <a:gd name="adj4" fmla="val -861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7637" y="45328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验房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384" y="5013176"/>
            <a:ext cx="954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如何验房？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代验房？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业主说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达人说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团购信息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43704" y="5013176"/>
            <a:ext cx="86400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15732" y="5013176"/>
            <a:ext cx="9541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平台总结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付费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免费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技术指导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软文广告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米饭团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优质付费验房</a:t>
            </a:r>
            <a:endParaRPr lang="zh-CN" altLang="en-US" sz="1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3381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收房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43704" y="260648"/>
            <a:ext cx="86400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43608" y="260648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平台总结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技术指导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软文广告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米饭团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9512" y="260648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收房手续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收房费用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物业验收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业主说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达人说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团购信息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线形标注 1(带边框和强调线) 60"/>
          <p:cNvSpPr/>
          <p:nvPr/>
        </p:nvSpPr>
        <p:spPr>
          <a:xfrm rot="16200000">
            <a:off x="1079612" y="2456892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5061"/>
              <a:gd name="adj4" fmla="val -886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632" y="2420888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线形标注 1(带边框和强调线) 65"/>
          <p:cNvSpPr/>
          <p:nvPr/>
        </p:nvSpPr>
        <p:spPr>
          <a:xfrm rot="5400000">
            <a:off x="1223628" y="389705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42585"/>
              <a:gd name="adj4" fmla="val -9709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475656" y="378904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线形标注 1(带边框和强调线) 70"/>
          <p:cNvSpPr/>
          <p:nvPr/>
        </p:nvSpPr>
        <p:spPr>
          <a:xfrm rot="5400000">
            <a:off x="1799692" y="4185084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75568"/>
              <a:gd name="adj4" fmla="val -142448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051720" y="4077072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线形标注 1(带边框和强调线) 72"/>
          <p:cNvSpPr/>
          <p:nvPr/>
        </p:nvSpPr>
        <p:spPr>
          <a:xfrm rot="16200000">
            <a:off x="1943708" y="1952836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20607"/>
              <a:gd name="adj4" fmla="val -20412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123728" y="1916832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线形标注 1(带边框和强调线) 74"/>
          <p:cNvSpPr/>
          <p:nvPr/>
        </p:nvSpPr>
        <p:spPr>
          <a:xfrm rot="5400000">
            <a:off x="2303748" y="4545124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68972"/>
              <a:gd name="adj4" fmla="val -20635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555776" y="4437112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线形标注 1(带边框和强调线) 76"/>
          <p:cNvSpPr/>
          <p:nvPr/>
        </p:nvSpPr>
        <p:spPr>
          <a:xfrm rot="16200000">
            <a:off x="2447764" y="1448780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90922"/>
              <a:gd name="adj4" fmla="val -33330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627784" y="1412776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线形标注 1(带边框和强调线) 78"/>
          <p:cNvSpPr/>
          <p:nvPr/>
        </p:nvSpPr>
        <p:spPr>
          <a:xfrm rot="5400000">
            <a:off x="2735796" y="4833156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86514"/>
              <a:gd name="adj4" fmla="val -25789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987824" y="4725144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线形标注 1(带边框和强调线) 80"/>
          <p:cNvSpPr/>
          <p:nvPr/>
        </p:nvSpPr>
        <p:spPr>
          <a:xfrm rot="16200000">
            <a:off x="3023828" y="944724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41447"/>
              <a:gd name="adj4" fmla="val -443248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203848" y="908720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线形标注 1(带边框和强调线) 82"/>
          <p:cNvSpPr/>
          <p:nvPr/>
        </p:nvSpPr>
        <p:spPr>
          <a:xfrm rot="5400000">
            <a:off x="3239852" y="533721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00757"/>
              <a:gd name="adj4" fmla="val -34034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3491880" y="522920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线形标注 1(带边框和强调线) 84"/>
          <p:cNvSpPr/>
          <p:nvPr/>
        </p:nvSpPr>
        <p:spPr>
          <a:xfrm rot="16200000">
            <a:off x="3743908" y="584684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867"/>
              <a:gd name="adj4" fmla="val -522957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923928" y="548680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线形标注 1(带边框和强调线) 86"/>
          <p:cNvSpPr/>
          <p:nvPr/>
        </p:nvSpPr>
        <p:spPr>
          <a:xfrm rot="5400000">
            <a:off x="3887924" y="5409220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139952" y="5301208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线形标注 1(带边框和强调线) 88"/>
          <p:cNvSpPr/>
          <p:nvPr/>
        </p:nvSpPr>
        <p:spPr>
          <a:xfrm rot="16200000">
            <a:off x="4608004" y="548302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31116"/>
              <a:gd name="adj4" fmla="val -53120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788024" y="512298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线形标注 1(带边框和强调线) 90"/>
          <p:cNvSpPr/>
          <p:nvPr/>
        </p:nvSpPr>
        <p:spPr>
          <a:xfrm rot="5400000">
            <a:off x="4968044" y="5409220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220072" y="5301208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线形标注 1(带边框和强调线) 92"/>
          <p:cNvSpPr/>
          <p:nvPr/>
        </p:nvSpPr>
        <p:spPr>
          <a:xfrm rot="16200000">
            <a:off x="5723749" y="560176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31116"/>
              <a:gd name="adj4" fmla="val -53120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903769" y="524172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线形标注 1(带边框和强调线) 94"/>
          <p:cNvSpPr/>
          <p:nvPr/>
        </p:nvSpPr>
        <p:spPr>
          <a:xfrm rot="5400000">
            <a:off x="6240438" y="5444845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6492466" y="5336833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线形标注 1(带边框和强调线) 96"/>
          <p:cNvSpPr/>
          <p:nvPr/>
        </p:nvSpPr>
        <p:spPr>
          <a:xfrm rot="16200000">
            <a:off x="6768244" y="800708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192734"/>
              <a:gd name="adj4" fmla="val -45974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948264" y="764704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线形标注 1(带边框和强调线) 98"/>
          <p:cNvSpPr/>
          <p:nvPr/>
        </p:nvSpPr>
        <p:spPr>
          <a:xfrm rot="5400000">
            <a:off x="8064388" y="533721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5001"/>
              <a:gd name="adj4" fmla="val -33416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316416" y="522920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2373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毛坯房         样板房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4200085" y="642958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227770" y="1520409"/>
            <a:ext cx="720080" cy="288032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03262" y="6093296"/>
            <a:ext cx="720080" cy="288032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C:\Users\Administrator\Desktop\97v58PICE3I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5373216"/>
            <a:ext cx="3312367" cy="144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11</a:t>
            </a:r>
            <a:endParaRPr lang="zh-CN" altLang="en-US" sz="2000" dirty="0"/>
          </a:p>
        </p:txBody>
      </p:sp>
      <p:pic>
        <p:nvPicPr>
          <p:cNvPr id="10243" name="Picture 3" descr="C:\Users\Administrator\Desktop\16pic_848865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0648"/>
            <a:ext cx="5328592" cy="518457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835696" y="5373216"/>
            <a:ext cx="360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(带边框和强调线) 10"/>
          <p:cNvSpPr/>
          <p:nvPr/>
        </p:nvSpPr>
        <p:spPr>
          <a:xfrm rot="5400000">
            <a:off x="323528" y="6381328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361009"/>
              <a:gd name="adj4" fmla="val 61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6381328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线形标注 1(带边框和强调线) 12"/>
          <p:cNvSpPr/>
          <p:nvPr/>
        </p:nvSpPr>
        <p:spPr>
          <a:xfrm rot="5400000">
            <a:off x="323528" y="580526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66556"/>
              <a:gd name="adj4" fmla="val 6658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580526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线形标注 1(带边框和强调线) 16"/>
          <p:cNvSpPr/>
          <p:nvPr/>
        </p:nvSpPr>
        <p:spPr>
          <a:xfrm rot="5400000">
            <a:off x="323528" y="522920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506137"/>
              <a:gd name="adj4" fmla="val 125952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544" y="522920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线形标注 1(带边框和强调线) 18"/>
          <p:cNvSpPr/>
          <p:nvPr/>
        </p:nvSpPr>
        <p:spPr>
          <a:xfrm rot="5400000">
            <a:off x="5711495" y="544522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77818"/>
              <a:gd name="adj4" fmla="val 16223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55511" y="544522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(带边框和强调线) 20"/>
          <p:cNvSpPr/>
          <p:nvPr/>
        </p:nvSpPr>
        <p:spPr>
          <a:xfrm rot="5400000">
            <a:off x="5724128" y="616530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443785"/>
              <a:gd name="adj4" fmla="val 9296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68144" y="616530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线形标注 1(带边框和强调线) 22"/>
          <p:cNvSpPr/>
          <p:nvPr/>
        </p:nvSpPr>
        <p:spPr>
          <a:xfrm rot="5400000">
            <a:off x="323528" y="364502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66556"/>
              <a:gd name="adj4" fmla="val 27002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7544" y="364502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(带边框和强调线) 24"/>
          <p:cNvSpPr/>
          <p:nvPr/>
        </p:nvSpPr>
        <p:spPr>
          <a:xfrm rot="5400000">
            <a:off x="323528" y="2996952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756810"/>
              <a:gd name="adj4" fmla="val 15893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7544" y="2996952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线形标注 1(带边框和强调线) 26"/>
          <p:cNvSpPr/>
          <p:nvPr/>
        </p:nvSpPr>
        <p:spPr>
          <a:xfrm rot="5400000">
            <a:off x="323528" y="234888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285148"/>
              <a:gd name="adj4" fmla="val 24799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7544" y="234888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线形标注 1(带边框和强调线) 28"/>
          <p:cNvSpPr/>
          <p:nvPr/>
        </p:nvSpPr>
        <p:spPr>
          <a:xfrm rot="5400000">
            <a:off x="323528" y="1628799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328026"/>
              <a:gd name="adj4" fmla="val 13914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7544" y="1628799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线形标注 1(带边框和强调线) 30"/>
          <p:cNvSpPr/>
          <p:nvPr/>
        </p:nvSpPr>
        <p:spPr>
          <a:xfrm rot="5400000">
            <a:off x="323528" y="980728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76451"/>
              <a:gd name="adj4" fmla="val 6328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67544" y="980728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线形标注 1(带边框和强调线) 32"/>
          <p:cNvSpPr/>
          <p:nvPr/>
        </p:nvSpPr>
        <p:spPr>
          <a:xfrm rot="5400000">
            <a:off x="323528" y="40466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925025"/>
              <a:gd name="adj4" fmla="val 8307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7544" y="40466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线形标注 1(带边框和强调线) 35"/>
          <p:cNvSpPr/>
          <p:nvPr/>
        </p:nvSpPr>
        <p:spPr>
          <a:xfrm rot="5400000">
            <a:off x="5724128" y="486916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549332"/>
              <a:gd name="adj4" fmla="val -25995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68144" y="486916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线形标注 1(带边框和强调线) 37"/>
          <p:cNvSpPr/>
          <p:nvPr/>
        </p:nvSpPr>
        <p:spPr>
          <a:xfrm rot="5400000">
            <a:off x="5724128" y="4077072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05255"/>
              <a:gd name="adj4" fmla="val -24346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68144" y="4077072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线形标注 1(带边框和强调线) 39"/>
          <p:cNvSpPr/>
          <p:nvPr/>
        </p:nvSpPr>
        <p:spPr>
          <a:xfrm rot="5400000">
            <a:off x="5724128" y="54868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28343"/>
              <a:gd name="adj4" fmla="val 2710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868144" y="54868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83982" y="632563"/>
            <a:ext cx="227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Budget Tree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660232" y="548680"/>
            <a:ext cx="2304256" cy="4320480"/>
          </a:xfrm>
          <a:prstGeom prst="roundRect">
            <a:avLst>
              <a:gd name="adj" fmla="val 11513"/>
            </a:avLst>
          </a:prstGeom>
          <a:noFill/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04248" y="1052736"/>
            <a:ext cx="2016224" cy="19442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804248" y="3429000"/>
            <a:ext cx="2016224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804248" y="4329479"/>
            <a:ext cx="2016224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6804248" y="1052736"/>
          <a:ext cx="2016224" cy="1944217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  <a:gridCol w="504056"/>
                <a:gridCol w="504056"/>
              </a:tblGrid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7156234" y="3140968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市场价           预算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64288" y="4057327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           预算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82407" y="34290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2407" y="431684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88424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00299" y="4331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12</a:t>
            </a:r>
            <a:endParaRPr lang="zh-CN" altLang="en-US" sz="2000" dirty="0"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1166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互联社群生态系统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4463609" y="2576021"/>
            <a:ext cx="0" cy="360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064181" y="3464625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451734" y="4040689"/>
            <a:ext cx="0" cy="360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27545" y="3465383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52599" y="3464625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63609" y="1135861"/>
            <a:ext cx="0" cy="36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039087" y="3465383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52492" y="5480889"/>
            <a:ext cx="0" cy="36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23928" y="2924944"/>
            <a:ext cx="1080000" cy="10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价值平台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987824" y="1989598"/>
            <a:ext cx="2952000" cy="295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07039" y="585821"/>
            <a:ext cx="5760000" cy="57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707904" y="1987623"/>
            <a:ext cx="1512168" cy="295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23928" y="1484904"/>
            <a:ext cx="1080000" cy="10800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业主用户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12053" y="4376979"/>
            <a:ext cx="1080000" cy="10800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装修师傅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76277" y="2708162"/>
            <a:ext cx="2952000" cy="151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23635" y="2924944"/>
            <a:ext cx="1080000" cy="10800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专业达人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36096" y="2924944"/>
            <a:ext cx="1080000" cy="10800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品牌商家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653" y="1166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进化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19672" y="1317019"/>
            <a:ext cx="5760000" cy="43204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314485" y="585063"/>
            <a:ext cx="4320000" cy="57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019686" y="212390"/>
            <a:ext cx="900000" cy="9000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众筹股东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7053" y="5854001"/>
            <a:ext cx="900000" cy="9000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签约团队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24514" y="3021460"/>
            <a:ext cx="900000" cy="9000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战略同盟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27491" y="3021460"/>
            <a:ext cx="900000" cy="9000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网红大咖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395536" y="6165304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5536" y="6597352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2381" y="6021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利益链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2381" y="64335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价值链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51" grpId="0" animBg="1"/>
      <p:bldP spid="52" grpId="0" animBg="1"/>
      <p:bldP spid="23" grpId="0" animBg="1"/>
      <p:bldP spid="25" grpId="0" animBg="1"/>
      <p:bldP spid="54" grpId="0" animBg="1"/>
      <p:bldP spid="27" grpId="0" animBg="1"/>
      <p:bldP spid="26" grpId="0" animBg="1"/>
      <p:bldP spid="56" grpId="0"/>
      <p:bldP spid="57" grpId="0" animBg="1"/>
      <p:bldP spid="58" grpId="0" animBg="1"/>
      <p:bldP spid="24" grpId="0" animBg="1"/>
      <p:bldP spid="28" grpId="0" animBg="1"/>
      <p:bldP spid="29" grpId="0" animBg="1"/>
      <p:bldP spid="30" grpId="0" animBg="1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13</a:t>
            </a:r>
            <a:endParaRPr lang="zh-CN" altLang="en-US" sz="2000" dirty="0"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1166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互联社群生态系统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653" y="1166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进化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707" y="1364575"/>
            <a:ext cx="1080120" cy="307777"/>
            <a:chOff x="398691" y="1364575"/>
            <a:chExt cx="1080120" cy="307777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98691" y="1508591"/>
              <a:ext cx="360000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55536" y="13645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利益链</a:t>
              </a:r>
              <a:endPara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707" y="3861048"/>
            <a:ext cx="1080120" cy="307777"/>
            <a:chOff x="398691" y="3861048"/>
            <a:chExt cx="1080120" cy="307777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398691" y="4024809"/>
              <a:ext cx="360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55536" y="386104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价值链</a:t>
              </a:r>
              <a:endPara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7544" y="1796623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初级生态形成逻辑：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主要通过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团购（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米饭团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、线上红包、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积分体系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和线下活动，传递以金钱利益和人际友谊为主的共生关系纽带。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4316903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高级生态进化逻辑：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优胜劣汰，优质品牌商户、个人和团队在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评价体系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信用体系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的完善中孕育而生，并与平台形成长期稳固的合作伙伴关系。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0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18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Logical Chain—Points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积分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体系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3608" y="980728"/>
            <a:ext cx="900000" cy="900000"/>
            <a:chOff x="1525312" y="1951"/>
            <a:chExt cx="1198124" cy="1198124"/>
          </a:xfrm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普通用户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608" y="2096952"/>
            <a:ext cx="900000" cy="900000"/>
            <a:chOff x="1525312" y="1951"/>
            <a:chExt cx="1198124" cy="1198124"/>
          </a:xfrm>
          <a:solidFill>
            <a:schemeClr val="accent4"/>
          </a:solidFill>
        </p:grpSpPr>
        <p:sp>
          <p:nvSpPr>
            <p:cNvPr id="9" name="椭圆 8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专业达人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5620" y="3177072"/>
            <a:ext cx="900000" cy="900000"/>
            <a:chOff x="1525312" y="1951"/>
            <a:chExt cx="1198124" cy="1198124"/>
          </a:xfrm>
          <a:solidFill>
            <a:schemeClr val="accent3"/>
          </a:solidFill>
        </p:grpSpPr>
        <p:sp>
          <p:nvSpPr>
            <p:cNvPr id="15" name="椭圆 14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装修师傅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8356" y="4257192"/>
            <a:ext cx="900000" cy="900000"/>
            <a:chOff x="1525312" y="1951"/>
            <a:chExt cx="1198124" cy="1198124"/>
          </a:xfrm>
          <a:solidFill>
            <a:schemeClr val="accent6">
              <a:lumMod val="50000"/>
            </a:schemeClr>
          </a:solidFill>
        </p:grpSpPr>
        <p:sp>
          <p:nvSpPr>
            <p:cNvPr id="18" name="椭圆 17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1703244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品牌商家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102599" y="1430728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15616" y="2592930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143380" y="3630276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128632" y="4738160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246588" y="1157704"/>
            <a:ext cx="900000" cy="540000"/>
            <a:chOff x="1525312" y="1951"/>
            <a:chExt cx="1198124" cy="1198124"/>
          </a:xfrm>
          <a:solidFill>
            <a:schemeClr val="accent6">
              <a:lumMod val="75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4"/>
            <p:cNvSpPr/>
            <p:nvPr/>
          </p:nvSpPr>
          <p:spPr>
            <a:xfrm>
              <a:off x="1564580" y="177412"/>
              <a:ext cx="114759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339" y="2332920"/>
            <a:ext cx="910537" cy="540000"/>
            <a:chOff x="1525312" y="1951"/>
            <a:chExt cx="1217849" cy="1198124"/>
          </a:xfrm>
          <a:solidFill>
            <a:schemeClr val="accent6">
              <a:lumMod val="75000"/>
            </a:schemeClr>
          </a:solidFill>
        </p:grpSpPr>
        <p:sp>
          <p:nvSpPr>
            <p:cNvPr id="28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3184343" y="1440540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97360" y="2602742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25124" y="3640088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10376" y="4747972"/>
            <a:ext cx="1080000" cy="1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295771" y="1180272"/>
            <a:ext cx="720000" cy="540000"/>
            <a:chOff x="1517372" y="1951"/>
            <a:chExt cx="1206064" cy="1198124"/>
          </a:xfrm>
          <a:solidFill>
            <a:srgbClr val="FF0000"/>
          </a:solidFill>
        </p:grpSpPr>
        <p:sp>
          <p:nvSpPr>
            <p:cNvPr id="42" name="圆角矩形 41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红包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13664" y="2355488"/>
            <a:ext cx="720000" cy="540000"/>
            <a:chOff x="1525312" y="1951"/>
            <a:chExt cx="1198124" cy="1198124"/>
          </a:xfrm>
          <a:solidFill>
            <a:srgbClr val="FF0000"/>
          </a:solidFill>
        </p:grpSpPr>
        <p:sp>
          <p:nvSpPr>
            <p:cNvPr id="45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红包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276112" y="2262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9128" y="329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97921" y="4394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65658" y="10822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兑换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3065" y="22558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兑换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76081" y="3291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兑换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76081" y="43865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兑换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59632" y="10969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246588" y="3356952"/>
            <a:ext cx="900000" cy="540000"/>
            <a:chOff x="1525312" y="1951"/>
            <a:chExt cx="1198124" cy="1198124"/>
          </a:xfrm>
          <a:solidFill>
            <a:schemeClr val="accent6">
              <a:lumMod val="75000"/>
            </a:schemeClr>
          </a:solidFill>
        </p:grpSpPr>
        <p:sp>
          <p:nvSpPr>
            <p:cNvPr id="66" name="圆角矩形 65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椭圆 4"/>
            <p:cNvSpPr/>
            <p:nvPr/>
          </p:nvSpPr>
          <p:spPr>
            <a:xfrm>
              <a:off x="1544944" y="177412"/>
              <a:ext cx="1147593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242339" y="4458428"/>
            <a:ext cx="910537" cy="540000"/>
            <a:chOff x="1525312" y="1951"/>
            <a:chExt cx="1217849" cy="1198124"/>
          </a:xfrm>
          <a:solidFill>
            <a:schemeClr val="accent6">
              <a:lumMod val="75000"/>
            </a:schemeClr>
          </a:solidFill>
        </p:grpSpPr>
        <p:sp>
          <p:nvSpPr>
            <p:cNvPr id="69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26480" y="3369968"/>
            <a:ext cx="720000" cy="540000"/>
            <a:chOff x="1517372" y="1951"/>
            <a:chExt cx="1206064" cy="1198124"/>
          </a:xfrm>
          <a:solidFill>
            <a:srgbClr val="FF0000"/>
          </a:solidFill>
        </p:grpSpPr>
        <p:sp>
          <p:nvSpPr>
            <p:cNvPr id="72" name="圆角矩形 71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红包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329625" y="4486192"/>
            <a:ext cx="720000" cy="540000"/>
            <a:chOff x="1525312" y="1951"/>
            <a:chExt cx="1198124" cy="1198124"/>
          </a:xfrm>
          <a:solidFill>
            <a:srgbClr val="FF0000"/>
          </a:solidFill>
        </p:grpSpPr>
        <p:sp>
          <p:nvSpPr>
            <p:cNvPr id="75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红包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37048" y="1187200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30636" y="2361896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0636" y="3399383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30636" y="4507388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58306" y="1182004"/>
            <a:ext cx="720000" cy="540000"/>
            <a:chOff x="1517372" y="1951"/>
            <a:chExt cx="1206064" cy="1198124"/>
          </a:xfrm>
          <a:solidFill>
            <a:srgbClr val="0070C0"/>
          </a:solidFill>
        </p:grpSpPr>
        <p:sp>
          <p:nvSpPr>
            <p:cNvPr id="81" name="圆角矩形 80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道具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76199" y="2357220"/>
            <a:ext cx="720000" cy="540000"/>
            <a:chOff x="1525312" y="1951"/>
            <a:chExt cx="1198124" cy="1198124"/>
          </a:xfrm>
          <a:solidFill>
            <a:srgbClr val="0070C0"/>
          </a:solidFill>
        </p:grpSpPr>
        <p:sp>
          <p:nvSpPr>
            <p:cNvPr id="84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道具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289015" y="3371700"/>
            <a:ext cx="720000" cy="540000"/>
            <a:chOff x="1517372" y="1951"/>
            <a:chExt cx="1206064" cy="1198124"/>
          </a:xfrm>
          <a:solidFill>
            <a:srgbClr val="0070C0"/>
          </a:solidFill>
        </p:grpSpPr>
        <p:sp>
          <p:nvSpPr>
            <p:cNvPr id="87" name="圆角矩形 86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道具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292160" y="4487924"/>
            <a:ext cx="720000" cy="540000"/>
            <a:chOff x="1525312" y="1951"/>
            <a:chExt cx="1198124" cy="1198124"/>
          </a:xfrm>
          <a:solidFill>
            <a:srgbClr val="0070C0"/>
          </a:solidFill>
        </p:grpSpPr>
        <p:sp>
          <p:nvSpPr>
            <p:cNvPr id="90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道具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887900" y="1201948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81488" y="2376644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81488" y="3414131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81488" y="4522136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209158" y="1196752"/>
            <a:ext cx="720000" cy="540000"/>
            <a:chOff x="1517372" y="1951"/>
            <a:chExt cx="1206064" cy="1198124"/>
          </a:xfrm>
          <a:solidFill>
            <a:srgbClr val="7030A0"/>
          </a:solidFill>
        </p:grpSpPr>
        <p:sp>
          <p:nvSpPr>
            <p:cNvPr id="97" name="圆角矩形 96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礼品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227051" y="2371968"/>
            <a:ext cx="720000" cy="540000"/>
            <a:chOff x="1525312" y="1951"/>
            <a:chExt cx="1198124" cy="1198124"/>
          </a:xfrm>
          <a:solidFill>
            <a:srgbClr val="7030A0"/>
          </a:solidFill>
        </p:grpSpPr>
        <p:sp>
          <p:nvSpPr>
            <p:cNvPr id="100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礼品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239867" y="3386448"/>
            <a:ext cx="720000" cy="540000"/>
            <a:chOff x="1517372" y="1951"/>
            <a:chExt cx="1206064" cy="1198124"/>
          </a:xfrm>
          <a:solidFill>
            <a:srgbClr val="7030A0"/>
          </a:solidFill>
        </p:grpSpPr>
        <p:sp>
          <p:nvSpPr>
            <p:cNvPr id="103" name="圆角矩形 102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礼品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243012" y="4502672"/>
            <a:ext cx="720000" cy="540000"/>
            <a:chOff x="1525312" y="1951"/>
            <a:chExt cx="1198124" cy="1198124"/>
          </a:xfrm>
          <a:solidFill>
            <a:srgbClr val="7030A0"/>
          </a:solidFill>
        </p:grpSpPr>
        <p:sp>
          <p:nvSpPr>
            <p:cNvPr id="106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礼品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853500" y="1201948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47088" y="2376644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47088" y="3414131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47088" y="4522136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7174758" y="1196752"/>
            <a:ext cx="720000" cy="540000"/>
            <a:chOff x="1517372" y="1951"/>
            <a:chExt cx="1206064" cy="1198124"/>
          </a:xfrm>
          <a:solidFill>
            <a:srgbClr val="002060"/>
          </a:solidFill>
        </p:grpSpPr>
        <p:sp>
          <p:nvSpPr>
            <p:cNvPr id="113" name="圆角矩形 112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192651" y="2371968"/>
            <a:ext cx="720000" cy="540000"/>
            <a:chOff x="1525312" y="1951"/>
            <a:chExt cx="1198124" cy="1198124"/>
          </a:xfrm>
          <a:solidFill>
            <a:srgbClr val="002060"/>
          </a:solidFill>
        </p:grpSpPr>
        <p:sp>
          <p:nvSpPr>
            <p:cNvPr id="116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205467" y="3386448"/>
            <a:ext cx="720000" cy="540000"/>
            <a:chOff x="1517372" y="1951"/>
            <a:chExt cx="1206064" cy="1198124"/>
          </a:xfrm>
          <a:solidFill>
            <a:srgbClr val="002060"/>
          </a:solidFill>
        </p:grpSpPr>
        <p:sp>
          <p:nvSpPr>
            <p:cNvPr id="119" name="圆角矩形 118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208612" y="4502672"/>
            <a:ext cx="720000" cy="540000"/>
            <a:chOff x="1525312" y="1951"/>
            <a:chExt cx="1198124" cy="1198124"/>
          </a:xfrm>
          <a:solidFill>
            <a:srgbClr val="002060"/>
          </a:solidFill>
        </p:grpSpPr>
        <p:sp>
          <p:nvSpPr>
            <p:cNvPr id="122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812360" y="3414131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12360" y="4522136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8170739" y="3386448"/>
            <a:ext cx="720000" cy="540000"/>
            <a:chOff x="1517372" y="1951"/>
            <a:chExt cx="1206064" cy="1198124"/>
          </a:xfrm>
          <a:solidFill>
            <a:srgbClr val="00B050"/>
          </a:solidFill>
        </p:grpSpPr>
        <p:sp>
          <p:nvSpPr>
            <p:cNvPr id="135" name="圆角矩形 134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椭圆 4"/>
            <p:cNvSpPr/>
            <p:nvPr/>
          </p:nvSpPr>
          <p:spPr>
            <a:xfrm>
              <a:off x="1517372" y="177412"/>
              <a:ext cx="1206064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推广</a:t>
              </a:r>
              <a:endPara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8173884" y="4502672"/>
            <a:ext cx="720000" cy="540000"/>
            <a:chOff x="1525312" y="1951"/>
            <a:chExt cx="1198124" cy="1198124"/>
          </a:xfrm>
          <a:solidFill>
            <a:srgbClr val="00B050"/>
          </a:solidFill>
        </p:grpSpPr>
        <p:sp>
          <p:nvSpPr>
            <p:cNvPr id="138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椭圆 4"/>
            <p:cNvSpPr/>
            <p:nvPr/>
          </p:nvSpPr>
          <p:spPr>
            <a:xfrm>
              <a:off x="1537633" y="177412"/>
              <a:ext cx="1185803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推广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下箭头标注 11"/>
          <p:cNvSpPr/>
          <p:nvPr/>
        </p:nvSpPr>
        <p:spPr>
          <a:xfrm>
            <a:off x="1230136" y="939949"/>
            <a:ext cx="720000" cy="468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6943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1227344" y="5689012"/>
            <a:ext cx="722863" cy="1062288"/>
            <a:chOff x="1227344" y="5689012"/>
            <a:chExt cx="722863" cy="1062288"/>
          </a:xfrm>
        </p:grpSpPr>
        <p:sp>
          <p:nvSpPr>
            <p:cNvPr id="36" name="下箭头标注 35"/>
            <p:cNvSpPr/>
            <p:nvPr/>
          </p:nvSpPr>
          <p:spPr>
            <a:xfrm rot="10800000">
              <a:off x="1227344" y="5689012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52580" y="604341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分享</a:t>
              </a:r>
              <a:endPara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经济</a:t>
              </a:r>
              <a:endPara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1" name="下箭头标注 140"/>
          <p:cNvSpPr/>
          <p:nvPr/>
        </p:nvSpPr>
        <p:spPr>
          <a:xfrm>
            <a:off x="4301509" y="938216"/>
            <a:ext cx="720000" cy="468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6943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下箭头标注 143"/>
          <p:cNvSpPr/>
          <p:nvPr/>
        </p:nvSpPr>
        <p:spPr>
          <a:xfrm>
            <a:off x="5262664" y="958870"/>
            <a:ext cx="720000" cy="468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6943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下箭头标注 145"/>
          <p:cNvSpPr/>
          <p:nvPr/>
        </p:nvSpPr>
        <p:spPr>
          <a:xfrm>
            <a:off x="6241280" y="965980"/>
            <a:ext cx="720000" cy="468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6943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下箭头标注 147"/>
          <p:cNvSpPr/>
          <p:nvPr/>
        </p:nvSpPr>
        <p:spPr>
          <a:xfrm>
            <a:off x="7179116" y="952964"/>
            <a:ext cx="720000" cy="468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6943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" name="组合 157"/>
          <p:cNvGrpSpPr/>
          <p:nvPr/>
        </p:nvGrpSpPr>
        <p:grpSpPr>
          <a:xfrm>
            <a:off x="4249161" y="5687279"/>
            <a:ext cx="851515" cy="1048182"/>
            <a:chOff x="4249161" y="5687279"/>
            <a:chExt cx="851515" cy="1048182"/>
          </a:xfrm>
        </p:grpSpPr>
        <p:sp>
          <p:nvSpPr>
            <p:cNvPr id="142" name="下箭头标注 141"/>
            <p:cNvSpPr/>
            <p:nvPr/>
          </p:nvSpPr>
          <p:spPr>
            <a:xfrm rot="10800000">
              <a:off x="4298717" y="5687279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249161" y="6106191"/>
              <a:ext cx="8515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商业赞助</a:t>
              </a:r>
              <a:endParaRPr lang="en-US" altLang="zh-CN" sz="13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平台收入</a:t>
              </a:r>
              <a:endParaRPr lang="zh-CN" altLang="en-US" sz="13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256185" y="5707933"/>
            <a:ext cx="723687" cy="1048182"/>
            <a:chOff x="5256185" y="5707933"/>
            <a:chExt cx="723687" cy="1048182"/>
          </a:xfrm>
        </p:grpSpPr>
        <p:sp>
          <p:nvSpPr>
            <p:cNvPr id="145" name="下箭头标注 144"/>
            <p:cNvSpPr/>
            <p:nvPr/>
          </p:nvSpPr>
          <p:spPr>
            <a:xfrm rot="10800000">
              <a:off x="5259872" y="5707933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56185" y="6006540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类网游</a:t>
              </a:r>
              <a:endPara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功能性</a:t>
              </a:r>
              <a:endPara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趣味性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196521" y="5729791"/>
            <a:ext cx="851515" cy="1048182"/>
            <a:chOff x="6181773" y="5729791"/>
            <a:chExt cx="851515" cy="1048182"/>
          </a:xfrm>
        </p:grpSpPr>
        <p:sp>
          <p:nvSpPr>
            <p:cNvPr id="147" name="下箭头标注 146"/>
            <p:cNvSpPr/>
            <p:nvPr/>
          </p:nvSpPr>
          <p:spPr>
            <a:xfrm rot="10800000">
              <a:off x="6225472" y="5729791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81773" y="6122882"/>
              <a:ext cx="8515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商家提供</a:t>
              </a:r>
              <a:endParaRPr lang="en-US" altLang="zh-CN" sz="13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平台采购</a:t>
              </a:r>
              <a:endParaRPr lang="zh-CN" altLang="en-US" sz="13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149540" y="5737429"/>
            <a:ext cx="851515" cy="1048182"/>
            <a:chOff x="7179036" y="5737429"/>
            <a:chExt cx="851515" cy="1048182"/>
          </a:xfrm>
        </p:grpSpPr>
        <p:sp>
          <p:nvSpPr>
            <p:cNvPr id="149" name="下箭头标注 148"/>
            <p:cNvSpPr/>
            <p:nvPr/>
          </p:nvSpPr>
          <p:spPr>
            <a:xfrm rot="10800000">
              <a:off x="7220568" y="5737429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79036" y="6047199"/>
              <a:ext cx="85151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装修师傅</a:t>
              </a:r>
              <a:endParaRPr lang="en-US" altLang="zh-CN" sz="13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提供无偿</a:t>
              </a:r>
              <a:endParaRPr lang="en-US" altLang="zh-CN" sz="13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上门</a:t>
              </a:r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3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4" name="下箭头标注 153"/>
          <p:cNvSpPr/>
          <p:nvPr/>
        </p:nvSpPr>
        <p:spPr>
          <a:xfrm>
            <a:off x="8170748" y="3278216"/>
            <a:ext cx="720000" cy="2367764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76206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>
            <a:off x="8127721" y="5733256"/>
            <a:ext cx="851515" cy="1048182"/>
            <a:chOff x="8127721" y="5733256"/>
            <a:chExt cx="851515" cy="1048182"/>
          </a:xfrm>
        </p:grpSpPr>
        <p:sp>
          <p:nvSpPr>
            <p:cNvPr id="155" name="下箭头标注 154"/>
            <p:cNvSpPr/>
            <p:nvPr/>
          </p:nvSpPr>
          <p:spPr>
            <a:xfrm rot="10800000">
              <a:off x="8174212" y="5733256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27721" y="616094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平台推广</a:t>
              </a:r>
              <a:endParaRPr lang="zh-CN" altLang="en-US" sz="13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05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500"/>
                            </p:stCondLst>
                            <p:childTnLst>
                              <p:par>
                                <p:cTn id="1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500"/>
                            </p:stCondLst>
                            <p:childTnLst>
                              <p:par>
                                <p:cTn id="2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500"/>
                            </p:stCondLst>
                            <p:childTnLst>
                              <p:par>
                                <p:cTn id="2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0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00"/>
                            </p:stCondLst>
                            <p:childTnLst>
                              <p:par>
                                <p:cTn id="2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500"/>
                            </p:stCondLst>
                            <p:childTnLst>
                              <p:par>
                                <p:cTn id="2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000"/>
                            </p:stCondLst>
                            <p:childTnLst>
                              <p:par>
                                <p:cTn id="2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"/>
                            </p:stCondLst>
                            <p:childTnLst>
                              <p:par>
                                <p:cTn id="2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0"/>
                            </p:stCondLst>
                            <p:childTnLst>
                              <p:par>
                                <p:cTn id="2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500"/>
                            </p:stCondLst>
                            <p:childTnLst>
                              <p:par>
                                <p:cTn id="2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2" grpId="0"/>
      <p:bldP spid="77" grpId="0"/>
      <p:bldP spid="78" grpId="0"/>
      <p:bldP spid="79" grpId="0"/>
      <p:bldP spid="92" grpId="0"/>
      <p:bldP spid="93" grpId="0"/>
      <p:bldP spid="94" grpId="0"/>
      <p:bldP spid="95" grpId="0"/>
      <p:bldP spid="108" grpId="0"/>
      <p:bldP spid="109" grpId="0"/>
      <p:bldP spid="110" grpId="0"/>
      <p:bldP spid="111" grpId="0"/>
      <p:bldP spid="126" grpId="0"/>
      <p:bldP spid="127" grpId="0"/>
      <p:bldP spid="12" grpId="0" animBg="1"/>
      <p:bldP spid="141" grpId="0" animBg="1"/>
      <p:bldP spid="144" grpId="0" animBg="1"/>
      <p:bldP spid="146" grpId="0" animBg="1"/>
      <p:bldP spid="148" grpId="0" animBg="1"/>
      <p:bldP spid="1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19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470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Logical </a:t>
            </a:r>
            <a:r>
              <a:rPr lang="en-US" altLang="zh-CN" sz="4000" dirty="0" smtClean="0"/>
              <a:t>Chain—Opinions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评价体系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3608" y="978997"/>
            <a:ext cx="900000" cy="900000"/>
            <a:chOff x="1525312" y="1951"/>
            <a:chExt cx="1198124" cy="1198124"/>
          </a:xfrm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普通用户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608" y="2095221"/>
            <a:ext cx="900000" cy="900000"/>
            <a:chOff x="1525312" y="1951"/>
            <a:chExt cx="1198124" cy="1198124"/>
          </a:xfrm>
          <a:solidFill>
            <a:schemeClr val="accent4"/>
          </a:solidFill>
        </p:grpSpPr>
        <p:sp>
          <p:nvSpPr>
            <p:cNvPr id="9" name="椭圆 8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专业达人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5620" y="3175341"/>
            <a:ext cx="900000" cy="900000"/>
            <a:chOff x="1525312" y="1951"/>
            <a:chExt cx="1198124" cy="1198124"/>
          </a:xfrm>
          <a:solidFill>
            <a:schemeClr val="accent3"/>
          </a:solidFill>
        </p:grpSpPr>
        <p:sp>
          <p:nvSpPr>
            <p:cNvPr id="15" name="椭圆 14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装修师傅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8356" y="4255461"/>
            <a:ext cx="900000" cy="900000"/>
            <a:chOff x="1525312" y="1951"/>
            <a:chExt cx="1198124" cy="1198124"/>
          </a:xfrm>
          <a:solidFill>
            <a:schemeClr val="accent6">
              <a:lumMod val="50000"/>
            </a:schemeClr>
          </a:solidFill>
        </p:grpSpPr>
        <p:sp>
          <p:nvSpPr>
            <p:cNvPr id="18" name="椭圆 17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1703244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品牌商家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1115616" y="2591199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143380" y="3628545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128632" y="4736429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242339" y="2331189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28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获得好评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3197360" y="2601011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25124" y="3638357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10376" y="4746241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73838" y="226046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3838" y="32967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3838" y="439286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3065" y="22541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累积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76081" y="32899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累积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76081" y="4384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累积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246588" y="3355221"/>
            <a:ext cx="900000" cy="540000"/>
            <a:chOff x="1525312" y="1951"/>
            <a:chExt cx="1198124" cy="1198124"/>
          </a:xfrm>
          <a:solidFill>
            <a:srgbClr val="FF0000"/>
          </a:solidFill>
        </p:grpSpPr>
        <p:sp>
          <p:nvSpPr>
            <p:cNvPr id="66" name="圆角矩形 65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椭圆 4"/>
            <p:cNvSpPr/>
            <p:nvPr/>
          </p:nvSpPr>
          <p:spPr>
            <a:xfrm>
              <a:off x="1544944" y="177412"/>
              <a:ext cx="1147593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获得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好评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242339" y="4456697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69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获得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好评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下箭头标注 11"/>
          <p:cNvSpPr/>
          <p:nvPr/>
        </p:nvSpPr>
        <p:spPr>
          <a:xfrm>
            <a:off x="1230216" y="2031352"/>
            <a:ext cx="720000" cy="3600000"/>
          </a:xfrm>
          <a:prstGeom prst="downArrowCallout">
            <a:avLst>
              <a:gd name="adj1" fmla="val 25000"/>
              <a:gd name="adj2" fmla="val 50000"/>
              <a:gd name="adj3" fmla="val 59812"/>
              <a:gd name="adj4" fmla="val 80939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rgbClr val="FF6D6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1227344" y="5687281"/>
            <a:ext cx="722863" cy="1062288"/>
            <a:chOff x="1227344" y="5689012"/>
            <a:chExt cx="722863" cy="1062288"/>
          </a:xfrm>
        </p:grpSpPr>
        <p:sp>
          <p:nvSpPr>
            <p:cNvPr id="36" name="下箭头标注 35"/>
            <p:cNvSpPr/>
            <p:nvPr/>
          </p:nvSpPr>
          <p:spPr>
            <a:xfrm rot="10800000">
              <a:off x="1227344" y="5689012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52580" y="6043414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图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309535" y="2348880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163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4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平台推广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313784" y="3372912"/>
            <a:ext cx="900000" cy="540000"/>
            <a:chOff x="1525312" y="1951"/>
            <a:chExt cx="1198124" cy="1198124"/>
          </a:xfrm>
          <a:solidFill>
            <a:srgbClr val="FF0000"/>
          </a:solidFill>
        </p:grpSpPr>
        <p:sp>
          <p:nvSpPr>
            <p:cNvPr id="166" name="圆角矩形 165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椭圆 4"/>
            <p:cNvSpPr/>
            <p:nvPr/>
          </p:nvSpPr>
          <p:spPr>
            <a:xfrm>
              <a:off x="1544944" y="177412"/>
              <a:ext cx="1147593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推广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309535" y="4474388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169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推广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1" name="直接箭头连接符 170"/>
          <p:cNvCxnSpPr/>
          <p:nvPr/>
        </p:nvCxnSpPr>
        <p:spPr>
          <a:xfrm>
            <a:off x="5225388" y="2594272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5253152" y="3631618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5238404" y="4739502"/>
            <a:ext cx="1080000" cy="1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91093" y="22473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404109" y="32832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04109" y="4378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6344436" y="2334132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178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网红大咖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348685" y="3358164"/>
            <a:ext cx="900000" cy="540000"/>
            <a:chOff x="1525312" y="1951"/>
            <a:chExt cx="1198124" cy="1198124"/>
          </a:xfrm>
          <a:solidFill>
            <a:srgbClr val="FF0000"/>
          </a:solidFill>
        </p:grpSpPr>
        <p:sp>
          <p:nvSpPr>
            <p:cNvPr id="181" name="圆角矩形 180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椭圆 4"/>
            <p:cNvSpPr/>
            <p:nvPr/>
          </p:nvSpPr>
          <p:spPr>
            <a:xfrm>
              <a:off x="1544944" y="177412"/>
              <a:ext cx="1147593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签约驻点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344436" y="4459640"/>
            <a:ext cx="910537" cy="540000"/>
            <a:chOff x="1525312" y="1951"/>
            <a:chExt cx="1217849" cy="1198124"/>
          </a:xfrm>
          <a:solidFill>
            <a:srgbClr val="FF0000"/>
          </a:solidFill>
        </p:grpSpPr>
        <p:sp>
          <p:nvSpPr>
            <p:cNvPr id="184" name="椭圆 27"/>
            <p:cNvSpPr/>
            <p:nvPr/>
          </p:nvSpPr>
          <p:spPr>
            <a:xfrm>
              <a:off x="1525312" y="1951"/>
              <a:ext cx="1198124" cy="1198124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椭圆 4"/>
            <p:cNvSpPr/>
            <p:nvPr/>
          </p:nvSpPr>
          <p:spPr>
            <a:xfrm>
              <a:off x="1539406" y="177412"/>
              <a:ext cx="1203755" cy="847202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战略合作</a:t>
              </a:r>
            </a:p>
          </p:txBody>
        </p:sp>
      </p:grpSp>
      <p:cxnSp>
        <p:nvCxnSpPr>
          <p:cNvPr id="13" name="肘形连接符 12"/>
          <p:cNvCxnSpPr>
            <a:endCxn id="28" idx="0"/>
          </p:cNvCxnSpPr>
          <p:nvPr/>
        </p:nvCxnSpPr>
        <p:spPr>
          <a:xfrm>
            <a:off x="1043608" y="1556792"/>
            <a:ext cx="1646626" cy="77439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下箭头标注 185"/>
          <p:cNvSpPr/>
          <p:nvPr/>
        </p:nvSpPr>
        <p:spPr>
          <a:xfrm>
            <a:off x="2226370" y="2031352"/>
            <a:ext cx="936000" cy="3600000"/>
          </a:xfrm>
          <a:prstGeom prst="downArrowCallout">
            <a:avLst>
              <a:gd name="adj1" fmla="val 34454"/>
              <a:gd name="adj2" fmla="val 50000"/>
              <a:gd name="adj3" fmla="val 47207"/>
              <a:gd name="adj4" fmla="val 81349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rgbClr val="FF6D6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2223500" y="5701670"/>
            <a:ext cx="986784" cy="1062288"/>
            <a:chOff x="1227344" y="5689012"/>
            <a:chExt cx="762083" cy="1062288"/>
          </a:xfrm>
        </p:grpSpPr>
        <p:sp>
          <p:nvSpPr>
            <p:cNvPr id="188" name="下箭头标注 187"/>
            <p:cNvSpPr/>
            <p:nvPr/>
          </p:nvSpPr>
          <p:spPr>
            <a:xfrm rot="10800000">
              <a:off x="1227344" y="5689012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252580" y="6043414"/>
              <a:ext cx="73684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好评数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好评率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0" name="下箭头标注 189"/>
          <p:cNvSpPr/>
          <p:nvPr/>
        </p:nvSpPr>
        <p:spPr>
          <a:xfrm>
            <a:off x="4283968" y="2033084"/>
            <a:ext cx="936000" cy="3600000"/>
          </a:xfrm>
          <a:prstGeom prst="downArrowCallout">
            <a:avLst>
              <a:gd name="adj1" fmla="val 34454"/>
              <a:gd name="adj2" fmla="val 50000"/>
              <a:gd name="adj3" fmla="val 47207"/>
              <a:gd name="adj4" fmla="val 81349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rgbClr val="FF6D6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4290548" y="5703402"/>
            <a:ext cx="932293" cy="1062288"/>
            <a:chOff x="1227344" y="5689012"/>
            <a:chExt cx="720000" cy="1062288"/>
          </a:xfrm>
        </p:grpSpPr>
        <p:sp>
          <p:nvSpPr>
            <p:cNvPr id="192" name="下箭头标注 191"/>
            <p:cNvSpPr/>
            <p:nvPr/>
          </p:nvSpPr>
          <p:spPr>
            <a:xfrm rot="10800000">
              <a:off x="1227344" y="5689012"/>
              <a:ext cx="720000" cy="1048182"/>
            </a:xfrm>
            <a:prstGeom prst="downArrowCallout">
              <a:avLst>
                <a:gd name="adj1" fmla="val 25000"/>
                <a:gd name="adj2" fmla="val 50000"/>
                <a:gd name="adj3" fmla="val 25000"/>
                <a:gd name="adj4" fmla="val 72012"/>
              </a:avLst>
            </a:prstGeom>
            <a:noFill/>
            <a:ln w="6350"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328046" y="6043414"/>
              <a:ext cx="5387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免费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主推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7248685" y="2600678"/>
            <a:ext cx="11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7236416" y="3630276"/>
            <a:ext cx="11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7236296" y="4739892"/>
            <a:ext cx="11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8406332" y="1268760"/>
            <a:ext cx="0" cy="347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H="1">
            <a:off x="984616" y="1268760"/>
            <a:ext cx="741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164820" y="22638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靠谱的经验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77836" y="32849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靠谱的工艺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177836" y="43946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靠谱的产品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02919" y="123298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点赞、评价、分享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27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1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  <p:bldP spid="62" grpId="0"/>
      <p:bldP spid="63" grpId="0"/>
      <p:bldP spid="12" grpId="0" animBg="1"/>
      <p:bldP spid="174" grpId="0"/>
      <p:bldP spid="175" grpId="0"/>
      <p:bldP spid="176" grpId="0"/>
      <p:bldP spid="186" grpId="0" animBg="1"/>
      <p:bldP spid="190" grpId="0" animBg="1"/>
      <p:bldP spid="199" grpId="0"/>
      <p:bldP spid="200" grpId="0"/>
      <p:bldP spid="201" grpId="0"/>
      <p:bldP spid="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>
            <a:off x="3491880" y="2109346"/>
            <a:ext cx="2160000" cy="21600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6" name="Picture 12" descr="C:\Users\Administrator\Desktop\未命名_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354" y="4425237"/>
            <a:ext cx="900000" cy="900000"/>
          </a:xfrm>
          <a:prstGeom prst="rect">
            <a:avLst/>
          </a:prstGeom>
          <a:noFill/>
        </p:spPr>
      </p:pic>
      <p:pic>
        <p:nvPicPr>
          <p:cNvPr id="1031" name="Picture 7" descr="C:\Users\Administrator\Desktop\未命名_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6202" y="2757178"/>
            <a:ext cx="900000" cy="90000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未命名_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5325" y="1124744"/>
            <a:ext cx="900000" cy="90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13</a:t>
            </a:r>
            <a:endParaRPr lang="zh-CN" altLang="en-US" sz="2000" dirty="0"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04048" y="2745024"/>
            <a:ext cx="900000" cy="900000"/>
            <a:chOff x="1525312" y="1951"/>
            <a:chExt cx="1198124" cy="1198124"/>
          </a:xfrm>
        </p:grpSpPr>
        <p:sp>
          <p:nvSpPr>
            <p:cNvPr id="7" name="椭圆 6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1736397" y="209029"/>
              <a:ext cx="847201" cy="847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实名</a:t>
              </a:r>
              <a:endParaRPr lang="en-US" altLang="zh-CN" sz="20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户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0"/>
            <a:ext cx="444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Title </a:t>
            </a:r>
            <a:r>
              <a:rPr lang="en-US" altLang="zh-CN" sz="4000" dirty="0" smtClean="0"/>
              <a:t>&amp; </a:t>
            </a:r>
            <a:r>
              <a:rPr lang="en-US" altLang="zh-CN" sz="4000" dirty="0" smtClean="0"/>
              <a:t>Credit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头衔与信用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未命名_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1124744"/>
            <a:ext cx="900000" cy="900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619271" y="200071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  <a:r>
              <a:rPr lang="en-US" altLang="zh-CN" sz="2000" dirty="0" smtClean="0"/>
              <a:t>ack </a:t>
            </a:r>
            <a:r>
              <a:rPr lang="en-US" altLang="zh-CN" sz="2000" dirty="0" smtClean="0"/>
              <a:t>M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pic>
        <p:nvPicPr>
          <p:cNvPr id="1027" name="Picture 3" descr="C:\Users\Administrator\Desktop\未命名_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4048" y="1124744"/>
            <a:ext cx="900000" cy="900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46659" y="1988840"/>
            <a:ext cx="1344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Zuckerberg</a:t>
            </a:r>
            <a:endParaRPr lang="zh-CN" altLang="en-US" sz="2000" dirty="0"/>
          </a:p>
        </p:txBody>
      </p:sp>
      <p:sp>
        <p:nvSpPr>
          <p:cNvPr id="19" name="椭圆 18"/>
          <p:cNvSpPr/>
          <p:nvPr/>
        </p:nvSpPr>
        <p:spPr>
          <a:xfrm>
            <a:off x="3275856" y="1724558"/>
            <a:ext cx="288000" cy="288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716016" y="1724558"/>
            <a:ext cx="354584" cy="369332"/>
            <a:chOff x="4716016" y="1724558"/>
            <a:chExt cx="354584" cy="369332"/>
          </a:xfrm>
        </p:grpSpPr>
        <p:sp>
          <p:nvSpPr>
            <p:cNvPr id="20" name="椭圆 19"/>
            <p:cNvSpPr/>
            <p:nvPr/>
          </p:nvSpPr>
          <p:spPr>
            <a:xfrm>
              <a:off x="4751641" y="1748308"/>
              <a:ext cx="288000" cy="28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72455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IT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15737" y="203634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陈家驹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168051" y="1697121"/>
            <a:ext cx="415498" cy="369332"/>
            <a:chOff x="6168051" y="1697121"/>
            <a:chExt cx="415498" cy="369332"/>
          </a:xfrm>
        </p:grpSpPr>
        <p:sp>
          <p:nvSpPr>
            <p:cNvPr id="25" name="椭圆 24"/>
            <p:cNvSpPr/>
            <p:nvPr/>
          </p:nvSpPr>
          <p:spPr>
            <a:xfrm>
              <a:off x="6228216" y="1736433"/>
              <a:ext cx="288000" cy="28800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8051" y="169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警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3968" y="36695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华佗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 descr="C:\Users\Administrator\Desktop\未命名_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5909" y="2745024"/>
            <a:ext cx="900000" cy="90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2691661" y="36450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包青天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203848" y="3323950"/>
            <a:ext cx="415498" cy="369332"/>
            <a:chOff x="3203848" y="3323950"/>
            <a:chExt cx="415498" cy="369332"/>
          </a:xfrm>
        </p:grpSpPr>
        <p:sp>
          <p:nvSpPr>
            <p:cNvPr id="35" name="椭圆 34"/>
            <p:cNvSpPr/>
            <p:nvPr/>
          </p:nvSpPr>
          <p:spPr>
            <a:xfrm>
              <a:off x="3263981" y="3368867"/>
              <a:ext cx="288000" cy="28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3848" y="3323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法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68516" y="3320609"/>
            <a:ext cx="415498" cy="369332"/>
            <a:chOff x="4692266" y="3320609"/>
            <a:chExt cx="415498" cy="369332"/>
          </a:xfrm>
        </p:grpSpPr>
        <p:sp>
          <p:nvSpPr>
            <p:cNvPr id="31" name="椭圆 30"/>
            <p:cNvSpPr/>
            <p:nvPr/>
          </p:nvSpPr>
          <p:spPr>
            <a:xfrm>
              <a:off x="4752399" y="3368867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92266" y="33206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医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32" name="Picture 8" descr="C:\Users\Administrator\Desktop\未命名_副本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7200" y="2756899"/>
            <a:ext cx="900000" cy="9000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409314" y="5322694"/>
            <a:ext cx="1352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S. W. </a:t>
            </a:r>
            <a:r>
              <a:rPr lang="en-US" altLang="zh-CN" sz="1600" dirty="0" smtClean="0"/>
              <a:t>Hawking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171968" y="3319851"/>
            <a:ext cx="415498" cy="369332"/>
            <a:chOff x="6171968" y="3319851"/>
            <a:chExt cx="415498" cy="369332"/>
          </a:xfrm>
        </p:grpSpPr>
        <p:sp>
          <p:nvSpPr>
            <p:cNvPr id="40" name="椭圆 39"/>
            <p:cNvSpPr/>
            <p:nvPr/>
          </p:nvSpPr>
          <p:spPr>
            <a:xfrm>
              <a:off x="6228942" y="3356992"/>
              <a:ext cx="288000" cy="288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71968" y="33198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师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31668" y="4989426"/>
            <a:ext cx="415498" cy="369332"/>
            <a:chOff x="755576" y="5229200"/>
            <a:chExt cx="415498" cy="369332"/>
          </a:xfrm>
          <a:solidFill>
            <a:srgbClr val="0070C0"/>
          </a:solidFill>
        </p:grpSpPr>
        <p:sp>
          <p:nvSpPr>
            <p:cNvPr id="44" name="椭圆 43"/>
            <p:cNvSpPr/>
            <p:nvPr/>
          </p:nvSpPr>
          <p:spPr>
            <a:xfrm>
              <a:off x="812550" y="5266341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5576" y="5229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科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99620" y="36687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孔子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3" name="Picture 9" descr="C:\Users\Administrator\Desktop\未命名_副本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026" y="4365104"/>
            <a:ext cx="900000" cy="90000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2540276" y="5261138"/>
            <a:ext cx="1227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</a:t>
            </a:r>
            <a:r>
              <a:rPr lang="en-US" altLang="zh-CN" sz="2000" dirty="0" smtClean="0"/>
              <a:t>.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Buffett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228356" y="4931876"/>
            <a:ext cx="415498" cy="369332"/>
            <a:chOff x="3172898" y="5291916"/>
            <a:chExt cx="415498" cy="369332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3241851" y="5338349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2898" y="52919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35" name="Picture 11" descr="C:\Users\Administrator\Desktop\未命名_副本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64181" y="4437112"/>
            <a:ext cx="900000" cy="900000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008998" y="5312325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Ronaldo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745957" y="5013176"/>
            <a:ext cx="415498" cy="369332"/>
            <a:chOff x="4732566" y="5324958"/>
            <a:chExt cx="415498" cy="369332"/>
          </a:xfrm>
        </p:grpSpPr>
        <p:sp>
          <p:nvSpPr>
            <p:cNvPr id="55" name="椭圆 54"/>
            <p:cNvSpPr/>
            <p:nvPr/>
          </p:nvSpPr>
          <p:spPr>
            <a:xfrm>
              <a:off x="4796740" y="5362099"/>
              <a:ext cx="288000" cy="288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32566" y="5324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球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158433" y="4509120"/>
            <a:ext cx="7301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名注册用户，将可以给自己一个关键字头衔，或许是自己的工作、特长、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爱好、身份或状态等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激发邻居间潜在的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互助交际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，增强用户主动粘性。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39366" y="5220489"/>
            <a:ext cx="710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于实名认证和身份标签，将打开一个有别于社区内跳蚤市场的交互场所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互动的过程中，也将构建彼此信任的基础，平台逐步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信任数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063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9362E-6 L -0.30191 -0.230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66512E-6 L 0.04722 0.0908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5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03507 0.08511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43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0389E-6 L -0.1184 0.08904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4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6531E-6 L 0.04549 -0.17229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8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12303E-7 L -0.04167 -0.18409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-92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77521E-7 L -0.11441 -0.18062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-9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32562E-7 L 0.04809 -0.0430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2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947E-6 L -0.11892 -0.04232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-2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19796E-6 L -0.03142 -0.04186 " pathEditMode="relative" ptsTypes="AA">
                                      <p:cBhvr>
                                        <p:cTn id="2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4" grpId="0"/>
      <p:bldP spid="14" grpId="1"/>
      <p:bldP spid="17" grpId="0"/>
      <p:bldP spid="17" grpId="1"/>
      <p:bldP spid="19" grpId="0" animBg="1"/>
      <p:bldP spid="19" grpId="1" animBg="1"/>
      <p:bldP spid="23" grpId="0"/>
      <p:bldP spid="23" grpId="1"/>
      <p:bldP spid="30" grpId="0"/>
      <p:bldP spid="30" grpId="1"/>
      <p:bldP spid="33" grpId="0"/>
      <p:bldP spid="33" grpId="1"/>
      <p:bldP spid="41" grpId="0"/>
      <p:bldP spid="41" grpId="1"/>
      <p:bldP spid="46" grpId="0"/>
      <p:bldP spid="46" grpId="1"/>
      <p:bldP spid="48" grpId="0"/>
      <p:bldP spid="48" grpId="1"/>
      <p:bldP spid="54" grpId="0"/>
      <p:bldP spid="54" grpId="1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13</a:t>
            </a:r>
            <a:endParaRPr lang="zh-CN" altLang="en-US" sz="2000" dirty="0"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2418" y="2509319"/>
            <a:ext cx="1198124" cy="1198124"/>
            <a:chOff x="1525312" y="1951"/>
            <a:chExt cx="1198124" cy="1198124"/>
          </a:xfrm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普通用户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5026" y="1273747"/>
            <a:ext cx="655949" cy="540000"/>
            <a:chOff x="191387" y="1988840"/>
            <a:chExt cx="655949" cy="540000"/>
          </a:xfrm>
        </p:grpSpPr>
        <p:sp>
          <p:nvSpPr>
            <p:cNvPr id="3" name="椭圆 2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32930" y="1273747"/>
            <a:ext cx="551875" cy="540000"/>
            <a:chOff x="1103741" y="1772816"/>
            <a:chExt cx="551875" cy="540000"/>
          </a:xfrm>
        </p:grpSpPr>
        <p:sp>
          <p:nvSpPr>
            <p:cNvPr id="8" name="椭圆 7"/>
            <p:cNvSpPr/>
            <p:nvPr/>
          </p:nvSpPr>
          <p:spPr>
            <a:xfrm>
              <a:off x="1115616" y="177281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3741" y="191683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口碑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92529" y="1274066"/>
            <a:ext cx="543739" cy="570720"/>
            <a:chOff x="1978196" y="1988840"/>
            <a:chExt cx="543739" cy="570720"/>
          </a:xfrm>
        </p:grpSpPr>
        <p:sp>
          <p:nvSpPr>
            <p:cNvPr id="9" name="椭圆 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6970" y="4434371"/>
            <a:ext cx="543739" cy="547728"/>
            <a:chOff x="394778" y="4797152"/>
            <a:chExt cx="543739" cy="547728"/>
          </a:xfrm>
        </p:grpSpPr>
        <p:sp>
          <p:nvSpPr>
            <p:cNvPr id="19" name="椭圆 18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联盟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商家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30707" y="4430224"/>
            <a:ext cx="566731" cy="540000"/>
            <a:chOff x="1260390" y="4897496"/>
            <a:chExt cx="566731" cy="540000"/>
          </a:xfrm>
        </p:grpSpPr>
        <p:sp>
          <p:nvSpPr>
            <p:cNvPr id="23" name="椭圆 22"/>
            <p:cNvSpPr/>
            <p:nvPr/>
          </p:nvSpPr>
          <p:spPr>
            <a:xfrm>
              <a:off x="1260390" y="489749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3382" y="50170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硬广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36454" y="4441660"/>
            <a:ext cx="543739" cy="564189"/>
            <a:chOff x="2195736" y="4869160"/>
            <a:chExt cx="543739" cy="564189"/>
          </a:xfrm>
        </p:grpSpPr>
        <p:sp>
          <p:nvSpPr>
            <p:cNvPr id="28" name="椭圆 27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5736" y="49101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1" name="直接箭头连接符 40"/>
          <p:cNvCxnSpPr>
            <a:stCxn id="6" idx="6"/>
          </p:cNvCxnSpPr>
          <p:nvPr/>
        </p:nvCxnSpPr>
        <p:spPr>
          <a:xfrm>
            <a:off x="1920542" y="3108381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737810" y="73928"/>
            <a:ext cx="543739" cy="540000"/>
            <a:chOff x="1978196" y="1988840"/>
            <a:chExt cx="543739" cy="540000"/>
          </a:xfrm>
        </p:grpSpPr>
        <p:sp>
          <p:nvSpPr>
            <p:cNvPr id="43" name="椭圆 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8196" y="21131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交友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2664925" y="2749851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461045" y="170320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社区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69877" y="620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验证业主身份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87469" y="388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通讯、社交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 rot="10800000">
            <a:off x="456427" y="3746088"/>
            <a:ext cx="1656184" cy="686717"/>
            <a:chOff x="611560" y="2264239"/>
            <a:chExt cx="1656184" cy="686717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415523" y="2264239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H="1">
            <a:off x="4453250" y="325329"/>
            <a:ext cx="0" cy="27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4950661" y="1853394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4116853" y="3098016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4938469" y="3439729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4453013" y="326845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4951125" y="895699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4938469" y="4123867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5400000">
            <a:off x="4938469" y="4807688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04716" y="28337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5474381" y="1199963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473237" y="2162298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73237" y="2917107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473237" y="3737011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473237" y="4428131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5473237" y="5113730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 flipV="1">
            <a:off x="6637556" y="326845"/>
            <a:ext cx="10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6601077" y="1381699"/>
            <a:ext cx="312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6911973" y="1085283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6913397" y="1093667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6913397" y="1669731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7736666" y="770644"/>
            <a:ext cx="543739" cy="540000"/>
            <a:chOff x="1978196" y="1988840"/>
            <a:chExt cx="543739" cy="540000"/>
          </a:xfrm>
        </p:grpSpPr>
        <p:sp>
          <p:nvSpPr>
            <p:cNvPr id="133" name="椭圆 13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737810" y="1417324"/>
            <a:ext cx="543739" cy="553336"/>
            <a:chOff x="1978196" y="1975504"/>
            <a:chExt cx="543739" cy="553336"/>
          </a:xfrm>
        </p:grpSpPr>
        <p:sp>
          <p:nvSpPr>
            <p:cNvPr id="136" name="椭圆 13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78196" y="197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新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896645" y="8079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分享文章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13397" y="1381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分享链接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401817" y="10936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学习、发表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41885" y="20415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原创帖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7758762" y="2065394"/>
            <a:ext cx="543739" cy="540000"/>
            <a:chOff x="1978196" y="1988840"/>
            <a:chExt cx="543739" cy="540000"/>
          </a:xfrm>
          <a:solidFill>
            <a:schemeClr val="accent4"/>
          </a:solidFill>
        </p:grpSpPr>
        <p:sp>
          <p:nvSpPr>
            <p:cNvPr id="143" name="椭圆 1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78196" y="200447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达人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flipH="1" flipV="1">
            <a:off x="6604185" y="2340602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697373" y="2053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认证、升级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442482" y="2810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 flipH="1" flipV="1">
            <a:off x="6648605" y="3097699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7790829" y="2822491"/>
            <a:ext cx="543739" cy="540000"/>
            <a:chOff x="1978196" y="1988840"/>
            <a:chExt cx="543739" cy="540000"/>
          </a:xfrm>
        </p:grpSpPr>
        <p:sp>
          <p:nvSpPr>
            <p:cNvPr id="152" name="椭圆 15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447122" y="36487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搜索、对比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flipH="1" flipV="1">
            <a:off x="6651809" y="3926363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7797626" y="3659915"/>
            <a:ext cx="543739" cy="540000"/>
            <a:chOff x="1978196" y="1988840"/>
            <a:chExt cx="543739" cy="540000"/>
          </a:xfrm>
          <a:solidFill>
            <a:schemeClr val="accent3"/>
          </a:solidFill>
        </p:grpSpPr>
        <p:sp>
          <p:nvSpPr>
            <p:cNvPr id="158" name="椭圆 15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577745" y="365052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预约、交易、评价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 flipH="1" flipV="1">
            <a:off x="6652953" y="4609867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 flipV="1">
            <a:off x="6651809" y="5294322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7801877" y="4335803"/>
            <a:ext cx="543739" cy="540000"/>
            <a:chOff x="1978196" y="1988840"/>
            <a:chExt cx="543739" cy="540000"/>
          </a:xfrm>
        </p:grpSpPr>
        <p:sp>
          <p:nvSpPr>
            <p:cNvPr id="164" name="椭圆 16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7801877" y="5018482"/>
            <a:ext cx="543739" cy="540000"/>
            <a:chOff x="1978196" y="1988840"/>
            <a:chExt cx="543739" cy="540000"/>
          </a:xfrm>
        </p:grpSpPr>
        <p:sp>
          <p:nvSpPr>
            <p:cNvPr id="167" name="椭圆 16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6608329" y="4334027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分享、点赞、评论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553357" y="5024297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H="1" flipV="1">
            <a:off x="4463981" y="3097699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4452933" y="3095411"/>
            <a:ext cx="0" cy="82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751378" y="280998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线上、线下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4453250" y="3890104"/>
            <a:ext cx="0" cy="72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52492" y="4585676"/>
            <a:ext cx="0" cy="72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0" y="0"/>
            <a:ext cx="23964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Customers</a:t>
            </a:r>
          </a:p>
          <a:p>
            <a:endParaRPr lang="zh-CN" altLang="en-US" sz="4000" dirty="0"/>
          </a:p>
        </p:txBody>
      </p:sp>
      <p:cxnSp>
        <p:nvCxnSpPr>
          <p:cNvPr id="116" name="直接连接符 115"/>
          <p:cNvCxnSpPr/>
          <p:nvPr/>
        </p:nvCxnSpPr>
        <p:spPr>
          <a:xfrm>
            <a:off x="4453250" y="5293881"/>
            <a:ext cx="0" cy="9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 flipV="1">
            <a:off x="4465620" y="6189812"/>
            <a:ext cx="10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498889" y="6023107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品牌集中营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 flipH="1">
            <a:off x="6613710" y="6204843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6972106" y="5908427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6973530" y="5916811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H="1">
            <a:off x="6973530" y="6492875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7796799" y="5593788"/>
            <a:ext cx="543739" cy="540000"/>
            <a:chOff x="1978196" y="1988840"/>
            <a:chExt cx="543739" cy="540000"/>
          </a:xfrm>
        </p:grpSpPr>
        <p:sp>
          <p:nvSpPr>
            <p:cNvPr id="171" name="椭圆 170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799459" y="6253804"/>
            <a:ext cx="554098" cy="557384"/>
            <a:chOff x="1979712" y="1988840"/>
            <a:chExt cx="554098" cy="557384"/>
          </a:xfrm>
        </p:grpSpPr>
        <p:sp>
          <p:nvSpPr>
            <p:cNvPr id="177" name="椭圆 17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990071" y="20230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876256" y="56310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评论、点赞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973530" y="62048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分享链接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461950" y="59010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交流、问询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503169" y="1818812"/>
            <a:ext cx="1656184" cy="686717"/>
            <a:chOff x="611560" y="2264239"/>
            <a:chExt cx="1656184" cy="686717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415523" y="2264239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500"/>
                            </p:stCondLst>
                            <p:childTnLst>
                              <p:par>
                                <p:cTn id="2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4" grpId="0"/>
      <p:bldP spid="67" grpId="0"/>
      <p:bldP spid="115" grpId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8" grpId="0"/>
      <p:bldP spid="139" grpId="0"/>
      <p:bldP spid="140" grpId="0"/>
      <p:bldP spid="141" grpId="0"/>
      <p:bldP spid="147" grpId="0"/>
      <p:bldP spid="149" grpId="0"/>
      <p:bldP spid="154" grpId="0"/>
      <p:bldP spid="160" grpId="0"/>
      <p:bldP spid="169" grpId="0"/>
      <p:bldP spid="170" grpId="0"/>
      <p:bldP spid="175" grpId="0"/>
      <p:bldP spid="127" grpId="0" animBg="1"/>
      <p:bldP spid="181" grpId="0"/>
      <p:bldP spid="183" grpId="0"/>
      <p:bldP spid="1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14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79512" y="1259149"/>
            <a:ext cx="655949" cy="540000"/>
            <a:chOff x="191387" y="1988840"/>
            <a:chExt cx="655949" cy="540000"/>
          </a:xfrm>
        </p:grpSpPr>
        <p:sp>
          <p:nvSpPr>
            <p:cNvPr id="9" name="椭圆 8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27416" y="1259149"/>
            <a:ext cx="551875" cy="540000"/>
            <a:chOff x="1103741" y="1772816"/>
            <a:chExt cx="551875" cy="540000"/>
          </a:xfrm>
        </p:grpSpPr>
        <p:sp>
          <p:nvSpPr>
            <p:cNvPr id="12" name="椭圆 11"/>
            <p:cNvSpPr/>
            <p:nvPr/>
          </p:nvSpPr>
          <p:spPr>
            <a:xfrm>
              <a:off x="1115616" y="177281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741" y="191683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口碑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87015" y="1259468"/>
            <a:ext cx="543739" cy="570720"/>
            <a:chOff x="1978196" y="1988840"/>
            <a:chExt cx="543739" cy="570720"/>
          </a:xfrm>
        </p:grpSpPr>
        <p:sp>
          <p:nvSpPr>
            <p:cNvPr id="15" name="椭圆 1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706" y="4419773"/>
            <a:ext cx="543739" cy="547728"/>
            <a:chOff x="394778" y="4797152"/>
            <a:chExt cx="543739" cy="547728"/>
          </a:xfrm>
        </p:grpSpPr>
        <p:sp>
          <p:nvSpPr>
            <p:cNvPr id="18" name="椭圆 17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02190" y="4427062"/>
            <a:ext cx="543739" cy="564189"/>
            <a:chOff x="2195736" y="4869160"/>
            <a:chExt cx="543739" cy="564189"/>
          </a:xfrm>
        </p:grpSpPr>
        <p:sp>
          <p:nvSpPr>
            <p:cNvPr id="24" name="椭圆 23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9101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箭头连接符 25"/>
          <p:cNvCxnSpPr>
            <a:stCxn id="6" idx="6"/>
            <a:endCxn id="30" idx="1"/>
          </p:cNvCxnSpPr>
          <p:nvPr/>
        </p:nvCxnSpPr>
        <p:spPr>
          <a:xfrm>
            <a:off x="1915028" y="3093783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732296" y="59330"/>
            <a:ext cx="543739" cy="540000"/>
            <a:chOff x="1978196" y="1988840"/>
            <a:chExt cx="543739" cy="540000"/>
          </a:xfrm>
        </p:grpSpPr>
        <p:sp>
          <p:nvSpPr>
            <p:cNvPr id="28" name="椭圆 2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8196" y="21131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互动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659411" y="2735253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455531" y="15572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社区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81955" y="242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通讯、社交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99171" y="1799149"/>
            <a:ext cx="1656184" cy="695572"/>
            <a:chOff x="611560" y="2276872"/>
            <a:chExt cx="1656184" cy="69557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16520" y="228692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0031" y="2285727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rot="10800000">
            <a:off x="522163" y="3695147"/>
            <a:ext cx="1656184" cy="710427"/>
            <a:chOff x="611560" y="2276872"/>
            <a:chExt cx="1656184" cy="710427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474898" y="2627299"/>
              <a:ext cx="0" cy="36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连接符 43"/>
          <p:cNvCxnSpPr/>
          <p:nvPr/>
        </p:nvCxnSpPr>
        <p:spPr>
          <a:xfrm flipH="1">
            <a:off x="4447736" y="310731"/>
            <a:ext cx="0" cy="27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4945147" y="1932536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4111339" y="3083418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4932955" y="3359383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4447499" y="312247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4945611" y="964226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4944830" y="4106245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4932955" y="4817482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99202" y="28191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456992" y="1268490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67723" y="2241440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467723" y="2902509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467723" y="3656665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455848" y="4410509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467723" y="5123524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6632042" y="312247"/>
            <a:ext cx="10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583688" y="1450226"/>
            <a:ext cx="312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6894584" y="1153810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896008" y="1162194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896008" y="173825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280556" y="815421"/>
            <a:ext cx="543739" cy="540000"/>
            <a:chOff x="1978196" y="1988840"/>
            <a:chExt cx="543739" cy="540000"/>
          </a:xfrm>
        </p:grpSpPr>
        <p:sp>
          <p:nvSpPr>
            <p:cNvPr id="65" name="椭圆 6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分享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282830" y="1486609"/>
            <a:ext cx="543739" cy="552578"/>
            <a:chOff x="1978196" y="1976262"/>
            <a:chExt cx="543739" cy="552578"/>
          </a:xfrm>
        </p:grpSpPr>
        <p:sp>
          <p:nvSpPr>
            <p:cNvPr id="68" name="椭圆 6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8196" y="197626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点赞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835875" y="8764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35875" y="14502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转载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753248" y="2144536"/>
            <a:ext cx="543739" cy="540000"/>
            <a:chOff x="1978196" y="1988840"/>
            <a:chExt cx="543739" cy="540000"/>
          </a:xfrm>
          <a:solidFill>
            <a:schemeClr val="accent2"/>
          </a:solidFill>
        </p:grpSpPr>
        <p:sp>
          <p:nvSpPr>
            <p:cNvPr id="75" name="椭圆 7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78196" y="200447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 flipH="1" flipV="1">
            <a:off x="6598671" y="2419744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91859" y="21328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答疑解惑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36968" y="27962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6643091" y="3083101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7785315" y="2807893"/>
            <a:ext cx="543739" cy="540000"/>
            <a:chOff x="1978196" y="1988840"/>
            <a:chExt cx="543739" cy="540000"/>
          </a:xfrm>
        </p:grpSpPr>
        <p:sp>
          <p:nvSpPr>
            <p:cNvPr id="82" name="椭圆 8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441608" y="356838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搜索、对比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 flipV="1">
            <a:off x="6646295" y="3846017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7792112" y="3579569"/>
            <a:ext cx="543739" cy="540000"/>
            <a:chOff x="1978196" y="1988840"/>
            <a:chExt cx="543739" cy="540000"/>
          </a:xfrm>
          <a:solidFill>
            <a:schemeClr val="accent3"/>
          </a:solidFill>
        </p:grpSpPr>
        <p:sp>
          <p:nvSpPr>
            <p:cNvPr id="87" name="椭圆 8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572231" y="3570177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交流、评价、推荐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 flipV="1">
            <a:off x="6635564" y="4592245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6646295" y="5304116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7784488" y="4318181"/>
            <a:ext cx="543739" cy="540000"/>
            <a:chOff x="1978196" y="1988840"/>
            <a:chExt cx="543739" cy="540000"/>
          </a:xfrm>
        </p:grpSpPr>
        <p:sp>
          <p:nvSpPr>
            <p:cNvPr id="93" name="椭圆 9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796363" y="5028276"/>
            <a:ext cx="543739" cy="540000"/>
            <a:chOff x="1978196" y="1988840"/>
            <a:chExt cx="543739" cy="540000"/>
          </a:xfrm>
        </p:grpSpPr>
        <p:sp>
          <p:nvSpPr>
            <p:cNvPr id="96" name="椭圆 9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590940" y="431640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分享、点赞、评论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47843" y="503409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 flipV="1">
            <a:off x="4458467" y="3083101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45864" y="27953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需求引导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447736" y="3068960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4451734" y="4558136"/>
            <a:ext cx="0" cy="75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0"/>
            <a:ext cx="170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Seniors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716904" y="2494721"/>
            <a:ext cx="1198124" cy="1198124"/>
            <a:chOff x="1525312" y="1951"/>
            <a:chExt cx="1198124" cy="1198124"/>
          </a:xfrm>
          <a:solidFill>
            <a:schemeClr val="accent4"/>
          </a:solidFill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专业达人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999464" y="31063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7843987" y="1583125"/>
            <a:ext cx="288032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 flipV="1">
            <a:off x="7771979" y="1223085"/>
            <a:ext cx="360040" cy="72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8121660" y="1127327"/>
            <a:ext cx="540000" cy="600164"/>
            <a:chOff x="1979712" y="1964387"/>
            <a:chExt cx="540000" cy="600164"/>
          </a:xfrm>
        </p:grpSpPr>
        <p:sp>
          <p:nvSpPr>
            <p:cNvPr id="114" name="椭圆 11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13821" y="1964387"/>
              <a:ext cx="466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荣誉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4447736" y="3789798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453250" y="5317631"/>
            <a:ext cx="0" cy="9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4465620" y="6213562"/>
            <a:ext cx="10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5459846" y="6033163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品牌集中营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6613710" y="6228593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6972106" y="5932177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6973530" y="5940561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6973530" y="6516625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7796799" y="5617538"/>
            <a:ext cx="543739" cy="540000"/>
            <a:chOff x="1978196" y="1988840"/>
            <a:chExt cx="543739" cy="540000"/>
          </a:xfrm>
        </p:grpSpPr>
        <p:sp>
          <p:nvSpPr>
            <p:cNvPr id="156" name="椭圆 15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799459" y="6277554"/>
            <a:ext cx="554098" cy="557384"/>
            <a:chOff x="1979712" y="1988840"/>
            <a:chExt cx="554098" cy="557384"/>
          </a:xfrm>
        </p:grpSpPr>
        <p:sp>
          <p:nvSpPr>
            <p:cNvPr id="159" name="椭圆 15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990071" y="20230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876256" y="56548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评论、点赞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973530" y="62285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分享链接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61950" y="59247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交流、问询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00"/>
                            </p:stCondLst>
                            <p:childTnLst>
                              <p:par>
                                <p:cTn id="2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000"/>
                            </p:stCondLst>
                            <p:childTnLst>
                              <p:par>
                                <p:cTn id="30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0" grpId="0"/>
      <p:bldP spid="71" grpId="0"/>
      <p:bldP spid="78" grpId="0"/>
      <p:bldP spid="79" grpId="0"/>
      <p:bldP spid="84" grpId="0"/>
      <p:bldP spid="89" grpId="0"/>
      <p:bldP spid="98" grpId="0"/>
      <p:bldP spid="99" grpId="0"/>
      <p:bldP spid="102" grpId="0"/>
      <p:bldP spid="106" grpId="0"/>
      <p:bldP spid="150" grpId="0" animBg="1"/>
      <p:bldP spid="161" grpId="0"/>
      <p:bldP spid="162" grpId="0"/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u=988945137,1349999021&amp;fm=206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663" y="4069804"/>
            <a:ext cx="4853737" cy="238353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893744" y="152949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海内存知己，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天涯若比邻。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42900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建立一个基于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邻居或附近的人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的关系网，服务这个熟悉        又陌生的圈子，并搭建、维护和巩固这种或已丢失的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社群关系。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15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1901" y="1028228"/>
            <a:ext cx="655949" cy="540000"/>
            <a:chOff x="191387" y="1988840"/>
            <a:chExt cx="655949" cy="540000"/>
          </a:xfrm>
        </p:grpSpPr>
        <p:sp>
          <p:nvSpPr>
            <p:cNvPr id="5" name="椭圆 4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09404" y="1028547"/>
            <a:ext cx="543739" cy="570720"/>
            <a:chOff x="1978196" y="1988840"/>
            <a:chExt cx="543739" cy="570720"/>
          </a:xfrm>
        </p:grpSpPr>
        <p:sp>
          <p:nvSpPr>
            <p:cNvPr id="11" name="椭圆 10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5095" y="4188852"/>
            <a:ext cx="543739" cy="547728"/>
            <a:chOff x="394778" y="4797152"/>
            <a:chExt cx="543739" cy="547728"/>
          </a:xfrm>
        </p:grpSpPr>
        <p:sp>
          <p:nvSpPr>
            <p:cNvPr id="14" name="椭圆 13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注册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24579" y="4196141"/>
            <a:ext cx="555614" cy="540439"/>
            <a:chOff x="2195736" y="4869160"/>
            <a:chExt cx="555614" cy="540439"/>
          </a:xfrm>
        </p:grpSpPr>
        <p:sp>
          <p:nvSpPr>
            <p:cNvPr id="17" name="椭圆 16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7611" y="488637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业主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" name="直接箭头连接符 18"/>
          <p:cNvCxnSpPr>
            <a:stCxn id="97" idx="6"/>
            <a:endCxn id="23" idx="1"/>
          </p:cNvCxnSpPr>
          <p:nvPr/>
        </p:nvCxnSpPr>
        <p:spPr>
          <a:xfrm>
            <a:off x="1837417" y="2862862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581800" y="2504332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21560" y="1928268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</p:cNvCxnSpPr>
          <p:nvPr/>
        </p:nvCxnSpPr>
        <p:spPr>
          <a:xfrm>
            <a:off x="432034" y="1568228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249273" y="1928268"/>
            <a:ext cx="0" cy="335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77744" y="1568228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444736" y="3814613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>
            <a:off x="2090262" y="3814613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>
            <a:off x="1237398" y="3464226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444552" y="3814613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4033728" y="2880037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4550125" y="837993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4562000" y="4821141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1591" y="2588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766666" y="848132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66548" y="4112187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56189" y="271020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77665" y="4821183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5953791" y="4292779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7179140" y="4016939"/>
            <a:ext cx="543739" cy="540000"/>
            <a:chOff x="1978196" y="1988840"/>
            <a:chExt cx="543739" cy="540000"/>
          </a:xfrm>
        </p:grpSpPr>
        <p:sp>
          <p:nvSpPr>
            <p:cNvPr id="72" name="椭圆 7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 flipH="1" flipV="1">
            <a:off x="5978809" y="5001775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7178437" y="4726181"/>
            <a:ext cx="543739" cy="540000"/>
            <a:chOff x="1978196" y="1988840"/>
            <a:chExt cx="543739" cy="540000"/>
          </a:xfrm>
        </p:grpSpPr>
        <p:sp>
          <p:nvSpPr>
            <p:cNvPr id="86" name="椭圆 8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58543" y="472414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 flipV="1">
            <a:off x="4376095" y="4292779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370125" y="2877444"/>
            <a:ext cx="0" cy="14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370125" y="4281301"/>
            <a:ext cx="0" cy="72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0" y="0"/>
            <a:ext cx="1855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Masters</a:t>
            </a:r>
            <a:endParaRPr lang="zh-CN" altLang="en-US" sz="40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639293" y="2263800"/>
            <a:ext cx="1198124" cy="1198124"/>
            <a:chOff x="1525312" y="1951"/>
            <a:chExt cx="1198124" cy="1198124"/>
          </a:xfrm>
          <a:solidFill>
            <a:schemeClr val="accent3"/>
          </a:solidFill>
        </p:grpSpPr>
        <p:sp>
          <p:nvSpPr>
            <p:cNvPr id="97" name="椭圆 96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装修师傅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921853" y="28754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5920452" y="2902710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6280232" y="2399412"/>
            <a:ext cx="0" cy="108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390093" y="21462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实名认证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98224" y="31861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实名认证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178437" y="2156287"/>
            <a:ext cx="543739" cy="540000"/>
            <a:chOff x="1978196" y="1988840"/>
            <a:chExt cx="543739" cy="540000"/>
          </a:xfrm>
        </p:grpSpPr>
        <p:sp>
          <p:nvSpPr>
            <p:cNvPr id="114" name="椭圆 11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178437" y="3182640"/>
            <a:ext cx="543739" cy="546267"/>
            <a:chOff x="1978196" y="1988840"/>
            <a:chExt cx="543739" cy="546267"/>
          </a:xfrm>
        </p:grpSpPr>
        <p:sp>
          <p:nvSpPr>
            <p:cNvPr id="117" name="椭圆 11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工种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>
          <a:xfrm flipH="1" flipV="1">
            <a:off x="7742626" y="2420130"/>
            <a:ext cx="64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94368" y="21328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团队展示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03969" y="242164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作品展示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7741868" y="3445461"/>
            <a:ext cx="64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46110" y="31654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作品展示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 rot="5400000">
            <a:off x="6721171" y="1976255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6721929" y="3042226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8391456" y="2409891"/>
            <a:ext cx="0" cy="2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8390698" y="3247867"/>
            <a:ext cx="0" cy="2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5917152" y="1023933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6276932" y="347563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254208" y="771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交流、交友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7187012" y="62965"/>
            <a:ext cx="543739" cy="573388"/>
            <a:chOff x="1978196" y="1988840"/>
            <a:chExt cx="543739" cy="573388"/>
          </a:xfrm>
        </p:grpSpPr>
        <p:sp>
          <p:nvSpPr>
            <p:cNvPr id="161" name="椭圆 160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78196" y="20390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专题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帖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178437" y="739674"/>
            <a:ext cx="543739" cy="546267"/>
            <a:chOff x="1978196" y="1988840"/>
            <a:chExt cx="543739" cy="546267"/>
          </a:xfrm>
        </p:grpSpPr>
        <p:sp>
          <p:nvSpPr>
            <p:cNvPr id="164" name="椭圆 16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经验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贴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2" name="直接连接符 171"/>
          <p:cNvCxnSpPr/>
          <p:nvPr/>
        </p:nvCxnSpPr>
        <p:spPr>
          <a:xfrm flipH="1">
            <a:off x="7742626" y="1020143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6710812" y="-81003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6721929" y="593213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6277958" y="1020598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6709958" y="1271840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组合 181"/>
          <p:cNvGrpSpPr/>
          <p:nvPr/>
        </p:nvGrpSpPr>
        <p:grpSpPr>
          <a:xfrm>
            <a:off x="7178437" y="1423371"/>
            <a:ext cx="543739" cy="546267"/>
            <a:chOff x="1978196" y="1988840"/>
            <a:chExt cx="543739" cy="546267"/>
          </a:xfrm>
        </p:grpSpPr>
        <p:sp>
          <p:nvSpPr>
            <p:cNvPr id="183" name="椭圆 18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作品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帖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6277958" y="7209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分享、原创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284463" y="14157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分享、原创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 flipH="1">
            <a:off x="7738568" y="1703840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8058152" y="791989"/>
            <a:ext cx="800219" cy="1116000"/>
            <a:chOff x="8248152" y="1088864"/>
            <a:chExt cx="800219" cy="1116000"/>
          </a:xfrm>
        </p:grpSpPr>
        <p:sp>
          <p:nvSpPr>
            <p:cNvPr id="194" name="圆角矩形 193"/>
            <p:cNvSpPr/>
            <p:nvPr/>
          </p:nvSpPr>
          <p:spPr>
            <a:xfrm rot="16200000">
              <a:off x="8082452" y="1322828"/>
              <a:ext cx="11160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48152" y="12394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被分享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被点赞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获取好评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6" name="直接连接符 195"/>
          <p:cNvCxnSpPr/>
          <p:nvPr/>
        </p:nvCxnSpPr>
        <p:spPr>
          <a:xfrm flipH="1">
            <a:off x="8558464" y="1907989"/>
            <a:ext cx="0" cy="72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8210299" y="2648851"/>
            <a:ext cx="658206" cy="576000"/>
            <a:chOff x="8400299" y="3320673"/>
            <a:chExt cx="658206" cy="576000"/>
          </a:xfrm>
        </p:grpSpPr>
        <p:sp>
          <p:nvSpPr>
            <p:cNvPr id="197" name="圆角矩形 196"/>
            <p:cNvSpPr/>
            <p:nvPr/>
          </p:nvSpPr>
          <p:spPr>
            <a:xfrm rot="16200000">
              <a:off x="8436299" y="3284673"/>
              <a:ext cx="576000" cy="648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412174" y="33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新订单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038184" y="40058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0" name="直接连接符 199"/>
          <p:cNvCxnSpPr/>
          <p:nvPr/>
        </p:nvCxnSpPr>
        <p:spPr>
          <a:xfrm rot="5400000">
            <a:off x="8156618" y="3879096"/>
            <a:ext cx="0" cy="828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558464" y="3212976"/>
            <a:ext cx="0" cy="108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367851" y="1016353"/>
            <a:ext cx="0" cy="18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367851" y="5001421"/>
            <a:ext cx="0" cy="108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 flipV="1">
            <a:off x="4380221" y="6067906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4788024" y="5887052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品牌集中营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flipH="1">
            <a:off x="5914720" y="6068788"/>
            <a:ext cx="312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6225616" y="5772372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6227040" y="5780756"/>
            <a:ext cx="91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6227040" y="6356820"/>
            <a:ext cx="91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7192809" y="5436295"/>
            <a:ext cx="543739" cy="540000"/>
            <a:chOff x="1978196" y="1988840"/>
            <a:chExt cx="543739" cy="540000"/>
          </a:xfrm>
        </p:grpSpPr>
        <p:sp>
          <p:nvSpPr>
            <p:cNvPr id="129" name="椭圆 12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195469" y="6096311"/>
            <a:ext cx="554098" cy="557384"/>
            <a:chOff x="1979712" y="1988840"/>
            <a:chExt cx="554098" cy="557384"/>
          </a:xfrm>
        </p:grpSpPr>
        <p:sp>
          <p:nvSpPr>
            <p:cNvPr id="132" name="椭圆 13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90071" y="20230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129766" y="54950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评论、点赞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27040" y="60687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分享链接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0"/>
                            </p:stCondLst>
                            <p:childTnLst>
                              <p:par>
                                <p:cTn id="2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000"/>
                            </p:stCondLst>
                            <p:childTnLst>
                              <p:par>
                                <p:cTn id="2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"/>
                            </p:stCondLst>
                            <p:childTnLst>
                              <p:par>
                                <p:cTn id="2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4" grpId="0"/>
      <p:bldP spid="45" grpId="0" animBg="1"/>
      <p:bldP spid="47" grpId="0" animBg="1"/>
      <p:bldP spid="48" grpId="0" animBg="1"/>
      <p:bldP spid="50" grpId="0" animBg="1"/>
      <p:bldP spid="89" grpId="0"/>
      <p:bldP spid="99" grpId="0"/>
      <p:bldP spid="111" grpId="0"/>
      <p:bldP spid="112" grpId="0"/>
      <p:bldP spid="123" grpId="0"/>
      <p:bldP spid="124" grpId="0"/>
      <p:bldP spid="126" grpId="0"/>
      <p:bldP spid="158" grpId="0"/>
      <p:bldP spid="185" grpId="0"/>
      <p:bldP spid="186" grpId="0"/>
      <p:bldP spid="199" grpId="0"/>
      <p:bldP spid="110" grpId="0" animBg="1"/>
      <p:bldP spid="134" grpId="0"/>
      <p:bldP spid="1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16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52034" y="1736872"/>
            <a:ext cx="547558" cy="540000"/>
            <a:chOff x="251520" y="1988840"/>
            <a:chExt cx="547558" cy="540000"/>
          </a:xfrm>
        </p:grpSpPr>
        <p:sp>
          <p:nvSpPr>
            <p:cNvPr id="6" name="椭圆 5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339" y="199374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传统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渠道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00920" y="1737191"/>
            <a:ext cx="565973" cy="546970"/>
            <a:chOff x="1979712" y="1988840"/>
            <a:chExt cx="565973" cy="546970"/>
          </a:xfrm>
        </p:grpSpPr>
        <p:sp>
          <p:nvSpPr>
            <p:cNvPr id="9" name="椭圆 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1946" y="2012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商家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联盟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5095" y="4897496"/>
            <a:ext cx="543739" cy="547728"/>
            <a:chOff x="394778" y="4797152"/>
            <a:chExt cx="543739" cy="547728"/>
          </a:xfrm>
        </p:grpSpPr>
        <p:sp>
          <p:nvSpPr>
            <p:cNvPr id="12" name="椭圆 11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业主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14579" y="4904785"/>
            <a:ext cx="555614" cy="540439"/>
            <a:chOff x="2195736" y="4869160"/>
            <a:chExt cx="555614" cy="540439"/>
          </a:xfrm>
        </p:grpSpPr>
        <p:sp>
          <p:nvSpPr>
            <p:cNvPr id="15" name="椭圆 14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7611" y="488637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>
            <a:stCxn id="51" idx="6"/>
            <a:endCxn id="18" idx="1"/>
          </p:cNvCxnSpPr>
          <p:nvPr/>
        </p:nvCxnSpPr>
        <p:spPr>
          <a:xfrm>
            <a:off x="2027417" y="3571506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771800" y="3212976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11560" y="2636912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4"/>
          </p:cNvCxnSpPr>
          <p:nvPr/>
        </p:nvCxnSpPr>
        <p:spPr>
          <a:xfrm>
            <a:off x="62203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39273" y="2636912"/>
            <a:ext cx="0" cy="335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774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>
            <a:off x="634736" y="4523257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228026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1427398" y="41728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>
            <a:off x="63455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560125" y="1329891"/>
            <a:ext cx="0" cy="22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223728" y="3561141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752000" y="3378867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740125" y="1146743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4752000" y="61530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11591" y="3296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56666" y="1145007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品牌集中营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56548" y="4832267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46189" y="3382024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67665" y="615311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 flipV="1">
            <a:off x="6143791" y="5012859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7369140" y="4737019"/>
            <a:ext cx="543739" cy="540000"/>
            <a:chOff x="1978196" y="1988840"/>
            <a:chExt cx="543739" cy="540000"/>
          </a:xfrm>
        </p:grpSpPr>
        <p:sp>
          <p:nvSpPr>
            <p:cNvPr id="39" name="椭圆 3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 flipV="1">
            <a:off x="6168809" y="6333704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369953" y="6058110"/>
            <a:ext cx="554098" cy="540000"/>
            <a:chOff x="1979712" y="1988840"/>
            <a:chExt cx="554098" cy="540000"/>
          </a:xfrm>
        </p:grpSpPr>
        <p:sp>
          <p:nvSpPr>
            <p:cNvPr id="43" name="椭圆 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90071" y="200415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联合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推广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40319" y="60441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商务合作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 flipV="1">
            <a:off x="4566095" y="5012859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560125" y="3537391"/>
            <a:ext cx="0" cy="147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60125" y="5013336"/>
            <a:ext cx="0" cy="13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0"/>
            <a:ext cx="1616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Brands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829293" y="2972444"/>
            <a:ext cx="1198124" cy="1198124"/>
            <a:chOff x="1525312" y="1951"/>
            <a:chExt cx="1198124" cy="1198124"/>
          </a:xfrm>
          <a:solidFill>
            <a:schemeClr val="accent6">
              <a:lumMod val="50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椭圆 4"/>
            <p:cNvSpPr/>
            <p:nvPr/>
          </p:nvSpPr>
          <p:spPr>
            <a:xfrm>
              <a:off x="1703244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品牌商家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11853" y="3584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3809" y="32731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原创、实名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369195" y="3279156"/>
            <a:ext cx="543739" cy="546267"/>
            <a:chOff x="1978196" y="1988840"/>
            <a:chExt cx="543739" cy="546267"/>
          </a:xfrm>
        </p:grpSpPr>
        <p:sp>
          <p:nvSpPr>
            <p:cNvPr id="62" name="椭圆 6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品牌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秀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884368" y="3140968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团队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7956799" y="3561141"/>
            <a:ext cx="3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2493" y="35730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rot="5400000">
            <a:off x="6740801" y="2958141"/>
            <a:ext cx="0" cy="120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6107152" y="132080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6466932" y="644438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4208" y="3739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交流、上门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377012" y="359840"/>
            <a:ext cx="543739" cy="573388"/>
            <a:chOff x="1978196" y="1988840"/>
            <a:chExt cx="543739" cy="573388"/>
          </a:xfrm>
        </p:grpSpPr>
        <p:sp>
          <p:nvSpPr>
            <p:cNvPr id="77" name="椭圆 7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78196" y="20390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售后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368437" y="1036549"/>
            <a:ext cx="543739" cy="546267"/>
            <a:chOff x="1978196" y="1988840"/>
            <a:chExt cx="543739" cy="546267"/>
          </a:xfrm>
        </p:grpSpPr>
        <p:sp>
          <p:nvSpPr>
            <p:cNvPr id="80" name="椭圆 79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 flipH="1">
            <a:off x="7932626" y="131701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900812" y="215872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6911929" y="890088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6467958" y="1317473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>
            <a:off x="6899958" y="1568715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368437" y="1720246"/>
            <a:ext cx="543739" cy="546267"/>
            <a:chOff x="1978196" y="1988840"/>
            <a:chExt cx="543739" cy="546267"/>
          </a:xfrm>
        </p:grpSpPr>
        <p:sp>
          <p:nvSpPr>
            <p:cNvPr id="88" name="椭圆 8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广告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67958" y="10178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原创、实名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74463" y="17125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促销、推新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7928568" y="2000715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8248152" y="1088864"/>
            <a:ext cx="800219" cy="1116000"/>
            <a:chOff x="8248152" y="1088864"/>
            <a:chExt cx="800219" cy="1116000"/>
          </a:xfrm>
        </p:grpSpPr>
        <p:sp>
          <p:nvSpPr>
            <p:cNvPr id="94" name="圆角矩形 93"/>
            <p:cNvSpPr/>
            <p:nvPr/>
          </p:nvSpPr>
          <p:spPr>
            <a:xfrm rot="16200000">
              <a:off x="8082452" y="1322828"/>
              <a:ext cx="11160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48152" y="12394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被分享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被点赞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获取好评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 flipH="1">
            <a:off x="8748464" y="2204864"/>
            <a:ext cx="0" cy="108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8400299" y="3320673"/>
            <a:ext cx="658206" cy="576000"/>
            <a:chOff x="8400299" y="3320673"/>
            <a:chExt cx="658206" cy="576000"/>
          </a:xfrm>
        </p:grpSpPr>
        <p:sp>
          <p:nvSpPr>
            <p:cNvPr id="98" name="圆角矩形 97"/>
            <p:cNvSpPr/>
            <p:nvPr/>
          </p:nvSpPr>
          <p:spPr>
            <a:xfrm rot="16200000">
              <a:off x="8436299" y="3284673"/>
              <a:ext cx="576000" cy="648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412174" y="33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新订单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228184" y="47259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rot="5400000">
            <a:off x="8346618" y="4599176"/>
            <a:ext cx="0" cy="828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8748464" y="3933056"/>
            <a:ext cx="0" cy="108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63809" y="35610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集赞、评价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00"/>
                            </p:stCondLst>
                            <p:childTnLst>
                              <p:par>
                                <p:cTn id="2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/>
      <p:bldP spid="33" grpId="0" animBg="1"/>
      <p:bldP spid="34" grpId="0" animBg="1"/>
      <p:bldP spid="35" grpId="0" animBg="1"/>
      <p:bldP spid="36" grpId="0" animBg="1"/>
      <p:bldP spid="45" grpId="0"/>
      <p:bldP spid="53" grpId="0"/>
      <p:bldP spid="57" grpId="0"/>
      <p:bldP spid="65" grpId="0"/>
      <p:bldP spid="68" grpId="0"/>
      <p:bldP spid="75" grpId="0"/>
      <p:bldP spid="90" grpId="0"/>
      <p:bldP spid="91" grpId="0"/>
      <p:bldP spid="100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17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2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Structure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877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/>
          <p:cNvGrpSpPr/>
          <p:nvPr/>
        </p:nvGrpSpPr>
        <p:grpSpPr>
          <a:xfrm>
            <a:off x="5320917" y="3133315"/>
            <a:ext cx="2179661" cy="1192263"/>
            <a:chOff x="3915872" y="2492926"/>
            <a:chExt cx="2179661" cy="1192263"/>
          </a:xfrm>
          <a:solidFill>
            <a:srgbClr val="C00000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8" name="左箭头 7"/>
            <p:cNvSpPr/>
            <p:nvPr/>
          </p:nvSpPr>
          <p:spPr>
            <a:xfrm>
              <a:off x="3915872" y="286550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组合 8"/>
            <p:cNvGrpSpPr/>
            <p:nvPr/>
          </p:nvGrpSpPr>
          <p:grpSpPr>
            <a:xfrm>
              <a:off x="4605204" y="2492926"/>
              <a:ext cx="1490329" cy="1192263"/>
              <a:chOff x="4605204" y="2492926"/>
              <a:chExt cx="1490329" cy="1192263"/>
            </a:xfrm>
            <a:grpFill/>
          </p:grpSpPr>
          <p:sp>
            <p:nvSpPr>
              <p:cNvPr id="10" name="圆角矩形 9"/>
              <p:cNvSpPr/>
              <p:nvPr/>
            </p:nvSpPr>
            <p:spPr>
              <a:xfrm>
                <a:off x="4605204" y="2492926"/>
                <a:ext cx="1490329" cy="1192263"/>
              </a:xfrm>
              <a:prstGeom prst="roundRect">
                <a:avLst>
                  <a:gd name="adj" fmla="val 10000"/>
                </a:avLst>
              </a:prstGeom>
              <a:grpFill/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圆角矩形 5"/>
              <p:cNvSpPr/>
              <p:nvPr/>
            </p:nvSpPr>
            <p:spPr>
              <a:xfrm>
                <a:off x="4640124" y="2527846"/>
                <a:ext cx="1420489" cy="112242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245" tIns="55245" rIns="55245" bIns="55245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仓库秀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Diagram group"/>
          <p:cNvGrpSpPr/>
          <p:nvPr/>
        </p:nvGrpSpPr>
        <p:grpSpPr>
          <a:xfrm>
            <a:off x="4990556" y="1858474"/>
            <a:ext cx="1969583" cy="1326851"/>
            <a:chOff x="3451601" y="864906"/>
            <a:chExt cx="1969583" cy="1326851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13" name="左箭头 12"/>
            <p:cNvSpPr/>
            <p:nvPr/>
          </p:nvSpPr>
          <p:spPr>
            <a:xfrm rot="18900000">
              <a:off x="3451601" y="1744659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6"/>
            </a:solidFill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组合 13"/>
            <p:cNvGrpSpPr/>
            <p:nvPr/>
          </p:nvGrpSpPr>
          <p:grpSpPr>
            <a:xfrm>
              <a:off x="3930855" y="864906"/>
              <a:ext cx="1490329" cy="1192263"/>
              <a:chOff x="3930855" y="864906"/>
              <a:chExt cx="1490329" cy="1192263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930855" y="864906"/>
                <a:ext cx="1490329" cy="1192263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5">
                  <a:hueOff val="-7450407"/>
                  <a:satOff val="29858"/>
                  <a:lumOff val="64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5"/>
              <p:cNvSpPr/>
              <p:nvPr/>
            </p:nvSpPr>
            <p:spPr>
              <a:xfrm>
                <a:off x="3965775" y="89982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样板间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611560" y="507589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：将“品牌样板间”模式复制到其他小区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550794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Further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：品牌秀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内购会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Diagram group"/>
          <p:cNvGrpSpPr/>
          <p:nvPr/>
        </p:nvGrpSpPr>
        <p:grpSpPr>
          <a:xfrm>
            <a:off x="1619672" y="3140210"/>
            <a:ext cx="2179660" cy="1192263"/>
            <a:chOff x="466" y="2492926"/>
            <a:chExt cx="2179660" cy="119226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0" name="左箭头 19"/>
            <p:cNvSpPr/>
            <p:nvPr/>
          </p:nvSpPr>
          <p:spPr>
            <a:xfrm rot="10800000">
              <a:off x="745631" y="286550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组合 20"/>
            <p:cNvGrpSpPr/>
            <p:nvPr/>
          </p:nvGrpSpPr>
          <p:grpSpPr>
            <a:xfrm>
              <a:off x="466" y="2492926"/>
              <a:ext cx="1490329" cy="1192263"/>
              <a:chOff x="466" y="2492926"/>
              <a:chExt cx="1490329" cy="1192263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66" y="2492926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圆角矩形 5"/>
              <p:cNvSpPr/>
              <p:nvPr/>
            </p:nvSpPr>
            <p:spPr>
              <a:xfrm>
                <a:off x="35386" y="252784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Web</a:t>
                </a:r>
              </a:p>
            </p:txBody>
          </p:sp>
        </p:grpSp>
      </p:grpSp>
      <p:grpSp>
        <p:nvGrpSpPr>
          <p:cNvPr id="24" name="Diagram group"/>
          <p:cNvGrpSpPr/>
          <p:nvPr/>
        </p:nvGrpSpPr>
        <p:grpSpPr>
          <a:xfrm>
            <a:off x="2183861" y="1860858"/>
            <a:ext cx="1490329" cy="1820549"/>
            <a:chOff x="674814" y="864906"/>
            <a:chExt cx="1490329" cy="1820549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5" name="左箭头 24"/>
            <p:cNvSpPr/>
            <p:nvPr/>
          </p:nvSpPr>
          <p:spPr>
            <a:xfrm rot="13500000">
              <a:off x="1209902" y="1744659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83469"/>
                <a:satOff val="9953"/>
                <a:lumOff val="2157"/>
                <a:alphaOff val="0"/>
              </a:schemeClr>
            </a:fillRef>
            <a:effectRef idx="2">
              <a:schemeClr val="accent5">
                <a:hueOff val="-2483469"/>
                <a:satOff val="9953"/>
                <a:lumOff val="215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/>
            <p:cNvGrpSpPr/>
            <p:nvPr/>
          </p:nvGrpSpPr>
          <p:grpSpPr>
            <a:xfrm>
              <a:off x="674814" y="864906"/>
              <a:ext cx="1490329" cy="1192263"/>
              <a:chOff x="674814" y="864906"/>
              <a:chExt cx="1490329" cy="1192263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674814" y="864906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2483469"/>
                  <a:satOff val="9953"/>
                  <a:lumOff val="2157"/>
                  <a:alphaOff val="0"/>
                </a:schemeClr>
              </a:fillRef>
              <a:effectRef idx="2">
                <a:schemeClr val="accent5">
                  <a:hueOff val="-2483469"/>
                  <a:satOff val="9953"/>
                  <a:lumOff val="215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5"/>
              <p:cNvSpPr/>
              <p:nvPr/>
            </p:nvSpPr>
            <p:spPr>
              <a:xfrm>
                <a:off x="709734" y="89982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APP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Diagram group"/>
          <p:cNvGrpSpPr/>
          <p:nvPr/>
        </p:nvGrpSpPr>
        <p:grpSpPr>
          <a:xfrm>
            <a:off x="3801751" y="1196752"/>
            <a:ext cx="1490329" cy="2030627"/>
            <a:chOff x="2302835" y="190557"/>
            <a:chExt cx="1490329" cy="2030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0" name="左箭头 29"/>
            <p:cNvSpPr/>
            <p:nvPr/>
          </p:nvSpPr>
          <p:spPr>
            <a:xfrm rot="16200000">
              <a:off x="2330752" y="128038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1" name="组合 30"/>
            <p:cNvGrpSpPr/>
            <p:nvPr/>
          </p:nvGrpSpPr>
          <p:grpSpPr>
            <a:xfrm>
              <a:off x="2302835" y="190557"/>
              <a:ext cx="1490329" cy="1192263"/>
              <a:chOff x="2302835" y="190557"/>
              <a:chExt cx="1490329" cy="1192263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302835" y="190557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4966938"/>
                  <a:satOff val="19906"/>
                  <a:lumOff val="4314"/>
                  <a:alphaOff val="0"/>
                </a:schemeClr>
              </a:fillRef>
              <a:effectRef idx="2">
                <a:schemeClr val="accent5">
                  <a:hueOff val="-4966938"/>
                  <a:satOff val="19906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圆角矩形 5"/>
              <p:cNvSpPr/>
              <p:nvPr/>
            </p:nvSpPr>
            <p:spPr>
              <a:xfrm>
                <a:off x="2337755" y="225477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QQ</a:t>
                </a: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群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20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447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Input &amp; Income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项目投入和收入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C:\Documents and Settings\user\桌面\bd315c6034a85edf2da730084b540923dd5475f6_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48" y="905255"/>
            <a:ext cx="197043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user\桌面\01300000084627123670201002448_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5960" y="3789039"/>
            <a:ext cx="1886365" cy="25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1192684"/>
            <a:ext cx="4532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技术开发与维护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固资与硬件设备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主、达人和意见领袖的网罗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团队收益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用户利益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积淀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4221088"/>
            <a:ext cx="48397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团购返佣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商家硬广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资源兑换（礼品和优惠券等）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项目抽成（项目中介费）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平台有偿类服务（如功能道具）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1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user\桌面\b328a54a89a0_副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413" y="1071707"/>
            <a:ext cx="2778443" cy="25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21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056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1Year Future  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user\桌面\84I58PICMV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27872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0666" y="4379039"/>
            <a:ext cx="1127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众 筹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0666" y="5086925"/>
            <a:ext cx="3829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朋友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股东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生活消费类项目的众筹与投资。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7132" y="1805722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团 购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7132" y="2513608"/>
            <a:ext cx="3167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邻居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朋友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美食、旅游、教育、体检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1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22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204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3Years Further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Documents and Settings\user\桌面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051" y="4077072"/>
            <a:ext cx="28800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user\桌面\2304-120331093036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051" y="1052736"/>
            <a:ext cx="288000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77132" y="1332057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校 区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80" y="1990581"/>
            <a:ext cx="4859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新型校友录，打破班级、院系和区部的界限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引入增值服务，如活动拓展、实习招聘等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0410" y="4140369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园 区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5158" y="4798893"/>
            <a:ext cx="4859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新型工友圈，打破班组、楼栋和厂区的界限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引入增值服务，如教育培训、消费理财等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1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23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76736" y="2977788"/>
            <a:ext cx="157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THANKS 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421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b0e87917394e7055b809d57211c1_1635_2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405" y="1124744"/>
            <a:ext cx="2758995" cy="36786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893744" y="1916832"/>
            <a:ext cx="323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为什么是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2924944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也许是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3284984"/>
            <a:ext cx="15584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邻客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Link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邻居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LinkU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比邻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BeLink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邻里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Linked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左邻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JoyLink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邻家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Link+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5230941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邻   ：与邻为善，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以邻为伴。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：联系，联合，联络。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3</a:t>
            </a:r>
            <a:endParaRPr lang="zh-CN" altLang="en-US" sz="2000" dirty="0"/>
          </a:p>
        </p:txBody>
      </p:sp>
      <p:pic>
        <p:nvPicPr>
          <p:cNvPr id="1026" name="Picture 2" descr="C:\Users\Administrator\Desktop\20071220212622507_2_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5877000" cy="35532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3348829">
            <a:off x="2658043" y="1896673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</a:t>
            </a:r>
            <a:endParaRPr lang="zh-CN" altLang="en-US" sz="6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 rot="3352336">
            <a:off x="1652833" y="2555825"/>
            <a:ext cx="1390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</a:t>
            </a:r>
            <a:endParaRPr lang="zh-CN" altLang="en-US" sz="6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3360000">
            <a:off x="3214518" y="1411148"/>
            <a:ext cx="71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3360000">
            <a:off x="2617012" y="2512250"/>
            <a:ext cx="4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4073004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我们是一群邻居，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因为装修新房，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以为拼团，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而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成为朋友。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我们需要、你也需要，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我们的孩子比我们，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更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渴望朋友！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Redocn_20091228190145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852936"/>
            <a:ext cx="5220072" cy="39013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4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191683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装修、团购、生活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298766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橡树湾邻居自己的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5</a:t>
            </a:r>
            <a:endParaRPr lang="zh-CN" altLang="en-US" sz="2000" dirty="0"/>
          </a:p>
        </p:txBody>
      </p:sp>
      <p:pic>
        <p:nvPicPr>
          <p:cNvPr id="4098" name="Picture 2" descr="C:\Users\Administrator\Desktop\2531170_084420255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3456384" cy="43215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10761" y="90872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装修经验？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206084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80+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是购房主力军，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奋斗中中的年轻人，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对于装修属于自己的幸福小窝，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最最急需的是：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4099" y="2852936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10761" y="423328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50851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构建家装经验与资源共享平台，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我们提供同是业主的家装经验、心得与技巧，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都是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干货！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6</a:t>
            </a:r>
            <a:endParaRPr lang="zh-CN" altLang="en-US" sz="2000" dirty="0"/>
          </a:p>
        </p:txBody>
      </p:sp>
      <p:pic>
        <p:nvPicPr>
          <p:cNvPr id="5122" name="Picture 2" descr="C:\Users\Administrator\Desktop\2531170_140122491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817407"/>
            <a:ext cx="6074412" cy="45558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1754" y="11967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控制预算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198884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无论是刚需还是投资，以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万市值的房产核算：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大致需要投入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15~30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万装修预算。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关键问题是：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如何合理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使用预算，控制预算。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656" y="50851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团购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4" y="5229200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橡树湾三期拥有一个团结和谐的纯业主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群，最早收房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装修的一批邻居选择抱团取暖，全房团购。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“米饭团”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团长小米的粉丝和邻居组成的团购团体。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用二、三线品牌的价格，团购到一线或顶级品牌的品质。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7</a:t>
            </a:r>
            <a:endParaRPr lang="zh-CN" altLang="en-US" sz="2000" dirty="0"/>
          </a:p>
        </p:txBody>
      </p:sp>
      <p:pic>
        <p:nvPicPr>
          <p:cNvPr id="6146" name="Picture 2" descr="C:\Users\Administrator\Desktop\2457331_07402901339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836712"/>
            <a:ext cx="4536504" cy="428002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1754" y="11967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问题与麻烦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214563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智者千虑，必有一失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买错东西，买错材料，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需求供给，估算失误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01317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515719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建立可以信任的社区内部交易信息平台，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撮合线下交易。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出售、出租、交换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dministrator\Desktop\9023796_16363035112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8184"/>
            <a:ext cx="5508104" cy="55750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8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19675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施工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060848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全包？土豪做个朋友吧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清包？时间、精力、经验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找个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靠谱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的项目经理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事半功倍！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4452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整合资源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551723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不骑白马，不念经。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的项目经理和施工队资源展示平台，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为您提供优质的项目经理、设计师、木工、水电工、泥工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都是由邻居们亲身体验过，验收过的，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靠谱！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2457</Words>
  <Application>Microsoft Office PowerPoint</Application>
  <PresentationFormat>全屏显示(4:3)</PresentationFormat>
  <Paragraphs>583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156</cp:revision>
  <dcterms:modified xsi:type="dcterms:W3CDTF">2016-02-11T16:42:59Z</dcterms:modified>
</cp:coreProperties>
</file>