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c1SzJCF1Bjyq/BnTF3Gv9nWvc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chose this MVC pattern because it has a fast development speed and supports parallel development. This means that one programmer can work on the model while another works on the view. It is also easy to modify because the  model does not depend on the view vice versa. However they both depend on the controller.</a:t>
            </a:r>
            <a:endParaRPr/>
          </a:p>
        </p:txBody>
      </p:sp>
      <p:sp>
        <p:nvSpPr>
          <p:cNvPr id="386" name="Google Shape;3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Model View Controller</a:t>
            </a:r>
            <a:endParaRPr/>
          </a:p>
          <a:p>
            <a:pPr indent="0" lvl="0" marL="0" rtl="0" algn="l">
              <a:spcBef>
                <a:spcPts val="0"/>
              </a:spcBef>
              <a:spcAft>
                <a:spcPts val="0"/>
              </a:spcAft>
              <a:buNone/>
            </a:pPr>
            <a:r>
              <a:rPr lang="en-US"/>
              <a:t>Our 3 teams are broken down into the 3 separate components of the architecture pattern which are </a:t>
            </a:r>
            <a:br>
              <a:rPr lang="en-US"/>
            </a:br>
            <a:r>
              <a:rPr lang="en-US"/>
              <a:t>dependent and interact with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Team Sahara is in charge of the Database the Model</a:t>
            </a:r>
            <a:endParaRPr/>
          </a:p>
          <a:p>
            <a:pPr indent="0" lvl="0" marL="0" rtl="0" algn="l">
              <a:spcBef>
                <a:spcPts val="0"/>
              </a:spcBef>
              <a:spcAft>
                <a:spcPts val="0"/>
              </a:spcAft>
              <a:buNone/>
            </a:pPr>
            <a:r>
              <a:rPr lang="en-US"/>
              <a:t>Team Gobi in charge of the Backend the Controller</a:t>
            </a:r>
            <a:endParaRPr/>
          </a:p>
          <a:p>
            <a:pPr indent="0" lvl="0" marL="0" rtl="0" algn="l">
              <a:spcBef>
                <a:spcPts val="0"/>
              </a:spcBef>
              <a:spcAft>
                <a:spcPts val="0"/>
              </a:spcAft>
              <a:buNone/>
            </a:pPr>
            <a:r>
              <a:rPr lang="en-US"/>
              <a:t>Team Hyperhex in charge of the User Interface the View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2" name="Google Shape;48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Ok here is our interface models. They all return to the sign up activity. The first one is the vendor sign up page with has a createinfo class that takes get info or data collected to later store within the database. Then we have the start activities if login is success it will proceed to go to the vendor page if not it will reload on the sign up page.</a:t>
            </a:r>
            <a:endParaRPr/>
          </a:p>
          <a:p>
            <a:pPr indent="0" lvl="0" marL="0" rtl="0" algn="l">
              <a:spcBef>
                <a:spcPts val="0"/>
              </a:spcBef>
              <a:spcAft>
                <a:spcPts val="0"/>
              </a:spcAft>
              <a:buNone/>
            </a:pPr>
            <a:r>
              <a:t/>
            </a:r>
            <a:endParaRPr/>
          </a:p>
        </p:txBody>
      </p:sp>
      <p:sp>
        <p:nvSpPr>
          <p:cNvPr id="589" name="Google Shape;58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12"/>
          <p:cNvGrpSpPr/>
          <p:nvPr/>
        </p:nvGrpSpPr>
        <p:grpSpPr>
          <a:xfrm>
            <a:off x="0" y="0"/>
            <a:ext cx="2305051" cy="6858001"/>
            <a:chOff x="0" y="0"/>
            <a:chExt cx="2305051" cy="6858001"/>
          </a:xfrm>
        </p:grpSpPr>
        <p:sp>
          <p:nvSpPr>
            <p:cNvPr id="59" name="Google Shape;59;p12"/>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1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1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1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1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1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1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1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1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1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1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1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1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1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1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1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1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1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1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1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1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1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1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1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1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2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1"/>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72" name="Google Shape;172;p2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6" name="Shape 176"/>
        <p:cNvGrpSpPr/>
        <p:nvPr/>
      </p:nvGrpSpPr>
      <p:grpSpPr>
        <a:xfrm>
          <a:off x="0" y="0"/>
          <a:ext cx="0" cy="0"/>
          <a:chOff x="0" y="0"/>
          <a:chExt cx="0" cy="0"/>
        </a:xfrm>
      </p:grpSpPr>
      <p:sp>
        <p:nvSpPr>
          <p:cNvPr id="177" name="Google Shape;177;p2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82" name="Shape 182"/>
        <p:cNvGrpSpPr/>
        <p:nvPr/>
      </p:nvGrpSpPr>
      <p:grpSpPr>
        <a:xfrm>
          <a:off x="0" y="0"/>
          <a:ext cx="0" cy="0"/>
          <a:chOff x="0" y="0"/>
          <a:chExt cx="0" cy="0"/>
        </a:xfrm>
      </p:grpSpPr>
      <p:sp>
        <p:nvSpPr>
          <p:cNvPr id="183" name="Google Shape;183;p2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2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2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91" name="Shape 191"/>
        <p:cNvGrpSpPr/>
        <p:nvPr/>
      </p:nvGrpSpPr>
      <p:grpSpPr>
        <a:xfrm>
          <a:off x="0" y="0"/>
          <a:ext cx="0" cy="0"/>
          <a:chOff x="0" y="0"/>
          <a:chExt cx="0" cy="0"/>
        </a:xfrm>
      </p:grpSpPr>
      <p:sp>
        <p:nvSpPr>
          <p:cNvPr id="192" name="Google Shape;192;p2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2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7" name="Shape 197"/>
        <p:cNvGrpSpPr/>
        <p:nvPr/>
      </p:nvGrpSpPr>
      <p:grpSpPr>
        <a:xfrm>
          <a:off x="0" y="0"/>
          <a:ext cx="0" cy="0"/>
          <a:chOff x="0" y="0"/>
          <a:chExt cx="0" cy="0"/>
        </a:xfrm>
      </p:grpSpPr>
      <p:sp>
        <p:nvSpPr>
          <p:cNvPr id="198" name="Google Shape;198;p2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2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2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2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8" name="Shape 208"/>
        <p:cNvGrpSpPr/>
        <p:nvPr/>
      </p:nvGrpSpPr>
      <p:grpSpPr>
        <a:xfrm>
          <a:off x="0" y="0"/>
          <a:ext cx="0" cy="0"/>
          <a:chOff x="0" y="0"/>
          <a:chExt cx="0" cy="0"/>
        </a:xfrm>
      </p:grpSpPr>
      <p:sp>
        <p:nvSpPr>
          <p:cNvPr id="209" name="Google Shape;209;p2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2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26"/>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2" name="Google Shape;212;p2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2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26"/>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5" name="Google Shape;215;p2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2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26"/>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8" name="Google Shape;218;p2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2" name="Shape 222"/>
        <p:cNvGrpSpPr/>
        <p:nvPr/>
      </p:nvGrpSpPr>
      <p:grpSpPr>
        <a:xfrm>
          <a:off x="0" y="0"/>
          <a:ext cx="0" cy="0"/>
          <a:chOff x="0" y="0"/>
          <a:chExt cx="0" cy="0"/>
        </a:xfrm>
      </p:grpSpPr>
      <p:sp>
        <p:nvSpPr>
          <p:cNvPr id="223" name="Google Shape;223;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2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2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8" name="Shape 118"/>
        <p:cNvGrpSpPr/>
        <p:nvPr/>
      </p:nvGrpSpPr>
      <p:grpSpPr>
        <a:xfrm>
          <a:off x="0" y="0"/>
          <a:ext cx="0" cy="0"/>
          <a:chOff x="0" y="0"/>
          <a:chExt cx="0" cy="0"/>
        </a:xfrm>
      </p:grpSpPr>
      <p:sp>
        <p:nvSpPr>
          <p:cNvPr id="119" name="Google Shape;119;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3"/>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13"/>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2" name="Google Shape;12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5" name="Shape 125"/>
        <p:cNvGrpSpPr/>
        <p:nvPr/>
      </p:nvGrpSpPr>
      <p:grpSpPr>
        <a:xfrm>
          <a:off x="0" y="0"/>
          <a:ext cx="0" cy="0"/>
          <a:chOff x="0" y="0"/>
          <a:chExt cx="0" cy="0"/>
        </a:xfrm>
      </p:grpSpPr>
      <p:sp>
        <p:nvSpPr>
          <p:cNvPr id="126" name="Google Shape;126;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8" name="Google Shape;128;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15"/>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5"/>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15"/>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35" name="Google Shape;135;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Google Shape;139;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2" name="Shape 142"/>
        <p:cNvGrpSpPr/>
        <p:nvPr/>
      </p:nvGrpSpPr>
      <p:grpSpPr>
        <a:xfrm>
          <a:off x="0" y="0"/>
          <a:ext cx="0" cy="0"/>
          <a:chOff x="0" y="0"/>
          <a:chExt cx="0" cy="0"/>
        </a:xfrm>
      </p:grpSpPr>
      <p:sp>
        <p:nvSpPr>
          <p:cNvPr id="143" name="Google Shape;143;p17"/>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7"/>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45" name="Google Shape;145;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48" name="Shape 148"/>
        <p:cNvGrpSpPr/>
        <p:nvPr/>
      </p:nvGrpSpPr>
      <p:grpSpPr>
        <a:xfrm>
          <a:off x="0" y="0"/>
          <a:ext cx="0" cy="0"/>
          <a:chOff x="0" y="0"/>
          <a:chExt cx="0" cy="0"/>
        </a:xfrm>
      </p:grpSpPr>
      <p:sp>
        <p:nvSpPr>
          <p:cNvPr id="149" name="Google Shape;149;p18"/>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8"/>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51" name="Google Shape;151;p18"/>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2" name="Google Shape;152;p18"/>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53" name="Google Shape;153;p18"/>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7" name="Shape 157"/>
        <p:cNvGrpSpPr/>
        <p:nvPr/>
      </p:nvGrpSpPr>
      <p:grpSpPr>
        <a:xfrm>
          <a:off x="0" y="0"/>
          <a:ext cx="0" cy="0"/>
          <a:chOff x="0" y="0"/>
          <a:chExt cx="0" cy="0"/>
        </a:xfrm>
      </p:grpSpPr>
      <p:sp>
        <p:nvSpPr>
          <p:cNvPr id="158" name="Google Shape;158;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2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0"/>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5" name="Google Shape;165;p2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1"/>
          <p:cNvGrpSpPr/>
          <p:nvPr/>
        </p:nvGrpSpPr>
        <p:grpSpPr>
          <a:xfrm>
            <a:off x="-14288" y="0"/>
            <a:ext cx="12053888" cy="6858001"/>
            <a:chOff x="-14288" y="0"/>
            <a:chExt cx="12053888" cy="6858001"/>
          </a:xfrm>
        </p:grpSpPr>
        <p:grpSp>
          <p:nvGrpSpPr>
            <p:cNvPr id="12" name="Google Shape;12;p11"/>
            <p:cNvGrpSpPr/>
            <p:nvPr/>
          </p:nvGrpSpPr>
          <p:grpSpPr>
            <a:xfrm>
              <a:off x="-14288" y="0"/>
              <a:ext cx="1220788" cy="6858001"/>
              <a:chOff x="-14288" y="0"/>
              <a:chExt cx="1220788" cy="6858001"/>
            </a:xfrm>
          </p:grpSpPr>
          <p:sp>
            <p:nvSpPr>
              <p:cNvPr id="13" name="Google Shape;13;p11"/>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1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1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1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1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1"/>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5" name="Google Shape;25;p1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1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1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1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1"/>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1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1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1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1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1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1"/>
            <p:cNvGrpSpPr/>
            <p:nvPr/>
          </p:nvGrpSpPr>
          <p:grpSpPr>
            <a:xfrm>
              <a:off x="11364912" y="0"/>
              <a:ext cx="674688" cy="6848476"/>
              <a:chOff x="11364912" y="0"/>
              <a:chExt cx="674688" cy="6848476"/>
            </a:xfrm>
          </p:grpSpPr>
          <p:sp>
            <p:nvSpPr>
              <p:cNvPr id="41" name="Google Shape;41;p1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1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1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1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1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jpg"/><Relationship Id="rId6"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E5B67"/>
            </a:gs>
            <a:gs pos="100000">
              <a:srgbClr val="151924"/>
            </a:gs>
          </a:gsLst>
          <a:lin ang="5040000" scaled="0"/>
        </a:gradFill>
      </p:bgPr>
    </p:bg>
    <p:spTree>
      <p:nvGrpSpPr>
        <p:cNvPr id="237" name="Shape 237"/>
        <p:cNvGrpSpPr/>
        <p:nvPr/>
      </p:nvGrpSpPr>
      <p:grpSpPr>
        <a:xfrm>
          <a:off x="0" y="0"/>
          <a:ext cx="0" cy="0"/>
          <a:chOff x="0" y="0"/>
          <a:chExt cx="0" cy="0"/>
        </a:xfrm>
      </p:grpSpPr>
      <p:pic>
        <p:nvPicPr>
          <p:cNvPr id="238" name="Google Shape;238;p1"/>
          <p:cNvPicPr preferRelativeResize="0"/>
          <p:nvPr/>
        </p:nvPicPr>
        <p:blipFill rotWithShape="1">
          <a:blip r:embed="rId3">
            <a:alphaModFix amt="30000"/>
          </a:blip>
          <a:srcRect b="0" l="0" r="0" t="0"/>
          <a:stretch/>
        </p:blipFill>
        <p:spPr>
          <a:xfrm>
            <a:off x="0" y="0"/>
            <a:ext cx="12192003" cy="6858001"/>
          </a:xfrm>
          <a:prstGeom prst="rect">
            <a:avLst/>
          </a:prstGeom>
          <a:noFill/>
          <a:ln>
            <a:noFill/>
          </a:ln>
        </p:spPr>
      </p:pic>
      <p:grpSp>
        <p:nvGrpSpPr>
          <p:cNvPr id="239" name="Google Shape;239;p1"/>
          <p:cNvGrpSpPr/>
          <p:nvPr/>
        </p:nvGrpSpPr>
        <p:grpSpPr>
          <a:xfrm>
            <a:off x="-14288" y="0"/>
            <a:ext cx="12053888" cy="6858001"/>
            <a:chOff x="-14288" y="0"/>
            <a:chExt cx="12053888" cy="6858001"/>
          </a:xfrm>
        </p:grpSpPr>
        <p:grpSp>
          <p:nvGrpSpPr>
            <p:cNvPr id="240" name="Google Shape;240;p1"/>
            <p:cNvGrpSpPr/>
            <p:nvPr/>
          </p:nvGrpSpPr>
          <p:grpSpPr>
            <a:xfrm>
              <a:off x="-14288" y="0"/>
              <a:ext cx="1220788" cy="6858001"/>
              <a:chOff x="-14288" y="0"/>
              <a:chExt cx="1220788" cy="6858001"/>
            </a:xfrm>
          </p:grpSpPr>
          <p:sp>
            <p:nvSpPr>
              <p:cNvPr id="241" name="Google Shape;241;p1"/>
              <p:cNvSpPr/>
              <p:nvPr/>
            </p:nvSpPr>
            <p:spPr>
              <a:xfrm>
                <a:off x="114300" y="4763"/>
                <a:ext cx="23813" cy="2181225"/>
              </a:xfrm>
              <a:prstGeom prst="rect">
                <a:avLst/>
              </a:pr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697C98"/>
                  </a:gs>
                </a:gsLst>
                <a:lin ang="5400000" scaled="0"/>
              </a:gradFill>
              <a:ln>
                <a:noFill/>
              </a:ln>
            </p:spPr>
          </p:sp>
          <p:sp>
            <p:nvSpPr>
              <p:cNvPr id="245" name="Google Shape;245;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697C98"/>
                  </a:gs>
                </a:gsLst>
                <a:lin ang="5400000" scaled="0"/>
              </a:gradFill>
              <a:ln>
                <a:noFill/>
              </a:ln>
            </p:spPr>
          </p:sp>
          <p:sp>
            <p:nvSpPr>
              <p:cNvPr id="247" name="Google Shape;247;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97C98"/>
                  </a:gs>
                </a:gsLst>
                <a:lin ang="5400000" scaled="0"/>
              </a:gradFill>
              <a:ln>
                <a:noFill/>
              </a:ln>
            </p:spPr>
          </p:sp>
          <p:sp>
            <p:nvSpPr>
              <p:cNvPr id="248" name="Google Shape;248;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697C98"/>
                  </a:gs>
                </a:gsLst>
                <a:lin ang="5400000" scaled="0"/>
              </a:gradFill>
              <a:ln>
                <a:noFill/>
              </a:ln>
            </p:spPr>
          </p:sp>
          <p:sp>
            <p:nvSpPr>
              <p:cNvPr id="251" name="Google Shape;251;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1"/>
              <p:cNvCxnSpPr/>
              <p:nvPr/>
            </p:nvCxnSpPr>
            <p:spPr>
              <a:xfrm>
                <a:off x="-4763" y="9525"/>
                <a:ext cx="0" cy="0"/>
              </a:xfrm>
              <a:prstGeom prst="straightConnector1">
                <a:avLst/>
              </a:prstGeom>
              <a:gradFill>
                <a:gsLst>
                  <a:gs pos="0">
                    <a:schemeClr val="lt2"/>
                  </a:gs>
                  <a:gs pos="100000">
                    <a:srgbClr val="697C98"/>
                  </a:gs>
                </a:gsLst>
                <a:lin ang="5400000" scaled="0"/>
              </a:gradFill>
              <a:ln cap="flat" cmpd="sng" w="9525">
                <a:solidFill>
                  <a:srgbClr val="FFFFFF"/>
                </a:solidFill>
                <a:prstDash val="solid"/>
                <a:miter lim="800000"/>
                <a:headEnd len="med" w="med" type="none"/>
                <a:tailEnd len="med" w="med" type="none"/>
              </a:ln>
            </p:spPr>
          </p:cxnSp>
          <p:sp>
            <p:nvSpPr>
              <p:cNvPr id="253" name="Google Shape;253;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697C98"/>
                  </a:gs>
                </a:gsLst>
                <a:lin ang="5400000" scaled="0"/>
              </a:gradFill>
              <a:ln>
                <a:noFill/>
              </a:ln>
            </p:spPr>
          </p:sp>
          <p:sp>
            <p:nvSpPr>
              <p:cNvPr id="254" name="Google Shape;254;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697C98"/>
                  </a:gs>
                </a:gsLst>
                <a:lin ang="5400000" scaled="0"/>
              </a:gradFill>
              <a:ln>
                <a:noFill/>
              </a:ln>
            </p:spPr>
          </p:sp>
          <p:sp>
            <p:nvSpPr>
              <p:cNvPr id="255" name="Google Shape;255;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97C98"/>
                  </a:gs>
                </a:gsLst>
                <a:lin ang="5400000" scaled="0"/>
              </a:gradFill>
              <a:ln>
                <a:noFill/>
              </a:ln>
            </p:spPr>
          </p:sp>
          <p:sp>
            <p:nvSpPr>
              <p:cNvPr id="256" name="Google Shape;256;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
              <p:cNvSpPr/>
              <p:nvPr/>
            </p:nvSpPr>
            <p:spPr>
              <a:xfrm>
                <a:off x="133350" y="4662488"/>
                <a:ext cx="23813" cy="2181225"/>
              </a:xfrm>
              <a:prstGeom prst="rect">
                <a:avLst/>
              </a:pr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697C98"/>
                  </a:gs>
                </a:gsLst>
                <a:lin ang="5400000" scaled="0"/>
              </a:gradFill>
              <a:ln>
                <a:noFill/>
              </a:ln>
            </p:spPr>
          </p:sp>
          <p:sp>
            <p:nvSpPr>
              <p:cNvPr id="259" name="Google Shape;259;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697C98"/>
                  </a:gs>
                </a:gsLst>
                <a:lin ang="5400000" scaled="0"/>
              </a:gradFill>
              <a:ln>
                <a:noFill/>
              </a:ln>
            </p:spPr>
          </p:sp>
          <p:sp>
            <p:nvSpPr>
              <p:cNvPr id="261" name="Google Shape;261;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697C98"/>
                  </a:gs>
                </a:gsLst>
                <a:lin ang="5400000" scaled="0"/>
              </a:gradFill>
              <a:ln>
                <a:noFill/>
              </a:ln>
            </p:spPr>
          </p:sp>
          <p:sp>
            <p:nvSpPr>
              <p:cNvPr id="263" name="Google Shape;263;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97C98"/>
                  </a:gs>
                </a:gsLst>
                <a:lin ang="5400000" scaled="0"/>
              </a:gradFill>
              <a:ln>
                <a:noFill/>
              </a:ln>
            </p:spPr>
          </p:sp>
          <p:sp>
            <p:nvSpPr>
              <p:cNvPr id="264" name="Google Shape;264;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697C98"/>
                  </a:gs>
                </a:gsLst>
                <a:lin ang="5400000" scaled="0"/>
              </a:gradFill>
              <a:ln>
                <a:noFill/>
              </a:ln>
            </p:spPr>
          </p:sp>
          <p:sp>
            <p:nvSpPr>
              <p:cNvPr id="267" name="Google Shape;267;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
            <p:cNvGrpSpPr/>
            <p:nvPr/>
          </p:nvGrpSpPr>
          <p:grpSpPr>
            <a:xfrm>
              <a:off x="11364912" y="0"/>
              <a:ext cx="674688" cy="6848476"/>
              <a:chOff x="11364912" y="0"/>
              <a:chExt cx="674688" cy="6848476"/>
            </a:xfrm>
          </p:grpSpPr>
          <p:sp>
            <p:nvSpPr>
              <p:cNvPr id="269" name="Google Shape;269;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7C96A3">
                      <a:alpha val="80000"/>
                    </a:srgbClr>
                  </a:gs>
                  <a:gs pos="100000">
                    <a:srgbClr val="697C98">
                      <a:alpha val="60000"/>
                    </a:srgbClr>
                  </a:gs>
                </a:gsLst>
                <a:lin ang="5400000" scaled="0"/>
              </a:gradFill>
              <a:ln>
                <a:noFill/>
              </a:ln>
            </p:spPr>
          </p:sp>
          <p:sp>
            <p:nvSpPr>
              <p:cNvPr id="270" name="Google Shape;270;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7C96A3">
                      <a:alpha val="80000"/>
                    </a:srgbClr>
                  </a:gs>
                  <a:gs pos="100000">
                    <a:srgbClr val="697C98">
                      <a:alpha val="60000"/>
                    </a:srgbClr>
                  </a:gs>
                </a:gsLst>
                <a:lin ang="5400000" scaled="0"/>
              </a:gradFill>
              <a:ln>
                <a:noFill/>
              </a:ln>
            </p:spPr>
          </p:sp>
          <p:sp>
            <p:nvSpPr>
              <p:cNvPr id="273" name="Google Shape;273;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7C96A3">
                      <a:alpha val="80000"/>
                    </a:srgbClr>
                  </a:gs>
                  <a:gs pos="100000">
                    <a:srgbClr val="697C98">
                      <a:alpha val="60000"/>
                    </a:srgbClr>
                  </a:gs>
                </a:gsLst>
                <a:lin ang="5400000" scaled="0"/>
              </a:gradFill>
              <a:ln>
                <a:noFill/>
              </a:ln>
            </p:spPr>
          </p:sp>
          <p:sp>
            <p:nvSpPr>
              <p:cNvPr id="275" name="Google Shape;275;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7C96A3">
                      <a:alpha val="80000"/>
                    </a:srgbClr>
                  </a:gs>
                  <a:gs pos="100000">
                    <a:srgbClr val="697C98">
                      <a:alpha val="60000"/>
                    </a:srgbClr>
                  </a:gs>
                </a:gsLst>
                <a:lin ang="5400000" scaled="0"/>
              </a:gradFill>
              <a:ln>
                <a:noFill/>
              </a:ln>
            </p:spPr>
          </p:sp>
          <p:sp>
            <p:nvSpPr>
              <p:cNvPr id="277" name="Google Shape;277;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
              <p:cNvSpPr/>
              <p:nvPr/>
            </p:nvSpPr>
            <p:spPr>
              <a:xfrm>
                <a:off x="11939587" y="6596063"/>
                <a:ext cx="23813" cy="252413"/>
              </a:xfrm>
              <a:prstGeom prst="rect">
                <a:avLst/>
              </a:pr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9" name="Google Shape;279;p1"/>
          <p:cNvSpPr/>
          <p:nvPr/>
        </p:nvSpPr>
        <p:spPr>
          <a:xfrm>
            <a:off x="25400" y="-14287"/>
            <a:ext cx="12192000" cy="6858000"/>
          </a:xfrm>
          <a:prstGeom prst="rect">
            <a:avLst/>
          </a:prstGeom>
          <a:gradFill>
            <a:gsLst>
              <a:gs pos="0">
                <a:srgbClr val="4E5B67"/>
              </a:gs>
              <a:gs pos="100000">
                <a:srgbClr val="151924"/>
              </a:gs>
            </a:gsLst>
            <a:lin ang="50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280" name="Google Shape;280;p1"/>
          <p:cNvGrpSpPr/>
          <p:nvPr/>
        </p:nvGrpSpPr>
        <p:grpSpPr>
          <a:xfrm>
            <a:off x="-14288" y="0"/>
            <a:ext cx="1220788" cy="6858001"/>
            <a:chOff x="-14288" y="0"/>
            <a:chExt cx="1220788" cy="6858001"/>
          </a:xfrm>
        </p:grpSpPr>
        <p:sp>
          <p:nvSpPr>
            <p:cNvPr id="281" name="Google Shape;281;p1"/>
            <p:cNvSpPr/>
            <p:nvPr/>
          </p:nvSpPr>
          <p:spPr>
            <a:xfrm>
              <a:off x="114300" y="4763"/>
              <a:ext cx="23813" cy="2181225"/>
            </a:xfrm>
            <a:prstGeom prst="rect">
              <a:avLst/>
            </a:pr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solidFill>
              <a:schemeClr val="lt1">
                <a:alpha val="60000"/>
              </a:schemeClr>
            </a:solidFill>
            <a:ln>
              <a:noFill/>
            </a:ln>
          </p:spPr>
        </p:sp>
        <p:sp>
          <p:nvSpPr>
            <p:cNvPr id="285" name="Google Shape;285;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solidFill>
              <a:schemeClr val="lt1">
                <a:alpha val="60000"/>
              </a:schemeClr>
            </a:solidFill>
            <a:ln>
              <a:noFill/>
            </a:ln>
          </p:spPr>
        </p:sp>
        <p:sp>
          <p:nvSpPr>
            <p:cNvPr id="287" name="Google Shape;287;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solidFill>
              <a:schemeClr val="lt1">
                <a:alpha val="60000"/>
              </a:schemeClr>
            </a:solidFill>
            <a:ln>
              <a:noFill/>
            </a:ln>
          </p:spPr>
        </p:sp>
        <p:sp>
          <p:nvSpPr>
            <p:cNvPr id="288" name="Google Shape;288;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solidFill>
              <a:schemeClr val="lt1">
                <a:alpha val="60000"/>
              </a:schemeClr>
            </a:solidFill>
            <a:ln>
              <a:noFill/>
            </a:ln>
          </p:spPr>
        </p:sp>
        <p:sp>
          <p:nvSpPr>
            <p:cNvPr id="291" name="Google Shape;291;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p1"/>
            <p:cNvCxnSpPr/>
            <p:nvPr/>
          </p:nvCxnSpPr>
          <p:spPr>
            <a:xfrm>
              <a:off x="-4763" y="9525"/>
              <a:ext cx="0" cy="0"/>
            </a:xfrm>
            <a:prstGeom prst="straightConnector1">
              <a:avLst/>
            </a:prstGeom>
            <a:solidFill>
              <a:schemeClr val="lt1">
                <a:alpha val="60000"/>
              </a:schemeClr>
            </a:solidFill>
            <a:ln cap="flat" cmpd="sng" w="9525">
              <a:solidFill>
                <a:srgbClr val="FFFFFF"/>
              </a:solidFill>
              <a:prstDash val="solid"/>
              <a:miter lim="800000"/>
              <a:headEnd len="med" w="med" type="none"/>
              <a:tailEnd len="med" w="med" type="none"/>
            </a:ln>
          </p:spPr>
        </p:cxnSp>
        <p:sp>
          <p:nvSpPr>
            <p:cNvPr id="293" name="Google Shape;293;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solidFill>
              <a:schemeClr val="lt1">
                <a:alpha val="60000"/>
              </a:schemeClr>
            </a:solidFill>
            <a:ln>
              <a:noFill/>
            </a:ln>
          </p:spPr>
        </p:sp>
        <p:sp>
          <p:nvSpPr>
            <p:cNvPr id="294" name="Google Shape;294;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solidFill>
              <a:schemeClr val="lt1">
                <a:alpha val="60000"/>
              </a:schemeClr>
            </a:solidFill>
            <a:ln>
              <a:noFill/>
            </a:ln>
          </p:spPr>
        </p:sp>
        <p:sp>
          <p:nvSpPr>
            <p:cNvPr id="295" name="Google Shape;295;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solidFill>
              <a:schemeClr val="lt1">
                <a:alpha val="60000"/>
              </a:schemeClr>
            </a:solidFill>
            <a:ln>
              <a:noFill/>
            </a:ln>
          </p:spPr>
        </p:sp>
        <p:sp>
          <p:nvSpPr>
            <p:cNvPr id="296" name="Google Shape;296;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
            <p:cNvSpPr/>
            <p:nvPr/>
          </p:nvSpPr>
          <p:spPr>
            <a:xfrm>
              <a:off x="133350" y="4662488"/>
              <a:ext cx="23813" cy="2181225"/>
            </a:xfrm>
            <a:prstGeom prst="rect">
              <a:avLst/>
            </a:pr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solidFill>
              <a:schemeClr val="lt1">
                <a:alpha val="60000"/>
              </a:schemeClr>
            </a:solidFill>
            <a:ln>
              <a:noFill/>
            </a:ln>
          </p:spPr>
        </p:sp>
        <p:sp>
          <p:nvSpPr>
            <p:cNvPr id="299" name="Google Shape;299;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solidFill>
              <a:schemeClr val="lt1">
                <a:alpha val="60000"/>
              </a:schemeClr>
            </a:solidFill>
            <a:ln>
              <a:noFill/>
            </a:ln>
          </p:spPr>
        </p:sp>
        <p:sp>
          <p:nvSpPr>
            <p:cNvPr id="301" name="Google Shape;301;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solidFill>
              <a:schemeClr val="lt1">
                <a:alpha val="60000"/>
              </a:schemeClr>
            </a:solidFill>
            <a:ln>
              <a:noFill/>
            </a:ln>
          </p:spPr>
        </p:sp>
        <p:sp>
          <p:nvSpPr>
            <p:cNvPr id="303" name="Google Shape;303;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solidFill>
              <a:schemeClr val="lt1">
                <a:alpha val="60000"/>
              </a:schemeClr>
            </a:solidFill>
            <a:ln>
              <a:noFill/>
            </a:ln>
          </p:spPr>
        </p:sp>
        <p:sp>
          <p:nvSpPr>
            <p:cNvPr id="304" name="Google Shape;304;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solidFill>
              <a:schemeClr val="lt1">
                <a:alpha val="60000"/>
              </a:schemeClr>
            </a:solidFill>
            <a:ln>
              <a:noFill/>
            </a:ln>
          </p:spPr>
        </p:sp>
        <p:sp>
          <p:nvSpPr>
            <p:cNvPr id="307" name="Google Shape;307;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1"/>
          <p:cNvSpPr txBox="1"/>
          <p:nvPr>
            <p:ph type="ctrTitle"/>
          </p:nvPr>
        </p:nvSpPr>
        <p:spPr>
          <a:xfrm>
            <a:off x="1141413" y="1082673"/>
            <a:ext cx="2869416" cy="47085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Twentieth Century"/>
              <a:buNone/>
            </a:pPr>
            <a:r>
              <a:rPr lang="en-US" sz="4000"/>
              <a:t>FOOD OASIS: HYPERHEX SPRINT 2</a:t>
            </a:r>
            <a:endParaRPr/>
          </a:p>
        </p:txBody>
      </p:sp>
      <p:cxnSp>
        <p:nvCxnSpPr>
          <p:cNvPr id="309" name="Google Shape;309;p1"/>
          <p:cNvCxnSpPr/>
          <p:nvPr/>
        </p:nvCxnSpPr>
        <p:spPr>
          <a:xfrm>
            <a:off x="4654296" y="1454684"/>
            <a:ext cx="0" cy="3649129"/>
          </a:xfrm>
          <a:prstGeom prst="straightConnector1">
            <a:avLst/>
          </a:prstGeom>
          <a:noFill/>
          <a:ln cap="flat" cmpd="sng" w="25400">
            <a:solidFill>
              <a:schemeClr val="lt1">
                <a:alpha val="69803"/>
              </a:schemeClr>
            </a:solidFill>
            <a:prstDash val="solid"/>
            <a:round/>
            <a:headEnd len="sm" w="sm" type="none"/>
            <a:tailEnd len="sm" w="sm" type="none"/>
          </a:ln>
        </p:spPr>
      </p:cxnSp>
      <p:sp>
        <p:nvSpPr>
          <p:cNvPr id="310" name="Google Shape;310;p1"/>
          <p:cNvSpPr txBox="1"/>
          <p:nvPr>
            <p:ph idx="1" type="subTitle"/>
          </p:nvPr>
        </p:nvSpPr>
        <p:spPr>
          <a:xfrm>
            <a:off x="5297763" y="1082673"/>
            <a:ext cx="5751237" cy="47085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Font typeface="Arial"/>
              <a:buChar char="•"/>
            </a:pPr>
            <a:r>
              <a:rPr b="1" lang="en-US" sz="1800">
                <a:solidFill>
                  <a:schemeClr val="lt1"/>
                </a:solidFill>
              </a:rPr>
              <a:t>PROJECT MANAGER: </a:t>
            </a:r>
            <a:r>
              <a:rPr lang="en-US" sz="1800">
                <a:solidFill>
                  <a:schemeClr val="lt1"/>
                </a:solidFill>
              </a:rPr>
              <a:t>DANIEL GREEN</a:t>
            </a:r>
            <a:endParaRPr/>
          </a:p>
          <a:p>
            <a:pPr indent="0" lvl="0" marL="0" rtl="0" algn="l">
              <a:lnSpc>
                <a:spcPct val="120000"/>
              </a:lnSpc>
              <a:spcBef>
                <a:spcPts val="1000"/>
              </a:spcBef>
              <a:spcAft>
                <a:spcPts val="0"/>
              </a:spcAft>
              <a:buClr>
                <a:schemeClr val="lt1"/>
              </a:buClr>
              <a:buSzPts val="2250"/>
              <a:buFont typeface="Arial"/>
              <a:buChar char="•"/>
            </a:pPr>
            <a:r>
              <a:rPr b="1" lang="en-US" sz="1800">
                <a:solidFill>
                  <a:schemeClr val="lt1"/>
                </a:solidFill>
              </a:rPr>
              <a:t>SCRUM MASTER: </a:t>
            </a:r>
            <a:r>
              <a:rPr lang="en-US" sz="1800">
                <a:solidFill>
                  <a:schemeClr val="lt1"/>
                </a:solidFill>
              </a:rPr>
              <a:t>PAULYN MONASTERIO</a:t>
            </a:r>
            <a:endParaRPr/>
          </a:p>
          <a:p>
            <a:pPr indent="0" lvl="0" marL="0" rtl="0" algn="l">
              <a:lnSpc>
                <a:spcPct val="120000"/>
              </a:lnSpc>
              <a:spcBef>
                <a:spcPts val="1000"/>
              </a:spcBef>
              <a:spcAft>
                <a:spcPts val="0"/>
              </a:spcAft>
              <a:buClr>
                <a:schemeClr val="lt1"/>
              </a:buClr>
              <a:buSzPts val="2250"/>
              <a:buFont typeface="Arial"/>
              <a:buChar char="•"/>
            </a:pPr>
            <a:r>
              <a:rPr b="1" lang="en-US" sz="1800">
                <a:solidFill>
                  <a:schemeClr val="lt1"/>
                </a:solidFill>
              </a:rPr>
              <a:t>PROGRAMMER I: </a:t>
            </a:r>
            <a:r>
              <a:rPr lang="en-US" sz="1800">
                <a:solidFill>
                  <a:schemeClr val="lt1"/>
                </a:solidFill>
              </a:rPr>
              <a:t>MINHAJ SHUJAUDDIN</a:t>
            </a:r>
            <a:endParaRPr/>
          </a:p>
          <a:p>
            <a:pPr indent="0" lvl="0" marL="0" rtl="0" algn="l">
              <a:lnSpc>
                <a:spcPct val="120000"/>
              </a:lnSpc>
              <a:spcBef>
                <a:spcPts val="1000"/>
              </a:spcBef>
              <a:spcAft>
                <a:spcPts val="0"/>
              </a:spcAft>
              <a:buClr>
                <a:schemeClr val="lt1"/>
              </a:buClr>
              <a:buSzPts val="2250"/>
              <a:buFont typeface="Arial"/>
              <a:buChar char="•"/>
            </a:pPr>
            <a:r>
              <a:rPr b="1" lang="en-US" sz="1800">
                <a:solidFill>
                  <a:schemeClr val="lt1"/>
                </a:solidFill>
              </a:rPr>
              <a:t>PROGRAMMER II: </a:t>
            </a:r>
            <a:r>
              <a:rPr lang="en-US" sz="1800">
                <a:solidFill>
                  <a:schemeClr val="lt1"/>
                </a:solidFill>
              </a:rPr>
              <a:t>STEPHEN GILBERT</a:t>
            </a:r>
            <a:endParaRPr/>
          </a:p>
          <a:p>
            <a:pPr indent="0" lvl="0" marL="0" rtl="0" algn="l">
              <a:lnSpc>
                <a:spcPct val="120000"/>
              </a:lnSpc>
              <a:spcBef>
                <a:spcPts val="1000"/>
              </a:spcBef>
              <a:spcAft>
                <a:spcPts val="0"/>
              </a:spcAft>
              <a:buClr>
                <a:schemeClr val="lt1"/>
              </a:buClr>
              <a:buSzPts val="2250"/>
              <a:buFont typeface="Arial"/>
              <a:buChar char="•"/>
            </a:pPr>
            <a:r>
              <a:rPr b="1" lang="en-US" sz="1800">
                <a:solidFill>
                  <a:schemeClr val="lt1"/>
                </a:solidFill>
              </a:rPr>
              <a:t>QUALITY ASSURANCE: </a:t>
            </a:r>
            <a:r>
              <a:rPr lang="en-US" sz="1800">
                <a:solidFill>
                  <a:schemeClr val="lt1"/>
                </a:solidFill>
              </a:rPr>
              <a:t>MIKE FANOR</a:t>
            </a:r>
            <a:endParaRPr/>
          </a:p>
        </p:txBody>
      </p:sp>
      <p:grpSp>
        <p:nvGrpSpPr>
          <p:cNvPr id="311" name="Google Shape;311;p1"/>
          <p:cNvGrpSpPr/>
          <p:nvPr/>
        </p:nvGrpSpPr>
        <p:grpSpPr>
          <a:xfrm>
            <a:off x="11364912" y="0"/>
            <a:ext cx="674688" cy="6848476"/>
            <a:chOff x="11364912" y="0"/>
            <a:chExt cx="674688" cy="6848476"/>
          </a:xfrm>
        </p:grpSpPr>
        <p:sp>
          <p:nvSpPr>
            <p:cNvPr id="312" name="Google Shape;312;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1">
                <a:alpha val="60000"/>
              </a:schemeClr>
            </a:solidFill>
            <a:ln>
              <a:noFill/>
            </a:ln>
          </p:spPr>
        </p:sp>
        <p:sp>
          <p:nvSpPr>
            <p:cNvPr id="313" name="Google Shape;313;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1">
                <a:alpha val="60000"/>
              </a:schemeClr>
            </a:solidFill>
            <a:ln>
              <a:noFill/>
            </a:ln>
          </p:spPr>
        </p:sp>
        <p:sp>
          <p:nvSpPr>
            <p:cNvPr id="316" name="Google Shape;316;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1">
                <a:alpha val="60000"/>
              </a:schemeClr>
            </a:solidFill>
            <a:ln>
              <a:noFill/>
            </a:ln>
          </p:spPr>
        </p:sp>
        <p:sp>
          <p:nvSpPr>
            <p:cNvPr id="318" name="Google Shape;318;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1">
                <a:alpha val="60000"/>
              </a:schemeClr>
            </a:solidFill>
            <a:ln>
              <a:noFill/>
            </a:ln>
          </p:spPr>
        </p:sp>
        <p:sp>
          <p:nvSpPr>
            <p:cNvPr id="320" name="Google Shape;320;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
            <p:cNvSpPr/>
            <p:nvPr/>
          </p:nvSpPr>
          <p:spPr>
            <a:xfrm>
              <a:off x="11939587" y="6596063"/>
              <a:ext cx="23813" cy="252413"/>
            </a:xfrm>
            <a:prstGeom prst="rect">
              <a:avLst/>
            </a:pr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76" name="Shape 676"/>
        <p:cNvGrpSpPr/>
        <p:nvPr/>
      </p:nvGrpSpPr>
      <p:grpSpPr>
        <a:xfrm>
          <a:off x="0" y="0"/>
          <a:ext cx="0" cy="0"/>
          <a:chOff x="0" y="0"/>
          <a:chExt cx="0" cy="0"/>
        </a:xfrm>
      </p:grpSpPr>
      <p:pic>
        <p:nvPicPr>
          <p:cNvPr id="677" name="Google Shape;677;p10"/>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nvGrpSpPr>
          <p:cNvPr id="678" name="Google Shape;678;p10"/>
          <p:cNvGrpSpPr/>
          <p:nvPr/>
        </p:nvGrpSpPr>
        <p:grpSpPr>
          <a:xfrm>
            <a:off x="0" y="0"/>
            <a:ext cx="2305051" cy="6858001"/>
            <a:chOff x="0" y="0"/>
            <a:chExt cx="2305051" cy="6858001"/>
          </a:xfrm>
        </p:grpSpPr>
        <p:sp>
          <p:nvSpPr>
            <p:cNvPr id="679" name="Google Shape;679;p10"/>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0"/>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0"/>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0"/>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0"/>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0"/>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85" name="Google Shape;685;p10"/>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86" name="Google Shape;686;p10"/>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0"/>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8" name="Google Shape;688;p10"/>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89" name="Google Shape;689;p10"/>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0"/>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0"/>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92" name="Google Shape;692;p10"/>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0"/>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694" name="Google Shape;694;p10"/>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0"/>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0"/>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697" name="Google Shape;697;p10"/>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0"/>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0"/>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00" name="Google Shape;700;p10"/>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0"/>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02" name="Google Shape;702;p10"/>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704" name="Google Shape;704;p10"/>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706" name="Google Shape;706;p10"/>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0"/>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710" name="Google Shape;710;p10"/>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711" name="Google Shape;711;p10"/>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713" name="Google Shape;713;p10"/>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714" name="Google Shape;714;p10"/>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716" name="Google Shape;716;p10"/>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718" name="Google Shape;718;p10"/>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721" name="Google Shape;721;p10"/>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723" name="Google Shape;723;p10"/>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726" name="Google Shape;726;p10"/>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727" name="Google Shape;727;p10"/>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730" name="Google Shape;730;p10"/>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732" name="Google Shape;732;p10"/>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10"/>
          <p:cNvGrpSpPr/>
          <p:nvPr/>
        </p:nvGrpSpPr>
        <p:grpSpPr>
          <a:xfrm>
            <a:off x="0" y="-1"/>
            <a:ext cx="12192003" cy="6858001"/>
            <a:chOff x="0" y="-1"/>
            <a:chExt cx="12192003" cy="6858001"/>
          </a:xfrm>
        </p:grpSpPr>
        <p:sp>
          <p:nvSpPr>
            <p:cNvPr id="734" name="Google Shape;734;p10"/>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735" name="Google Shape;735;p10"/>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pic>
        <p:nvPicPr>
          <p:cNvPr id="736" name="Google Shape;736;p10"/>
          <p:cNvPicPr preferRelativeResize="0"/>
          <p:nvPr/>
        </p:nvPicPr>
        <p:blipFill rotWithShape="1">
          <a:blip r:embed="rId5">
            <a:alphaModFix amt="30000"/>
          </a:blip>
          <a:srcRect b="12488" l="0" r="0" t="12489"/>
          <a:stretch/>
        </p:blipFill>
        <p:spPr>
          <a:xfrm>
            <a:off x="3611" y="10"/>
            <a:ext cx="12188389" cy="6857990"/>
          </a:xfrm>
          <a:prstGeom prst="rect">
            <a:avLst/>
          </a:prstGeom>
          <a:noFill/>
          <a:ln>
            <a:noFill/>
          </a:ln>
        </p:spPr>
      </p:pic>
      <p:grpSp>
        <p:nvGrpSpPr>
          <p:cNvPr id="737" name="Google Shape;737;p10"/>
          <p:cNvGrpSpPr/>
          <p:nvPr/>
        </p:nvGrpSpPr>
        <p:grpSpPr>
          <a:xfrm>
            <a:off x="605895" y="2235200"/>
            <a:ext cx="10982062" cy="2396067"/>
            <a:chOff x="605895" y="2235200"/>
            <a:chExt cx="10982062" cy="2396067"/>
          </a:xfrm>
        </p:grpSpPr>
        <p:sp>
          <p:nvSpPr>
            <p:cNvPr id="738" name="Google Shape;738;p10"/>
            <p:cNvSpPr/>
            <p:nvPr/>
          </p:nvSpPr>
          <p:spPr>
            <a:xfrm>
              <a:off x="2582333" y="2235200"/>
              <a:ext cx="7027334" cy="2396067"/>
            </a:xfrm>
            <a:prstGeom prst="round2DiagRect">
              <a:avLst>
                <a:gd fmla="val 9246" name="adj1"/>
                <a:gd fmla="val 0" name="adj2"/>
              </a:avLst>
            </a:prstGeom>
            <a:solidFill>
              <a:schemeClr val="dk1">
                <a:alpha val="80000"/>
              </a:schemeClr>
            </a:solidFill>
            <a:ln cap="sq" cmpd="sng" w="19050">
              <a:solidFill>
                <a:schemeClr val="lt2">
                  <a:alpha val="60000"/>
                </a:scheme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739" name="Google Shape;739;p10"/>
            <p:cNvGrpSpPr/>
            <p:nvPr/>
          </p:nvGrpSpPr>
          <p:grpSpPr>
            <a:xfrm>
              <a:off x="605895" y="2900097"/>
              <a:ext cx="10982062" cy="1211524"/>
              <a:chOff x="605895" y="2900097"/>
              <a:chExt cx="10982062" cy="1211524"/>
            </a:xfrm>
          </p:grpSpPr>
          <p:sp>
            <p:nvSpPr>
              <p:cNvPr id="740" name="Google Shape;740;p10"/>
              <p:cNvSpPr/>
              <p:nvPr/>
            </p:nvSpPr>
            <p:spPr>
              <a:xfrm flipH="1" rot="-5400000">
                <a:off x="9653587" y="33797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741" name="Google Shape;741;p10"/>
              <p:cNvSpPr/>
              <p:nvPr/>
            </p:nvSpPr>
            <p:spPr>
              <a:xfrm flipH="1" rot="-5400000">
                <a:off x="10078244" y="33107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flipH="1" rot="-5400000">
                <a:off x="11146631" y="35742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flipH="1" rot="-5400000">
                <a:off x="10230644" y="30345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744" name="Google Shape;744;p10"/>
              <p:cNvSpPr/>
              <p:nvPr/>
            </p:nvSpPr>
            <p:spPr>
              <a:xfrm rot="5400000">
                <a:off x="10034587" y="25627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745" name="Google Shape;745;p10"/>
              <p:cNvSpPr/>
              <p:nvPr/>
            </p:nvSpPr>
            <p:spPr>
              <a:xfrm rot="5400000">
                <a:off x="10747375" y="32326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rot="5400000">
                <a:off x="11399044" y="30953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rot="5400000">
                <a:off x="10353675" y="21531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748" name="Google Shape;748;p10"/>
              <p:cNvSpPr/>
              <p:nvPr/>
            </p:nvSpPr>
            <p:spPr>
              <a:xfrm rot="5400000">
                <a:off x="9848850" y="33088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rot="5400000">
                <a:off x="9721056" y="32842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rot="5400000">
                <a:off x="2122751" y="35321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751" name="Google Shape;751;p10"/>
              <p:cNvSpPr/>
              <p:nvPr/>
            </p:nvSpPr>
            <p:spPr>
              <a:xfrm rot="5400000">
                <a:off x="1958445" y="34631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rot="5400000">
                <a:off x="858308" y="37266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rot="5400000">
                <a:off x="1658407" y="31869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754" name="Google Shape;754;p10"/>
              <p:cNvSpPr/>
              <p:nvPr/>
            </p:nvSpPr>
            <p:spPr>
              <a:xfrm flipH="1" rot="-5400000">
                <a:off x="1860814" y="27151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755" name="Google Shape;755;p10"/>
              <p:cNvSpPr/>
              <p:nvPr/>
            </p:nvSpPr>
            <p:spPr>
              <a:xfrm flipH="1" rot="-5400000">
                <a:off x="1289314" y="33850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flipH="1" rot="-5400000">
                <a:off x="605895" y="32477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flipH="1" rot="-5400000">
                <a:off x="1532202" y="23055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758" name="Google Shape;758;p10"/>
              <p:cNvSpPr/>
              <p:nvPr/>
            </p:nvSpPr>
            <p:spPr>
              <a:xfrm flipH="1" rot="-5400000">
                <a:off x="2154501" y="34612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flipH="1" rot="-5400000">
                <a:off x="2448983" y="34366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0" name="Google Shape;760;p10"/>
          <p:cNvSpPr txBox="1"/>
          <p:nvPr>
            <p:ph type="title"/>
          </p:nvPr>
        </p:nvSpPr>
        <p:spPr>
          <a:xfrm>
            <a:off x="2667000" y="2328334"/>
            <a:ext cx="6858000" cy="136789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Twentieth Century"/>
              <a:buNone/>
            </a:pPr>
            <a:r>
              <a:rPr lang="en-US" sz="4800"/>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5" name="Shape 325"/>
        <p:cNvGrpSpPr/>
        <p:nvPr/>
      </p:nvGrpSpPr>
      <p:grpSpPr>
        <a:xfrm>
          <a:off x="0" y="0"/>
          <a:ext cx="0" cy="0"/>
          <a:chOff x="0" y="0"/>
          <a:chExt cx="0" cy="0"/>
        </a:xfrm>
      </p:grpSpPr>
      <p:pic>
        <p:nvPicPr>
          <p:cNvPr id="326" name="Google Shape;326;p2"/>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nvGrpSpPr>
          <p:cNvPr id="327" name="Google Shape;327;p2"/>
          <p:cNvGrpSpPr/>
          <p:nvPr/>
        </p:nvGrpSpPr>
        <p:grpSpPr>
          <a:xfrm>
            <a:off x="-14288" y="0"/>
            <a:ext cx="12053888" cy="6858001"/>
            <a:chOff x="-14288" y="0"/>
            <a:chExt cx="12053888" cy="6858001"/>
          </a:xfrm>
        </p:grpSpPr>
        <p:grpSp>
          <p:nvGrpSpPr>
            <p:cNvPr id="328" name="Google Shape;328;p2"/>
            <p:cNvGrpSpPr/>
            <p:nvPr/>
          </p:nvGrpSpPr>
          <p:grpSpPr>
            <a:xfrm>
              <a:off x="-14288" y="0"/>
              <a:ext cx="1220788" cy="6858001"/>
              <a:chOff x="-14288" y="0"/>
              <a:chExt cx="1220788" cy="6858001"/>
            </a:xfrm>
          </p:grpSpPr>
          <p:sp>
            <p:nvSpPr>
              <p:cNvPr id="329" name="Google Shape;329;p2"/>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333" name="Google Shape;333;p2"/>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335" name="Google Shape;335;p2"/>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336" name="Google Shape;336;p2"/>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339" name="Google Shape;339;p2"/>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2"/>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341" name="Google Shape;341;p2"/>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342" name="Google Shape;342;p2"/>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343" name="Google Shape;343;p2"/>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344" name="Google Shape;344;p2"/>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47" name="Google Shape;347;p2"/>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49" name="Google Shape;349;p2"/>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1" name="Google Shape;351;p2"/>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52" name="Google Shape;352;p2"/>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5" name="Google Shape;355;p2"/>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2"/>
            <p:cNvGrpSpPr/>
            <p:nvPr/>
          </p:nvGrpSpPr>
          <p:grpSpPr>
            <a:xfrm>
              <a:off x="11364912" y="0"/>
              <a:ext cx="674688" cy="6848476"/>
              <a:chOff x="11364912" y="0"/>
              <a:chExt cx="674688" cy="6848476"/>
            </a:xfrm>
          </p:grpSpPr>
          <p:sp>
            <p:nvSpPr>
              <p:cNvPr id="357" name="Google Shape;357;p2"/>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58" name="Google Shape;358;p2"/>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361" name="Google Shape;361;p2"/>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363" name="Google Shape;363;p2"/>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365" name="Google Shape;365;p2"/>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7" name="Google Shape;367;p2"/>
          <p:cNvSpPr txBox="1"/>
          <p:nvPr>
            <p:ph type="title"/>
          </p:nvPr>
        </p:nvSpPr>
        <p:spPr>
          <a:xfrm>
            <a:off x="8036041" y="618518"/>
            <a:ext cx="3281003" cy="14785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Twentieth Century"/>
              <a:buNone/>
            </a:pPr>
            <a:r>
              <a:rPr lang="en-US" sz="2800"/>
              <a:t>COMPLETED STORIES</a:t>
            </a:r>
            <a:endParaRPr/>
          </a:p>
        </p:txBody>
      </p:sp>
      <p:sp>
        <p:nvSpPr>
          <p:cNvPr id="368" name="Google Shape;368;p2"/>
          <p:cNvSpPr/>
          <p:nvPr/>
        </p:nvSpPr>
        <p:spPr>
          <a:xfrm>
            <a:off x="798949" y="808057"/>
            <a:ext cx="6752461" cy="5234394"/>
          </a:xfrm>
          <a:prstGeom prst="round2DiagRect">
            <a:avLst>
              <a:gd fmla="val 7418" name="adj1"/>
              <a:gd fmla="val 0" name="adj2"/>
            </a:avLst>
          </a:prstGeom>
          <a:solidFill>
            <a:srgbClr val="FFFFFF"/>
          </a:solid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369" name="Google Shape;369;p2"/>
          <p:cNvPicPr preferRelativeResize="0"/>
          <p:nvPr>
            <p:ph idx="2" type="body"/>
          </p:nvPr>
        </p:nvPicPr>
        <p:blipFill rotWithShape="1">
          <a:blip r:embed="rId5">
            <a:alphaModFix/>
          </a:blip>
          <a:srcRect b="0" l="0" r="0" t="0"/>
          <a:stretch/>
        </p:blipFill>
        <p:spPr>
          <a:xfrm>
            <a:off x="5346891" y="1050391"/>
            <a:ext cx="2174215" cy="4577297"/>
          </a:xfrm>
          <a:prstGeom prst="rect">
            <a:avLst/>
          </a:prstGeom>
          <a:noFill/>
          <a:ln>
            <a:noFill/>
          </a:ln>
        </p:spPr>
      </p:pic>
      <p:sp>
        <p:nvSpPr>
          <p:cNvPr id="370" name="Google Shape;370;p2"/>
          <p:cNvSpPr txBox="1"/>
          <p:nvPr>
            <p:ph idx="1" type="body"/>
          </p:nvPr>
        </p:nvSpPr>
        <p:spPr>
          <a:xfrm>
            <a:off x="8036040" y="2249487"/>
            <a:ext cx="3576521" cy="353740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734"/>
              <a:buNone/>
            </a:pPr>
            <a:r>
              <a:rPr lang="en-US" sz="1387"/>
              <a:t>We completed everything assigned in this sprint</a:t>
            </a:r>
            <a:endParaRPr/>
          </a:p>
          <a:p>
            <a:pPr indent="-228600" lvl="0" marL="228600" rtl="0" algn="l">
              <a:lnSpc>
                <a:spcPct val="100000"/>
              </a:lnSpc>
              <a:spcBef>
                <a:spcPts val="1000"/>
              </a:spcBef>
              <a:spcAft>
                <a:spcPts val="0"/>
              </a:spcAft>
              <a:buClr>
                <a:schemeClr val="lt1"/>
              </a:buClr>
              <a:buSzPts val="1734"/>
              <a:buChar char="•"/>
            </a:pPr>
            <a:r>
              <a:rPr lang="en-US" sz="1387"/>
              <a:t>Android Studios Research/Tutorials</a:t>
            </a:r>
            <a:endParaRPr/>
          </a:p>
          <a:p>
            <a:pPr indent="-228600" lvl="0" marL="228600" rtl="0" algn="l">
              <a:lnSpc>
                <a:spcPct val="100000"/>
              </a:lnSpc>
              <a:spcBef>
                <a:spcPts val="1000"/>
              </a:spcBef>
              <a:spcAft>
                <a:spcPts val="0"/>
              </a:spcAft>
              <a:buClr>
                <a:schemeClr val="lt1"/>
              </a:buClr>
              <a:buSzPts val="1734"/>
              <a:buChar char="•"/>
            </a:pPr>
            <a:r>
              <a:rPr lang="en-US" sz="1387"/>
              <a:t>Meeting 2</a:t>
            </a:r>
            <a:endParaRPr/>
          </a:p>
          <a:p>
            <a:pPr indent="-228600" lvl="0" marL="228600" rtl="0" algn="l">
              <a:lnSpc>
                <a:spcPct val="100000"/>
              </a:lnSpc>
              <a:spcBef>
                <a:spcPts val="1000"/>
              </a:spcBef>
              <a:spcAft>
                <a:spcPts val="0"/>
              </a:spcAft>
              <a:buClr>
                <a:schemeClr val="lt1"/>
              </a:buClr>
              <a:buSzPts val="1734"/>
              <a:buChar char="•"/>
            </a:pPr>
            <a:r>
              <a:rPr lang="en-US" sz="1387"/>
              <a:t>UI Pages</a:t>
            </a:r>
            <a:endParaRPr/>
          </a:p>
          <a:p>
            <a:pPr indent="-228600" lvl="1" marL="685800" rtl="0" algn="l">
              <a:lnSpc>
                <a:spcPct val="100000"/>
              </a:lnSpc>
              <a:spcBef>
                <a:spcPts val="500"/>
              </a:spcBef>
              <a:spcAft>
                <a:spcPts val="0"/>
              </a:spcAft>
              <a:buClr>
                <a:schemeClr val="lt1"/>
              </a:buClr>
              <a:buSzPts val="1619"/>
              <a:buChar char="•"/>
            </a:pPr>
            <a:r>
              <a:rPr lang="en-US" sz="1295"/>
              <a:t>Sign Up</a:t>
            </a:r>
            <a:endParaRPr/>
          </a:p>
          <a:p>
            <a:pPr indent="-228600" lvl="1" marL="685800" rtl="0" algn="l">
              <a:lnSpc>
                <a:spcPct val="100000"/>
              </a:lnSpc>
              <a:spcBef>
                <a:spcPts val="500"/>
              </a:spcBef>
              <a:spcAft>
                <a:spcPts val="0"/>
              </a:spcAft>
              <a:buClr>
                <a:schemeClr val="lt1"/>
              </a:buClr>
              <a:buSzPts val="1619"/>
              <a:buChar char="•"/>
            </a:pPr>
            <a:r>
              <a:rPr lang="en-US" sz="1295"/>
              <a:t>Login</a:t>
            </a:r>
            <a:endParaRPr/>
          </a:p>
          <a:p>
            <a:pPr indent="-228600" lvl="1" marL="685800" rtl="0" algn="l">
              <a:lnSpc>
                <a:spcPct val="100000"/>
              </a:lnSpc>
              <a:spcBef>
                <a:spcPts val="500"/>
              </a:spcBef>
              <a:spcAft>
                <a:spcPts val="0"/>
              </a:spcAft>
              <a:buClr>
                <a:schemeClr val="lt1"/>
              </a:buClr>
              <a:buSzPts val="1619"/>
              <a:buChar char="•"/>
            </a:pPr>
            <a:r>
              <a:rPr lang="en-US" sz="1295"/>
              <a:t>Main Page</a:t>
            </a:r>
            <a:endParaRPr/>
          </a:p>
          <a:p>
            <a:pPr indent="-228600" lvl="0" marL="228600" rtl="0" algn="l">
              <a:lnSpc>
                <a:spcPct val="100000"/>
              </a:lnSpc>
              <a:spcBef>
                <a:spcPts val="1000"/>
              </a:spcBef>
              <a:spcAft>
                <a:spcPts val="0"/>
              </a:spcAft>
              <a:buClr>
                <a:schemeClr val="lt1"/>
              </a:buClr>
              <a:buSzPts val="1734"/>
              <a:buChar char="•"/>
            </a:pPr>
            <a:r>
              <a:rPr lang="en-US" sz="1387"/>
              <a:t>Diagrams &amp; Charts</a:t>
            </a:r>
            <a:endParaRPr/>
          </a:p>
          <a:p>
            <a:pPr indent="-228600" lvl="1" marL="685800" rtl="0" algn="l">
              <a:lnSpc>
                <a:spcPct val="100000"/>
              </a:lnSpc>
              <a:spcBef>
                <a:spcPts val="500"/>
              </a:spcBef>
              <a:spcAft>
                <a:spcPts val="0"/>
              </a:spcAft>
              <a:buClr>
                <a:schemeClr val="lt1"/>
              </a:buClr>
              <a:buSzPts val="1619"/>
              <a:buChar char="•"/>
            </a:pPr>
            <a:r>
              <a:rPr lang="en-US" sz="1295"/>
              <a:t>Burndown </a:t>
            </a:r>
            <a:endParaRPr/>
          </a:p>
          <a:p>
            <a:pPr indent="-228600" lvl="1" marL="685800" rtl="0" algn="l">
              <a:lnSpc>
                <a:spcPct val="100000"/>
              </a:lnSpc>
              <a:spcBef>
                <a:spcPts val="500"/>
              </a:spcBef>
              <a:spcAft>
                <a:spcPts val="0"/>
              </a:spcAft>
              <a:buClr>
                <a:schemeClr val="lt1"/>
              </a:buClr>
              <a:buSzPts val="1619"/>
              <a:buChar char="•"/>
            </a:pPr>
            <a:r>
              <a:rPr lang="en-US" sz="1295"/>
              <a:t>Velocity</a:t>
            </a:r>
            <a:endParaRPr/>
          </a:p>
          <a:p>
            <a:pPr indent="-228600" lvl="1" marL="685800" rtl="0" algn="l">
              <a:lnSpc>
                <a:spcPct val="100000"/>
              </a:lnSpc>
              <a:spcBef>
                <a:spcPts val="500"/>
              </a:spcBef>
              <a:spcAft>
                <a:spcPts val="0"/>
              </a:spcAft>
              <a:buClr>
                <a:schemeClr val="lt1"/>
              </a:buClr>
              <a:buSzPts val="1619"/>
              <a:buChar char="•"/>
            </a:pPr>
            <a:r>
              <a:rPr lang="en-US" sz="1295"/>
              <a:t>Architecture Pattern</a:t>
            </a:r>
            <a:endParaRPr/>
          </a:p>
          <a:p>
            <a:pPr indent="-228600" lvl="1" marL="685800" rtl="0" algn="l">
              <a:lnSpc>
                <a:spcPct val="100000"/>
              </a:lnSpc>
              <a:spcBef>
                <a:spcPts val="500"/>
              </a:spcBef>
              <a:spcAft>
                <a:spcPts val="0"/>
              </a:spcAft>
              <a:buClr>
                <a:schemeClr val="lt1"/>
              </a:buClr>
              <a:buSzPts val="1619"/>
              <a:buChar char="•"/>
            </a:pPr>
            <a:r>
              <a:rPr lang="en-US" sz="1295"/>
              <a:t>Interface Model</a:t>
            </a:r>
            <a:endParaRPr/>
          </a:p>
        </p:txBody>
      </p:sp>
      <p:pic>
        <p:nvPicPr>
          <p:cNvPr id="371" name="Google Shape;371;p2"/>
          <p:cNvPicPr preferRelativeResize="0"/>
          <p:nvPr/>
        </p:nvPicPr>
        <p:blipFill rotWithShape="1">
          <a:blip r:embed="rId6">
            <a:alphaModFix/>
          </a:blip>
          <a:srcRect b="0" l="0" r="0" t="0"/>
          <a:stretch/>
        </p:blipFill>
        <p:spPr>
          <a:xfrm>
            <a:off x="895739" y="1111251"/>
            <a:ext cx="2400300" cy="4406900"/>
          </a:xfrm>
          <a:prstGeom prst="rect">
            <a:avLst/>
          </a:prstGeom>
          <a:noFill/>
          <a:ln>
            <a:noFill/>
          </a:ln>
        </p:spPr>
      </p:pic>
      <p:pic>
        <p:nvPicPr>
          <p:cNvPr id="372" name="Google Shape;372;p2"/>
          <p:cNvPicPr preferRelativeResize="0"/>
          <p:nvPr/>
        </p:nvPicPr>
        <p:blipFill rotWithShape="1">
          <a:blip r:embed="rId7">
            <a:alphaModFix/>
          </a:blip>
          <a:srcRect b="0" l="0" r="0" t="0"/>
          <a:stretch/>
        </p:blipFill>
        <p:spPr>
          <a:xfrm>
            <a:off x="3275382" y="958928"/>
            <a:ext cx="1974725" cy="48089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3"/>
          <p:cNvSpPr txBox="1"/>
          <p:nvPr>
            <p:ph type="title"/>
          </p:nvPr>
        </p:nvSpPr>
        <p:spPr>
          <a:xfrm>
            <a:off x="7812174" y="-341799"/>
            <a:ext cx="3874590" cy="155733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BACKLOG STORIES</a:t>
            </a:r>
            <a:endParaRPr/>
          </a:p>
        </p:txBody>
      </p:sp>
      <p:sp>
        <p:nvSpPr>
          <p:cNvPr id="378" name="Google Shape;378;p3"/>
          <p:cNvSpPr/>
          <p:nvPr/>
        </p:nvSpPr>
        <p:spPr>
          <a:xfrm>
            <a:off x="798949" y="808057"/>
            <a:ext cx="6752461" cy="5234394"/>
          </a:xfrm>
          <a:prstGeom prst="round2DiagRect">
            <a:avLst>
              <a:gd fmla="val 7418" name="adj1"/>
              <a:gd fmla="val 0" name="adj2"/>
            </a:avLst>
          </a:prstGeom>
          <a:solidFill>
            <a:srgbClr val="FFFFFF"/>
          </a:solid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379" name="Google Shape;379;p3"/>
          <p:cNvPicPr preferRelativeResize="0"/>
          <p:nvPr/>
        </p:nvPicPr>
        <p:blipFill rotWithShape="1">
          <a:blip r:embed="rId4">
            <a:alphaModFix/>
          </a:blip>
          <a:srcRect b="0" l="0" r="0" t="0"/>
          <a:stretch/>
        </p:blipFill>
        <p:spPr>
          <a:xfrm>
            <a:off x="5315458" y="1136604"/>
            <a:ext cx="2185658" cy="4577297"/>
          </a:xfrm>
          <a:prstGeom prst="rect">
            <a:avLst/>
          </a:prstGeom>
          <a:noFill/>
          <a:ln>
            <a:noFill/>
          </a:ln>
        </p:spPr>
      </p:pic>
      <p:pic>
        <p:nvPicPr>
          <p:cNvPr id="380" name="Google Shape;380;p3"/>
          <p:cNvPicPr preferRelativeResize="0"/>
          <p:nvPr/>
        </p:nvPicPr>
        <p:blipFill rotWithShape="1">
          <a:blip r:embed="rId5">
            <a:alphaModFix/>
          </a:blip>
          <a:srcRect b="0" l="0" r="0" t="0"/>
          <a:stretch/>
        </p:blipFill>
        <p:spPr>
          <a:xfrm>
            <a:off x="3067105" y="1136603"/>
            <a:ext cx="2254317" cy="4577297"/>
          </a:xfrm>
          <a:prstGeom prst="rect">
            <a:avLst/>
          </a:prstGeom>
          <a:noFill/>
          <a:ln>
            <a:noFill/>
          </a:ln>
        </p:spPr>
      </p:pic>
      <p:pic>
        <p:nvPicPr>
          <p:cNvPr id="381" name="Google Shape;381;p3"/>
          <p:cNvPicPr preferRelativeResize="0"/>
          <p:nvPr>
            <p:ph idx="1" type="body"/>
          </p:nvPr>
        </p:nvPicPr>
        <p:blipFill rotWithShape="1">
          <a:blip r:embed="rId6">
            <a:alphaModFix/>
          </a:blip>
          <a:srcRect b="0" l="0" r="0" t="0"/>
          <a:stretch/>
        </p:blipFill>
        <p:spPr>
          <a:xfrm>
            <a:off x="798949" y="1144101"/>
            <a:ext cx="2293075" cy="4577296"/>
          </a:xfrm>
          <a:prstGeom prst="rect">
            <a:avLst/>
          </a:prstGeom>
          <a:noFill/>
          <a:ln>
            <a:noFill/>
          </a:ln>
        </p:spPr>
      </p:pic>
      <p:sp>
        <p:nvSpPr>
          <p:cNvPr id="382" name="Google Shape;382;p3"/>
          <p:cNvSpPr txBox="1"/>
          <p:nvPr/>
        </p:nvSpPr>
        <p:spPr>
          <a:xfrm>
            <a:off x="7812174" y="1414463"/>
            <a:ext cx="3689264"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We have a lot on our backlog</a:t>
            </a:r>
            <a:endParaRPr/>
          </a:p>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UI Pages </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Location Page</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Location Item Page</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Map Page</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Location Details</a:t>
            </a:r>
            <a:endParaRPr/>
          </a:p>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Application Features</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GPS </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 Rating </a:t>
            </a:r>
            <a:endParaRPr/>
          </a:p>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Overall UI Design</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Color Scheme</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Button Design</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Logos</a:t>
            </a:r>
            <a:endParaRPr/>
          </a:p>
          <a:p>
            <a:pPr indent="-285750" lvl="2" marL="12001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Images</a:t>
            </a:r>
            <a:endParaRPr/>
          </a:p>
          <a:p>
            <a:pPr indent="0" lvl="2" marL="914400" marR="0" rtl="0" algn="l">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7" name="Shape 387"/>
        <p:cNvGrpSpPr/>
        <p:nvPr/>
      </p:nvGrpSpPr>
      <p:grpSpPr>
        <a:xfrm>
          <a:off x="0" y="0"/>
          <a:ext cx="0" cy="0"/>
          <a:chOff x="0" y="0"/>
          <a:chExt cx="0" cy="0"/>
        </a:xfrm>
      </p:grpSpPr>
      <p:pic>
        <p:nvPicPr>
          <p:cNvPr id="388" name="Google Shape;388;p5"/>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nvGrpSpPr>
          <p:cNvPr id="389" name="Google Shape;389;p5"/>
          <p:cNvGrpSpPr/>
          <p:nvPr/>
        </p:nvGrpSpPr>
        <p:grpSpPr>
          <a:xfrm>
            <a:off x="-14288" y="0"/>
            <a:ext cx="12053888" cy="6858001"/>
            <a:chOff x="-14288" y="0"/>
            <a:chExt cx="12053888" cy="6858001"/>
          </a:xfrm>
        </p:grpSpPr>
        <p:grpSp>
          <p:nvGrpSpPr>
            <p:cNvPr id="390" name="Google Shape;390;p5"/>
            <p:cNvGrpSpPr/>
            <p:nvPr/>
          </p:nvGrpSpPr>
          <p:grpSpPr>
            <a:xfrm>
              <a:off x="-14288" y="0"/>
              <a:ext cx="1220788" cy="6858001"/>
              <a:chOff x="-14288" y="0"/>
              <a:chExt cx="1220788" cy="6858001"/>
            </a:xfrm>
          </p:grpSpPr>
          <p:sp>
            <p:nvSpPr>
              <p:cNvPr id="391" name="Google Shape;391;p5"/>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395" name="Google Shape;395;p5"/>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397" name="Google Shape;397;p5"/>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398" name="Google Shape;398;p5"/>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401" name="Google Shape;401;p5"/>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2" name="Google Shape;402;p5"/>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403" name="Google Shape;403;p5"/>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404" name="Google Shape;404;p5"/>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405" name="Google Shape;405;p5"/>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406" name="Google Shape;406;p5"/>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409" name="Google Shape;409;p5"/>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411" name="Google Shape;411;p5"/>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413" name="Google Shape;413;p5"/>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414" name="Google Shape;414;p5"/>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417" name="Google Shape;417;p5"/>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5"/>
            <p:cNvGrpSpPr/>
            <p:nvPr/>
          </p:nvGrpSpPr>
          <p:grpSpPr>
            <a:xfrm>
              <a:off x="11364912" y="0"/>
              <a:ext cx="674688" cy="6848476"/>
              <a:chOff x="11364912" y="0"/>
              <a:chExt cx="674688" cy="6848476"/>
            </a:xfrm>
          </p:grpSpPr>
          <p:sp>
            <p:nvSpPr>
              <p:cNvPr id="419" name="Google Shape;419;p5"/>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0" name="Google Shape;420;p5"/>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23" name="Google Shape;423;p5"/>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25" name="Google Shape;425;p5"/>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27" name="Google Shape;427;p5"/>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29" name="Google Shape;429;p5"/>
          <p:cNvPicPr preferRelativeResize="0"/>
          <p:nvPr/>
        </p:nvPicPr>
        <p:blipFill rotWithShape="1">
          <a:blip r:embed="rId5">
            <a:alphaModFix amt="30000"/>
          </a:blip>
          <a:srcRect b="0" l="0" r="0" t="0"/>
          <a:stretch/>
        </p:blipFill>
        <p:spPr>
          <a:xfrm>
            <a:off x="-1591" y="0"/>
            <a:ext cx="12192003" cy="6858001"/>
          </a:xfrm>
          <a:prstGeom prst="rect">
            <a:avLst/>
          </a:prstGeom>
          <a:noFill/>
          <a:ln>
            <a:noFill/>
          </a:ln>
        </p:spPr>
      </p:pic>
      <p:grpSp>
        <p:nvGrpSpPr>
          <p:cNvPr id="430" name="Google Shape;430;p5"/>
          <p:cNvGrpSpPr/>
          <p:nvPr/>
        </p:nvGrpSpPr>
        <p:grpSpPr>
          <a:xfrm>
            <a:off x="0" y="0"/>
            <a:ext cx="12053888" cy="6858001"/>
            <a:chOff x="-14288" y="0"/>
            <a:chExt cx="12053888" cy="6858001"/>
          </a:xfrm>
        </p:grpSpPr>
        <p:grpSp>
          <p:nvGrpSpPr>
            <p:cNvPr id="431" name="Google Shape;431;p5"/>
            <p:cNvGrpSpPr/>
            <p:nvPr/>
          </p:nvGrpSpPr>
          <p:grpSpPr>
            <a:xfrm>
              <a:off x="-14288" y="0"/>
              <a:ext cx="1220788" cy="6858001"/>
              <a:chOff x="-14288" y="0"/>
              <a:chExt cx="1220788" cy="6858001"/>
            </a:xfrm>
          </p:grpSpPr>
          <p:sp>
            <p:nvSpPr>
              <p:cNvPr id="432" name="Google Shape;432;p5"/>
              <p:cNvSpPr/>
              <p:nvPr/>
            </p:nvSpPr>
            <p:spPr>
              <a:xfrm>
                <a:off x="114300" y="4763"/>
                <a:ext cx="23813" cy="2181225"/>
              </a:xfrm>
              <a:prstGeom prst="rect">
                <a:avLst/>
              </a:pr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697C98"/>
                  </a:gs>
                </a:gsLst>
                <a:lin ang="5400000" scaled="0"/>
              </a:gradFill>
              <a:ln>
                <a:noFill/>
              </a:ln>
            </p:spPr>
          </p:sp>
          <p:sp>
            <p:nvSpPr>
              <p:cNvPr id="436" name="Google Shape;436;p5"/>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697C98"/>
                  </a:gs>
                </a:gsLst>
                <a:lin ang="5400000" scaled="0"/>
              </a:gradFill>
              <a:ln>
                <a:noFill/>
              </a:ln>
            </p:spPr>
          </p:sp>
          <p:sp>
            <p:nvSpPr>
              <p:cNvPr id="438" name="Google Shape;438;p5"/>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97C98"/>
                  </a:gs>
                </a:gsLst>
                <a:lin ang="5400000" scaled="0"/>
              </a:gradFill>
              <a:ln>
                <a:noFill/>
              </a:ln>
            </p:spPr>
          </p:sp>
          <p:sp>
            <p:nvSpPr>
              <p:cNvPr id="439" name="Google Shape;439;p5"/>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697C98"/>
                  </a:gs>
                </a:gsLst>
                <a:lin ang="5400000" scaled="0"/>
              </a:gradFill>
              <a:ln>
                <a:noFill/>
              </a:ln>
            </p:spPr>
          </p:sp>
          <p:sp>
            <p:nvSpPr>
              <p:cNvPr id="442" name="Google Shape;442;p5"/>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3" name="Google Shape;443;p5"/>
              <p:cNvCxnSpPr/>
              <p:nvPr/>
            </p:nvCxnSpPr>
            <p:spPr>
              <a:xfrm>
                <a:off x="-4763" y="9525"/>
                <a:ext cx="0" cy="0"/>
              </a:xfrm>
              <a:prstGeom prst="straightConnector1">
                <a:avLst/>
              </a:prstGeom>
              <a:gradFill>
                <a:gsLst>
                  <a:gs pos="0">
                    <a:schemeClr val="lt2"/>
                  </a:gs>
                  <a:gs pos="100000">
                    <a:srgbClr val="697C98"/>
                  </a:gs>
                </a:gsLst>
                <a:lin ang="5400000" scaled="0"/>
              </a:gradFill>
              <a:ln cap="flat" cmpd="sng" w="9525">
                <a:solidFill>
                  <a:srgbClr val="FFFFFF"/>
                </a:solidFill>
                <a:prstDash val="solid"/>
                <a:miter lim="800000"/>
                <a:headEnd len="med" w="med" type="none"/>
                <a:tailEnd len="med" w="med" type="none"/>
              </a:ln>
            </p:spPr>
          </p:cxnSp>
          <p:sp>
            <p:nvSpPr>
              <p:cNvPr id="444" name="Google Shape;444;p5"/>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697C98"/>
                  </a:gs>
                </a:gsLst>
                <a:lin ang="5400000" scaled="0"/>
              </a:gradFill>
              <a:ln>
                <a:noFill/>
              </a:ln>
            </p:spPr>
          </p:sp>
          <p:sp>
            <p:nvSpPr>
              <p:cNvPr id="445" name="Google Shape;445;p5"/>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697C98"/>
                  </a:gs>
                </a:gsLst>
                <a:lin ang="5400000" scaled="0"/>
              </a:gradFill>
              <a:ln>
                <a:noFill/>
              </a:ln>
            </p:spPr>
          </p:sp>
          <p:sp>
            <p:nvSpPr>
              <p:cNvPr id="446" name="Google Shape;446;p5"/>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97C98"/>
                  </a:gs>
                </a:gsLst>
                <a:lin ang="5400000" scaled="0"/>
              </a:gradFill>
              <a:ln>
                <a:noFill/>
              </a:ln>
            </p:spPr>
          </p:sp>
          <p:sp>
            <p:nvSpPr>
              <p:cNvPr id="447" name="Google Shape;447;p5"/>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133350" y="4662488"/>
                <a:ext cx="23813" cy="2181225"/>
              </a:xfrm>
              <a:prstGeom prst="rect">
                <a:avLst/>
              </a:pr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697C98"/>
                  </a:gs>
                </a:gsLst>
                <a:lin ang="5400000" scaled="0"/>
              </a:gradFill>
              <a:ln>
                <a:noFill/>
              </a:ln>
            </p:spPr>
          </p:sp>
          <p:sp>
            <p:nvSpPr>
              <p:cNvPr id="450" name="Google Shape;450;p5"/>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697C98"/>
                  </a:gs>
                </a:gsLst>
                <a:lin ang="5400000" scaled="0"/>
              </a:gradFill>
              <a:ln>
                <a:noFill/>
              </a:ln>
            </p:spPr>
          </p:sp>
          <p:sp>
            <p:nvSpPr>
              <p:cNvPr id="452" name="Google Shape;452;p5"/>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697C98"/>
                  </a:gs>
                </a:gsLst>
                <a:lin ang="5400000" scaled="0"/>
              </a:gradFill>
              <a:ln>
                <a:noFill/>
              </a:ln>
            </p:spPr>
          </p:sp>
          <p:sp>
            <p:nvSpPr>
              <p:cNvPr id="454" name="Google Shape;454;p5"/>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97C98"/>
                  </a:gs>
                </a:gsLst>
                <a:lin ang="5400000" scaled="0"/>
              </a:gradFill>
              <a:ln>
                <a:noFill/>
              </a:ln>
            </p:spPr>
          </p:sp>
          <p:sp>
            <p:nvSpPr>
              <p:cNvPr id="455" name="Google Shape;455;p5"/>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697C98"/>
                  </a:gs>
                </a:gsLst>
                <a:lin ang="5400000" scaled="0"/>
              </a:gradFill>
              <a:ln>
                <a:noFill/>
              </a:ln>
            </p:spPr>
          </p:sp>
          <p:sp>
            <p:nvSpPr>
              <p:cNvPr id="458" name="Google Shape;458;p5"/>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97C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5"/>
            <p:cNvGrpSpPr/>
            <p:nvPr/>
          </p:nvGrpSpPr>
          <p:grpSpPr>
            <a:xfrm>
              <a:off x="11364912" y="0"/>
              <a:ext cx="674688" cy="6848476"/>
              <a:chOff x="11364912" y="0"/>
              <a:chExt cx="674688" cy="6848476"/>
            </a:xfrm>
          </p:grpSpPr>
          <p:sp>
            <p:nvSpPr>
              <p:cNvPr id="460" name="Google Shape;460;p5"/>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7C96A3">
                      <a:alpha val="80000"/>
                    </a:srgbClr>
                  </a:gs>
                  <a:gs pos="100000">
                    <a:srgbClr val="697C98">
                      <a:alpha val="60000"/>
                    </a:srgbClr>
                  </a:gs>
                </a:gsLst>
                <a:lin ang="5400000" scaled="0"/>
              </a:gradFill>
              <a:ln>
                <a:noFill/>
              </a:ln>
            </p:spPr>
          </p:sp>
          <p:sp>
            <p:nvSpPr>
              <p:cNvPr id="461" name="Google Shape;461;p5"/>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7C96A3">
                      <a:alpha val="80000"/>
                    </a:srgbClr>
                  </a:gs>
                  <a:gs pos="100000">
                    <a:srgbClr val="697C98">
                      <a:alpha val="60000"/>
                    </a:srgbClr>
                  </a:gs>
                </a:gsLst>
                <a:lin ang="5400000" scaled="0"/>
              </a:gradFill>
              <a:ln>
                <a:noFill/>
              </a:ln>
            </p:spPr>
          </p:sp>
          <p:sp>
            <p:nvSpPr>
              <p:cNvPr id="464" name="Google Shape;464;p5"/>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7C96A3">
                      <a:alpha val="80000"/>
                    </a:srgbClr>
                  </a:gs>
                  <a:gs pos="100000">
                    <a:srgbClr val="697C98">
                      <a:alpha val="60000"/>
                    </a:srgbClr>
                  </a:gs>
                </a:gsLst>
                <a:lin ang="5400000" scaled="0"/>
              </a:gradFill>
              <a:ln>
                <a:noFill/>
              </a:ln>
            </p:spPr>
          </p:sp>
          <p:sp>
            <p:nvSpPr>
              <p:cNvPr id="466" name="Google Shape;466;p5"/>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7C96A3">
                      <a:alpha val="80000"/>
                    </a:srgbClr>
                  </a:gs>
                  <a:gs pos="100000">
                    <a:srgbClr val="697C98">
                      <a:alpha val="60000"/>
                    </a:srgbClr>
                  </a:gs>
                </a:gsLst>
                <a:lin ang="5400000" scaled="0"/>
              </a:gradFill>
              <a:ln>
                <a:noFill/>
              </a:ln>
            </p:spPr>
          </p:sp>
          <p:sp>
            <p:nvSpPr>
              <p:cNvPr id="468" name="Google Shape;468;p5"/>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11939587" y="6596063"/>
                <a:ext cx="23813" cy="252413"/>
              </a:xfrm>
              <a:prstGeom prst="rect">
                <a:avLst/>
              </a:prstGeom>
              <a:gradFill>
                <a:gsLst>
                  <a:gs pos="0">
                    <a:srgbClr val="7C96A3">
                      <a:alpha val="80000"/>
                    </a:srgbClr>
                  </a:gs>
                  <a:gs pos="100000">
                    <a:srgbClr val="697C98">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0" name="Google Shape;470;p5"/>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71" name="Google Shape;471;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WHY A MVC ARCHITECTURE PATTERN?</a:t>
            </a:r>
            <a:endParaRPr/>
          </a:p>
        </p:txBody>
      </p:sp>
      <p:grpSp>
        <p:nvGrpSpPr>
          <p:cNvPr id="472" name="Google Shape;472;p5"/>
          <p:cNvGrpSpPr/>
          <p:nvPr/>
        </p:nvGrpSpPr>
        <p:grpSpPr>
          <a:xfrm>
            <a:off x="1142622" y="2448739"/>
            <a:ext cx="9903581" cy="3143208"/>
            <a:chOff x="1209" y="199251"/>
            <a:chExt cx="9903581" cy="3143208"/>
          </a:xfrm>
        </p:grpSpPr>
        <p:sp>
          <p:nvSpPr>
            <p:cNvPr id="473" name="Google Shape;473;p5"/>
            <p:cNvSpPr/>
            <p:nvPr/>
          </p:nvSpPr>
          <p:spPr>
            <a:xfrm>
              <a:off x="1209" y="199251"/>
              <a:ext cx="4244392" cy="2695188"/>
            </a:xfrm>
            <a:prstGeom prst="roundRect">
              <a:avLst>
                <a:gd fmla="val 10000" name="adj"/>
              </a:avLst>
            </a:prstGeom>
            <a:gradFill>
              <a:gsLst>
                <a:gs pos="0">
                  <a:srgbClr val="4E5156"/>
                </a:gs>
                <a:gs pos="100000">
                  <a:srgbClr val="1E252F"/>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472808" y="647271"/>
              <a:ext cx="4244392" cy="2695188"/>
            </a:xfrm>
            <a:prstGeom prst="roundRect">
              <a:avLst>
                <a:gd fmla="val 10000" name="adj"/>
              </a:avLst>
            </a:prstGeom>
            <a:solidFill>
              <a:srgbClr val="7B96A3">
                <a:alpha val="89803"/>
              </a:srgbClr>
            </a:solidFill>
            <a:ln cap="flat" cmpd="sng" w="9525">
              <a:solidFill>
                <a:srgbClr val="252C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txBox="1"/>
            <p:nvPr/>
          </p:nvSpPr>
          <p:spPr>
            <a:xfrm>
              <a:off x="551747" y="726210"/>
              <a:ext cx="4086514" cy="253731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Twentieth Century"/>
                <a:buNone/>
              </a:pPr>
              <a:r>
                <a:rPr b="0" i="0" lang="en-US" sz="2200" u="sng" cap="none" strike="noStrike">
                  <a:solidFill>
                    <a:schemeClr val="lt1"/>
                  </a:solidFill>
                  <a:latin typeface="Twentieth Century"/>
                  <a:ea typeface="Twentieth Century"/>
                  <a:cs typeface="Twentieth Century"/>
                  <a:sym typeface="Twentieth Century"/>
                </a:rPr>
                <a:t>TIME:</a:t>
              </a:r>
              <a:r>
                <a:rPr b="0" i="0" lang="en-US" sz="2200" u="none" cap="none" strike="noStrike">
                  <a:solidFill>
                    <a:schemeClr val="lt1"/>
                  </a:solidFill>
                  <a:latin typeface="Twentieth Century"/>
                  <a:ea typeface="Twentieth Century"/>
                  <a:cs typeface="Twentieth Century"/>
                  <a:sym typeface="Twentieth Century"/>
                </a:rPr>
                <a:t> It has a faster development process because it supports rapid and parallel development.  This means with MVC, one programmer can work on the view while another can work on the controller or model. This is 3 times faster than other development patterns.</a:t>
              </a:r>
              <a:endParaRPr/>
            </a:p>
          </p:txBody>
        </p:sp>
        <p:sp>
          <p:nvSpPr>
            <p:cNvPr id="476" name="Google Shape;476;p5"/>
            <p:cNvSpPr/>
            <p:nvPr/>
          </p:nvSpPr>
          <p:spPr>
            <a:xfrm>
              <a:off x="5188799" y="199251"/>
              <a:ext cx="4244392" cy="2695188"/>
            </a:xfrm>
            <a:prstGeom prst="roundRect">
              <a:avLst>
                <a:gd fmla="val 10000" name="adj"/>
              </a:avLst>
            </a:prstGeom>
            <a:gradFill>
              <a:gsLst>
                <a:gs pos="0">
                  <a:srgbClr val="4E5156"/>
                </a:gs>
                <a:gs pos="100000">
                  <a:srgbClr val="1E252F"/>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5660398" y="647271"/>
              <a:ext cx="4244392" cy="2695188"/>
            </a:xfrm>
            <a:prstGeom prst="roundRect">
              <a:avLst>
                <a:gd fmla="val 10000" name="adj"/>
              </a:avLst>
            </a:prstGeom>
            <a:solidFill>
              <a:srgbClr val="7B96A3">
                <a:alpha val="89803"/>
              </a:srgbClr>
            </a:solidFill>
            <a:ln cap="flat" cmpd="sng" w="9525">
              <a:solidFill>
                <a:srgbClr val="252C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txBox="1"/>
            <p:nvPr/>
          </p:nvSpPr>
          <p:spPr>
            <a:xfrm>
              <a:off x="5739337" y="726210"/>
              <a:ext cx="4086514" cy="253731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Twentieth Century"/>
                <a:buNone/>
              </a:pPr>
              <a:r>
                <a:rPr b="0" i="0" lang="en-US" sz="2200" u="sng" cap="none" strike="noStrike">
                  <a:solidFill>
                    <a:schemeClr val="lt1"/>
                  </a:solidFill>
                  <a:latin typeface="Twentieth Century"/>
                  <a:ea typeface="Twentieth Century"/>
                  <a:cs typeface="Twentieth Century"/>
                  <a:sym typeface="Twentieth Century"/>
                </a:rPr>
                <a:t>EASY TO MODIFY:</a:t>
              </a:r>
              <a:r>
                <a:rPr b="0" i="0" lang="en-US" sz="2200" u="none" cap="none" strike="noStrike">
                  <a:solidFill>
                    <a:schemeClr val="lt1"/>
                  </a:solidFill>
                  <a:latin typeface="Twentieth Century"/>
                  <a:ea typeface="Twentieth Century"/>
                  <a:cs typeface="Twentieth Century"/>
                  <a:sym typeface="Twentieth Century"/>
                </a:rPr>
                <a:t> The modification does not affect the entire model because the model does not depend on the views part vice versa. However they both depend on the controller.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83" name="Shape 483"/>
        <p:cNvGrpSpPr/>
        <p:nvPr/>
      </p:nvGrpSpPr>
      <p:grpSpPr>
        <a:xfrm>
          <a:off x="0" y="0"/>
          <a:ext cx="0" cy="0"/>
          <a:chOff x="0" y="0"/>
          <a:chExt cx="0" cy="0"/>
        </a:xfrm>
      </p:grpSpPr>
      <p:pic>
        <p:nvPicPr>
          <p:cNvPr id="484" name="Google Shape;484;p4"/>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nvGrpSpPr>
          <p:cNvPr id="485" name="Google Shape;485;p4"/>
          <p:cNvGrpSpPr/>
          <p:nvPr/>
        </p:nvGrpSpPr>
        <p:grpSpPr>
          <a:xfrm>
            <a:off x="-14288" y="0"/>
            <a:ext cx="12053888" cy="6858001"/>
            <a:chOff x="-14288" y="0"/>
            <a:chExt cx="12053888" cy="6858001"/>
          </a:xfrm>
        </p:grpSpPr>
        <p:grpSp>
          <p:nvGrpSpPr>
            <p:cNvPr id="486" name="Google Shape;486;p4"/>
            <p:cNvGrpSpPr/>
            <p:nvPr/>
          </p:nvGrpSpPr>
          <p:grpSpPr>
            <a:xfrm>
              <a:off x="-14288" y="0"/>
              <a:ext cx="1220788" cy="6858001"/>
              <a:chOff x="-14288" y="0"/>
              <a:chExt cx="1220788" cy="6858001"/>
            </a:xfrm>
          </p:grpSpPr>
          <p:sp>
            <p:nvSpPr>
              <p:cNvPr id="487" name="Google Shape;487;p4"/>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491" name="Google Shape;491;p4"/>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493" name="Google Shape;493;p4"/>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494" name="Google Shape;494;p4"/>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497" name="Google Shape;497;p4"/>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4"/>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499" name="Google Shape;499;p4"/>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500" name="Google Shape;500;p4"/>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501" name="Google Shape;501;p4"/>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502" name="Google Shape;502;p4"/>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505" name="Google Shape;505;p4"/>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507" name="Google Shape;507;p4"/>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509" name="Google Shape;509;p4"/>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510" name="Google Shape;510;p4"/>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513" name="Google Shape;513;p4"/>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4"/>
            <p:cNvGrpSpPr/>
            <p:nvPr/>
          </p:nvGrpSpPr>
          <p:grpSpPr>
            <a:xfrm>
              <a:off x="11364912" y="0"/>
              <a:ext cx="674688" cy="6848476"/>
              <a:chOff x="11364912" y="0"/>
              <a:chExt cx="674688" cy="6848476"/>
            </a:xfrm>
          </p:grpSpPr>
          <p:sp>
            <p:nvSpPr>
              <p:cNvPr id="515" name="Google Shape;515;p4"/>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516" name="Google Shape;516;p4"/>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519" name="Google Shape;519;p4"/>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521" name="Google Shape;521;p4"/>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523" name="Google Shape;523;p4"/>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5" name="Google Shape;525;p4"/>
          <p:cNvGrpSpPr/>
          <p:nvPr/>
        </p:nvGrpSpPr>
        <p:grpSpPr>
          <a:xfrm>
            <a:off x="0" y="-1"/>
            <a:ext cx="12192003" cy="6858001"/>
            <a:chOff x="0" y="-1"/>
            <a:chExt cx="12192003" cy="6858001"/>
          </a:xfrm>
        </p:grpSpPr>
        <p:sp>
          <p:nvSpPr>
            <p:cNvPr id="526" name="Google Shape;526;p4"/>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527" name="Google Shape;527;p4"/>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sp>
        <p:nvSpPr>
          <p:cNvPr id="528" name="Google Shape;528;p4"/>
          <p:cNvSpPr txBox="1"/>
          <p:nvPr>
            <p:ph type="title"/>
          </p:nvPr>
        </p:nvSpPr>
        <p:spPr>
          <a:xfrm>
            <a:off x="7962519" y="618518"/>
            <a:ext cx="3084891"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a:t>MVC PATTERN</a:t>
            </a:r>
            <a:endParaRPr/>
          </a:p>
        </p:txBody>
      </p:sp>
      <p:grpSp>
        <p:nvGrpSpPr>
          <p:cNvPr id="529" name="Google Shape;529;p4"/>
          <p:cNvGrpSpPr/>
          <p:nvPr/>
        </p:nvGrpSpPr>
        <p:grpSpPr>
          <a:xfrm>
            <a:off x="0" y="0"/>
            <a:ext cx="2305051" cy="6858001"/>
            <a:chOff x="0" y="0"/>
            <a:chExt cx="2305051" cy="6858001"/>
          </a:xfrm>
        </p:grpSpPr>
        <p:sp>
          <p:nvSpPr>
            <p:cNvPr id="530" name="Google Shape;530;p4"/>
            <p:cNvSpPr/>
            <p:nvPr/>
          </p:nvSpPr>
          <p:spPr>
            <a:xfrm>
              <a:off x="1209675" y="4763"/>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
            <p:cNvSpPr/>
            <p:nvPr/>
          </p:nvSpPr>
          <p:spPr>
            <a:xfrm>
              <a:off x="414338" y="9525"/>
              <a:ext cx="28575" cy="4481513"/>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solidFill>
              <a:schemeClr val="lt1">
                <a:alpha val="69803"/>
              </a:schemeClr>
            </a:solidFill>
            <a:ln>
              <a:noFill/>
            </a:ln>
          </p:spPr>
        </p:sp>
        <p:sp>
          <p:nvSpPr>
            <p:cNvPr id="536" name="Google Shape;536;p4"/>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solidFill>
              <a:schemeClr val="lt1">
                <a:alpha val="69803"/>
              </a:schemeClr>
            </a:solidFill>
            <a:ln>
              <a:noFill/>
            </a:ln>
          </p:spPr>
        </p:sp>
        <p:sp>
          <p:nvSpPr>
            <p:cNvPr id="537" name="Google Shape;537;p4"/>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solidFill>
              <a:schemeClr val="lt1">
                <a:alpha val="69803"/>
              </a:schemeClr>
            </a:solidFill>
            <a:ln>
              <a:noFill/>
            </a:ln>
          </p:spPr>
        </p:sp>
        <p:sp>
          <p:nvSpPr>
            <p:cNvPr id="539" name="Google Shape;539;p4"/>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solidFill>
              <a:schemeClr val="lt1">
                <a:alpha val="69803"/>
              </a:schemeClr>
            </a:solidFill>
            <a:ln>
              <a:noFill/>
            </a:ln>
          </p:spPr>
        </p:sp>
        <p:sp>
          <p:nvSpPr>
            <p:cNvPr id="540" name="Google Shape;540;p4"/>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solidFill>
              <a:schemeClr val="lt1">
                <a:alpha val="69803"/>
              </a:schemeClr>
            </a:solidFill>
            <a:ln>
              <a:noFill/>
            </a:ln>
          </p:spPr>
        </p:sp>
        <p:sp>
          <p:nvSpPr>
            <p:cNvPr id="543" name="Google Shape;543;p4"/>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solidFill>
              <a:schemeClr val="lt1">
                <a:alpha val="69803"/>
              </a:schemeClr>
            </a:solidFill>
            <a:ln>
              <a:noFill/>
            </a:ln>
          </p:spPr>
        </p:sp>
        <p:sp>
          <p:nvSpPr>
            <p:cNvPr id="545" name="Google Shape;545;p4"/>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solidFill>
              <a:schemeClr val="lt1">
                <a:alpha val="69803"/>
              </a:schemeClr>
            </a:solidFill>
            <a:ln>
              <a:noFill/>
            </a:ln>
          </p:spPr>
        </p:sp>
        <p:sp>
          <p:nvSpPr>
            <p:cNvPr id="548" name="Google Shape;548;p4"/>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solidFill>
              <a:schemeClr val="lt1">
                <a:alpha val="69803"/>
              </a:schemeClr>
            </a:solidFill>
            <a:ln>
              <a:noFill/>
            </a:ln>
          </p:spPr>
        </p:sp>
        <p:sp>
          <p:nvSpPr>
            <p:cNvPr id="551" name="Google Shape;551;p4"/>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solidFill>
              <a:schemeClr val="lt1">
                <a:alpha val="69803"/>
              </a:schemeClr>
            </a:solidFill>
            <a:ln>
              <a:noFill/>
            </a:ln>
          </p:spPr>
        </p:sp>
        <p:sp>
          <p:nvSpPr>
            <p:cNvPr id="553" name="Google Shape;553;p4"/>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lt1">
                <a:alpha val="69803"/>
              </a:schemeClr>
            </a:solidFill>
            <a:ln>
              <a:noFill/>
            </a:ln>
          </p:spPr>
        </p:sp>
        <p:sp>
          <p:nvSpPr>
            <p:cNvPr id="555" name="Google Shape;555;p4"/>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lt1">
                <a:alpha val="69803"/>
              </a:schemeClr>
            </a:solidFill>
            <a:ln>
              <a:noFill/>
            </a:ln>
          </p:spPr>
        </p:sp>
        <p:sp>
          <p:nvSpPr>
            <p:cNvPr id="557" name="Google Shape;557;p4"/>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a:off x="642938" y="6610350"/>
              <a:ext cx="23813" cy="242888"/>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solidFill>
              <a:schemeClr val="lt1">
                <a:alpha val="69803"/>
              </a:schemeClr>
            </a:solidFill>
            <a:ln>
              <a:noFill/>
            </a:ln>
          </p:spPr>
        </p:sp>
        <p:sp>
          <p:nvSpPr>
            <p:cNvPr id="561" name="Google Shape;561;p4"/>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solidFill>
              <a:schemeClr val="lt1">
                <a:alpha val="69803"/>
              </a:schemeClr>
            </a:solidFill>
            <a:ln>
              <a:noFill/>
            </a:ln>
          </p:spPr>
        </p:sp>
        <p:sp>
          <p:nvSpPr>
            <p:cNvPr id="562" name="Google Shape;562;p4"/>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lt1">
                <a:alpha val="69803"/>
              </a:schemeClr>
            </a:solidFill>
            <a:ln>
              <a:noFill/>
            </a:ln>
          </p:spPr>
        </p:sp>
        <p:sp>
          <p:nvSpPr>
            <p:cNvPr id="564" name="Google Shape;564;p4"/>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solidFill>
              <a:schemeClr val="lt1">
                <a:alpha val="69803"/>
              </a:schemeClr>
            </a:solidFill>
            <a:ln>
              <a:noFill/>
            </a:ln>
          </p:spPr>
        </p:sp>
        <p:sp>
          <p:nvSpPr>
            <p:cNvPr id="565" name="Google Shape;565;p4"/>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solidFill>
              <a:schemeClr val="lt1">
                <a:alpha val="69803"/>
              </a:schemeClr>
            </a:solidFill>
            <a:ln>
              <a:noFill/>
            </a:ln>
          </p:spPr>
        </p:sp>
        <p:sp>
          <p:nvSpPr>
            <p:cNvPr id="567" name="Google Shape;567;p4"/>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solidFill>
              <a:schemeClr val="lt1">
                <a:alpha val="69803"/>
              </a:schemeClr>
            </a:solidFill>
            <a:ln>
              <a:noFill/>
            </a:ln>
          </p:spPr>
        </p:sp>
        <p:sp>
          <p:nvSpPr>
            <p:cNvPr id="569" name="Google Shape;569;p4"/>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
            <p:cNvSpPr/>
            <p:nvPr/>
          </p:nvSpPr>
          <p:spPr>
            <a:xfrm>
              <a:off x="1228725" y="4662488"/>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solidFill>
              <a:schemeClr val="lt1">
                <a:alpha val="69803"/>
              </a:schemeClr>
            </a:solidFill>
            <a:ln>
              <a:noFill/>
            </a:ln>
          </p:spPr>
        </p:sp>
        <p:sp>
          <p:nvSpPr>
            <p:cNvPr id="572" name="Google Shape;572;p4"/>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solidFill>
              <a:schemeClr val="lt1">
                <a:alpha val="69803"/>
              </a:schemeClr>
            </a:solidFill>
            <a:ln>
              <a:noFill/>
            </a:ln>
          </p:spPr>
        </p:sp>
        <p:sp>
          <p:nvSpPr>
            <p:cNvPr id="574" name="Google Shape;574;p4"/>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solidFill>
              <a:schemeClr val="lt1">
                <a:alpha val="69803"/>
              </a:schemeClr>
            </a:solidFill>
            <a:ln>
              <a:noFill/>
            </a:ln>
          </p:spPr>
        </p:sp>
        <p:sp>
          <p:nvSpPr>
            <p:cNvPr id="577" name="Google Shape;577;p4"/>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solidFill>
              <a:schemeClr val="lt1">
                <a:alpha val="69803"/>
              </a:schemeClr>
            </a:solidFill>
            <a:ln>
              <a:noFill/>
            </a:ln>
          </p:spPr>
        </p:sp>
        <p:sp>
          <p:nvSpPr>
            <p:cNvPr id="578" name="Google Shape;578;p4"/>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solidFill>
              <a:schemeClr val="lt1">
                <a:alpha val="69803"/>
              </a:schemeClr>
            </a:solidFill>
            <a:ln>
              <a:noFill/>
            </a:ln>
          </p:spPr>
        </p:sp>
        <p:sp>
          <p:nvSpPr>
            <p:cNvPr id="581" name="Google Shape;581;p4"/>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lt1">
                <a:alpha val="69803"/>
              </a:schemeClr>
            </a:solidFill>
            <a:ln>
              <a:noFill/>
            </a:ln>
          </p:spPr>
        </p:sp>
        <p:sp>
          <p:nvSpPr>
            <p:cNvPr id="583" name="Google Shape;583;p4"/>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4"/>
          <p:cNvSpPr txBox="1"/>
          <p:nvPr>
            <p:ph idx="2" type="body"/>
          </p:nvPr>
        </p:nvSpPr>
        <p:spPr>
          <a:xfrm>
            <a:off x="7962519" y="2249486"/>
            <a:ext cx="3500818" cy="3989995"/>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FFFFFF"/>
              </a:buClr>
              <a:buSzPts val="2500"/>
              <a:buNone/>
            </a:pPr>
            <a:r>
              <a:rPr lang="en-US" sz="2000">
                <a:solidFill>
                  <a:srgbClr val="FFFFFF"/>
                </a:solidFill>
              </a:rPr>
              <a:t>Our 3 teams is basically broken down into a MVC architecture pattern that is separate but are dependent and interact with each other.</a:t>
            </a:r>
            <a:endParaRPr/>
          </a:p>
          <a:p>
            <a:pPr indent="0" lvl="1" marL="457200" rtl="0" algn="l">
              <a:lnSpc>
                <a:spcPct val="120000"/>
              </a:lnSpc>
              <a:spcBef>
                <a:spcPts val="500"/>
              </a:spcBef>
              <a:spcAft>
                <a:spcPts val="0"/>
              </a:spcAft>
              <a:buClr>
                <a:srgbClr val="FFFFFF"/>
              </a:buClr>
              <a:buSzPts val="2250"/>
              <a:buNone/>
            </a:pPr>
            <a:r>
              <a:rPr lang="en-US" sz="1800">
                <a:solidFill>
                  <a:srgbClr val="FFFFFF"/>
                </a:solidFill>
              </a:rPr>
              <a:t>Sahara- Database (Model)</a:t>
            </a:r>
            <a:endParaRPr/>
          </a:p>
          <a:p>
            <a:pPr indent="0" lvl="1" marL="457200" rtl="0" algn="l">
              <a:lnSpc>
                <a:spcPct val="120000"/>
              </a:lnSpc>
              <a:spcBef>
                <a:spcPts val="500"/>
              </a:spcBef>
              <a:spcAft>
                <a:spcPts val="0"/>
              </a:spcAft>
              <a:buClr>
                <a:srgbClr val="FFFFFF"/>
              </a:buClr>
              <a:buSzPts val="2250"/>
              <a:buNone/>
            </a:pPr>
            <a:r>
              <a:rPr lang="en-US" sz="1800">
                <a:solidFill>
                  <a:srgbClr val="FFFFFF"/>
                </a:solidFill>
              </a:rPr>
              <a:t>Gobi- Backend (Controller)</a:t>
            </a:r>
            <a:endParaRPr/>
          </a:p>
          <a:p>
            <a:pPr indent="0" lvl="1" marL="457200" rtl="0" algn="l">
              <a:lnSpc>
                <a:spcPct val="120000"/>
              </a:lnSpc>
              <a:spcBef>
                <a:spcPts val="500"/>
              </a:spcBef>
              <a:spcAft>
                <a:spcPts val="0"/>
              </a:spcAft>
              <a:buClr>
                <a:srgbClr val="FFFFFF"/>
              </a:buClr>
              <a:buSzPts val="2250"/>
              <a:buNone/>
            </a:pPr>
            <a:r>
              <a:rPr lang="en-US" sz="1800">
                <a:solidFill>
                  <a:srgbClr val="FFFFFF"/>
                </a:solidFill>
              </a:rPr>
              <a:t>Hyperhex- Frontend (View)</a:t>
            </a:r>
            <a:endParaRPr/>
          </a:p>
          <a:p>
            <a:pPr indent="142875" lvl="0" marL="0" rtl="0" algn="l">
              <a:lnSpc>
                <a:spcPct val="120000"/>
              </a:lnSpc>
              <a:spcBef>
                <a:spcPts val="1000"/>
              </a:spcBef>
              <a:spcAft>
                <a:spcPts val="0"/>
              </a:spcAft>
              <a:buClr>
                <a:schemeClr val="lt1"/>
              </a:buClr>
              <a:buSzPts val="2250"/>
              <a:buFont typeface="Arial"/>
              <a:buNone/>
            </a:pPr>
            <a:r>
              <a:t/>
            </a:r>
            <a:endParaRPr sz="1800"/>
          </a:p>
        </p:txBody>
      </p:sp>
      <p:pic>
        <p:nvPicPr>
          <p:cNvPr id="585" name="Google Shape;585;p4"/>
          <p:cNvPicPr preferRelativeResize="0"/>
          <p:nvPr>
            <p:ph idx="1" type="body"/>
          </p:nvPr>
        </p:nvPicPr>
        <p:blipFill rotWithShape="1">
          <a:blip r:embed="rId5">
            <a:alphaModFix/>
          </a:blip>
          <a:srcRect b="1377" l="0" r="-2" t="0"/>
          <a:stretch/>
        </p:blipFill>
        <p:spPr>
          <a:xfrm>
            <a:off x="9523" y="19050"/>
            <a:ext cx="7558541" cy="68579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0" name="Shape 590"/>
        <p:cNvGrpSpPr/>
        <p:nvPr/>
      </p:nvGrpSpPr>
      <p:grpSpPr>
        <a:xfrm>
          <a:off x="0" y="0"/>
          <a:ext cx="0" cy="0"/>
          <a:chOff x="0" y="0"/>
          <a:chExt cx="0" cy="0"/>
        </a:xfrm>
      </p:grpSpPr>
      <p:pic>
        <p:nvPicPr>
          <p:cNvPr id="591" name="Google Shape;591;p6"/>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nvGrpSpPr>
          <p:cNvPr id="592" name="Google Shape;592;p6"/>
          <p:cNvGrpSpPr/>
          <p:nvPr/>
        </p:nvGrpSpPr>
        <p:grpSpPr>
          <a:xfrm>
            <a:off x="-14288" y="0"/>
            <a:ext cx="12053888" cy="6858001"/>
            <a:chOff x="-14288" y="0"/>
            <a:chExt cx="12053888" cy="6858001"/>
          </a:xfrm>
        </p:grpSpPr>
        <p:grpSp>
          <p:nvGrpSpPr>
            <p:cNvPr id="593" name="Google Shape;593;p6"/>
            <p:cNvGrpSpPr/>
            <p:nvPr/>
          </p:nvGrpSpPr>
          <p:grpSpPr>
            <a:xfrm>
              <a:off x="-14288" y="0"/>
              <a:ext cx="1220788" cy="6858001"/>
              <a:chOff x="-14288" y="0"/>
              <a:chExt cx="1220788" cy="6858001"/>
            </a:xfrm>
          </p:grpSpPr>
          <p:sp>
            <p:nvSpPr>
              <p:cNvPr id="594" name="Google Shape;594;p6"/>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598" name="Google Shape;598;p6"/>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600" name="Google Shape;600;p6"/>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01" name="Google Shape;601;p6"/>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604" name="Google Shape;604;p6"/>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5" name="Google Shape;605;p6"/>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606" name="Google Shape;606;p6"/>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607" name="Google Shape;607;p6"/>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608" name="Google Shape;608;p6"/>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609" name="Google Shape;609;p6"/>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612" name="Google Shape;612;p6"/>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614" name="Google Shape;614;p6"/>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616" name="Google Shape;616;p6"/>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617" name="Google Shape;617;p6"/>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620" name="Google Shape;620;p6"/>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6"/>
            <p:cNvGrpSpPr/>
            <p:nvPr/>
          </p:nvGrpSpPr>
          <p:grpSpPr>
            <a:xfrm>
              <a:off x="11364912" y="0"/>
              <a:ext cx="674688" cy="6848476"/>
              <a:chOff x="11364912" y="0"/>
              <a:chExt cx="674688" cy="6848476"/>
            </a:xfrm>
          </p:grpSpPr>
          <p:sp>
            <p:nvSpPr>
              <p:cNvPr id="622" name="Google Shape;622;p6"/>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623" name="Google Shape;623;p6"/>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626" name="Google Shape;626;p6"/>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628" name="Google Shape;628;p6"/>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630" name="Google Shape;630;p6"/>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2" name="Google Shape;632;p6"/>
          <p:cNvSpPr txBox="1"/>
          <p:nvPr>
            <p:ph idx="4294967295" type="ctrTitle"/>
          </p:nvPr>
        </p:nvSpPr>
        <p:spPr>
          <a:xfrm>
            <a:off x="1320802" y="-28692"/>
            <a:ext cx="9905998" cy="147857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3600"/>
              <a:buFont typeface="Twentieth Century"/>
              <a:buNone/>
            </a:pPr>
            <a:r>
              <a:rPr b="0" i="0" lang="en-US" sz="3600" u="none" cap="none" strike="noStrike">
                <a:solidFill>
                  <a:schemeClr val="lt1"/>
                </a:solidFill>
                <a:latin typeface="Twentieth Century"/>
                <a:ea typeface="Twentieth Century"/>
                <a:cs typeface="Twentieth Century"/>
                <a:sym typeface="Twentieth Century"/>
              </a:rPr>
              <a:t>INTERFACE MODEL</a:t>
            </a:r>
            <a:endParaRPr/>
          </a:p>
        </p:txBody>
      </p:sp>
      <p:pic>
        <p:nvPicPr>
          <p:cNvPr id="633" name="Google Shape;633;p6"/>
          <p:cNvPicPr preferRelativeResize="0"/>
          <p:nvPr/>
        </p:nvPicPr>
        <p:blipFill rotWithShape="1">
          <a:blip r:embed="rId5">
            <a:alphaModFix/>
          </a:blip>
          <a:srcRect b="0" l="0" r="0" t="0"/>
          <a:stretch/>
        </p:blipFill>
        <p:spPr>
          <a:xfrm>
            <a:off x="1652624" y="3697775"/>
            <a:ext cx="8599384" cy="2988285"/>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pic>
        <p:nvPicPr>
          <p:cNvPr id="634" name="Google Shape;634;p6"/>
          <p:cNvPicPr preferRelativeResize="0"/>
          <p:nvPr>
            <p:ph idx="4294967295" type="body"/>
          </p:nvPr>
        </p:nvPicPr>
        <p:blipFill rotWithShape="1">
          <a:blip r:embed="rId6">
            <a:alphaModFix/>
          </a:blip>
          <a:srcRect b="0" l="0" r="0" t="0"/>
          <a:stretch/>
        </p:blipFill>
        <p:spPr>
          <a:xfrm>
            <a:off x="1652623" y="1108580"/>
            <a:ext cx="8703177" cy="2589194"/>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8" name="Shape 638"/>
        <p:cNvGrpSpPr/>
        <p:nvPr/>
      </p:nvGrpSpPr>
      <p:grpSpPr>
        <a:xfrm>
          <a:off x="0" y="0"/>
          <a:ext cx="0" cy="0"/>
          <a:chOff x="0" y="0"/>
          <a:chExt cx="0" cy="0"/>
        </a:xfrm>
      </p:grpSpPr>
      <p:sp>
        <p:nvSpPr>
          <p:cNvPr id="639" name="Google Shape;639;p7"/>
          <p:cNvSpPr txBox="1"/>
          <p:nvPr>
            <p:ph type="title"/>
          </p:nvPr>
        </p:nvSpPr>
        <p:spPr>
          <a:xfrm>
            <a:off x="8036041" y="618518"/>
            <a:ext cx="3281003" cy="14785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Twentieth Century"/>
              <a:buNone/>
            </a:pPr>
            <a:r>
              <a:rPr lang="en-US" sz="2800"/>
              <a:t>BURNDOWN CHART</a:t>
            </a:r>
            <a:endParaRPr/>
          </a:p>
        </p:txBody>
      </p:sp>
      <p:sp>
        <p:nvSpPr>
          <p:cNvPr id="640" name="Google Shape;640;p7"/>
          <p:cNvSpPr/>
          <p:nvPr/>
        </p:nvSpPr>
        <p:spPr>
          <a:xfrm>
            <a:off x="798949" y="808057"/>
            <a:ext cx="6752461" cy="5234394"/>
          </a:xfrm>
          <a:prstGeom prst="round2DiagRect">
            <a:avLst>
              <a:gd fmla="val 7418" name="adj1"/>
              <a:gd fmla="val 0" name="adj2"/>
            </a:avLst>
          </a:prstGeom>
          <a:solidFill>
            <a:srgbClr val="FFFFFF"/>
          </a:solid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641" name="Google Shape;641;p7"/>
          <p:cNvPicPr preferRelativeResize="0"/>
          <p:nvPr/>
        </p:nvPicPr>
        <p:blipFill rotWithShape="1">
          <a:blip r:embed="rId4">
            <a:alphaModFix/>
          </a:blip>
          <a:srcRect b="0" l="0" r="0" t="0"/>
          <a:stretch/>
        </p:blipFill>
        <p:spPr>
          <a:xfrm>
            <a:off x="820783" y="1085851"/>
            <a:ext cx="6730627" cy="4391733"/>
          </a:xfrm>
          <a:prstGeom prst="rect">
            <a:avLst/>
          </a:prstGeom>
          <a:noFill/>
          <a:ln>
            <a:noFill/>
          </a:ln>
        </p:spPr>
      </p:pic>
      <p:sp>
        <p:nvSpPr>
          <p:cNvPr id="642" name="Google Shape;642;p7"/>
          <p:cNvSpPr txBox="1"/>
          <p:nvPr>
            <p:ph idx="1" type="body"/>
          </p:nvPr>
        </p:nvSpPr>
        <p:spPr>
          <a:xfrm>
            <a:off x="8036041" y="2249487"/>
            <a:ext cx="3281004" cy="3541714"/>
          </a:xfrm>
          <a:prstGeom prst="rect">
            <a:avLst/>
          </a:prstGeom>
          <a:noFill/>
          <a:ln>
            <a:noFill/>
          </a:ln>
        </p:spPr>
        <p:txBody>
          <a:bodyPr anchorCtr="0" anchor="t" bIns="45700" lIns="91425" spcFirstLastPara="1" rIns="91425" wrap="square" tIns="45700">
            <a:normAutofit/>
          </a:bodyPr>
          <a:lstStyle/>
          <a:p>
            <a:pPr indent="-228600" lvl="1" marL="685800" rtl="0" algn="l">
              <a:lnSpc>
                <a:spcPct val="120000"/>
              </a:lnSpc>
              <a:spcBef>
                <a:spcPts val="0"/>
              </a:spcBef>
              <a:spcAft>
                <a:spcPts val="0"/>
              </a:spcAft>
              <a:buClr>
                <a:schemeClr val="lt1"/>
              </a:buClr>
              <a:buSzPts val="2500"/>
              <a:buChar char="•"/>
            </a:pPr>
            <a:r>
              <a:rPr lang="en-US"/>
              <a:t>Midterms </a:t>
            </a:r>
            <a:endParaRPr/>
          </a:p>
          <a:p>
            <a:pPr indent="-228600" lvl="1" marL="685800" rtl="0" algn="l">
              <a:lnSpc>
                <a:spcPct val="120000"/>
              </a:lnSpc>
              <a:spcBef>
                <a:spcPts val="500"/>
              </a:spcBef>
              <a:spcAft>
                <a:spcPts val="0"/>
              </a:spcAft>
              <a:buClr>
                <a:schemeClr val="lt1"/>
              </a:buClr>
              <a:buSzPts val="2500"/>
              <a:buChar char="•"/>
            </a:pPr>
            <a:r>
              <a:rPr lang="en-US"/>
              <a:t>School work is done on the weekends</a:t>
            </a:r>
            <a:endParaRPr/>
          </a:p>
          <a:p>
            <a:pPr indent="-228600" lvl="1" marL="685800" rtl="0" algn="l">
              <a:lnSpc>
                <a:spcPct val="120000"/>
              </a:lnSpc>
              <a:spcBef>
                <a:spcPts val="500"/>
              </a:spcBef>
              <a:spcAft>
                <a:spcPts val="0"/>
              </a:spcAft>
              <a:buClr>
                <a:schemeClr val="lt1"/>
              </a:buClr>
              <a:buSzPts val="2500"/>
              <a:buChar char="•"/>
            </a:pPr>
            <a:r>
              <a:rPr lang="en-US"/>
              <a:t>Sprint Story Issues were put into in-progress section too early</a:t>
            </a:r>
            <a:endParaRPr/>
          </a:p>
          <a:p>
            <a:pPr indent="-228600" lvl="1" marL="685800" rtl="0" algn="l">
              <a:lnSpc>
                <a:spcPct val="120000"/>
              </a:lnSpc>
              <a:spcBef>
                <a:spcPts val="500"/>
              </a:spcBef>
              <a:spcAft>
                <a:spcPts val="0"/>
              </a:spcAft>
              <a:buClr>
                <a:schemeClr val="lt1"/>
              </a:buClr>
              <a:buSzPts val="2500"/>
              <a:buChar char="•"/>
            </a:pPr>
            <a:r>
              <a:rPr lang="en-US"/>
              <a:t>Too many issues added to Sprint 2</a:t>
            </a:r>
            <a:endParaRPr/>
          </a:p>
          <a:p>
            <a:pPr indent="0" lvl="1" marL="457200" rtl="0" algn="l">
              <a:lnSpc>
                <a:spcPct val="120000"/>
              </a:lnSpc>
              <a:spcBef>
                <a:spcPts val="500"/>
              </a:spcBef>
              <a:spcAft>
                <a:spcPts val="0"/>
              </a:spcAft>
              <a:buClr>
                <a:schemeClr val="lt1"/>
              </a:buClr>
              <a:buSzPts val="2500"/>
              <a:buNone/>
            </a:pPr>
            <a:r>
              <a:t/>
            </a:r>
            <a:endParaRPr/>
          </a:p>
          <a:p>
            <a:pPr indent="0" lvl="0" marL="0" rtl="0" algn="l">
              <a:lnSpc>
                <a:spcPct val="120000"/>
              </a:lnSpc>
              <a:spcBef>
                <a:spcPts val="1000"/>
              </a:spcBef>
              <a:spcAft>
                <a:spcPts val="0"/>
              </a:spcAft>
              <a:buClr>
                <a:schemeClr val="lt1"/>
              </a:buClr>
              <a:buSzPts val="225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6" name="Shape 646"/>
        <p:cNvGrpSpPr/>
        <p:nvPr/>
      </p:nvGrpSpPr>
      <p:grpSpPr>
        <a:xfrm>
          <a:off x="0" y="0"/>
          <a:ext cx="0" cy="0"/>
          <a:chOff x="0" y="0"/>
          <a:chExt cx="0" cy="0"/>
        </a:xfrm>
      </p:grpSpPr>
      <p:sp>
        <p:nvSpPr>
          <p:cNvPr id="647" name="Google Shape;647;p8"/>
          <p:cNvSpPr txBox="1"/>
          <p:nvPr>
            <p:ph type="title"/>
          </p:nvPr>
        </p:nvSpPr>
        <p:spPr>
          <a:xfrm>
            <a:off x="8036041" y="618518"/>
            <a:ext cx="3281003" cy="14785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Twentieth Century"/>
              <a:buNone/>
            </a:pPr>
            <a:r>
              <a:rPr lang="en-US" sz="2800"/>
              <a:t>VELOCITY CHART</a:t>
            </a:r>
            <a:endParaRPr/>
          </a:p>
        </p:txBody>
      </p:sp>
      <p:sp>
        <p:nvSpPr>
          <p:cNvPr id="648" name="Google Shape;648;p8"/>
          <p:cNvSpPr/>
          <p:nvPr/>
        </p:nvSpPr>
        <p:spPr>
          <a:xfrm>
            <a:off x="798949" y="808057"/>
            <a:ext cx="6752461" cy="5234394"/>
          </a:xfrm>
          <a:prstGeom prst="round2DiagRect">
            <a:avLst>
              <a:gd fmla="val 7418" name="adj1"/>
              <a:gd fmla="val 0" name="adj2"/>
            </a:avLst>
          </a:prstGeom>
          <a:solidFill>
            <a:srgbClr val="FFFFFF"/>
          </a:solid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49" name="Google Shape;649;p8"/>
          <p:cNvSpPr txBox="1"/>
          <p:nvPr>
            <p:ph idx="1" type="body"/>
          </p:nvPr>
        </p:nvSpPr>
        <p:spPr>
          <a:xfrm>
            <a:off x="8036041" y="2249487"/>
            <a:ext cx="3281004"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250"/>
              <a:buChar char="•"/>
            </a:pPr>
            <a:r>
              <a:rPr lang="en-US" sz="1800" cap="none"/>
              <a:t>PREVIOUS SPRINTS ARE EASIER AND MORE DIFFICULT STORIES ARE IN UPCOMING SPRINTS</a:t>
            </a:r>
            <a:endParaRPr/>
          </a:p>
          <a:p>
            <a:pPr indent="-228600" lvl="0" marL="228600" rtl="0" algn="l">
              <a:lnSpc>
                <a:spcPct val="120000"/>
              </a:lnSpc>
              <a:spcBef>
                <a:spcPts val="1000"/>
              </a:spcBef>
              <a:spcAft>
                <a:spcPts val="0"/>
              </a:spcAft>
              <a:buClr>
                <a:schemeClr val="lt1"/>
              </a:buClr>
              <a:buSzPts val="2250"/>
              <a:buChar char="•"/>
            </a:pPr>
            <a:r>
              <a:rPr lang="en-US" sz="1800" cap="none"/>
              <a:t>WE SHOULD OF ADDED MORE WORKLOAD IN PREVIOUS SPRINTS TO COMPENSATE SPRINT 3 AND FUTURE WORKLOAD.</a:t>
            </a:r>
            <a:endParaRPr/>
          </a:p>
          <a:p>
            <a:pPr indent="-85725" lvl="0" marL="228600" rtl="0" algn="l">
              <a:lnSpc>
                <a:spcPct val="120000"/>
              </a:lnSpc>
              <a:spcBef>
                <a:spcPts val="1000"/>
              </a:spcBef>
              <a:spcAft>
                <a:spcPts val="0"/>
              </a:spcAft>
              <a:buClr>
                <a:schemeClr val="lt1"/>
              </a:buClr>
              <a:buSzPts val="2250"/>
              <a:buNone/>
            </a:pPr>
            <a:r>
              <a:t/>
            </a:r>
            <a:endParaRPr sz="1800" cap="none"/>
          </a:p>
          <a:p>
            <a:pPr indent="-85725" lvl="0" marL="228600" rtl="0" algn="l">
              <a:lnSpc>
                <a:spcPct val="120000"/>
              </a:lnSpc>
              <a:spcBef>
                <a:spcPts val="1000"/>
              </a:spcBef>
              <a:spcAft>
                <a:spcPts val="0"/>
              </a:spcAft>
              <a:buClr>
                <a:schemeClr val="lt1"/>
              </a:buClr>
              <a:buSzPts val="2250"/>
              <a:buNone/>
            </a:pPr>
            <a:r>
              <a:t/>
            </a:r>
            <a:endParaRPr sz="1800" cap="none"/>
          </a:p>
        </p:txBody>
      </p:sp>
      <p:pic>
        <p:nvPicPr>
          <p:cNvPr id="650" name="Google Shape;650;p8"/>
          <p:cNvPicPr preferRelativeResize="0"/>
          <p:nvPr/>
        </p:nvPicPr>
        <p:blipFill rotWithShape="1">
          <a:blip r:embed="rId4">
            <a:alphaModFix/>
          </a:blip>
          <a:srcRect b="0" l="0" r="0" t="0"/>
          <a:stretch/>
        </p:blipFill>
        <p:spPr>
          <a:xfrm>
            <a:off x="798949" y="-3746"/>
            <a:ext cx="6752461"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4" name="Shape 654"/>
        <p:cNvGrpSpPr/>
        <p:nvPr/>
      </p:nvGrpSpPr>
      <p:grpSpPr>
        <a:xfrm>
          <a:off x="0" y="0"/>
          <a:ext cx="0" cy="0"/>
          <a:chOff x="0" y="0"/>
          <a:chExt cx="0" cy="0"/>
        </a:xfrm>
      </p:grpSpPr>
      <p:sp>
        <p:nvSpPr>
          <p:cNvPr id="655" name="Google Shape;655;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RISKS	</a:t>
            </a:r>
            <a:endParaRPr/>
          </a:p>
        </p:txBody>
      </p:sp>
      <p:grpSp>
        <p:nvGrpSpPr>
          <p:cNvPr id="656" name="Google Shape;656;p9"/>
          <p:cNvGrpSpPr/>
          <p:nvPr/>
        </p:nvGrpSpPr>
        <p:grpSpPr>
          <a:xfrm>
            <a:off x="1250402" y="2440474"/>
            <a:ext cx="9688020" cy="3099412"/>
            <a:chOff x="108989" y="21654"/>
            <a:chExt cx="9688020" cy="3099412"/>
          </a:xfrm>
        </p:grpSpPr>
        <p:sp>
          <p:nvSpPr>
            <p:cNvPr id="657" name="Google Shape;657;p9"/>
            <p:cNvSpPr/>
            <p:nvPr/>
          </p:nvSpPr>
          <p:spPr>
            <a:xfrm>
              <a:off x="108989" y="21654"/>
              <a:ext cx="1282575" cy="128257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378329" y="290994"/>
              <a:ext cx="743893" cy="74389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666401" y="21654"/>
              <a:ext cx="3023212" cy="12825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txBox="1"/>
            <p:nvPr/>
          </p:nvSpPr>
          <p:spPr>
            <a:xfrm>
              <a:off x="1666401" y="21654"/>
              <a:ext cx="3023212" cy="128257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2400"/>
                <a:buFont typeface="Twentieth Century"/>
                <a:buNone/>
              </a:pPr>
              <a:r>
                <a:rPr b="0" i="0" lang="en-US" sz="2400" u="none" cap="none" strike="noStrike">
                  <a:solidFill>
                    <a:schemeClr val="lt1"/>
                  </a:solidFill>
                  <a:latin typeface="Twentieth Century"/>
                  <a:ea typeface="Twentieth Century"/>
                  <a:cs typeface="Twentieth Century"/>
                  <a:sym typeface="Twentieth Century"/>
                </a:rPr>
                <a:t>Meeting up with team members with midterms happening</a:t>
              </a:r>
              <a:endParaRPr/>
            </a:p>
          </p:txBody>
        </p:sp>
        <p:sp>
          <p:nvSpPr>
            <p:cNvPr id="661" name="Google Shape;661;p9"/>
            <p:cNvSpPr/>
            <p:nvPr/>
          </p:nvSpPr>
          <p:spPr>
            <a:xfrm>
              <a:off x="5216385" y="21654"/>
              <a:ext cx="1282575" cy="128257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5485726" y="290994"/>
              <a:ext cx="743893" cy="74389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6773798" y="21654"/>
              <a:ext cx="3023212" cy="12825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txBox="1"/>
            <p:nvPr/>
          </p:nvSpPr>
          <p:spPr>
            <a:xfrm>
              <a:off x="6773798" y="21654"/>
              <a:ext cx="3023212" cy="128257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2400"/>
                <a:buFont typeface="Twentieth Century"/>
                <a:buNone/>
              </a:pPr>
              <a:r>
                <a:rPr b="0" i="0" lang="en-US" sz="2400" u="none" cap="none" strike="noStrike">
                  <a:solidFill>
                    <a:schemeClr val="lt1"/>
                  </a:solidFill>
                  <a:latin typeface="Twentieth Century"/>
                  <a:ea typeface="Twentieth Century"/>
                  <a:cs typeface="Twentieth Century"/>
                  <a:sym typeface="Twentieth Century"/>
                </a:rPr>
                <a:t>Getting everyone on the same page with Android Studios</a:t>
              </a:r>
              <a:endParaRPr/>
            </a:p>
          </p:txBody>
        </p:sp>
        <p:sp>
          <p:nvSpPr>
            <p:cNvPr id="665" name="Google Shape;665;p9"/>
            <p:cNvSpPr/>
            <p:nvPr/>
          </p:nvSpPr>
          <p:spPr>
            <a:xfrm>
              <a:off x="108989" y="1838491"/>
              <a:ext cx="1282575" cy="128257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378329" y="2107832"/>
              <a:ext cx="743893" cy="743893"/>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1666401" y="1838491"/>
              <a:ext cx="3023212" cy="12825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txBox="1"/>
            <p:nvPr/>
          </p:nvSpPr>
          <p:spPr>
            <a:xfrm>
              <a:off x="1666401" y="1838491"/>
              <a:ext cx="3023212" cy="128257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2400"/>
                <a:buFont typeface="Twentieth Century"/>
                <a:buNone/>
              </a:pPr>
              <a:r>
                <a:rPr b="0" i="0" lang="en-US" sz="2400" u="none" cap="none" strike="noStrike">
                  <a:solidFill>
                    <a:schemeClr val="lt1"/>
                  </a:solidFill>
                  <a:latin typeface="Twentieth Century"/>
                  <a:ea typeface="Twentieth Century"/>
                  <a:cs typeface="Twentieth Century"/>
                  <a:sym typeface="Twentieth Century"/>
                </a:rPr>
                <a:t>Coordinating the GitHub to work across  the 3 repositories for one application</a:t>
              </a:r>
              <a:endParaRPr/>
            </a:p>
          </p:txBody>
        </p:sp>
        <p:sp>
          <p:nvSpPr>
            <p:cNvPr id="669" name="Google Shape;669;p9"/>
            <p:cNvSpPr/>
            <p:nvPr/>
          </p:nvSpPr>
          <p:spPr>
            <a:xfrm>
              <a:off x="5216385" y="1838491"/>
              <a:ext cx="1282575" cy="128257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5485726" y="2107832"/>
              <a:ext cx="743893" cy="743893"/>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6773798" y="1838491"/>
              <a:ext cx="3023212" cy="12825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txBox="1"/>
            <p:nvPr/>
          </p:nvSpPr>
          <p:spPr>
            <a:xfrm>
              <a:off x="6773798" y="1838491"/>
              <a:ext cx="3023212" cy="128257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2400"/>
                <a:buFont typeface="Twentieth Century"/>
                <a:buNone/>
              </a:pPr>
              <a:r>
                <a:rPr b="0" i="0" lang="en-US" sz="2400" u="none" cap="none" strike="noStrike">
                  <a:solidFill>
                    <a:schemeClr val="lt1"/>
                  </a:solidFill>
                  <a:latin typeface="Twentieth Century"/>
                  <a:ea typeface="Twentieth Century"/>
                  <a:cs typeface="Twentieth Century"/>
                  <a:sym typeface="Twentieth Century"/>
                </a:rPr>
                <a:t>Having the completed Android Studio XML pages working with the database &amp; backend</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2019-10-22T14:43:43Z</dcterms:created>
  <dc:creator>Paulyn L Monasterio</dc:creator>
</cp:coreProperties>
</file>