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x Steinke" initials="FS" lastIdx="1" clrIdx="0">
    <p:extLst>
      <p:ext uri="{19B8F6BF-5375-455C-9EA6-DF929625EA0E}">
        <p15:presenceInfo xmlns:p15="http://schemas.microsoft.com/office/powerpoint/2012/main" userId="2dae7a4e8c26e5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100" d="100"/>
          <a:sy n="100" d="100"/>
        </p:scale>
        <p:origin x="81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AB4246-63FA-455F-AE62-821B892EC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C4EC2C-6678-4A77-AD63-A5604A51E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1C0FAE-2224-4582-A2A4-E80BEB15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87A3-17E7-47D1-91ED-CED11AD9B4A0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EFABD7-7E0F-4437-970C-BE77B9E8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D03E34-4313-4EC2-AB9E-167E0FA3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F9E5-B367-4E49-A862-C5C3F3842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490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12D830-A6C8-4AAD-9957-0F44801A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F42CB0-4AA1-4FD1-B8A3-75D782EAD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79C639-3BCA-40A6-A56C-E80C674B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87A3-17E7-47D1-91ED-CED11AD9B4A0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66B643-5C9F-4B6D-BE25-7289683A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84D7F-36A8-4784-8DF2-525E23440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F9E5-B367-4E49-A862-C5C3F3842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06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30CE4E6-084B-4D4E-9B75-8CB59F1A5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D62B5A-20BF-4004-BBFC-09AAAC4C9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4F4169-41EB-484A-8B64-6958A3A4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87A3-17E7-47D1-91ED-CED11AD9B4A0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2AB3C9-B623-4D18-8E0C-9E3839B1D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202F0F-C589-432F-8039-55C626D5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F9E5-B367-4E49-A862-C5C3F3842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61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208B7C-9319-4E1C-8D6F-E7C43FFB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4D929D-CCB7-4A05-AD16-A237D1725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C7CF53-E2B6-406D-9128-8CA3F0F5D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87A3-17E7-47D1-91ED-CED11AD9B4A0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2B45B9-BA19-4282-AA78-C11B5D7D4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91E59A-91C9-41FC-B92A-E5819520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F9E5-B367-4E49-A862-C5C3F3842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67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8E6FC-08AD-4E31-B6B5-9B0E424A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2D67C6-D537-4EC0-91B3-08BBAA5EE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637A93-AC9D-412E-B102-EC59F40C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87A3-17E7-47D1-91ED-CED11AD9B4A0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9CC12A-98EF-44F9-9399-BBE4638E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CBC32D-2A3E-4D4A-9E9E-AD408BBF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F9E5-B367-4E49-A862-C5C3F3842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8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5AE85-80A6-4F77-B6C9-FE40EFC8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FF9AEE-DC75-4D98-AAB2-7A37DB6D0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C70670-3E8B-47DE-9070-2862D6E28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B53D07-5C4F-4E17-94EB-C646D04EB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87A3-17E7-47D1-91ED-CED11AD9B4A0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9C75F1-85ED-45FD-A47E-339809E1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90045C-8475-42AF-BF01-EDE8FCCC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F9E5-B367-4E49-A862-C5C3F3842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58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47CF98-FCE0-465A-B882-DB5BDB0A5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EECED7-98EF-4382-B438-D8CD271BE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C8F0DB-482A-4CEF-9158-78164D03C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D25F37D-4B9C-454A-B740-5F9837D21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EA3164-B15F-4AC3-A5B3-CD3DC86FC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5022EC-706F-40B7-B6A4-805B1FEA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87A3-17E7-47D1-91ED-CED11AD9B4A0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216E0E1-8470-4975-A45A-81BF6B10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23A7162-CC59-43E4-888F-C7BBC879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F9E5-B367-4E49-A862-C5C3F3842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4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C6D66-9195-482A-BD7A-6264D491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AB65F4A-62B4-4272-8E22-56B4538C2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87A3-17E7-47D1-91ED-CED11AD9B4A0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006061-8866-44CC-9145-04B1CE3B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EBFBCE-FC09-4EDA-8424-A8F6ECEA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F9E5-B367-4E49-A862-C5C3F3842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88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A709259-27AB-4DD8-BB0F-BB04901D7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87A3-17E7-47D1-91ED-CED11AD9B4A0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151A0B0-F969-4E81-9265-EC26DC1C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C19294-42DB-46E6-BA02-B2AAB608C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F9E5-B367-4E49-A862-C5C3F3842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97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742AE-7255-456D-A0B3-38BBC076F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6995AF-71A6-40B9-BFA3-59288E5ED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E00206-EA10-4C3A-90EA-77937D31E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A471CD-C7B6-4FFA-9D22-EC11C1F5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87A3-17E7-47D1-91ED-CED11AD9B4A0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FBDB61-9169-48FC-95EF-DA94ED17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D2A59D-546F-42E3-93C6-602D30F3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F9E5-B367-4E49-A862-C5C3F3842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84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ACB95-B51E-4D55-8CC2-07128D6B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54E18C9-02E8-4775-BF97-6A53C9A24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F7C1E8-AEB0-4782-A1C3-2CD9BEA8C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0FA96B-0E44-41DB-AA87-B1732B1FF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87A3-17E7-47D1-91ED-CED11AD9B4A0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C41C1A-B795-4C63-8D92-AB571BC9D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484F2A-3A15-4E20-B695-CE9B588C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F9E5-B367-4E49-A862-C5C3F3842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55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FE34749-A4E2-4899-A1F1-B20336D17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EA719C-506B-401F-9CAF-6C85E83FC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D8DDDF-AC78-4FE0-B854-264DD0EF2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E87A3-17E7-47D1-91ED-CED11AD9B4A0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769C6A-2F33-42C9-84BD-6B576DFC1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930BA5-A936-4B73-8897-6CAA4CDEA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CF9E5-B367-4E49-A862-C5C3F3842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25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7163C24-7A26-4A57-8412-68F37FF0E2FB}"/>
              </a:ext>
            </a:extLst>
          </p:cNvPr>
          <p:cNvSpPr/>
          <p:nvPr/>
        </p:nvSpPr>
        <p:spPr>
          <a:xfrm>
            <a:off x="462390" y="823006"/>
            <a:ext cx="1709255" cy="31652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u="sng" dirty="0"/>
              <a:t>Product</a:t>
            </a:r>
          </a:p>
          <a:p>
            <a:pPr algn="ctr"/>
            <a:endParaRPr lang="de-DE" dirty="0"/>
          </a:p>
          <a:p>
            <a:pPr algn="ctr"/>
            <a:r>
              <a:rPr lang="de-DE" b="1" dirty="0"/>
              <a:t>PK: Name</a:t>
            </a:r>
          </a:p>
          <a:p>
            <a:pPr algn="ctr"/>
            <a:endParaRPr lang="de-DE" b="1" dirty="0"/>
          </a:p>
          <a:p>
            <a:pPr algn="ctr"/>
            <a:r>
              <a:rPr lang="de-DE" dirty="0" err="1"/>
              <a:t>Category</a:t>
            </a:r>
            <a:endParaRPr lang="de-DE" dirty="0"/>
          </a:p>
          <a:p>
            <a:pPr algn="ctr"/>
            <a:r>
              <a:rPr lang="de-DE" dirty="0" err="1"/>
              <a:t>Package_Gram</a:t>
            </a:r>
            <a:endParaRPr lang="de-DE" dirty="0"/>
          </a:p>
          <a:p>
            <a:pPr algn="ctr"/>
            <a:r>
              <a:rPr lang="de-DE" dirty="0"/>
              <a:t>Kcal</a:t>
            </a:r>
          </a:p>
          <a:p>
            <a:pPr algn="ctr"/>
            <a:r>
              <a:rPr lang="de-DE" dirty="0" err="1"/>
              <a:t>Carbohydrates</a:t>
            </a:r>
            <a:endParaRPr lang="de-DE" dirty="0"/>
          </a:p>
          <a:p>
            <a:pPr algn="ctr"/>
            <a:r>
              <a:rPr lang="de-DE" dirty="0"/>
              <a:t>Protein</a:t>
            </a:r>
          </a:p>
          <a:p>
            <a:pPr algn="ctr"/>
            <a:r>
              <a:rPr lang="de-DE" dirty="0" err="1"/>
              <a:t>Fat</a:t>
            </a:r>
            <a:endParaRPr lang="de-DE" dirty="0"/>
          </a:p>
          <a:p>
            <a:pPr algn="ctr"/>
            <a:r>
              <a:rPr lang="de-DE" dirty="0"/>
              <a:t>Unit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A0231EC-EDA9-4FFC-A533-6837B28A5CFE}"/>
              </a:ext>
            </a:extLst>
          </p:cNvPr>
          <p:cNvSpPr/>
          <p:nvPr/>
        </p:nvSpPr>
        <p:spPr>
          <a:xfrm>
            <a:off x="6666216" y="823006"/>
            <a:ext cx="1709255" cy="31652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u="sng" dirty="0"/>
              <a:t>Recipe</a:t>
            </a:r>
          </a:p>
          <a:p>
            <a:pPr algn="ctr"/>
            <a:endParaRPr lang="de-DE" dirty="0"/>
          </a:p>
          <a:p>
            <a:pPr algn="ctr"/>
            <a:r>
              <a:rPr lang="de-DE" b="1" dirty="0"/>
              <a:t>PK: Name</a:t>
            </a:r>
          </a:p>
          <a:p>
            <a:pPr algn="ctr"/>
            <a:endParaRPr lang="de-DE" b="1" dirty="0"/>
          </a:p>
          <a:p>
            <a:pPr algn="ctr"/>
            <a:r>
              <a:rPr lang="de-DE" dirty="0"/>
              <a:t>Description</a:t>
            </a:r>
          </a:p>
          <a:p>
            <a:pPr algn="ctr"/>
            <a:r>
              <a:rPr lang="de-DE" dirty="0"/>
              <a:t>Kcal</a:t>
            </a:r>
          </a:p>
          <a:p>
            <a:pPr algn="ctr"/>
            <a:r>
              <a:rPr lang="de-DE" dirty="0" err="1"/>
              <a:t>Carbohydrates</a:t>
            </a:r>
            <a:endParaRPr lang="de-DE" dirty="0"/>
          </a:p>
          <a:p>
            <a:pPr algn="ctr"/>
            <a:r>
              <a:rPr lang="de-DE" dirty="0"/>
              <a:t>Protein</a:t>
            </a:r>
          </a:p>
          <a:p>
            <a:pPr algn="ctr"/>
            <a:r>
              <a:rPr lang="de-DE" dirty="0" err="1"/>
              <a:t>Fat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F6270FC-55DC-43E5-A2DD-C085F5C5994F}"/>
              </a:ext>
            </a:extLst>
          </p:cNvPr>
          <p:cNvSpPr/>
          <p:nvPr/>
        </p:nvSpPr>
        <p:spPr>
          <a:xfrm>
            <a:off x="3199526" y="1518708"/>
            <a:ext cx="2326259" cy="1773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u="sng" dirty="0"/>
              <a:t>Recipe Part</a:t>
            </a:r>
          </a:p>
          <a:p>
            <a:pPr algn="ctr"/>
            <a:endParaRPr lang="de-DE" dirty="0"/>
          </a:p>
          <a:p>
            <a:pPr algn="ctr"/>
            <a:r>
              <a:rPr lang="de-DE" b="1" dirty="0"/>
              <a:t>PK/FK: </a:t>
            </a:r>
            <a:r>
              <a:rPr lang="de-DE" b="1" dirty="0" err="1"/>
              <a:t>Product_Name</a:t>
            </a:r>
            <a:endParaRPr lang="de-DE" b="1" dirty="0"/>
          </a:p>
          <a:p>
            <a:pPr algn="ctr"/>
            <a:r>
              <a:rPr lang="de-DE" b="1" dirty="0"/>
              <a:t>PK/FK: </a:t>
            </a:r>
            <a:r>
              <a:rPr lang="de-DE" b="1" dirty="0" err="1"/>
              <a:t>Recipe_Name</a:t>
            </a:r>
            <a:endParaRPr lang="de-DE" b="1" dirty="0"/>
          </a:p>
          <a:p>
            <a:pPr algn="ctr"/>
            <a:endParaRPr lang="de-DE" b="1" dirty="0"/>
          </a:p>
          <a:p>
            <a:pPr algn="ctr"/>
            <a:r>
              <a:rPr lang="de-DE" dirty="0" err="1"/>
              <a:t>Number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00917F7-0141-46A0-91E7-846437F4DF64}"/>
              </a:ext>
            </a:extLst>
          </p:cNvPr>
          <p:cNvSpPr/>
          <p:nvPr/>
        </p:nvSpPr>
        <p:spPr>
          <a:xfrm>
            <a:off x="9403351" y="1888911"/>
            <a:ext cx="2326259" cy="10334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u="sng" dirty="0"/>
              <a:t>Recipe </a:t>
            </a:r>
            <a:r>
              <a:rPr lang="de-DE" sz="2000" b="1" u="sng" dirty="0" err="1"/>
              <a:t>Planning</a:t>
            </a:r>
            <a:endParaRPr lang="de-DE" sz="2000" b="1" u="sng" dirty="0"/>
          </a:p>
          <a:p>
            <a:pPr algn="ctr"/>
            <a:endParaRPr lang="de-DE" dirty="0"/>
          </a:p>
          <a:p>
            <a:pPr algn="ctr"/>
            <a:r>
              <a:rPr lang="de-DE" b="1" dirty="0"/>
              <a:t>PK/FK: </a:t>
            </a:r>
            <a:r>
              <a:rPr lang="de-DE" b="1" dirty="0" err="1"/>
              <a:t>Recipe_Name</a:t>
            </a:r>
            <a:endParaRPr lang="de-DE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BCAD9C3-8B21-4B80-AC30-0489EC93E8E8}"/>
              </a:ext>
            </a:extLst>
          </p:cNvPr>
          <p:cNvSpPr/>
          <p:nvPr/>
        </p:nvSpPr>
        <p:spPr>
          <a:xfrm>
            <a:off x="3199526" y="4905267"/>
            <a:ext cx="2326259" cy="17325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u="sng" dirty="0"/>
              <a:t>Shopping List</a:t>
            </a:r>
          </a:p>
          <a:p>
            <a:pPr algn="ctr"/>
            <a:endParaRPr lang="de-DE" dirty="0"/>
          </a:p>
          <a:p>
            <a:pPr algn="ctr"/>
            <a:r>
              <a:rPr lang="de-DE" b="1" dirty="0"/>
              <a:t>PK: </a:t>
            </a:r>
            <a:r>
              <a:rPr lang="de-DE" b="1" dirty="0" err="1"/>
              <a:t>List_Name</a:t>
            </a:r>
            <a:endParaRPr lang="de-DE" b="1" dirty="0"/>
          </a:p>
          <a:p>
            <a:pPr algn="ctr"/>
            <a:r>
              <a:rPr lang="de-DE" b="1" dirty="0"/>
              <a:t>PK/FK: </a:t>
            </a:r>
            <a:r>
              <a:rPr lang="de-DE" b="1" dirty="0" err="1"/>
              <a:t>Product_Name</a:t>
            </a:r>
            <a:endParaRPr lang="de-DE" b="1" dirty="0"/>
          </a:p>
          <a:p>
            <a:pPr algn="ctr"/>
            <a:endParaRPr lang="de-DE" b="1" dirty="0"/>
          </a:p>
          <a:p>
            <a:pPr algn="ctr"/>
            <a:r>
              <a:rPr lang="de-DE" dirty="0" err="1"/>
              <a:t>Number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3252AA4-DEF0-4751-9C25-C21D3DE70782}"/>
              </a:ext>
            </a:extLst>
          </p:cNvPr>
          <p:cNvSpPr/>
          <p:nvPr/>
        </p:nvSpPr>
        <p:spPr>
          <a:xfrm>
            <a:off x="462390" y="4905267"/>
            <a:ext cx="2326259" cy="14666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u="sng" dirty="0"/>
              <a:t>Stock</a:t>
            </a:r>
          </a:p>
          <a:p>
            <a:pPr algn="ctr"/>
            <a:endParaRPr lang="de-DE" dirty="0"/>
          </a:p>
          <a:p>
            <a:pPr algn="ctr"/>
            <a:r>
              <a:rPr lang="de-DE" b="1" dirty="0"/>
              <a:t>PK/FK: </a:t>
            </a:r>
            <a:r>
              <a:rPr lang="de-DE" b="1" dirty="0" err="1"/>
              <a:t>Product_Name</a:t>
            </a:r>
            <a:endParaRPr lang="de-DE" b="1" dirty="0"/>
          </a:p>
          <a:p>
            <a:pPr algn="ctr"/>
            <a:endParaRPr lang="de-DE" b="1" dirty="0"/>
          </a:p>
          <a:p>
            <a:pPr algn="ctr"/>
            <a:r>
              <a:rPr lang="de-DE" dirty="0" err="1"/>
              <a:t>Number</a:t>
            </a:r>
            <a:endParaRPr lang="de-DE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5A82489-15DC-45E8-B50A-FF4A19E1C075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2171645" y="2405651"/>
            <a:ext cx="102788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E068F80-E782-4990-A578-ECB9C47AEA62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5525785" y="2405651"/>
            <a:ext cx="114043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6697D50-C4A7-4313-B062-51E0F1072E03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>
            <a:off x="8375471" y="2405652"/>
            <a:ext cx="10278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BB3F1C36-5E16-4D7E-87A1-332BDFD2AD70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16200000" flipH="1">
            <a:off x="1012785" y="4292532"/>
            <a:ext cx="916968" cy="308502"/>
          </a:xfrm>
          <a:prstGeom prst="bentConnector3">
            <a:avLst>
              <a:gd name="adj1" fmla="val 935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EFA29DB5-A5CE-4697-A515-06483C02A7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2381353" y="2923964"/>
            <a:ext cx="916968" cy="3045638"/>
          </a:xfrm>
          <a:prstGeom prst="bentConnector3">
            <a:avLst>
              <a:gd name="adj1" fmla="val 966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CC61444E-1805-41A5-82B0-B4B98F02E9BF}"/>
              </a:ext>
            </a:extLst>
          </p:cNvPr>
          <p:cNvSpPr txBox="1"/>
          <p:nvPr/>
        </p:nvSpPr>
        <p:spPr>
          <a:xfrm>
            <a:off x="2244904" y="2017447"/>
            <a:ext cx="92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         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F1425DA-837C-45DA-9C7F-6F6C4ADE7AA5}"/>
              </a:ext>
            </a:extLst>
          </p:cNvPr>
          <p:cNvSpPr txBox="1"/>
          <p:nvPr/>
        </p:nvSpPr>
        <p:spPr>
          <a:xfrm>
            <a:off x="5584975" y="2036319"/>
            <a:ext cx="96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          1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86731A3-7682-42FA-9DFA-165C306789E0}"/>
              </a:ext>
            </a:extLst>
          </p:cNvPr>
          <p:cNvSpPr txBox="1"/>
          <p:nvPr/>
        </p:nvSpPr>
        <p:spPr>
          <a:xfrm>
            <a:off x="8426756" y="2036319"/>
            <a:ext cx="92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1         1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2355831-6390-4111-8B8A-DBC99AD825CB}"/>
              </a:ext>
            </a:extLst>
          </p:cNvPr>
          <p:cNvSpPr txBox="1"/>
          <p:nvPr/>
        </p:nvSpPr>
        <p:spPr>
          <a:xfrm>
            <a:off x="1638044" y="4527581"/>
            <a:ext cx="30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         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E0AC180-39A1-4B40-8277-C03EA4A8A231}"/>
              </a:ext>
            </a:extLst>
          </p:cNvPr>
          <p:cNvSpPr txBox="1"/>
          <p:nvPr/>
        </p:nvSpPr>
        <p:spPr>
          <a:xfrm>
            <a:off x="1159433" y="4140698"/>
            <a:ext cx="30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         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E8BA0A1-F99E-4C87-BC5B-9D1E5978EF1B}"/>
              </a:ext>
            </a:extLst>
          </p:cNvPr>
          <p:cNvSpPr txBox="1"/>
          <p:nvPr/>
        </p:nvSpPr>
        <p:spPr>
          <a:xfrm>
            <a:off x="4391176" y="4535935"/>
            <a:ext cx="30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        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E771BC5-620C-49A2-BCE7-3B9B813A4013}"/>
              </a:ext>
            </a:extLst>
          </p:cNvPr>
          <p:cNvSpPr txBox="1"/>
          <p:nvPr/>
        </p:nvSpPr>
        <p:spPr>
          <a:xfrm>
            <a:off x="460525" y="114301"/>
            <a:ext cx="512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u="sng" dirty="0"/>
              <a:t>Entities:</a:t>
            </a:r>
          </a:p>
        </p:txBody>
      </p:sp>
    </p:spTree>
    <p:extLst>
      <p:ext uri="{BB962C8B-B14F-4D97-AF65-F5344CB8AC3E}">
        <p14:creationId xmlns:p14="http://schemas.microsoft.com/office/powerpoint/2010/main" val="398164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7163C24-7A26-4A57-8412-68F37FF0E2FB}"/>
              </a:ext>
            </a:extLst>
          </p:cNvPr>
          <p:cNvSpPr/>
          <p:nvPr/>
        </p:nvSpPr>
        <p:spPr>
          <a:xfrm>
            <a:off x="416754" y="704920"/>
            <a:ext cx="1709255" cy="4472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u="sng" dirty="0"/>
              <a:t>Product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Name</a:t>
            </a:r>
            <a:endParaRPr lang="de-DE" b="1" dirty="0"/>
          </a:p>
          <a:p>
            <a:pPr algn="ctr"/>
            <a:r>
              <a:rPr lang="de-DE" dirty="0" err="1"/>
              <a:t>Category</a:t>
            </a:r>
            <a:endParaRPr lang="de-DE" dirty="0"/>
          </a:p>
          <a:p>
            <a:pPr algn="ctr"/>
            <a:r>
              <a:rPr lang="de-DE" dirty="0" err="1"/>
              <a:t>Package_Gram</a:t>
            </a:r>
            <a:endParaRPr lang="de-DE" dirty="0"/>
          </a:p>
          <a:p>
            <a:pPr algn="ctr"/>
            <a:r>
              <a:rPr lang="de-DE" dirty="0"/>
              <a:t>Kcal</a:t>
            </a:r>
          </a:p>
          <a:p>
            <a:pPr algn="ctr"/>
            <a:r>
              <a:rPr lang="de-DE" dirty="0" err="1"/>
              <a:t>Carbohydrates</a:t>
            </a:r>
            <a:endParaRPr lang="de-DE" dirty="0"/>
          </a:p>
          <a:p>
            <a:pPr algn="ctr"/>
            <a:r>
              <a:rPr lang="de-DE" dirty="0"/>
              <a:t>Protein</a:t>
            </a:r>
          </a:p>
          <a:p>
            <a:pPr algn="ctr"/>
            <a:r>
              <a:rPr lang="de-DE" dirty="0" err="1"/>
              <a:t>Fat</a:t>
            </a:r>
            <a:endParaRPr lang="de-DE" dirty="0"/>
          </a:p>
          <a:p>
            <a:pPr algn="ctr"/>
            <a:r>
              <a:rPr lang="de-DE" dirty="0"/>
              <a:t>Unit</a:t>
            </a:r>
          </a:p>
          <a:p>
            <a:pPr algn="ctr"/>
            <a:r>
              <a:rPr lang="de-DE" dirty="0"/>
              <a:t>---------------------</a:t>
            </a:r>
          </a:p>
          <a:p>
            <a:pPr algn="ctr"/>
            <a:r>
              <a:rPr lang="de-DE" dirty="0"/>
              <a:t>Add()</a:t>
            </a:r>
          </a:p>
          <a:p>
            <a:pPr algn="ctr"/>
            <a:r>
              <a:rPr lang="de-DE" dirty="0"/>
              <a:t>Remove()</a:t>
            </a:r>
          </a:p>
          <a:p>
            <a:pPr algn="ctr"/>
            <a:r>
              <a:rPr lang="de-DE" dirty="0"/>
              <a:t>Update()</a:t>
            </a:r>
          </a:p>
          <a:p>
            <a:pPr algn="ctr"/>
            <a:r>
              <a:rPr lang="de-DE" dirty="0" err="1"/>
              <a:t>Get</a:t>
            </a:r>
            <a:r>
              <a:rPr lang="de-DE" dirty="0"/>
              <a:t>(Name)</a:t>
            </a:r>
          </a:p>
          <a:p>
            <a:pPr algn="ctr"/>
            <a:r>
              <a:rPr lang="de-DE" dirty="0" err="1"/>
              <a:t>GetAll</a:t>
            </a:r>
            <a:r>
              <a:rPr lang="de-DE" dirty="0"/>
              <a:t>()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A0231EC-EDA9-4FFC-A533-6837B28A5CFE}"/>
              </a:ext>
            </a:extLst>
          </p:cNvPr>
          <p:cNvSpPr/>
          <p:nvPr/>
        </p:nvSpPr>
        <p:spPr>
          <a:xfrm>
            <a:off x="6904413" y="703037"/>
            <a:ext cx="2439684" cy="41966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u="sng" dirty="0"/>
              <a:t>Recipe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Name</a:t>
            </a:r>
          </a:p>
          <a:p>
            <a:pPr algn="ctr"/>
            <a:r>
              <a:rPr lang="de-DE" dirty="0"/>
              <a:t>Map &lt;Product, Integer&gt;</a:t>
            </a:r>
          </a:p>
          <a:p>
            <a:pPr algn="ctr"/>
            <a:r>
              <a:rPr lang="de-DE" dirty="0"/>
              <a:t>Description</a:t>
            </a:r>
          </a:p>
          <a:p>
            <a:pPr algn="ctr"/>
            <a:r>
              <a:rPr lang="de-DE" dirty="0"/>
              <a:t>Kcal</a:t>
            </a:r>
          </a:p>
          <a:p>
            <a:pPr algn="ctr"/>
            <a:r>
              <a:rPr lang="de-DE" dirty="0" err="1"/>
              <a:t>Carbohydrates</a:t>
            </a:r>
            <a:endParaRPr lang="de-DE" dirty="0"/>
          </a:p>
          <a:p>
            <a:pPr algn="ctr"/>
            <a:r>
              <a:rPr lang="de-DE" dirty="0"/>
              <a:t>Protein</a:t>
            </a:r>
          </a:p>
          <a:p>
            <a:pPr algn="ctr"/>
            <a:r>
              <a:rPr lang="de-DE" dirty="0" err="1"/>
              <a:t>Fat</a:t>
            </a:r>
            <a:endParaRPr lang="de-DE" dirty="0"/>
          </a:p>
          <a:p>
            <a:pPr algn="ctr"/>
            <a:r>
              <a:rPr lang="de-DE" dirty="0"/>
              <a:t>--------------------------------</a:t>
            </a:r>
          </a:p>
          <a:p>
            <a:pPr algn="ctr"/>
            <a:r>
              <a:rPr lang="de-DE" dirty="0"/>
              <a:t>Add()</a:t>
            </a:r>
          </a:p>
          <a:p>
            <a:pPr algn="ctr"/>
            <a:r>
              <a:rPr lang="de-DE" dirty="0"/>
              <a:t>Remove()</a:t>
            </a:r>
          </a:p>
          <a:p>
            <a:pPr algn="ctr"/>
            <a:r>
              <a:rPr lang="de-DE" dirty="0"/>
              <a:t>Update()</a:t>
            </a:r>
          </a:p>
          <a:p>
            <a:pPr algn="ctr"/>
            <a:r>
              <a:rPr lang="de-DE" dirty="0" err="1"/>
              <a:t>Get</a:t>
            </a:r>
            <a:r>
              <a:rPr lang="de-DE" dirty="0"/>
              <a:t>(Name)</a:t>
            </a:r>
          </a:p>
          <a:p>
            <a:pPr algn="ctr"/>
            <a:r>
              <a:rPr lang="de-DE" dirty="0" err="1"/>
              <a:t>GetAll</a:t>
            </a:r>
            <a:r>
              <a:rPr lang="de-DE" dirty="0"/>
              <a:t>()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00917F7-0141-46A0-91E7-846437F4DF64}"/>
              </a:ext>
            </a:extLst>
          </p:cNvPr>
          <p:cNvSpPr/>
          <p:nvPr/>
        </p:nvSpPr>
        <p:spPr>
          <a:xfrm>
            <a:off x="9939097" y="1620442"/>
            <a:ext cx="1902824" cy="23618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u="sng" dirty="0"/>
              <a:t>Recipe </a:t>
            </a:r>
            <a:r>
              <a:rPr lang="de-DE" sz="2000" b="1" u="sng" dirty="0" err="1"/>
              <a:t>Planning</a:t>
            </a:r>
            <a:endParaRPr lang="de-DE" sz="2000" b="1" u="sng" dirty="0"/>
          </a:p>
          <a:p>
            <a:pPr algn="ctr"/>
            <a:endParaRPr lang="de-DE" dirty="0"/>
          </a:p>
          <a:p>
            <a:pPr algn="ctr"/>
            <a:r>
              <a:rPr lang="de-DE" dirty="0"/>
              <a:t>List &lt;Recipe&gt;</a:t>
            </a:r>
          </a:p>
          <a:p>
            <a:pPr algn="ctr"/>
            <a:r>
              <a:rPr lang="de-DE" dirty="0"/>
              <a:t>-----------------------</a:t>
            </a:r>
          </a:p>
          <a:p>
            <a:pPr algn="ctr"/>
            <a:r>
              <a:rPr lang="de-DE" dirty="0"/>
              <a:t>Add()</a:t>
            </a:r>
          </a:p>
          <a:p>
            <a:pPr algn="ctr"/>
            <a:r>
              <a:rPr lang="de-DE" dirty="0"/>
              <a:t>Remove()</a:t>
            </a:r>
          </a:p>
          <a:p>
            <a:pPr algn="ctr"/>
            <a:r>
              <a:rPr lang="de-DE" dirty="0" err="1"/>
              <a:t>Reset</a:t>
            </a:r>
            <a:r>
              <a:rPr lang="de-DE" dirty="0"/>
              <a:t>()</a:t>
            </a:r>
          </a:p>
          <a:p>
            <a:pPr algn="ctr"/>
            <a:r>
              <a:rPr lang="de-DE" dirty="0" err="1"/>
              <a:t>GetAll</a:t>
            </a:r>
            <a:r>
              <a:rPr lang="de-DE" dirty="0"/>
              <a:t>()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BCAD9C3-8B21-4B80-AC30-0489EC93E8E8}"/>
              </a:ext>
            </a:extLst>
          </p:cNvPr>
          <p:cNvSpPr/>
          <p:nvPr/>
        </p:nvSpPr>
        <p:spPr>
          <a:xfrm>
            <a:off x="3361451" y="986907"/>
            <a:ext cx="2510284" cy="3106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u="sng" dirty="0"/>
              <a:t>Shopping List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Name</a:t>
            </a:r>
          </a:p>
          <a:p>
            <a:pPr algn="ctr"/>
            <a:r>
              <a:rPr lang="de-DE" dirty="0"/>
              <a:t>Map &lt;Product, Integer&gt;</a:t>
            </a:r>
          </a:p>
          <a:p>
            <a:pPr algn="ctr"/>
            <a:r>
              <a:rPr lang="de-DE" dirty="0"/>
              <a:t>---------------------------------</a:t>
            </a:r>
          </a:p>
          <a:p>
            <a:pPr algn="ctr"/>
            <a:r>
              <a:rPr lang="de-DE" dirty="0"/>
              <a:t>Add()</a:t>
            </a:r>
          </a:p>
          <a:p>
            <a:pPr algn="ctr"/>
            <a:r>
              <a:rPr lang="de-DE" dirty="0"/>
              <a:t>Update()</a:t>
            </a:r>
          </a:p>
          <a:p>
            <a:pPr algn="ctr"/>
            <a:r>
              <a:rPr lang="de-DE" dirty="0"/>
              <a:t>Remove()</a:t>
            </a:r>
          </a:p>
          <a:p>
            <a:pPr algn="ctr"/>
            <a:r>
              <a:rPr lang="de-DE" dirty="0" err="1"/>
              <a:t>Reset</a:t>
            </a:r>
            <a:r>
              <a:rPr lang="de-DE" dirty="0"/>
              <a:t>() </a:t>
            </a:r>
          </a:p>
          <a:p>
            <a:pPr algn="ctr"/>
            <a:r>
              <a:rPr lang="de-DE" dirty="0" err="1"/>
              <a:t>Get</a:t>
            </a:r>
            <a:r>
              <a:rPr lang="de-DE" dirty="0"/>
              <a:t>(Product)</a:t>
            </a:r>
          </a:p>
          <a:p>
            <a:pPr algn="ctr"/>
            <a:r>
              <a:rPr lang="de-DE" dirty="0" err="1"/>
              <a:t>GetAll</a:t>
            </a:r>
            <a:r>
              <a:rPr lang="de-DE" dirty="0"/>
              <a:t>()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3252AA4-DEF0-4751-9C25-C21D3DE70782}"/>
              </a:ext>
            </a:extLst>
          </p:cNvPr>
          <p:cNvSpPr/>
          <p:nvPr/>
        </p:nvSpPr>
        <p:spPr>
          <a:xfrm>
            <a:off x="3361451" y="4210988"/>
            <a:ext cx="2510284" cy="25698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u="sng" dirty="0"/>
              <a:t>Stock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Map &lt;Product, Integer&gt;</a:t>
            </a:r>
          </a:p>
          <a:p>
            <a:pPr algn="ctr"/>
            <a:r>
              <a:rPr lang="de-DE" dirty="0"/>
              <a:t>--------------------------------</a:t>
            </a:r>
          </a:p>
          <a:p>
            <a:pPr algn="ctr"/>
            <a:r>
              <a:rPr lang="de-DE" dirty="0"/>
              <a:t>Add()</a:t>
            </a:r>
          </a:p>
          <a:p>
            <a:pPr algn="ctr"/>
            <a:r>
              <a:rPr lang="de-DE" dirty="0"/>
              <a:t>Update()</a:t>
            </a:r>
          </a:p>
          <a:p>
            <a:pPr algn="ctr"/>
            <a:r>
              <a:rPr lang="de-DE" dirty="0" err="1"/>
              <a:t>Reset</a:t>
            </a:r>
            <a:r>
              <a:rPr lang="de-DE" dirty="0"/>
              <a:t>()</a:t>
            </a:r>
          </a:p>
          <a:p>
            <a:pPr algn="ctr"/>
            <a:r>
              <a:rPr lang="de-DE" dirty="0" err="1"/>
              <a:t>Get</a:t>
            </a:r>
            <a:r>
              <a:rPr lang="de-DE" dirty="0"/>
              <a:t>(Product)</a:t>
            </a:r>
          </a:p>
          <a:p>
            <a:pPr algn="ctr"/>
            <a:r>
              <a:rPr lang="de-DE" dirty="0" err="1"/>
              <a:t>GetAll</a:t>
            </a:r>
            <a:r>
              <a:rPr lang="de-DE" dirty="0"/>
              <a:t>()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E771BC5-620C-49A2-BCE7-3B9B813A4013}"/>
              </a:ext>
            </a:extLst>
          </p:cNvPr>
          <p:cNvSpPr txBox="1"/>
          <p:nvPr/>
        </p:nvSpPr>
        <p:spPr>
          <a:xfrm>
            <a:off x="460525" y="114301"/>
            <a:ext cx="512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u="sng" dirty="0"/>
              <a:t>Models: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4CC8BCC6-A3D6-4C3F-9ED9-D92D230C50DE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2126009" y="2539951"/>
            <a:ext cx="1235442" cy="40141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8B340A30-674F-483A-B429-670DDC4E73D3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126009" y="2941367"/>
            <a:ext cx="1235442" cy="255453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9F99FC47-7AE3-4E39-8DCB-A86DFCEFF917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126009" y="829123"/>
            <a:ext cx="4778404" cy="2112244"/>
          </a:xfrm>
          <a:prstGeom prst="bentConnector3">
            <a:avLst>
              <a:gd name="adj1" fmla="val 1292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896D833-AFEA-493F-A4A2-1BA80E71A8C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9344097" y="2801371"/>
            <a:ext cx="5950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72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E771BC5-620C-49A2-BCE7-3B9B813A4013}"/>
              </a:ext>
            </a:extLst>
          </p:cNvPr>
          <p:cNvSpPr txBox="1"/>
          <p:nvPr/>
        </p:nvSpPr>
        <p:spPr>
          <a:xfrm>
            <a:off x="460525" y="114301"/>
            <a:ext cx="512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u="sng" dirty="0"/>
              <a:t>Klassenstruktur: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AC8B183-D425-4C04-8AF3-B70F8C14D2D0}"/>
              </a:ext>
            </a:extLst>
          </p:cNvPr>
          <p:cNvGrpSpPr/>
          <p:nvPr/>
        </p:nvGrpSpPr>
        <p:grpSpPr>
          <a:xfrm>
            <a:off x="7499712" y="3008445"/>
            <a:ext cx="1862367" cy="542926"/>
            <a:chOff x="9867242" y="1191512"/>
            <a:chExt cx="1862367" cy="542926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D00917F7-0141-46A0-91E7-846437F4DF64}"/>
                </a:ext>
              </a:extLst>
            </p:cNvPr>
            <p:cNvSpPr/>
            <p:nvPr/>
          </p:nvSpPr>
          <p:spPr>
            <a:xfrm>
              <a:off x="9867242" y="1191512"/>
              <a:ext cx="1862367" cy="54292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b="1" dirty="0"/>
                <a:t>Logging</a:t>
              </a:r>
            </a:p>
          </p:txBody>
        </p:sp>
        <p:pic>
          <p:nvPicPr>
            <p:cNvPr id="10" name="Grafik 9" descr="Kasten">
              <a:extLst>
                <a:ext uri="{FF2B5EF4-FFF2-40B4-BE49-F238E27FC236}">
                  <a16:creationId xmlns:a16="http://schemas.microsoft.com/office/drawing/2014/main" id="{E2BA8596-4E1D-4D75-8E5C-9BF497A62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67243" y="1228778"/>
              <a:ext cx="468393" cy="468393"/>
            </a:xfrm>
            <a:prstGeom prst="rect">
              <a:avLst/>
            </a:prstGeom>
          </p:spPr>
        </p:pic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54BC0F4-A814-432C-832F-A09B21E510D1}"/>
              </a:ext>
            </a:extLst>
          </p:cNvPr>
          <p:cNvGrpSpPr/>
          <p:nvPr/>
        </p:nvGrpSpPr>
        <p:grpSpPr>
          <a:xfrm>
            <a:off x="7499711" y="2191150"/>
            <a:ext cx="1862367" cy="542926"/>
            <a:chOff x="7860472" y="2561429"/>
            <a:chExt cx="1862367" cy="542926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9A72CFFE-2D9D-4491-9C24-BD38BEEF8A0D}"/>
                </a:ext>
              </a:extLst>
            </p:cNvPr>
            <p:cNvSpPr/>
            <p:nvPr/>
          </p:nvSpPr>
          <p:spPr>
            <a:xfrm>
              <a:off x="7860472" y="2561429"/>
              <a:ext cx="1862367" cy="54292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de-DE" b="1" dirty="0" err="1"/>
                <a:t>DataProvider</a:t>
              </a:r>
              <a:endParaRPr lang="de-DE" b="1" dirty="0"/>
            </a:p>
          </p:txBody>
        </p:sp>
        <p:pic>
          <p:nvPicPr>
            <p:cNvPr id="24" name="Grafik 23" descr="Kasten">
              <a:extLst>
                <a:ext uri="{FF2B5EF4-FFF2-40B4-BE49-F238E27FC236}">
                  <a16:creationId xmlns:a16="http://schemas.microsoft.com/office/drawing/2014/main" id="{0FA48293-2485-4949-96D7-0D9795A38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60473" y="2598695"/>
              <a:ext cx="468393" cy="468393"/>
            </a:xfrm>
            <a:prstGeom prst="rect">
              <a:avLst/>
            </a:prstGeom>
          </p:spPr>
        </p:pic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92BDF2A8-7470-497C-AF9F-4E5539C6B3E3}"/>
              </a:ext>
            </a:extLst>
          </p:cNvPr>
          <p:cNvGrpSpPr/>
          <p:nvPr/>
        </p:nvGrpSpPr>
        <p:grpSpPr>
          <a:xfrm>
            <a:off x="7499713" y="3797230"/>
            <a:ext cx="1862367" cy="542926"/>
            <a:chOff x="7860472" y="2561429"/>
            <a:chExt cx="1862367" cy="542926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6C947807-77A4-47BB-ACCB-4DE6C75E7D11}"/>
                </a:ext>
              </a:extLst>
            </p:cNvPr>
            <p:cNvSpPr/>
            <p:nvPr/>
          </p:nvSpPr>
          <p:spPr>
            <a:xfrm>
              <a:off x="7860472" y="2561429"/>
              <a:ext cx="1862367" cy="54292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b="1" dirty="0" err="1"/>
                <a:t>Swagger</a:t>
              </a:r>
              <a:endParaRPr lang="de-DE" b="1" dirty="0"/>
            </a:p>
          </p:txBody>
        </p:sp>
        <p:pic>
          <p:nvPicPr>
            <p:cNvPr id="36" name="Grafik 35" descr="Kasten">
              <a:extLst>
                <a:ext uri="{FF2B5EF4-FFF2-40B4-BE49-F238E27FC236}">
                  <a16:creationId xmlns:a16="http://schemas.microsoft.com/office/drawing/2014/main" id="{C1E60AE2-59E5-42D9-93B6-FAE2970D5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60473" y="2598695"/>
              <a:ext cx="468393" cy="468393"/>
            </a:xfrm>
            <a:prstGeom prst="rect">
              <a:avLst/>
            </a:prstGeom>
          </p:spPr>
        </p:pic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6A1B6B7A-C4FA-4A3C-8EAE-4393CAE669F3}"/>
              </a:ext>
            </a:extLst>
          </p:cNvPr>
          <p:cNvGrpSpPr/>
          <p:nvPr/>
        </p:nvGrpSpPr>
        <p:grpSpPr>
          <a:xfrm>
            <a:off x="4476918" y="2887072"/>
            <a:ext cx="1862367" cy="2260434"/>
            <a:chOff x="7860472" y="2561428"/>
            <a:chExt cx="1862367" cy="2260434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266E40A7-5B3A-47A0-A95B-02CC60053CC2}"/>
                </a:ext>
              </a:extLst>
            </p:cNvPr>
            <p:cNvSpPr/>
            <p:nvPr/>
          </p:nvSpPr>
          <p:spPr>
            <a:xfrm>
              <a:off x="7860472" y="2561428"/>
              <a:ext cx="1862367" cy="226043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b="1" u="sng" dirty="0"/>
                <a:t>Model</a:t>
              </a:r>
            </a:p>
            <a:p>
              <a:pPr algn="ctr"/>
              <a:endParaRPr lang="de-DE" b="1" dirty="0"/>
            </a:p>
            <a:p>
              <a:pPr algn="ctr"/>
              <a:endParaRPr lang="de-DE" b="1" dirty="0"/>
            </a:p>
            <a:p>
              <a:pPr algn="ctr"/>
              <a:endParaRPr lang="de-DE" b="1" dirty="0"/>
            </a:p>
            <a:p>
              <a:pPr algn="ctr"/>
              <a:endParaRPr lang="de-DE" b="1" dirty="0"/>
            </a:p>
            <a:p>
              <a:pPr algn="ctr"/>
              <a:endParaRPr lang="de-DE" b="1" dirty="0"/>
            </a:p>
            <a:p>
              <a:pPr algn="ctr"/>
              <a:endParaRPr lang="de-DE" b="1" dirty="0"/>
            </a:p>
          </p:txBody>
        </p:sp>
        <p:pic>
          <p:nvPicPr>
            <p:cNvPr id="39" name="Grafik 38" descr="Kasten">
              <a:extLst>
                <a:ext uri="{FF2B5EF4-FFF2-40B4-BE49-F238E27FC236}">
                  <a16:creationId xmlns:a16="http://schemas.microsoft.com/office/drawing/2014/main" id="{C3EE8E8F-E884-4117-BDD5-2773C2781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60473" y="2598695"/>
              <a:ext cx="468393" cy="468393"/>
            </a:xfrm>
            <a:prstGeom prst="rect">
              <a:avLst/>
            </a:prstGeom>
          </p:spPr>
        </p:pic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164280FB-7472-43BD-96ED-EEEDE7D7D393}"/>
              </a:ext>
            </a:extLst>
          </p:cNvPr>
          <p:cNvGrpSpPr/>
          <p:nvPr/>
        </p:nvGrpSpPr>
        <p:grpSpPr>
          <a:xfrm>
            <a:off x="4588899" y="4501582"/>
            <a:ext cx="1629212" cy="468393"/>
            <a:chOff x="7899072" y="3521797"/>
            <a:chExt cx="1775154" cy="542926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A56DE5AD-91EC-41D0-8165-EF92A274F5C7}"/>
                </a:ext>
              </a:extLst>
            </p:cNvPr>
            <p:cNvSpPr/>
            <p:nvPr/>
          </p:nvSpPr>
          <p:spPr>
            <a:xfrm>
              <a:off x="7899072" y="3521797"/>
              <a:ext cx="1775154" cy="54292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b="1" dirty="0"/>
                <a:t>   Entity</a:t>
              </a:r>
            </a:p>
          </p:txBody>
        </p:sp>
        <p:pic>
          <p:nvPicPr>
            <p:cNvPr id="42" name="Grafik 41" descr="Kasten">
              <a:extLst>
                <a:ext uri="{FF2B5EF4-FFF2-40B4-BE49-F238E27FC236}">
                  <a16:creationId xmlns:a16="http://schemas.microsoft.com/office/drawing/2014/main" id="{D36AD63D-B08F-415F-9CA8-16DE3FD78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83084" y="3559063"/>
              <a:ext cx="468393" cy="468393"/>
            </a:xfrm>
            <a:prstGeom prst="rect">
              <a:avLst/>
            </a:prstGeom>
          </p:spPr>
        </p:pic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BF15B720-4DCC-41E2-93C0-217D2B460807}"/>
              </a:ext>
            </a:extLst>
          </p:cNvPr>
          <p:cNvGrpSpPr/>
          <p:nvPr/>
        </p:nvGrpSpPr>
        <p:grpSpPr>
          <a:xfrm>
            <a:off x="4588899" y="3607419"/>
            <a:ext cx="1629212" cy="592057"/>
            <a:chOff x="7899073" y="1534754"/>
            <a:chExt cx="1775154" cy="686268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BF94609D-4AF9-4B22-80A2-9F1833843754}"/>
                </a:ext>
              </a:extLst>
            </p:cNvPr>
            <p:cNvSpPr/>
            <p:nvPr/>
          </p:nvSpPr>
          <p:spPr>
            <a:xfrm>
              <a:off x="7899073" y="1534754"/>
              <a:ext cx="1775154" cy="6862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b="1" dirty="0"/>
                <a:t>          Request</a:t>
              </a:r>
            </a:p>
            <a:p>
              <a:r>
                <a:rPr lang="de-DE" b="1" dirty="0"/>
                <a:t>          Response</a:t>
              </a:r>
            </a:p>
          </p:txBody>
        </p:sp>
        <p:pic>
          <p:nvPicPr>
            <p:cNvPr id="45" name="Grafik 44" descr="Kasten">
              <a:extLst>
                <a:ext uri="{FF2B5EF4-FFF2-40B4-BE49-F238E27FC236}">
                  <a16:creationId xmlns:a16="http://schemas.microsoft.com/office/drawing/2014/main" id="{2B774AF5-FF1C-4599-8A79-B98248A5D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83084" y="1643691"/>
              <a:ext cx="468393" cy="468393"/>
            </a:xfrm>
            <a:prstGeom prst="rect">
              <a:avLst/>
            </a:prstGeom>
          </p:spPr>
        </p:pic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B30FA5FD-3568-4146-A78D-E07D13DE275C}"/>
              </a:ext>
            </a:extLst>
          </p:cNvPr>
          <p:cNvGrpSpPr/>
          <p:nvPr/>
        </p:nvGrpSpPr>
        <p:grpSpPr>
          <a:xfrm>
            <a:off x="1492174" y="3279908"/>
            <a:ext cx="1862367" cy="2721750"/>
            <a:chOff x="7860472" y="2561428"/>
            <a:chExt cx="1862367" cy="2721750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77079F5A-BBB9-48A2-B55D-982489090169}"/>
                </a:ext>
              </a:extLst>
            </p:cNvPr>
            <p:cNvSpPr/>
            <p:nvPr/>
          </p:nvSpPr>
          <p:spPr>
            <a:xfrm>
              <a:off x="7860472" y="2561428"/>
              <a:ext cx="1862367" cy="27217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b="1" dirty="0"/>
                <a:t>   </a:t>
              </a:r>
              <a:r>
                <a:rPr lang="de-DE" b="1" u="sng" dirty="0"/>
                <a:t>Database</a:t>
              </a:r>
            </a:p>
            <a:p>
              <a:pPr algn="ctr"/>
              <a:endParaRPr lang="de-DE" b="1" dirty="0"/>
            </a:p>
            <a:p>
              <a:pPr algn="ctr"/>
              <a:endParaRPr lang="de-DE" b="1" dirty="0"/>
            </a:p>
            <a:p>
              <a:pPr algn="ctr"/>
              <a:endParaRPr lang="de-DE" b="1" dirty="0"/>
            </a:p>
            <a:p>
              <a:pPr algn="ctr"/>
              <a:endParaRPr lang="de-DE" b="1" dirty="0"/>
            </a:p>
            <a:p>
              <a:pPr algn="ctr"/>
              <a:endParaRPr lang="de-DE" b="1" dirty="0"/>
            </a:p>
            <a:p>
              <a:pPr algn="ctr"/>
              <a:endParaRPr lang="de-DE" b="1" dirty="0"/>
            </a:p>
            <a:p>
              <a:pPr algn="ctr"/>
              <a:endParaRPr lang="de-DE" b="1" dirty="0"/>
            </a:p>
            <a:p>
              <a:pPr algn="ctr"/>
              <a:endParaRPr lang="de-DE" b="1" dirty="0"/>
            </a:p>
          </p:txBody>
        </p:sp>
        <p:pic>
          <p:nvPicPr>
            <p:cNvPr id="48" name="Grafik 47" descr="Kasten">
              <a:extLst>
                <a:ext uri="{FF2B5EF4-FFF2-40B4-BE49-F238E27FC236}">
                  <a16:creationId xmlns:a16="http://schemas.microsoft.com/office/drawing/2014/main" id="{81CC8A66-74EE-4A72-8DEB-93DEEF964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60473" y="2598695"/>
              <a:ext cx="468393" cy="468393"/>
            </a:xfrm>
            <a:prstGeom prst="rect">
              <a:avLst/>
            </a:prstGeom>
          </p:spPr>
        </p:pic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B92E8CEA-FC60-49A0-9850-9DB2037C5805}"/>
              </a:ext>
            </a:extLst>
          </p:cNvPr>
          <p:cNvGrpSpPr/>
          <p:nvPr/>
        </p:nvGrpSpPr>
        <p:grpSpPr>
          <a:xfrm>
            <a:off x="1562258" y="3840105"/>
            <a:ext cx="1734437" cy="542926"/>
            <a:chOff x="3877101" y="4111701"/>
            <a:chExt cx="1734437" cy="542926"/>
          </a:xfrm>
        </p:grpSpPr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8775C6D9-21AD-4E35-BB29-640637E4EF54}"/>
                </a:ext>
              </a:extLst>
            </p:cNvPr>
            <p:cNvSpPr/>
            <p:nvPr/>
          </p:nvSpPr>
          <p:spPr>
            <a:xfrm>
              <a:off x="3877102" y="4111701"/>
              <a:ext cx="1734436" cy="54292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de-DE" b="1" dirty="0"/>
                <a:t>XY-Database</a:t>
              </a:r>
            </a:p>
          </p:txBody>
        </p:sp>
        <p:pic>
          <p:nvPicPr>
            <p:cNvPr id="18" name="Grafik 17" descr="Checkliste">
              <a:extLst>
                <a:ext uri="{FF2B5EF4-FFF2-40B4-BE49-F238E27FC236}">
                  <a16:creationId xmlns:a16="http://schemas.microsoft.com/office/drawing/2014/main" id="{D76EEC2E-EEE3-4C3D-9DA8-756DF3706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77101" y="4161555"/>
              <a:ext cx="443218" cy="443218"/>
            </a:xfrm>
            <a:prstGeom prst="rect">
              <a:avLst/>
            </a:prstGeom>
          </p:spPr>
        </p:pic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52851703-11F2-497A-864E-879E450B4342}"/>
              </a:ext>
            </a:extLst>
          </p:cNvPr>
          <p:cNvGrpSpPr/>
          <p:nvPr/>
        </p:nvGrpSpPr>
        <p:grpSpPr>
          <a:xfrm>
            <a:off x="1492174" y="1492909"/>
            <a:ext cx="1862367" cy="1326885"/>
            <a:chOff x="7860472" y="2561428"/>
            <a:chExt cx="1862367" cy="132688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B1E57E3B-F22C-443E-BA8E-70432B64FA81}"/>
                </a:ext>
              </a:extLst>
            </p:cNvPr>
            <p:cNvSpPr/>
            <p:nvPr/>
          </p:nvSpPr>
          <p:spPr>
            <a:xfrm>
              <a:off x="7860472" y="2561428"/>
              <a:ext cx="1862367" cy="132688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b="1" dirty="0"/>
                <a:t>   </a:t>
              </a:r>
              <a:r>
                <a:rPr lang="de-DE" b="1" u="sng" dirty="0"/>
                <a:t>Controller</a:t>
              </a:r>
              <a:endParaRPr lang="de-DE" b="1" dirty="0"/>
            </a:p>
            <a:p>
              <a:pPr algn="ctr"/>
              <a:endParaRPr lang="de-DE" b="1" dirty="0"/>
            </a:p>
            <a:p>
              <a:pPr algn="ctr"/>
              <a:endParaRPr lang="de-DE" b="1" dirty="0"/>
            </a:p>
            <a:p>
              <a:pPr algn="ctr"/>
              <a:endParaRPr lang="de-DE" b="1" dirty="0"/>
            </a:p>
          </p:txBody>
        </p:sp>
        <p:pic>
          <p:nvPicPr>
            <p:cNvPr id="55" name="Grafik 54" descr="Kasten">
              <a:extLst>
                <a:ext uri="{FF2B5EF4-FFF2-40B4-BE49-F238E27FC236}">
                  <a16:creationId xmlns:a16="http://schemas.microsoft.com/office/drawing/2014/main" id="{8DB2094C-1FA3-4396-AE61-A31688F02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60473" y="2598695"/>
              <a:ext cx="468393" cy="468393"/>
            </a:xfrm>
            <a:prstGeom prst="rect">
              <a:avLst/>
            </a:prstGeom>
          </p:spPr>
        </p:pic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698D7059-02F1-49F5-851F-705F3DB4552E}"/>
              </a:ext>
            </a:extLst>
          </p:cNvPr>
          <p:cNvGrpSpPr/>
          <p:nvPr/>
        </p:nvGrpSpPr>
        <p:grpSpPr>
          <a:xfrm>
            <a:off x="1539413" y="2087620"/>
            <a:ext cx="1777079" cy="542926"/>
            <a:chOff x="3877101" y="4111701"/>
            <a:chExt cx="1777079" cy="542926"/>
          </a:xfrm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0336D58A-E2D8-4804-88CC-D9BBC56C249F}"/>
                </a:ext>
              </a:extLst>
            </p:cNvPr>
            <p:cNvSpPr/>
            <p:nvPr/>
          </p:nvSpPr>
          <p:spPr>
            <a:xfrm>
              <a:off x="3877101" y="4111701"/>
              <a:ext cx="1777079" cy="54292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de-DE" b="1" dirty="0"/>
                <a:t>XY-Controller</a:t>
              </a:r>
            </a:p>
          </p:txBody>
        </p:sp>
        <p:pic>
          <p:nvPicPr>
            <p:cNvPr id="58" name="Grafik 57" descr="Checkliste">
              <a:extLst>
                <a:ext uri="{FF2B5EF4-FFF2-40B4-BE49-F238E27FC236}">
                  <a16:creationId xmlns:a16="http://schemas.microsoft.com/office/drawing/2014/main" id="{56D56329-0CE9-48A7-A657-354FA1561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77101" y="4161555"/>
              <a:ext cx="443218" cy="443218"/>
            </a:xfrm>
            <a:prstGeom prst="rect">
              <a:avLst/>
            </a:prstGeom>
          </p:spPr>
        </p:pic>
      </p:grpSp>
      <p:sp>
        <p:nvSpPr>
          <p:cNvPr id="64" name="Rechteck 63">
            <a:extLst>
              <a:ext uri="{FF2B5EF4-FFF2-40B4-BE49-F238E27FC236}">
                <a16:creationId xmlns:a16="http://schemas.microsoft.com/office/drawing/2014/main" id="{6C041713-87A0-405E-AC70-9BBC8F76349E}"/>
              </a:ext>
            </a:extLst>
          </p:cNvPr>
          <p:cNvSpPr/>
          <p:nvPr/>
        </p:nvSpPr>
        <p:spPr>
          <a:xfrm>
            <a:off x="1562259" y="4741852"/>
            <a:ext cx="1734436" cy="11964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     Repository</a:t>
            </a:r>
          </a:p>
          <a:p>
            <a:pPr algn="ctr"/>
            <a:endParaRPr lang="de-DE" b="1" dirty="0"/>
          </a:p>
          <a:p>
            <a:pPr algn="ctr"/>
            <a:endParaRPr lang="de-DE" sz="800" b="1" dirty="0"/>
          </a:p>
          <a:p>
            <a:pPr algn="ctr"/>
            <a:endParaRPr lang="de-DE" sz="800" b="1" dirty="0"/>
          </a:p>
          <a:p>
            <a:pPr algn="ctr"/>
            <a:endParaRPr lang="de-DE" sz="800" b="1" dirty="0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5A8F3D5-F552-4A7E-8068-9F26B4C43AD6}"/>
              </a:ext>
            </a:extLst>
          </p:cNvPr>
          <p:cNvSpPr/>
          <p:nvPr/>
        </p:nvSpPr>
        <p:spPr>
          <a:xfrm>
            <a:off x="1617144" y="5325215"/>
            <a:ext cx="1652110" cy="5429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b="1" dirty="0"/>
              <a:t>XY-JPA-</a:t>
            </a:r>
            <a:r>
              <a:rPr lang="de-DE" b="1" dirty="0" err="1"/>
              <a:t>Repo</a:t>
            </a:r>
            <a:endParaRPr lang="de-DE" b="1" dirty="0"/>
          </a:p>
        </p:txBody>
      </p:sp>
      <p:pic>
        <p:nvPicPr>
          <p:cNvPr id="61" name="Grafik 60" descr="Liste">
            <a:extLst>
              <a:ext uri="{FF2B5EF4-FFF2-40B4-BE49-F238E27FC236}">
                <a16:creationId xmlns:a16="http://schemas.microsoft.com/office/drawing/2014/main" id="{613C4D55-1770-4C9E-B8CE-5E0A1F4CE4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9094" y="5371125"/>
            <a:ext cx="451106" cy="451106"/>
          </a:xfrm>
          <a:prstGeom prst="rect">
            <a:avLst/>
          </a:prstGeom>
        </p:spPr>
      </p:pic>
      <p:pic>
        <p:nvPicPr>
          <p:cNvPr id="65" name="Grafik 64" descr="Kasten">
            <a:extLst>
              <a:ext uri="{FF2B5EF4-FFF2-40B4-BE49-F238E27FC236}">
                <a16:creationId xmlns:a16="http://schemas.microsoft.com/office/drawing/2014/main" id="{17F5EDA6-A9C8-479D-89CB-6A403CCAA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79094" y="4769665"/>
            <a:ext cx="468393" cy="468393"/>
          </a:xfrm>
          <a:prstGeom prst="rect">
            <a:avLst/>
          </a:prstGeom>
        </p:spPr>
      </p:pic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A8AB4418-A0EC-4F41-B70A-AF09352E0FCE}"/>
              </a:ext>
            </a:extLst>
          </p:cNvPr>
          <p:cNvCxnSpPr>
            <a:cxnSpLocks/>
            <a:stCxn id="57" idx="3"/>
            <a:endCxn id="38" idx="0"/>
          </p:cNvCxnSpPr>
          <p:nvPr/>
        </p:nvCxnSpPr>
        <p:spPr>
          <a:xfrm>
            <a:off x="3316492" y="2359083"/>
            <a:ext cx="2091610" cy="5279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B54E9325-2575-4152-8DDE-AA26DE2C410C}"/>
              </a:ext>
            </a:extLst>
          </p:cNvPr>
          <p:cNvCxnSpPr>
            <a:cxnSpLocks/>
            <a:stCxn id="57" idx="2"/>
            <a:endCxn id="18" idx="1"/>
          </p:cNvCxnSpPr>
          <p:nvPr/>
        </p:nvCxnSpPr>
        <p:spPr>
          <a:xfrm rot="5400000">
            <a:off x="1254595" y="2938210"/>
            <a:ext cx="1481022" cy="865695"/>
          </a:xfrm>
          <a:prstGeom prst="bentConnector4">
            <a:avLst>
              <a:gd name="adj1" fmla="val 27791"/>
              <a:gd name="adj2" fmla="val 12640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Verbinder: gewinkelt 80">
            <a:extLst>
              <a:ext uri="{FF2B5EF4-FFF2-40B4-BE49-F238E27FC236}">
                <a16:creationId xmlns:a16="http://schemas.microsoft.com/office/drawing/2014/main" id="{E0B6BF98-41E1-4565-A117-BDF8BC9DA61D}"/>
              </a:ext>
            </a:extLst>
          </p:cNvPr>
          <p:cNvCxnSpPr>
            <a:cxnSpLocks/>
            <a:stCxn id="51" idx="2"/>
            <a:endCxn id="61" idx="1"/>
          </p:cNvCxnSpPr>
          <p:nvPr/>
        </p:nvCxnSpPr>
        <p:spPr>
          <a:xfrm rot="5400000">
            <a:off x="1397463" y="4564663"/>
            <a:ext cx="1213647" cy="850383"/>
          </a:xfrm>
          <a:prstGeom prst="bentConnector4">
            <a:avLst>
              <a:gd name="adj1" fmla="val 17898"/>
              <a:gd name="adj2" fmla="val 12688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Verbinder: gewinkelt 102">
            <a:extLst>
              <a:ext uri="{FF2B5EF4-FFF2-40B4-BE49-F238E27FC236}">
                <a16:creationId xmlns:a16="http://schemas.microsoft.com/office/drawing/2014/main" id="{398345F6-8A06-49B6-90C2-B3801A961C84}"/>
              </a:ext>
            </a:extLst>
          </p:cNvPr>
          <p:cNvCxnSpPr>
            <a:cxnSpLocks/>
            <a:stCxn id="51" idx="3"/>
            <a:endCxn id="41" idx="1"/>
          </p:cNvCxnSpPr>
          <p:nvPr/>
        </p:nvCxnSpPr>
        <p:spPr>
          <a:xfrm>
            <a:off x="3296695" y="4111568"/>
            <a:ext cx="1292204" cy="624211"/>
          </a:xfrm>
          <a:prstGeom prst="bentConnector3">
            <a:avLst>
              <a:gd name="adj1" fmla="val 496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Verbinder: gewinkelt 105">
            <a:extLst>
              <a:ext uri="{FF2B5EF4-FFF2-40B4-BE49-F238E27FC236}">
                <a16:creationId xmlns:a16="http://schemas.microsoft.com/office/drawing/2014/main" id="{697C4F76-2A52-470B-8212-4655EC8981DE}"/>
              </a:ext>
            </a:extLst>
          </p:cNvPr>
          <p:cNvCxnSpPr>
            <a:cxnSpLocks/>
            <a:stCxn id="66" idx="3"/>
            <a:endCxn id="41" idx="1"/>
          </p:cNvCxnSpPr>
          <p:nvPr/>
        </p:nvCxnSpPr>
        <p:spPr>
          <a:xfrm flipV="1">
            <a:off x="3269254" y="4735779"/>
            <a:ext cx="1319645" cy="860899"/>
          </a:xfrm>
          <a:prstGeom prst="bentConnector3">
            <a:avLst>
              <a:gd name="adj1" fmla="val 5063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Rechteck 118">
            <a:extLst>
              <a:ext uri="{FF2B5EF4-FFF2-40B4-BE49-F238E27FC236}">
                <a16:creationId xmlns:a16="http://schemas.microsoft.com/office/drawing/2014/main" id="{D9012863-7BC6-4F92-83F9-28228EF09CE9}"/>
              </a:ext>
            </a:extLst>
          </p:cNvPr>
          <p:cNvSpPr/>
          <p:nvPr/>
        </p:nvSpPr>
        <p:spPr>
          <a:xfrm>
            <a:off x="7515834" y="4695726"/>
            <a:ext cx="1846244" cy="5429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  </a:t>
            </a:r>
            <a:r>
              <a:rPr lang="de-DE" b="1" dirty="0" err="1"/>
              <a:t>SpringApp</a:t>
            </a:r>
            <a:endParaRPr lang="de-DE" b="1" dirty="0"/>
          </a:p>
        </p:txBody>
      </p:sp>
      <p:pic>
        <p:nvPicPr>
          <p:cNvPr id="120" name="Grafik 119" descr="Checkliste">
            <a:extLst>
              <a:ext uri="{FF2B5EF4-FFF2-40B4-BE49-F238E27FC236}">
                <a16:creationId xmlns:a16="http://schemas.microsoft.com/office/drawing/2014/main" id="{57AA68A7-574D-46AD-95CA-F37D72DF7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5834" y="4745580"/>
            <a:ext cx="443218" cy="443218"/>
          </a:xfrm>
          <a:prstGeom prst="rect">
            <a:avLst/>
          </a:prstGeom>
        </p:spPr>
      </p:pic>
      <p:cxnSp>
        <p:nvCxnSpPr>
          <p:cNvPr id="126" name="Gerader Verbinder 125">
            <a:extLst>
              <a:ext uri="{FF2B5EF4-FFF2-40B4-BE49-F238E27FC236}">
                <a16:creationId xmlns:a16="http://schemas.microsoft.com/office/drawing/2014/main" id="{6207DBE3-07D1-43F5-81CA-A3A51849EB11}"/>
              </a:ext>
            </a:extLst>
          </p:cNvPr>
          <p:cNvCxnSpPr>
            <a:cxnSpLocks/>
          </p:cNvCxnSpPr>
          <p:nvPr/>
        </p:nvCxnSpPr>
        <p:spPr>
          <a:xfrm>
            <a:off x="6934200" y="0"/>
            <a:ext cx="0" cy="6858000"/>
          </a:xfrm>
          <a:prstGeom prst="line">
            <a:avLst/>
          </a:prstGeom>
          <a:ln w="508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466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Breitbild</PresentationFormat>
  <Paragraphs>135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Steinke</dc:creator>
  <cp:lastModifiedBy>Felix Steinke</cp:lastModifiedBy>
  <cp:revision>11</cp:revision>
  <dcterms:created xsi:type="dcterms:W3CDTF">2021-03-09T08:07:17Z</dcterms:created>
  <dcterms:modified xsi:type="dcterms:W3CDTF">2021-03-12T09:23:20Z</dcterms:modified>
</cp:coreProperties>
</file>