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sldIdLst>
    <p:sldId id="271" r:id="rId5"/>
    <p:sldId id="261" r:id="rId6"/>
    <p:sldId id="488" r:id="rId7"/>
    <p:sldId id="502" r:id="rId8"/>
    <p:sldId id="263" r:id="rId9"/>
    <p:sldId id="491" r:id="rId10"/>
    <p:sldId id="494" r:id="rId11"/>
    <p:sldId id="504" r:id="rId12"/>
    <p:sldId id="503" r:id="rId13"/>
    <p:sldId id="500"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049009-FB3B-4F4A-A6DE-C8CAD76C9D42}">
          <p14:sldIdLst>
            <p14:sldId id="271"/>
            <p14:sldId id="261"/>
            <p14:sldId id="488"/>
            <p14:sldId id="502"/>
            <p14:sldId id="263"/>
            <p14:sldId id="491"/>
            <p14:sldId id="494"/>
            <p14:sldId id="504"/>
            <p14:sldId id="503"/>
            <p14:sldId id="500"/>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BA"/>
    <a:srgbClr val="E2F0D9"/>
    <a:srgbClr val="DEEBF7"/>
    <a:srgbClr val="DDEC8D"/>
    <a:srgbClr val="FDE6D7"/>
    <a:srgbClr val="007DBA"/>
    <a:srgbClr val="FF99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p:restoredTop sz="95928"/>
  </p:normalViewPr>
  <p:slideViewPr>
    <p:cSldViewPr snapToGrid="0" snapToObjects="1">
      <p:cViewPr varScale="1">
        <p:scale>
          <a:sx n="110" d="100"/>
          <a:sy n="110" d="100"/>
        </p:scale>
        <p:origin x="14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4F1F9-670B-4BD8-A79A-22FF1A005646}" type="datetimeFigureOut">
              <a:rPr lang="en-US" smtClean="0"/>
              <a:t>9/29/20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88F4B-C8AB-4DED-82A3-6F6C06D43A36}" type="slidenum">
              <a:rPr lang="en-US" smtClean="0"/>
              <a:t>‹#›</a:t>
            </a:fld>
            <a:endParaRPr lang="en-US"/>
          </a:p>
        </p:txBody>
      </p:sp>
    </p:spTree>
    <p:extLst>
      <p:ext uri="{BB962C8B-B14F-4D97-AF65-F5344CB8AC3E}">
        <p14:creationId xmlns:p14="http://schemas.microsoft.com/office/powerpoint/2010/main" val="294365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When submitting </a:t>
            </a:r>
            <a:r>
              <a:rPr lang="en-US" dirty="0" err="1"/>
              <a:t>biosamples</a:t>
            </a:r>
            <a:r>
              <a:rPr lang="en-US" dirty="0"/>
              <a:t> to NCBI, it be came clear that existing metadata standards were not ideal for food and food-related samples. </a:t>
            </a:r>
          </a:p>
        </p:txBody>
      </p:sp>
      <p:sp>
        <p:nvSpPr>
          <p:cNvPr id="4" name="Slide Number Placeholder 3"/>
          <p:cNvSpPr>
            <a:spLocks noGrp="1"/>
          </p:cNvSpPr>
          <p:nvPr>
            <p:ph type="sldNum" sz="quarter" idx="5"/>
          </p:nvPr>
        </p:nvSpPr>
        <p:spPr/>
        <p:txBody>
          <a:bodyPr/>
          <a:lstStyle/>
          <a:p>
            <a:fld id="{70488F4B-C8AB-4DED-82A3-6F6C06D43A36}" type="slidenum">
              <a:rPr lang="en-US" smtClean="0"/>
              <a:t>2</a:t>
            </a:fld>
            <a:endParaRPr lang="en-US"/>
          </a:p>
        </p:txBody>
      </p:sp>
    </p:spTree>
    <p:extLst>
      <p:ext uri="{BB962C8B-B14F-4D97-AF65-F5344CB8AC3E}">
        <p14:creationId xmlns:p14="http://schemas.microsoft.com/office/powerpoint/2010/main" val="204863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we are interested in understanding the pathogen burden at each stage of the farm to fork continuum because there are opportunities for pathogen introduction into the food supply across all stages in the supply chain.</a:t>
            </a:r>
          </a:p>
        </p:txBody>
      </p:sp>
      <p:sp>
        <p:nvSpPr>
          <p:cNvPr id="4" name="Slide Number Placeholder 3"/>
          <p:cNvSpPr>
            <a:spLocks noGrp="1"/>
          </p:cNvSpPr>
          <p:nvPr>
            <p:ph type="sldNum" sz="quarter" idx="5"/>
          </p:nvPr>
        </p:nvSpPr>
        <p:spPr/>
        <p:txBody>
          <a:bodyPr/>
          <a:lstStyle/>
          <a:p>
            <a:fld id="{70488F4B-C8AB-4DED-82A3-6F6C06D43A36}" type="slidenum">
              <a:rPr lang="en-US" smtClean="0"/>
              <a:t>3</a:t>
            </a:fld>
            <a:endParaRPr lang="en-US"/>
          </a:p>
        </p:txBody>
      </p:sp>
    </p:spTree>
    <p:extLst>
      <p:ext uri="{BB962C8B-B14F-4D97-AF65-F5344CB8AC3E}">
        <p14:creationId xmlns:p14="http://schemas.microsoft.com/office/powerpoint/2010/main" val="260815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a:t>
            </a:fld>
            <a:endParaRPr lang="en-US"/>
          </a:p>
        </p:txBody>
      </p:sp>
    </p:spTree>
    <p:extLst>
      <p:ext uri="{BB962C8B-B14F-4D97-AF65-F5344CB8AC3E}">
        <p14:creationId xmlns:p14="http://schemas.microsoft.com/office/powerpoint/2010/main" val="247897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scope of what includes food and its production, processing and distribution, at first glance, can seem intractable. One of the first steps to developing a food metadata standard was to define the boundaries of the sample types that would be covered, followed by the identification of metadata essential for each.</a:t>
            </a:r>
            <a:r>
              <a:rPr lang="en-US" dirty="0">
                <a:effectLst/>
              </a:rPr>
              <a:t> </a:t>
            </a:r>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5</a:t>
            </a:fld>
            <a:endParaRPr lang="en-US"/>
          </a:p>
        </p:txBody>
      </p:sp>
    </p:spTree>
    <p:extLst>
      <p:ext uri="{BB962C8B-B14F-4D97-AF65-F5344CB8AC3E}">
        <p14:creationId xmlns:p14="http://schemas.microsoft.com/office/powerpoint/2010/main" val="42309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6</a:t>
            </a:fld>
            <a:endParaRPr lang="en-US"/>
          </a:p>
        </p:txBody>
      </p:sp>
    </p:spTree>
    <p:extLst>
      <p:ext uri="{BB962C8B-B14F-4D97-AF65-F5344CB8AC3E}">
        <p14:creationId xmlns:p14="http://schemas.microsoft.com/office/powerpoint/2010/main" val="383232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organized contextual information from exemplar use cases from our four major food sample types into several categories (Fig. 1). There are two categories of required metadata: 1) that which is required by </a:t>
            </a:r>
            <a:r>
              <a:rPr lang="en-US" sz="1200" kern="1200" dirty="0" err="1">
                <a:solidFill>
                  <a:schemeClr val="tx1"/>
                </a:solidFill>
                <a:effectLst/>
                <a:latin typeface="+mn-lt"/>
                <a:ea typeface="+mn-ea"/>
                <a:cs typeface="+mn-cs"/>
              </a:rPr>
              <a:t>MIxS</a:t>
            </a:r>
            <a:r>
              <a:rPr lang="en-US" sz="1200" kern="1200" dirty="0">
                <a:solidFill>
                  <a:schemeClr val="tx1"/>
                </a:solidFill>
                <a:effectLst/>
                <a:latin typeface="+mn-lt"/>
                <a:ea typeface="+mn-ea"/>
                <a:cs typeface="+mn-cs"/>
              </a:rPr>
              <a:t>, for all environmental Minimum Information about a Metagenome Sequence (MIMS) submissions, and 2) that which is required by NCBI and captured in the </a:t>
            </a:r>
            <a:r>
              <a:rPr lang="en-US" sz="1200" kern="1200" dirty="0" err="1">
                <a:solidFill>
                  <a:schemeClr val="tx1"/>
                </a:solidFill>
                <a:effectLst/>
                <a:latin typeface="+mn-lt"/>
                <a:ea typeface="+mn-ea"/>
                <a:cs typeface="+mn-cs"/>
              </a:rPr>
              <a:t>biosample</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bioproject</a:t>
            </a:r>
            <a:r>
              <a:rPr lang="en-US" sz="1200" kern="1200" dirty="0">
                <a:solidFill>
                  <a:schemeClr val="tx1"/>
                </a:solidFill>
                <a:effectLst/>
                <a:latin typeface="+mn-lt"/>
                <a:ea typeface="+mn-ea"/>
                <a:cs typeface="+mn-cs"/>
              </a:rPr>
              <a:t> submission process. The remaining metadata variables were binned into five categories: location, food characteristics, food transformation, sample collection, and sample processing. </a:t>
            </a:r>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7</a:t>
            </a:fld>
            <a:endParaRPr lang="en-US"/>
          </a:p>
        </p:txBody>
      </p:sp>
    </p:spTree>
    <p:extLst>
      <p:ext uri="{BB962C8B-B14F-4D97-AF65-F5344CB8AC3E}">
        <p14:creationId xmlns:p14="http://schemas.microsoft.com/office/powerpoint/2010/main" val="218153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10</a:t>
            </a:fld>
            <a:endParaRPr lang="en-US"/>
          </a:p>
        </p:txBody>
      </p:sp>
    </p:spTree>
    <p:extLst>
      <p:ext uri="{BB962C8B-B14F-4D97-AF65-F5344CB8AC3E}">
        <p14:creationId xmlns:p14="http://schemas.microsoft.com/office/powerpoint/2010/main" val="936366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3606" y="6355260"/>
            <a:ext cx="2133600" cy="365125"/>
          </a:xfrm>
        </p:spPr>
        <p:txBody>
          <a:bodyPr/>
          <a:lstStyle/>
          <a:p>
            <a:fld id="{A349544A-F1CD-3844-BFB3-6D230A0137DD}" type="datetimeFigureOut">
              <a:rPr lang="en-US" smtClean="0"/>
              <a:t>9/29/20</a:t>
            </a:fld>
            <a:endParaRPr lang="en-US" dirty="0"/>
          </a:p>
        </p:txBody>
      </p:sp>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6" name="Picture 5" descr="CFSA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26334" y="84740"/>
            <a:ext cx="3617666" cy="1097751"/>
          </a:xfrm>
          <a:prstGeom prst="rect">
            <a:avLst/>
          </a:prstGeom>
        </p:spPr>
      </p:pic>
    </p:spTree>
    <p:extLst>
      <p:ext uri="{BB962C8B-B14F-4D97-AF65-F5344CB8AC3E}">
        <p14:creationId xmlns:p14="http://schemas.microsoft.com/office/powerpoint/2010/main" val="107369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55241" y="6356350"/>
            <a:ext cx="2133600" cy="365125"/>
          </a:xfrm>
        </p:spPr>
        <p:txBody>
          <a:bodyPr/>
          <a:lstStyle/>
          <a:p>
            <a:fld id="{A349544A-F1CD-3844-BFB3-6D230A0137DD}" type="datetimeFigureOut">
              <a:rPr lang="en-US" smtClean="0"/>
              <a:t>9/29/20</a:t>
            </a:fld>
            <a:endParaRPr lang="en-US"/>
          </a:p>
        </p:txBody>
      </p:sp>
      <p:sp>
        <p:nvSpPr>
          <p:cNvPr id="9" name="Footer Placeholder 4"/>
          <p:cNvSpPr>
            <a:spLocks noGrp="1"/>
          </p:cNvSpPr>
          <p:nvPr>
            <p:ph type="ftr" sz="quarter" idx="11"/>
          </p:nvPr>
        </p:nvSpPr>
        <p:spPr>
          <a:xfrm rot="5400000">
            <a:off x="-1161972" y="1451193"/>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8" name="TextBox 7"/>
          <p:cNvSpPr txBox="1"/>
          <p:nvPr userDrawn="1"/>
        </p:nvSpPr>
        <p:spPr>
          <a:xfrm rot="5400000">
            <a:off x="117044"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pic>
        <p:nvPicPr>
          <p:cNvPr id="11" name="Picture 10"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218888" y="5307876"/>
            <a:ext cx="620543" cy="743080"/>
          </a:xfrm>
          <a:prstGeom prst="rect">
            <a:avLst/>
          </a:prstGeom>
        </p:spPr>
      </p:pic>
    </p:spTree>
    <p:extLst>
      <p:ext uri="{BB962C8B-B14F-4D97-AF65-F5344CB8AC3E}">
        <p14:creationId xmlns:p14="http://schemas.microsoft.com/office/powerpoint/2010/main" val="63844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00650" y="6354123"/>
            <a:ext cx="2133600" cy="365125"/>
          </a:xfrm>
        </p:spPr>
        <p:txBody>
          <a:bodyPr/>
          <a:lstStyle/>
          <a:p>
            <a:fld id="{A349544A-F1CD-3844-BFB3-6D230A0137DD}" type="datetimeFigureOut">
              <a:rPr lang="en-US" smtClean="0"/>
              <a:t>9/29/20</a:t>
            </a:fld>
            <a:endParaRPr lang="en-US"/>
          </a:p>
        </p:txBody>
      </p:sp>
      <p:sp>
        <p:nvSpPr>
          <p:cNvPr id="7"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218888" y="5307876"/>
            <a:ext cx="620543" cy="743080"/>
          </a:xfrm>
          <a:prstGeom prst="rect">
            <a:avLst/>
          </a:prstGeom>
        </p:spPr>
      </p:pic>
      <p:sp>
        <p:nvSpPr>
          <p:cNvPr id="10" name="TextBox 9"/>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10432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2" name="Picture 1" descr="CFSA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8633" y="2262823"/>
            <a:ext cx="6729984" cy="2042160"/>
          </a:xfrm>
          <a:prstGeom prst="rect">
            <a:avLst/>
          </a:prstGeom>
        </p:spPr>
      </p:pic>
    </p:spTree>
    <p:extLst>
      <p:ext uri="{BB962C8B-B14F-4D97-AF65-F5344CB8AC3E}">
        <p14:creationId xmlns:p14="http://schemas.microsoft.com/office/powerpoint/2010/main" val="60914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49" y="1023679"/>
            <a:ext cx="8509103" cy="926020"/>
          </a:xfrm>
        </p:spPr>
        <p:txBody>
          <a:bodyPr/>
          <a:lstStyle/>
          <a:p>
            <a:r>
              <a:rPr lang="en-US"/>
              <a:t>Click to edit Master title style</a:t>
            </a:r>
          </a:p>
        </p:txBody>
      </p:sp>
      <p:sp>
        <p:nvSpPr>
          <p:cNvPr id="3" name="Content Placeholder 2"/>
          <p:cNvSpPr>
            <a:spLocks noGrp="1"/>
          </p:cNvSpPr>
          <p:nvPr>
            <p:ph idx="1"/>
          </p:nvPr>
        </p:nvSpPr>
        <p:spPr>
          <a:xfrm>
            <a:off x="323850" y="2009775"/>
            <a:ext cx="8509103" cy="42860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676650" y="6375400"/>
            <a:ext cx="2133600" cy="365125"/>
          </a:xfrm>
        </p:spPr>
        <p:txBody>
          <a:bodyPr/>
          <a:lstStyle>
            <a:lvl1pPr algn="ctr">
              <a:defRPr/>
            </a:lvl1pPr>
          </a:lstStyle>
          <a:p>
            <a:fld id="{A349544A-F1CD-3844-BFB3-6D230A0137DD}" type="datetimeFigureOut">
              <a:rPr lang="en-US" smtClean="0"/>
              <a:pPr/>
              <a:t>9/29/20</a:t>
            </a:fld>
            <a:endParaRPr lang="en-US" dirty="0"/>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TextBox 8"/>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
        <p:nvSpPr>
          <p:cNvPr id="8"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322954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62375" y="6334125"/>
            <a:ext cx="2133600" cy="365125"/>
          </a:xfrm>
        </p:spPr>
        <p:txBody>
          <a:bodyPr/>
          <a:lstStyle/>
          <a:p>
            <a:fld id="{A349544A-F1CD-3844-BFB3-6D230A0137DD}" type="datetimeFigureOut">
              <a:rPr lang="en-US" smtClean="0"/>
              <a:t>9/29/20</a:t>
            </a:fld>
            <a:endParaRPr lang="en-US"/>
          </a:p>
        </p:txBody>
      </p:sp>
      <p:sp>
        <p:nvSpPr>
          <p:cNvPr id="6"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38935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609834" y="6349336"/>
            <a:ext cx="2133600" cy="365125"/>
          </a:xfrm>
        </p:spPr>
        <p:txBody>
          <a:bodyPr/>
          <a:lstStyle/>
          <a:p>
            <a:fld id="{A349544A-F1CD-3844-BFB3-6D230A0137DD}" type="datetimeFigureOut">
              <a:rPr lang="en-US" smtClean="0"/>
              <a:t>9/29/20</a:t>
            </a:fld>
            <a:endParaRPr lang="en-US"/>
          </a:p>
        </p:txBody>
      </p:sp>
      <p:sp>
        <p:nvSpPr>
          <p:cNvPr id="8"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0" name="TextBox 9"/>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Tree>
    <p:extLst>
      <p:ext uri="{BB962C8B-B14F-4D97-AF65-F5344CB8AC3E}">
        <p14:creationId xmlns:p14="http://schemas.microsoft.com/office/powerpoint/2010/main" val="12498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14307" y="6380336"/>
            <a:ext cx="2133600" cy="365125"/>
          </a:xfrm>
        </p:spPr>
        <p:txBody>
          <a:bodyPr/>
          <a:lstStyle/>
          <a:p>
            <a:fld id="{A349544A-F1CD-3844-BFB3-6D230A0137DD}" type="datetimeFigureOut">
              <a:rPr lang="en-US" smtClean="0"/>
              <a:t>9/29/20</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18117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86200" y="6384925"/>
            <a:ext cx="2133600" cy="365125"/>
          </a:xfrm>
        </p:spPr>
        <p:txBody>
          <a:bodyPr/>
          <a:lstStyle/>
          <a:p>
            <a:fld id="{A349544A-F1CD-3844-BFB3-6D230A0137DD}" type="datetimeFigureOut">
              <a:rPr lang="en-US" smtClean="0"/>
              <a:t>9/29/20</a:t>
            </a:fld>
            <a:endParaRPr lang="en-US" dirty="0"/>
          </a:p>
        </p:txBody>
      </p:sp>
      <p:pic>
        <p:nvPicPr>
          <p:cNvPr id="10" name="Picture 9"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11"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3" name="TextBox 12"/>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5045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96185" y="6391749"/>
            <a:ext cx="2133600" cy="365125"/>
          </a:xfrm>
        </p:spPr>
        <p:txBody>
          <a:bodyPr/>
          <a:lstStyle/>
          <a:p>
            <a:fld id="{A349544A-F1CD-3844-BFB3-6D230A0137DD}" type="datetimeFigureOut">
              <a:rPr lang="en-US" smtClean="0"/>
              <a:t>9/29/20</a:t>
            </a:fld>
            <a:endParaRPr lang="en-US"/>
          </a:p>
        </p:txBody>
      </p:sp>
      <p:pic>
        <p:nvPicPr>
          <p:cNvPr id="6" name="Picture 5"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7"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95055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65513" y="6349337"/>
            <a:ext cx="2133600" cy="365125"/>
          </a:xfrm>
        </p:spPr>
        <p:txBody>
          <a:bodyPr/>
          <a:lstStyle/>
          <a:p>
            <a:fld id="{A349544A-F1CD-3844-BFB3-6D230A0137DD}" type="datetimeFigureOut">
              <a:rPr lang="en-US" smtClean="0"/>
              <a:t>9/29/20</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85013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19014" y="6384925"/>
            <a:ext cx="2133600" cy="365125"/>
          </a:xfrm>
        </p:spPr>
        <p:txBody>
          <a:bodyPr/>
          <a:lstStyle/>
          <a:p>
            <a:fld id="{A349544A-F1CD-3844-BFB3-6D230A0137DD}" type="datetimeFigureOut">
              <a:rPr lang="en-US" smtClean="0"/>
              <a:t>9/29/20</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25104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544A-F1CD-3844-BFB3-6D230A0137DD}" type="datetimeFigureOut">
              <a:rPr lang="en-US" smtClean="0"/>
              <a:t>9/29/20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112630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rgbClr val="007DBA"/>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007DBA"/>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7DBA"/>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7DBA"/>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007DBA"/>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007DBA"/>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anda.Windsor@fda.hhs.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circle-repeat-cycle-reload-redo-311551/"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10992"/>
            <a:ext cx="7772400" cy="1470025"/>
          </a:xfrm>
        </p:spPr>
        <p:txBody>
          <a:bodyPr/>
          <a:lstStyle/>
          <a:p>
            <a:r>
              <a:rPr lang="en-US" dirty="0"/>
              <a:t>Development of a </a:t>
            </a:r>
            <a:r>
              <a:rPr lang="en-US" dirty="0" err="1"/>
              <a:t>MIxS</a:t>
            </a:r>
            <a:r>
              <a:rPr lang="en-US" dirty="0"/>
              <a:t> “Food” Environmental Package</a:t>
            </a:r>
          </a:p>
        </p:txBody>
      </p:sp>
      <p:sp>
        <p:nvSpPr>
          <p:cNvPr id="5" name="Subtitle 4"/>
          <p:cNvSpPr>
            <a:spLocks noGrp="1"/>
          </p:cNvSpPr>
          <p:nvPr>
            <p:ph type="subTitle" idx="1"/>
          </p:nvPr>
        </p:nvSpPr>
        <p:spPr>
          <a:xfrm>
            <a:off x="1371600" y="3728883"/>
            <a:ext cx="6400800" cy="2848897"/>
          </a:xfrm>
        </p:spPr>
        <p:txBody>
          <a:bodyPr>
            <a:noAutofit/>
          </a:bodyPr>
          <a:lstStyle/>
          <a:p>
            <a:r>
              <a:rPr lang="en-US" sz="2000" dirty="0"/>
              <a:t>Amanda M. Windsor, Ph.D.</a:t>
            </a:r>
          </a:p>
          <a:p>
            <a:r>
              <a:rPr lang="en-US" sz="2000" i="1" dirty="0"/>
              <a:t>ORISE Postdoctoral Fellow</a:t>
            </a:r>
            <a:endParaRPr lang="en-US" sz="2000" dirty="0"/>
          </a:p>
          <a:p>
            <a:br>
              <a:rPr lang="en-US" sz="2000" dirty="0"/>
            </a:br>
            <a:r>
              <a:rPr lang="en-US" sz="2000" b="1" dirty="0"/>
              <a:t>Center for Food Safety and Applied Nutrition</a:t>
            </a:r>
            <a:endParaRPr lang="en-US" sz="2000" dirty="0"/>
          </a:p>
          <a:p>
            <a:r>
              <a:rPr lang="en-US" sz="2000" b="1" dirty="0"/>
              <a:t>Office of Regulatory Science</a:t>
            </a:r>
            <a:endParaRPr lang="en-US" sz="2000" dirty="0"/>
          </a:p>
          <a:p>
            <a:r>
              <a:rPr lang="en-US" sz="2000" dirty="0"/>
              <a:t>Tel +240-402-0057</a:t>
            </a:r>
          </a:p>
          <a:p>
            <a:r>
              <a:rPr lang="en-US" sz="2000" u="sng" dirty="0">
                <a:hlinkClick r:id="rId2"/>
              </a:rPr>
              <a:t>Amanda.Windsor@fda.hhs.gov</a:t>
            </a:r>
            <a:endParaRPr lang="en-US" sz="2000" dirty="0"/>
          </a:p>
          <a:p>
            <a:endParaRPr lang="en-US" sz="2000" dirty="0"/>
          </a:p>
        </p:txBody>
      </p:sp>
      <p:sp>
        <p:nvSpPr>
          <p:cNvPr id="6" name="Footer Placeholder 3">
            <a:extLst>
              <a:ext uri="{FF2B5EF4-FFF2-40B4-BE49-F238E27FC236}">
                <a16:creationId xmlns:a16="http://schemas.microsoft.com/office/drawing/2014/main" id="{591A1AF8-F31A-B848-8D71-D09C84B884BC}"/>
              </a:ext>
            </a:extLst>
          </p:cNvPr>
          <p:cNvSpPr>
            <a:spLocks noGrp="1"/>
          </p:cNvSpPr>
          <p:nvPr>
            <p:ph type="ftr" sz="quarter" idx="11"/>
          </p:nvPr>
        </p:nvSpPr>
        <p:spPr>
          <a:xfrm>
            <a:off x="118341" y="6395217"/>
            <a:ext cx="2895600" cy="365125"/>
          </a:xfrm>
        </p:spPr>
        <p:txBody>
          <a:bodyPr/>
          <a:lstStyle/>
          <a:p>
            <a:pPr algn="l"/>
            <a:r>
              <a:rPr lang="en-US" b="1" dirty="0" err="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174459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B6B1-A09B-BC4B-9ED1-A5EC684FE153}"/>
              </a:ext>
            </a:extLst>
          </p:cNvPr>
          <p:cNvSpPr>
            <a:spLocks noGrp="1"/>
          </p:cNvSpPr>
          <p:nvPr>
            <p:ph type="title"/>
          </p:nvPr>
        </p:nvSpPr>
        <p:spPr>
          <a:xfrm>
            <a:off x="0" y="32459"/>
            <a:ext cx="9144000" cy="926020"/>
          </a:xfrm>
        </p:spPr>
        <p:txBody>
          <a:bodyPr/>
          <a:lstStyle/>
          <a:p>
            <a:r>
              <a:rPr lang="en-US" dirty="0"/>
              <a:t>Special Thanks</a:t>
            </a:r>
          </a:p>
        </p:txBody>
      </p:sp>
      <p:sp>
        <p:nvSpPr>
          <p:cNvPr id="3" name="Content Placeholder 2">
            <a:extLst>
              <a:ext uri="{FF2B5EF4-FFF2-40B4-BE49-F238E27FC236}">
                <a16:creationId xmlns:a16="http://schemas.microsoft.com/office/drawing/2014/main" id="{024EC008-9EA5-DE4A-A422-6DEC6F1D7A2B}"/>
              </a:ext>
            </a:extLst>
          </p:cNvPr>
          <p:cNvSpPr>
            <a:spLocks noGrp="1"/>
          </p:cNvSpPr>
          <p:nvPr>
            <p:ph idx="1"/>
          </p:nvPr>
        </p:nvSpPr>
        <p:spPr>
          <a:xfrm>
            <a:off x="1" y="4585348"/>
            <a:ext cx="4572000" cy="2226797"/>
          </a:xfrm>
        </p:spPr>
        <p:txBody>
          <a:bodyPr>
            <a:noAutofit/>
          </a:bodyPr>
          <a:lstStyle/>
          <a:p>
            <a:pPr marL="0" indent="0" algn="ctr">
              <a:buNone/>
            </a:pPr>
            <a:r>
              <a:rPr lang="en-US" sz="2000" b="1" dirty="0">
                <a:solidFill>
                  <a:schemeClr val="tx1"/>
                </a:solidFill>
              </a:rPr>
              <a:t>CFSAN Team</a:t>
            </a:r>
            <a:endParaRPr lang="en-US" sz="2000" b="1" dirty="0"/>
          </a:p>
          <a:p>
            <a:pPr marL="0" indent="0">
              <a:buNone/>
            </a:pPr>
            <a:r>
              <a:rPr lang="en-US" sz="2200" dirty="0"/>
              <a:t>Chris Grim, Brandon </a:t>
            </a:r>
            <a:r>
              <a:rPr lang="en-US" sz="2200" dirty="0" err="1"/>
              <a:t>Kocurek</a:t>
            </a:r>
            <a:r>
              <a:rPr lang="en-US" sz="2200" dirty="0"/>
              <a:t>, Susan Leonard, Taylor Richter, Jennifer Jones, Maria </a:t>
            </a:r>
            <a:r>
              <a:rPr lang="en-US" sz="2200" dirty="0" err="1"/>
              <a:t>Balkey</a:t>
            </a:r>
            <a:r>
              <a:rPr lang="en-US" sz="2200" dirty="0"/>
              <a:t>, Ruth </a:t>
            </a:r>
            <a:r>
              <a:rPr lang="en-US" sz="2200" dirty="0" err="1"/>
              <a:t>Timme</a:t>
            </a:r>
            <a:r>
              <a:rPr lang="en-US" sz="2200" dirty="0"/>
              <a:t>, Gopal Gopinath, Padmini Ramachandran, Andrea Ottesen, Karen Jarvis</a:t>
            </a:r>
          </a:p>
        </p:txBody>
      </p:sp>
      <p:sp>
        <p:nvSpPr>
          <p:cNvPr id="4" name="TextBox 3">
            <a:extLst>
              <a:ext uri="{FF2B5EF4-FFF2-40B4-BE49-F238E27FC236}">
                <a16:creationId xmlns:a16="http://schemas.microsoft.com/office/drawing/2014/main" id="{84298DD4-4163-1F4D-817A-5BDC303C9443}"/>
              </a:ext>
            </a:extLst>
          </p:cNvPr>
          <p:cNvSpPr txBox="1"/>
          <p:nvPr/>
        </p:nvSpPr>
        <p:spPr>
          <a:xfrm>
            <a:off x="4899260" y="4585348"/>
            <a:ext cx="4244740" cy="769441"/>
          </a:xfrm>
          <a:prstGeom prst="rect">
            <a:avLst/>
          </a:prstGeom>
          <a:noFill/>
        </p:spPr>
        <p:txBody>
          <a:bodyPr wrap="square" rtlCol="0">
            <a:spAutoFit/>
          </a:bodyPr>
          <a:lstStyle/>
          <a:p>
            <a:pPr algn="ctr"/>
            <a:r>
              <a:rPr lang="en-US" sz="2000" b="1" dirty="0"/>
              <a:t>Hsiao Public Health Bioinformatics Lab</a:t>
            </a:r>
          </a:p>
          <a:p>
            <a:r>
              <a:rPr lang="en-US" sz="2400" dirty="0">
                <a:solidFill>
                  <a:srgbClr val="007DBA"/>
                </a:solidFill>
              </a:rPr>
              <a:t>Damion Dooley, Emma Griffiths </a:t>
            </a:r>
          </a:p>
        </p:txBody>
      </p:sp>
      <p:sp>
        <p:nvSpPr>
          <p:cNvPr id="5" name="TextBox 4">
            <a:extLst>
              <a:ext uri="{FF2B5EF4-FFF2-40B4-BE49-F238E27FC236}">
                <a16:creationId xmlns:a16="http://schemas.microsoft.com/office/drawing/2014/main" id="{004D6F86-5237-D941-BF3F-4C96D62841F3}"/>
              </a:ext>
            </a:extLst>
          </p:cNvPr>
          <p:cNvSpPr txBox="1"/>
          <p:nvPr/>
        </p:nvSpPr>
        <p:spPr>
          <a:xfrm>
            <a:off x="4899260" y="3129533"/>
            <a:ext cx="4171148" cy="769441"/>
          </a:xfrm>
          <a:prstGeom prst="rect">
            <a:avLst/>
          </a:prstGeom>
          <a:noFill/>
        </p:spPr>
        <p:txBody>
          <a:bodyPr wrap="square" rtlCol="0">
            <a:spAutoFit/>
          </a:bodyPr>
          <a:lstStyle/>
          <a:p>
            <a:pPr algn="ctr"/>
            <a:r>
              <a:rPr lang="en-US" sz="2000" b="1" dirty="0"/>
              <a:t>Genomic Standards Consortium </a:t>
            </a:r>
          </a:p>
          <a:p>
            <a:r>
              <a:rPr lang="en-US" sz="2400" dirty="0">
                <a:solidFill>
                  <a:srgbClr val="007DBA"/>
                </a:solidFill>
              </a:rPr>
              <a:t>Lynn </a:t>
            </a:r>
            <a:r>
              <a:rPr lang="en-US" sz="2400" dirty="0" err="1">
                <a:solidFill>
                  <a:srgbClr val="007DBA"/>
                </a:solidFill>
              </a:rPr>
              <a:t>Schriml</a:t>
            </a:r>
            <a:endParaRPr lang="en-US" sz="2400" dirty="0">
              <a:solidFill>
                <a:srgbClr val="007DBA"/>
              </a:solidFill>
            </a:endParaRPr>
          </a:p>
        </p:txBody>
      </p:sp>
      <p:sp>
        <p:nvSpPr>
          <p:cNvPr id="7" name="TextBox 6">
            <a:extLst>
              <a:ext uri="{FF2B5EF4-FFF2-40B4-BE49-F238E27FC236}">
                <a16:creationId xmlns:a16="http://schemas.microsoft.com/office/drawing/2014/main" id="{5753CB44-C072-F243-9BE3-A2992E420411}"/>
              </a:ext>
            </a:extLst>
          </p:cNvPr>
          <p:cNvSpPr txBox="1"/>
          <p:nvPr/>
        </p:nvSpPr>
        <p:spPr>
          <a:xfrm>
            <a:off x="1707458" y="958479"/>
            <a:ext cx="6684748" cy="2000548"/>
          </a:xfrm>
          <a:prstGeom prst="rect">
            <a:avLst/>
          </a:prstGeom>
          <a:noFill/>
        </p:spPr>
        <p:txBody>
          <a:bodyPr wrap="square" rtlCol="0">
            <a:spAutoFit/>
          </a:bodyPr>
          <a:lstStyle/>
          <a:p>
            <a:pPr algn="ctr"/>
            <a:r>
              <a:rPr lang="en-US" sz="2000" b="1" dirty="0"/>
              <a:t>Sub-package</a:t>
            </a:r>
            <a:r>
              <a:rPr lang="en-US" sz="2800" b="1" dirty="0"/>
              <a:t> </a:t>
            </a:r>
            <a:r>
              <a:rPr lang="en-US" sz="2000" b="1" dirty="0"/>
              <a:t>development</a:t>
            </a:r>
          </a:p>
          <a:p>
            <a:r>
              <a:rPr lang="en-US" sz="2000" dirty="0">
                <a:solidFill>
                  <a:srgbClr val="007CBA"/>
                </a:solidFill>
              </a:rPr>
              <a:t>Animal Feed </a:t>
            </a:r>
            <a:r>
              <a:rPr lang="en-US" sz="2400" dirty="0">
                <a:solidFill>
                  <a:srgbClr val="007CBA"/>
                </a:solidFill>
              </a:rPr>
              <a:t>– Chris Grim &amp; Jennifer Jones</a:t>
            </a:r>
          </a:p>
          <a:p>
            <a:r>
              <a:rPr lang="en-US" sz="2000" dirty="0">
                <a:solidFill>
                  <a:srgbClr val="007CBA"/>
                </a:solidFill>
              </a:rPr>
              <a:t>Farm Environment – </a:t>
            </a:r>
            <a:r>
              <a:rPr lang="en-US" sz="2400" dirty="0">
                <a:solidFill>
                  <a:srgbClr val="007CBA"/>
                </a:solidFill>
              </a:rPr>
              <a:t>Susan Leonard &amp; Taylor Richter</a:t>
            </a:r>
          </a:p>
          <a:p>
            <a:r>
              <a:rPr lang="en-US" sz="2000" dirty="0">
                <a:solidFill>
                  <a:srgbClr val="007CBA"/>
                </a:solidFill>
              </a:rPr>
              <a:t>Food Processing Facility </a:t>
            </a:r>
            <a:r>
              <a:rPr lang="en-US" sz="2400" dirty="0">
                <a:solidFill>
                  <a:srgbClr val="007CBA"/>
                </a:solidFill>
              </a:rPr>
              <a:t>– Brandon </a:t>
            </a:r>
            <a:r>
              <a:rPr lang="en-US" sz="2400" dirty="0" err="1">
                <a:solidFill>
                  <a:srgbClr val="007CBA"/>
                </a:solidFill>
              </a:rPr>
              <a:t>Kocurek</a:t>
            </a:r>
            <a:endParaRPr lang="en-US" sz="2400" dirty="0">
              <a:solidFill>
                <a:srgbClr val="007CBA"/>
              </a:solidFill>
            </a:endParaRPr>
          </a:p>
          <a:p>
            <a:r>
              <a:rPr lang="en-US" sz="2000" dirty="0">
                <a:solidFill>
                  <a:srgbClr val="007CBA"/>
                </a:solidFill>
              </a:rPr>
              <a:t>Human Foods </a:t>
            </a:r>
            <a:r>
              <a:rPr lang="en-US" sz="2400" dirty="0">
                <a:solidFill>
                  <a:srgbClr val="007CBA"/>
                </a:solidFill>
              </a:rPr>
              <a:t>– Amanda Windsor</a:t>
            </a:r>
          </a:p>
        </p:txBody>
      </p:sp>
      <p:sp>
        <p:nvSpPr>
          <p:cNvPr id="9" name="TextBox 8">
            <a:extLst>
              <a:ext uri="{FF2B5EF4-FFF2-40B4-BE49-F238E27FC236}">
                <a16:creationId xmlns:a16="http://schemas.microsoft.com/office/drawing/2014/main" id="{C2D836E2-C194-244B-AAC8-350237991185}"/>
              </a:ext>
            </a:extLst>
          </p:cNvPr>
          <p:cNvSpPr txBox="1"/>
          <p:nvPr/>
        </p:nvSpPr>
        <p:spPr>
          <a:xfrm>
            <a:off x="0" y="3130994"/>
            <a:ext cx="4572000" cy="1508105"/>
          </a:xfrm>
          <a:prstGeom prst="rect">
            <a:avLst/>
          </a:prstGeom>
          <a:noFill/>
        </p:spPr>
        <p:txBody>
          <a:bodyPr wrap="square" rtlCol="0">
            <a:spAutoFit/>
          </a:bodyPr>
          <a:lstStyle/>
          <a:p>
            <a:pPr algn="ctr"/>
            <a:r>
              <a:rPr lang="en-US" sz="2000" b="1" dirty="0"/>
              <a:t>Evaluation</a:t>
            </a:r>
            <a:r>
              <a:rPr lang="en-US" b="1" dirty="0"/>
              <a:t> </a:t>
            </a:r>
            <a:r>
              <a:rPr lang="en-US" sz="2000" b="1" dirty="0"/>
              <a:t>&amp; Refinement</a:t>
            </a:r>
            <a:endParaRPr lang="en-US" b="1" dirty="0"/>
          </a:p>
          <a:p>
            <a:r>
              <a:rPr lang="en-US" sz="2400" dirty="0">
                <a:solidFill>
                  <a:srgbClr val="007CBA"/>
                </a:solidFill>
              </a:rPr>
              <a:t>Amanda Windsor, Brandon </a:t>
            </a:r>
            <a:r>
              <a:rPr lang="en-US" sz="2400" dirty="0" err="1">
                <a:solidFill>
                  <a:srgbClr val="007CBA"/>
                </a:solidFill>
              </a:rPr>
              <a:t>Kocurek</a:t>
            </a:r>
            <a:r>
              <a:rPr lang="en-US" sz="2400" dirty="0">
                <a:solidFill>
                  <a:srgbClr val="007CBA"/>
                </a:solidFill>
              </a:rPr>
              <a:t>, Maria </a:t>
            </a:r>
            <a:r>
              <a:rPr lang="en-US" sz="2400" dirty="0" err="1">
                <a:solidFill>
                  <a:srgbClr val="007CBA"/>
                </a:solidFill>
              </a:rPr>
              <a:t>Balkey</a:t>
            </a:r>
            <a:r>
              <a:rPr lang="en-US" sz="2400" dirty="0">
                <a:solidFill>
                  <a:srgbClr val="007CBA"/>
                </a:solidFill>
              </a:rPr>
              <a:t>, Padmini Ramachandran</a:t>
            </a:r>
          </a:p>
        </p:txBody>
      </p:sp>
    </p:spTree>
    <p:extLst>
      <p:ext uri="{BB962C8B-B14F-4D97-AF65-F5344CB8AC3E}">
        <p14:creationId xmlns:p14="http://schemas.microsoft.com/office/powerpoint/2010/main" val="123879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7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03E3C-BB77-4516-9737-4FEF54D9D00B}"/>
              </a:ext>
            </a:extLst>
          </p:cNvPr>
          <p:cNvPicPr>
            <a:picLocks noChangeAspect="1"/>
          </p:cNvPicPr>
          <p:nvPr/>
        </p:nvPicPr>
        <p:blipFill rotWithShape="1">
          <a:blip r:embed="rId3"/>
          <a:srcRect l="18457" t="16304" r="47246" b="4648"/>
          <a:stretch/>
        </p:blipFill>
        <p:spPr>
          <a:xfrm>
            <a:off x="311048" y="929206"/>
            <a:ext cx="4038601" cy="5236070"/>
          </a:xfrm>
          <a:prstGeom prst="rect">
            <a:avLst/>
          </a:prstGeom>
        </p:spPr>
      </p:pic>
      <p:sp>
        <p:nvSpPr>
          <p:cNvPr id="2" name="Title 1"/>
          <p:cNvSpPr>
            <a:spLocks noGrp="1"/>
          </p:cNvSpPr>
          <p:nvPr>
            <p:ph type="title"/>
          </p:nvPr>
        </p:nvSpPr>
        <p:spPr>
          <a:xfrm>
            <a:off x="0" y="-17889"/>
            <a:ext cx="8962931" cy="827586"/>
          </a:xfrm>
        </p:spPr>
        <p:txBody>
          <a:bodyPr>
            <a:normAutofit/>
          </a:bodyPr>
          <a:lstStyle/>
          <a:p>
            <a:r>
              <a:rPr lang="en-US" sz="4000" b="1" dirty="0"/>
              <a:t>Background</a:t>
            </a:r>
          </a:p>
        </p:txBody>
      </p:sp>
      <p:sp>
        <p:nvSpPr>
          <p:cNvPr id="7" name="Rectangle 6">
            <a:extLst>
              <a:ext uri="{FF2B5EF4-FFF2-40B4-BE49-F238E27FC236}">
                <a16:creationId xmlns:a16="http://schemas.microsoft.com/office/drawing/2014/main" id="{2C1C5F02-5D28-794F-83F5-7E5038E35F31}"/>
              </a:ext>
            </a:extLst>
          </p:cNvPr>
          <p:cNvSpPr/>
          <p:nvPr/>
        </p:nvSpPr>
        <p:spPr>
          <a:xfrm>
            <a:off x="2424022" y="1941487"/>
            <a:ext cx="586596" cy="249621"/>
          </a:xfrm>
          <a:prstGeom prst="rect">
            <a:avLst/>
          </a:prstGeom>
          <a:noFill/>
          <a:ln w="15875">
            <a:solidFill>
              <a:srgbClr val="007D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768ECB-B788-6E42-A815-193763B3BE42}"/>
              </a:ext>
            </a:extLst>
          </p:cNvPr>
          <p:cNvSpPr/>
          <p:nvPr/>
        </p:nvSpPr>
        <p:spPr>
          <a:xfrm>
            <a:off x="2424022" y="2310617"/>
            <a:ext cx="586596" cy="249621"/>
          </a:xfrm>
          <a:prstGeom prst="rect">
            <a:avLst/>
          </a:prstGeom>
          <a:noFill/>
          <a:ln w="15875">
            <a:solidFill>
              <a:srgbClr val="007D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121ACA-76C3-0042-AE4E-38A1A2417763}"/>
              </a:ext>
            </a:extLst>
          </p:cNvPr>
          <p:cNvSpPr/>
          <p:nvPr/>
        </p:nvSpPr>
        <p:spPr>
          <a:xfrm>
            <a:off x="2424022" y="3338693"/>
            <a:ext cx="586596" cy="1414462"/>
          </a:xfrm>
          <a:prstGeom prst="rect">
            <a:avLst/>
          </a:prstGeom>
          <a:noFill/>
          <a:ln w="15875">
            <a:solidFill>
              <a:srgbClr val="007D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3" name="Picture 82">
            <a:extLst>
              <a:ext uri="{FF2B5EF4-FFF2-40B4-BE49-F238E27FC236}">
                <a16:creationId xmlns:a16="http://schemas.microsoft.com/office/drawing/2014/main" id="{4A16F92D-4087-0B4E-A987-AE3D57DE6519}"/>
              </a:ext>
            </a:extLst>
          </p:cNvPr>
          <p:cNvPicPr>
            <a:picLocks noChangeAspect="1"/>
          </p:cNvPicPr>
          <p:nvPr/>
        </p:nvPicPr>
        <p:blipFill>
          <a:blip r:embed="rId4"/>
          <a:stretch>
            <a:fillRect/>
          </a:stretch>
        </p:blipFill>
        <p:spPr>
          <a:xfrm>
            <a:off x="3980148" y="2609700"/>
            <a:ext cx="4964949" cy="3702467"/>
          </a:xfrm>
          <a:prstGeom prst="rect">
            <a:avLst/>
          </a:prstGeom>
        </p:spPr>
      </p:pic>
      <p:sp>
        <p:nvSpPr>
          <p:cNvPr id="84" name="TextBox 83">
            <a:extLst>
              <a:ext uri="{FF2B5EF4-FFF2-40B4-BE49-F238E27FC236}">
                <a16:creationId xmlns:a16="http://schemas.microsoft.com/office/drawing/2014/main" id="{64BB8FD5-CD2C-964E-A486-DCF41BEC675C}"/>
              </a:ext>
            </a:extLst>
          </p:cNvPr>
          <p:cNvSpPr txBox="1"/>
          <p:nvPr/>
        </p:nvSpPr>
        <p:spPr>
          <a:xfrm>
            <a:off x="4089943" y="1017955"/>
            <a:ext cx="511013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7CBA"/>
                </a:solidFill>
              </a:rPr>
              <a:t>Metagenomic sequencing data from project on environmental swabs and imported, frozen seafood.</a:t>
            </a:r>
          </a:p>
          <a:p>
            <a:pPr marL="285750" indent="-285750">
              <a:buFont typeface="Arial" panose="020B0604020202020204" pitchFamily="34" charset="0"/>
              <a:buChar char="•"/>
            </a:pPr>
            <a:r>
              <a:rPr lang="en-US" sz="1600" dirty="0">
                <a:solidFill>
                  <a:srgbClr val="007CBA"/>
                </a:solidFill>
              </a:rPr>
              <a:t>Wanted to be </a:t>
            </a:r>
            <a:r>
              <a:rPr lang="en-US" sz="1600" dirty="0" err="1">
                <a:solidFill>
                  <a:srgbClr val="007CBA"/>
                </a:solidFill>
              </a:rPr>
              <a:t>MIxS</a:t>
            </a:r>
            <a:r>
              <a:rPr lang="en-US" sz="1600" dirty="0">
                <a:solidFill>
                  <a:srgbClr val="007CBA"/>
                </a:solidFill>
              </a:rPr>
              <a:t> compliant </a:t>
            </a:r>
          </a:p>
          <a:p>
            <a:pPr marL="285750" indent="-285750">
              <a:buFont typeface="Arial" panose="020B0604020202020204" pitchFamily="34" charset="0"/>
              <a:buChar char="•"/>
            </a:pPr>
            <a:r>
              <a:rPr lang="en-US" sz="1600" dirty="0">
                <a:solidFill>
                  <a:srgbClr val="007CBA"/>
                </a:solidFill>
              </a:rPr>
              <a:t>Environmental swabs          Built Environment</a:t>
            </a:r>
          </a:p>
          <a:p>
            <a:pPr marL="285750" indent="-285750">
              <a:buFont typeface="Arial" panose="020B0604020202020204" pitchFamily="34" charset="0"/>
              <a:buChar char="•"/>
            </a:pPr>
            <a:r>
              <a:rPr lang="en-US" sz="1600" dirty="0">
                <a:solidFill>
                  <a:srgbClr val="007CBA"/>
                </a:solidFill>
              </a:rPr>
              <a:t>Seafood 	  Miscellaneous Package</a:t>
            </a:r>
          </a:p>
          <a:p>
            <a:pPr marL="285750" indent="-285750">
              <a:buFont typeface="Arial" panose="020B0604020202020204" pitchFamily="34" charset="0"/>
              <a:buChar char="•"/>
            </a:pPr>
            <a:r>
              <a:rPr lang="en-US" sz="1600" dirty="0">
                <a:solidFill>
                  <a:srgbClr val="007CBA"/>
                </a:solidFill>
              </a:rPr>
              <a:t>Decided to pursue “Food” Package</a:t>
            </a:r>
          </a:p>
        </p:txBody>
      </p:sp>
      <p:cxnSp>
        <p:nvCxnSpPr>
          <p:cNvPr id="85" name="Straight Arrow Connector 84">
            <a:extLst>
              <a:ext uri="{FF2B5EF4-FFF2-40B4-BE49-F238E27FC236}">
                <a16:creationId xmlns:a16="http://schemas.microsoft.com/office/drawing/2014/main" id="{C2B0C860-3AE3-CF4B-9226-9A3475E834D1}"/>
              </a:ext>
            </a:extLst>
          </p:cNvPr>
          <p:cNvCxnSpPr>
            <a:cxnSpLocks/>
          </p:cNvCxnSpPr>
          <p:nvPr/>
        </p:nvCxnSpPr>
        <p:spPr>
          <a:xfrm>
            <a:off x="6264228" y="1941487"/>
            <a:ext cx="379563"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4B58EB48-98AE-D24B-BC44-5976642A126A}"/>
              </a:ext>
            </a:extLst>
          </p:cNvPr>
          <p:cNvCxnSpPr>
            <a:cxnSpLocks/>
          </p:cNvCxnSpPr>
          <p:nvPr/>
        </p:nvCxnSpPr>
        <p:spPr>
          <a:xfrm>
            <a:off x="5193866" y="2191108"/>
            <a:ext cx="379563"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64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1E81-857A-4DDC-906F-1DB285A612F2}"/>
              </a:ext>
            </a:extLst>
          </p:cNvPr>
          <p:cNvSpPr>
            <a:spLocks noGrp="1"/>
          </p:cNvSpPr>
          <p:nvPr>
            <p:ph type="title"/>
          </p:nvPr>
        </p:nvSpPr>
        <p:spPr>
          <a:xfrm>
            <a:off x="0" y="7934"/>
            <a:ext cx="8926717" cy="599540"/>
          </a:xfrm>
        </p:spPr>
        <p:txBody>
          <a:bodyPr>
            <a:noAutofit/>
          </a:bodyPr>
          <a:lstStyle/>
          <a:p>
            <a:pPr algn="ctr"/>
            <a:r>
              <a:rPr lang="en-US" sz="4000" b="1" dirty="0"/>
              <a:t>Farm to Fork Production Chain</a:t>
            </a:r>
          </a:p>
        </p:txBody>
      </p:sp>
      <p:sp>
        <p:nvSpPr>
          <p:cNvPr id="229" name="TextBox 228">
            <a:extLst>
              <a:ext uri="{FF2B5EF4-FFF2-40B4-BE49-F238E27FC236}">
                <a16:creationId xmlns:a16="http://schemas.microsoft.com/office/drawing/2014/main" id="{7198F5C9-C43A-4ED3-8C0C-DF61D20CAF71}"/>
              </a:ext>
            </a:extLst>
          </p:cNvPr>
          <p:cNvSpPr txBox="1"/>
          <p:nvPr/>
        </p:nvSpPr>
        <p:spPr>
          <a:xfrm>
            <a:off x="64863" y="1202503"/>
            <a:ext cx="9144000" cy="646331"/>
          </a:xfrm>
          <a:prstGeom prst="rect">
            <a:avLst/>
          </a:prstGeom>
          <a:noFill/>
        </p:spPr>
        <p:txBody>
          <a:bodyPr wrap="square" rtlCol="0">
            <a:spAutoFit/>
          </a:bodyPr>
          <a:lstStyle/>
          <a:p>
            <a:pPr algn="ctr"/>
            <a:r>
              <a:rPr lang="en-US" b="1" dirty="0"/>
              <a:t>Goals of metagenomic sequencing: Pathogen detection, limit of detection, total hazard characterization, culture method improvements, regulatory decision-making (in the future)</a:t>
            </a:r>
          </a:p>
        </p:txBody>
      </p:sp>
      <p:grpSp>
        <p:nvGrpSpPr>
          <p:cNvPr id="227" name="Group 226">
            <a:extLst>
              <a:ext uri="{FF2B5EF4-FFF2-40B4-BE49-F238E27FC236}">
                <a16:creationId xmlns:a16="http://schemas.microsoft.com/office/drawing/2014/main" id="{B1C24446-302F-4AA0-A5D7-6E0B189D0265}"/>
              </a:ext>
            </a:extLst>
          </p:cNvPr>
          <p:cNvGrpSpPr/>
          <p:nvPr/>
        </p:nvGrpSpPr>
        <p:grpSpPr>
          <a:xfrm>
            <a:off x="728891" y="2138888"/>
            <a:ext cx="7168144" cy="3827972"/>
            <a:chOff x="1823344" y="1543998"/>
            <a:chExt cx="5310093" cy="2481183"/>
          </a:xfrm>
        </p:grpSpPr>
        <p:grpSp>
          <p:nvGrpSpPr>
            <p:cNvPr id="226" name="Group 225">
              <a:extLst>
                <a:ext uri="{FF2B5EF4-FFF2-40B4-BE49-F238E27FC236}">
                  <a16:creationId xmlns:a16="http://schemas.microsoft.com/office/drawing/2014/main" id="{8EA4678F-E8AD-48F9-B3B8-C84C3CAAF73E}"/>
                </a:ext>
              </a:extLst>
            </p:cNvPr>
            <p:cNvGrpSpPr/>
            <p:nvPr/>
          </p:nvGrpSpPr>
          <p:grpSpPr>
            <a:xfrm>
              <a:off x="1823344" y="1543998"/>
              <a:ext cx="5310093" cy="2481183"/>
              <a:chOff x="2171700" y="2256680"/>
              <a:chExt cx="4948816" cy="2895489"/>
            </a:xfrm>
          </p:grpSpPr>
          <p:grpSp>
            <p:nvGrpSpPr>
              <p:cNvPr id="4" name="Group 3">
                <a:extLst>
                  <a:ext uri="{FF2B5EF4-FFF2-40B4-BE49-F238E27FC236}">
                    <a16:creationId xmlns:a16="http://schemas.microsoft.com/office/drawing/2014/main" id="{07AA1E63-80EC-45BF-8DC7-8373333DFBC5}"/>
                  </a:ext>
                </a:extLst>
              </p:cNvPr>
              <p:cNvGrpSpPr/>
              <p:nvPr/>
            </p:nvGrpSpPr>
            <p:grpSpPr>
              <a:xfrm>
                <a:off x="2171702" y="2513854"/>
                <a:ext cx="985550" cy="898970"/>
                <a:chOff x="228600" y="2212975"/>
                <a:chExt cx="1752089" cy="1598168"/>
              </a:xfrm>
            </p:grpSpPr>
            <p:grpSp>
              <p:nvGrpSpPr>
                <p:cNvPr id="5" name="Group 4">
                  <a:extLst>
                    <a:ext uri="{FF2B5EF4-FFF2-40B4-BE49-F238E27FC236}">
                      <a16:creationId xmlns:a16="http://schemas.microsoft.com/office/drawing/2014/main" id="{2691D596-828A-4CAB-A30A-CA05FCECA63B}"/>
                    </a:ext>
                  </a:extLst>
                </p:cNvPr>
                <p:cNvGrpSpPr/>
                <p:nvPr/>
              </p:nvGrpSpPr>
              <p:grpSpPr>
                <a:xfrm>
                  <a:off x="228600" y="2212975"/>
                  <a:ext cx="1752089" cy="226568"/>
                  <a:chOff x="762000" y="2209800"/>
                  <a:chExt cx="1752089" cy="226568"/>
                </a:xfrm>
              </p:grpSpPr>
              <p:pic>
                <p:nvPicPr>
                  <p:cNvPr id="52" name="Picture 51">
                    <a:extLst>
                      <a:ext uri="{FF2B5EF4-FFF2-40B4-BE49-F238E27FC236}">
                        <a16:creationId xmlns:a16="http://schemas.microsoft.com/office/drawing/2014/main" id="{80ABDC4D-7CAA-43A3-9473-5C6CF1B91759}"/>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53" name="Picture 52">
                    <a:extLst>
                      <a:ext uri="{FF2B5EF4-FFF2-40B4-BE49-F238E27FC236}">
                        <a16:creationId xmlns:a16="http://schemas.microsoft.com/office/drawing/2014/main" id="{93653E27-70A9-405D-BA6A-3835AE40CD7D}"/>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54" name="Picture 53">
                    <a:extLst>
                      <a:ext uri="{FF2B5EF4-FFF2-40B4-BE49-F238E27FC236}">
                        <a16:creationId xmlns:a16="http://schemas.microsoft.com/office/drawing/2014/main" id="{F10C7178-9532-4233-926D-F969E84524EB}"/>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55" name="Picture 54">
                    <a:extLst>
                      <a:ext uri="{FF2B5EF4-FFF2-40B4-BE49-F238E27FC236}">
                        <a16:creationId xmlns:a16="http://schemas.microsoft.com/office/drawing/2014/main" id="{544BE07D-A884-4F17-9726-1C2BF5DC58F8}"/>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56" name="Picture 55">
                    <a:extLst>
                      <a:ext uri="{FF2B5EF4-FFF2-40B4-BE49-F238E27FC236}">
                        <a16:creationId xmlns:a16="http://schemas.microsoft.com/office/drawing/2014/main" id="{133163D1-BA4B-4149-9918-1E715C5E7B6D}"/>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57" name="Picture 56">
                    <a:extLst>
                      <a:ext uri="{FF2B5EF4-FFF2-40B4-BE49-F238E27FC236}">
                        <a16:creationId xmlns:a16="http://schemas.microsoft.com/office/drawing/2014/main" id="{96AAE16E-C9E9-4A31-8863-A6C68D34462B}"/>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58" name="Picture 57">
                    <a:extLst>
                      <a:ext uri="{FF2B5EF4-FFF2-40B4-BE49-F238E27FC236}">
                        <a16:creationId xmlns:a16="http://schemas.microsoft.com/office/drawing/2014/main" id="{A7C99AC8-40DD-4E77-84C2-BF46009BDD5A}"/>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 name="Group 5">
                  <a:extLst>
                    <a:ext uri="{FF2B5EF4-FFF2-40B4-BE49-F238E27FC236}">
                      <a16:creationId xmlns:a16="http://schemas.microsoft.com/office/drawing/2014/main" id="{6E58B647-CF03-4EF5-819F-DB7BF5D64CF3}"/>
                    </a:ext>
                  </a:extLst>
                </p:cNvPr>
                <p:cNvGrpSpPr/>
                <p:nvPr/>
              </p:nvGrpSpPr>
              <p:grpSpPr>
                <a:xfrm>
                  <a:off x="228600" y="2441575"/>
                  <a:ext cx="1752089" cy="226568"/>
                  <a:chOff x="762000" y="2209800"/>
                  <a:chExt cx="1752089" cy="226568"/>
                </a:xfrm>
              </p:grpSpPr>
              <p:pic>
                <p:nvPicPr>
                  <p:cNvPr id="45" name="Picture 44">
                    <a:extLst>
                      <a:ext uri="{FF2B5EF4-FFF2-40B4-BE49-F238E27FC236}">
                        <a16:creationId xmlns:a16="http://schemas.microsoft.com/office/drawing/2014/main" id="{54B379BA-C201-4115-B87D-7C69506ACB2D}"/>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46" name="Picture 45">
                    <a:extLst>
                      <a:ext uri="{FF2B5EF4-FFF2-40B4-BE49-F238E27FC236}">
                        <a16:creationId xmlns:a16="http://schemas.microsoft.com/office/drawing/2014/main" id="{DF30FE1F-5BBD-4DD0-866A-0EB86A627616}"/>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47" name="Picture 46">
                    <a:extLst>
                      <a:ext uri="{FF2B5EF4-FFF2-40B4-BE49-F238E27FC236}">
                        <a16:creationId xmlns:a16="http://schemas.microsoft.com/office/drawing/2014/main" id="{77616005-4AC4-4874-9FBD-C4A8987A8401}"/>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48" name="Picture 47">
                    <a:extLst>
                      <a:ext uri="{FF2B5EF4-FFF2-40B4-BE49-F238E27FC236}">
                        <a16:creationId xmlns:a16="http://schemas.microsoft.com/office/drawing/2014/main" id="{01C2A58B-061E-4F89-B8D5-8F4210382A3D}"/>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49" name="Picture 48">
                    <a:extLst>
                      <a:ext uri="{FF2B5EF4-FFF2-40B4-BE49-F238E27FC236}">
                        <a16:creationId xmlns:a16="http://schemas.microsoft.com/office/drawing/2014/main" id="{E61A070E-9419-459C-919F-32DE75F4528A}"/>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50" name="Picture 49">
                    <a:extLst>
                      <a:ext uri="{FF2B5EF4-FFF2-40B4-BE49-F238E27FC236}">
                        <a16:creationId xmlns:a16="http://schemas.microsoft.com/office/drawing/2014/main" id="{376B3FEB-0844-4506-A1E9-3699BC3BD506}"/>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51" name="Picture 50">
                    <a:extLst>
                      <a:ext uri="{FF2B5EF4-FFF2-40B4-BE49-F238E27FC236}">
                        <a16:creationId xmlns:a16="http://schemas.microsoft.com/office/drawing/2014/main" id="{0430E0F4-EA12-479B-8599-59D2B00440FD}"/>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7" name="Group 6">
                  <a:extLst>
                    <a:ext uri="{FF2B5EF4-FFF2-40B4-BE49-F238E27FC236}">
                      <a16:creationId xmlns:a16="http://schemas.microsoft.com/office/drawing/2014/main" id="{E8BF1B97-3F2C-4148-B16E-326814962747}"/>
                    </a:ext>
                  </a:extLst>
                </p:cNvPr>
                <p:cNvGrpSpPr/>
                <p:nvPr/>
              </p:nvGrpSpPr>
              <p:grpSpPr>
                <a:xfrm>
                  <a:off x="228600" y="2670175"/>
                  <a:ext cx="1752089" cy="226568"/>
                  <a:chOff x="762000" y="2209800"/>
                  <a:chExt cx="1752089" cy="226568"/>
                </a:xfrm>
              </p:grpSpPr>
              <p:pic>
                <p:nvPicPr>
                  <p:cNvPr id="38" name="Picture 37">
                    <a:extLst>
                      <a:ext uri="{FF2B5EF4-FFF2-40B4-BE49-F238E27FC236}">
                        <a16:creationId xmlns:a16="http://schemas.microsoft.com/office/drawing/2014/main" id="{BA9216E4-DC06-4E34-8B7A-9FB0B2E78C17}"/>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39" name="Picture 38">
                    <a:extLst>
                      <a:ext uri="{FF2B5EF4-FFF2-40B4-BE49-F238E27FC236}">
                        <a16:creationId xmlns:a16="http://schemas.microsoft.com/office/drawing/2014/main" id="{D37C32AB-3361-434D-A46F-00804A40476C}"/>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40" name="Picture 39">
                    <a:extLst>
                      <a:ext uri="{FF2B5EF4-FFF2-40B4-BE49-F238E27FC236}">
                        <a16:creationId xmlns:a16="http://schemas.microsoft.com/office/drawing/2014/main" id="{D66B4670-FD76-47E3-B914-C9D48009974B}"/>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41" name="Picture 40">
                    <a:extLst>
                      <a:ext uri="{FF2B5EF4-FFF2-40B4-BE49-F238E27FC236}">
                        <a16:creationId xmlns:a16="http://schemas.microsoft.com/office/drawing/2014/main" id="{A483BCE4-EBF8-498D-87C7-D34580DF0EDD}"/>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42" name="Picture 41">
                    <a:extLst>
                      <a:ext uri="{FF2B5EF4-FFF2-40B4-BE49-F238E27FC236}">
                        <a16:creationId xmlns:a16="http://schemas.microsoft.com/office/drawing/2014/main" id="{DA9AE8A3-A3C2-4645-A7A1-E7B00D2130E8}"/>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43" name="Picture 42">
                    <a:extLst>
                      <a:ext uri="{FF2B5EF4-FFF2-40B4-BE49-F238E27FC236}">
                        <a16:creationId xmlns:a16="http://schemas.microsoft.com/office/drawing/2014/main" id="{F8605887-F4E4-407A-AB3D-BD4A67F8FA85}"/>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44" name="Picture 43">
                    <a:extLst>
                      <a:ext uri="{FF2B5EF4-FFF2-40B4-BE49-F238E27FC236}">
                        <a16:creationId xmlns:a16="http://schemas.microsoft.com/office/drawing/2014/main" id="{AAF855E6-4846-4C2C-865E-49045373A44F}"/>
                      </a:ext>
                    </a:extLst>
                  </p:cNvPr>
                  <p:cNvPicPr>
                    <a:picLocks noChangeAspect="1"/>
                  </p:cNvPicPr>
                  <p:nvPr/>
                </p:nvPicPr>
                <p:blipFill>
                  <a:blip r:embed="rId3"/>
                  <a:stretch>
                    <a:fillRect/>
                  </a:stretch>
                </p:blipFill>
                <p:spPr>
                  <a:xfrm flipH="1">
                    <a:off x="2032000" y="2209800"/>
                    <a:ext cx="228089" cy="226568"/>
                  </a:xfrm>
                  <a:prstGeom prst="rect">
                    <a:avLst/>
                  </a:prstGeom>
                </p:spPr>
              </p:pic>
            </p:grpSp>
            <p:pic>
              <p:nvPicPr>
                <p:cNvPr id="8" name="Picture 7">
                  <a:extLst>
                    <a:ext uri="{FF2B5EF4-FFF2-40B4-BE49-F238E27FC236}">
                      <a16:creationId xmlns:a16="http://schemas.microsoft.com/office/drawing/2014/main" id="{92724A07-F949-4082-8DFE-9ADE2961676A}"/>
                    </a:ext>
                  </a:extLst>
                </p:cNvPr>
                <p:cNvPicPr>
                  <a:picLocks noChangeAspect="1"/>
                </p:cNvPicPr>
                <p:nvPr/>
              </p:nvPicPr>
              <p:blipFill>
                <a:blip r:embed="rId3"/>
                <a:stretch>
                  <a:fillRect/>
                </a:stretch>
              </p:blipFill>
              <p:spPr>
                <a:xfrm flipH="1">
                  <a:off x="228600" y="2898775"/>
                  <a:ext cx="228089" cy="226568"/>
                </a:xfrm>
                <a:prstGeom prst="rect">
                  <a:avLst/>
                </a:prstGeom>
              </p:spPr>
            </p:pic>
            <p:pic>
              <p:nvPicPr>
                <p:cNvPr id="9" name="Picture 8">
                  <a:extLst>
                    <a:ext uri="{FF2B5EF4-FFF2-40B4-BE49-F238E27FC236}">
                      <a16:creationId xmlns:a16="http://schemas.microsoft.com/office/drawing/2014/main" id="{A588010B-E24B-437C-9E49-060F38920007}"/>
                    </a:ext>
                  </a:extLst>
                </p:cNvPr>
                <p:cNvPicPr>
                  <a:picLocks noChangeAspect="1"/>
                </p:cNvPicPr>
                <p:nvPr/>
              </p:nvPicPr>
              <p:blipFill>
                <a:blip r:embed="rId3"/>
                <a:stretch>
                  <a:fillRect/>
                </a:stretch>
              </p:blipFill>
              <p:spPr>
                <a:xfrm flipH="1">
                  <a:off x="482600" y="2898775"/>
                  <a:ext cx="228089" cy="226568"/>
                </a:xfrm>
                <a:prstGeom prst="rect">
                  <a:avLst/>
                </a:prstGeom>
              </p:spPr>
            </p:pic>
            <p:pic>
              <p:nvPicPr>
                <p:cNvPr id="10" name="Picture 9">
                  <a:extLst>
                    <a:ext uri="{FF2B5EF4-FFF2-40B4-BE49-F238E27FC236}">
                      <a16:creationId xmlns:a16="http://schemas.microsoft.com/office/drawing/2014/main" id="{AB8D7436-B913-4020-B2FA-FDFE24ADAA67}"/>
                    </a:ext>
                  </a:extLst>
                </p:cNvPr>
                <p:cNvPicPr>
                  <a:picLocks noChangeAspect="1"/>
                </p:cNvPicPr>
                <p:nvPr/>
              </p:nvPicPr>
              <p:blipFill>
                <a:blip r:embed="rId3"/>
                <a:stretch>
                  <a:fillRect/>
                </a:stretch>
              </p:blipFill>
              <p:spPr>
                <a:xfrm flipH="1">
                  <a:off x="1752600" y="2898775"/>
                  <a:ext cx="228089" cy="226568"/>
                </a:xfrm>
                <a:prstGeom prst="rect">
                  <a:avLst/>
                </a:prstGeom>
              </p:spPr>
            </p:pic>
            <p:pic>
              <p:nvPicPr>
                <p:cNvPr id="11" name="Picture 10">
                  <a:extLst>
                    <a:ext uri="{FF2B5EF4-FFF2-40B4-BE49-F238E27FC236}">
                      <a16:creationId xmlns:a16="http://schemas.microsoft.com/office/drawing/2014/main" id="{E06F1B0D-0072-425E-ACDC-BFAB6A3AA91A}"/>
                    </a:ext>
                  </a:extLst>
                </p:cNvPr>
                <p:cNvPicPr>
                  <a:picLocks noChangeAspect="1"/>
                </p:cNvPicPr>
                <p:nvPr/>
              </p:nvPicPr>
              <p:blipFill>
                <a:blip r:embed="rId3"/>
                <a:stretch>
                  <a:fillRect/>
                </a:stretch>
              </p:blipFill>
              <p:spPr>
                <a:xfrm flipH="1">
                  <a:off x="736600" y="2898775"/>
                  <a:ext cx="228089" cy="226568"/>
                </a:xfrm>
                <a:prstGeom prst="rect">
                  <a:avLst/>
                </a:prstGeom>
              </p:spPr>
            </p:pic>
            <p:pic>
              <p:nvPicPr>
                <p:cNvPr id="12" name="Picture 11">
                  <a:extLst>
                    <a:ext uri="{FF2B5EF4-FFF2-40B4-BE49-F238E27FC236}">
                      <a16:creationId xmlns:a16="http://schemas.microsoft.com/office/drawing/2014/main" id="{0283CA17-D568-4401-841A-FF99A27C92C9}"/>
                    </a:ext>
                  </a:extLst>
                </p:cNvPr>
                <p:cNvPicPr>
                  <a:picLocks noChangeAspect="1"/>
                </p:cNvPicPr>
                <p:nvPr/>
              </p:nvPicPr>
              <p:blipFill>
                <a:blip r:embed="rId3"/>
                <a:stretch>
                  <a:fillRect/>
                </a:stretch>
              </p:blipFill>
              <p:spPr>
                <a:xfrm flipH="1">
                  <a:off x="990600" y="2898775"/>
                  <a:ext cx="228089" cy="226568"/>
                </a:xfrm>
                <a:prstGeom prst="rect">
                  <a:avLst/>
                </a:prstGeom>
              </p:spPr>
            </p:pic>
            <p:pic>
              <p:nvPicPr>
                <p:cNvPr id="13" name="Picture 12">
                  <a:extLst>
                    <a:ext uri="{FF2B5EF4-FFF2-40B4-BE49-F238E27FC236}">
                      <a16:creationId xmlns:a16="http://schemas.microsoft.com/office/drawing/2014/main" id="{B0DCBBFC-F4BD-4FA0-A2EC-48370B606CBB}"/>
                    </a:ext>
                  </a:extLst>
                </p:cNvPr>
                <p:cNvPicPr>
                  <a:picLocks noChangeAspect="1"/>
                </p:cNvPicPr>
                <p:nvPr/>
              </p:nvPicPr>
              <p:blipFill>
                <a:blip r:embed="rId3"/>
                <a:stretch>
                  <a:fillRect/>
                </a:stretch>
              </p:blipFill>
              <p:spPr>
                <a:xfrm flipH="1">
                  <a:off x="1244600" y="2898775"/>
                  <a:ext cx="228089" cy="226568"/>
                </a:xfrm>
                <a:prstGeom prst="rect">
                  <a:avLst/>
                </a:prstGeom>
                <a:noFill/>
              </p:spPr>
            </p:pic>
            <p:pic>
              <p:nvPicPr>
                <p:cNvPr id="14" name="Picture 13">
                  <a:extLst>
                    <a:ext uri="{FF2B5EF4-FFF2-40B4-BE49-F238E27FC236}">
                      <a16:creationId xmlns:a16="http://schemas.microsoft.com/office/drawing/2014/main" id="{2EAD0D43-EFEC-4339-93BE-DD882B9B3047}"/>
                    </a:ext>
                  </a:extLst>
                </p:cNvPr>
                <p:cNvPicPr>
                  <a:picLocks noChangeAspect="1"/>
                </p:cNvPicPr>
                <p:nvPr/>
              </p:nvPicPr>
              <p:blipFill>
                <a:blip r:embed="rId3"/>
                <a:stretch>
                  <a:fillRect/>
                </a:stretch>
              </p:blipFill>
              <p:spPr>
                <a:xfrm flipH="1">
                  <a:off x="1498600" y="2898775"/>
                  <a:ext cx="228089" cy="226568"/>
                </a:xfrm>
                <a:prstGeom prst="rect">
                  <a:avLst/>
                </a:prstGeom>
              </p:spPr>
            </p:pic>
            <p:grpSp>
              <p:nvGrpSpPr>
                <p:cNvPr id="15" name="Group 14">
                  <a:extLst>
                    <a:ext uri="{FF2B5EF4-FFF2-40B4-BE49-F238E27FC236}">
                      <a16:creationId xmlns:a16="http://schemas.microsoft.com/office/drawing/2014/main" id="{AE04AD90-AA85-42E0-8A69-77DE80611197}"/>
                    </a:ext>
                  </a:extLst>
                </p:cNvPr>
                <p:cNvGrpSpPr/>
                <p:nvPr/>
              </p:nvGrpSpPr>
              <p:grpSpPr>
                <a:xfrm>
                  <a:off x="228600" y="3127375"/>
                  <a:ext cx="1752089" cy="226568"/>
                  <a:chOff x="762000" y="2209800"/>
                  <a:chExt cx="1752089" cy="226568"/>
                </a:xfrm>
              </p:grpSpPr>
              <p:pic>
                <p:nvPicPr>
                  <p:cNvPr id="31" name="Picture 30">
                    <a:extLst>
                      <a:ext uri="{FF2B5EF4-FFF2-40B4-BE49-F238E27FC236}">
                        <a16:creationId xmlns:a16="http://schemas.microsoft.com/office/drawing/2014/main" id="{4B74BD95-BEE5-4D81-B70E-DA3F846BE8A8}"/>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32" name="Picture 31">
                    <a:extLst>
                      <a:ext uri="{FF2B5EF4-FFF2-40B4-BE49-F238E27FC236}">
                        <a16:creationId xmlns:a16="http://schemas.microsoft.com/office/drawing/2014/main" id="{2EC49D6A-6B4D-43DF-81F4-26BA12C65740}"/>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33" name="Picture 32">
                    <a:extLst>
                      <a:ext uri="{FF2B5EF4-FFF2-40B4-BE49-F238E27FC236}">
                        <a16:creationId xmlns:a16="http://schemas.microsoft.com/office/drawing/2014/main" id="{8381167F-0218-44FC-9435-A63468DF47C8}"/>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34" name="Picture 33">
                    <a:extLst>
                      <a:ext uri="{FF2B5EF4-FFF2-40B4-BE49-F238E27FC236}">
                        <a16:creationId xmlns:a16="http://schemas.microsoft.com/office/drawing/2014/main" id="{1630F6BA-150C-4DF1-AFAF-62D06B3EB259}"/>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35" name="Picture 34">
                    <a:extLst>
                      <a:ext uri="{FF2B5EF4-FFF2-40B4-BE49-F238E27FC236}">
                        <a16:creationId xmlns:a16="http://schemas.microsoft.com/office/drawing/2014/main" id="{D8F04B28-C68B-47C5-BA21-1770BDF32431}"/>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36" name="Picture 35">
                    <a:extLst>
                      <a:ext uri="{FF2B5EF4-FFF2-40B4-BE49-F238E27FC236}">
                        <a16:creationId xmlns:a16="http://schemas.microsoft.com/office/drawing/2014/main" id="{E3588695-4699-4FDA-B5D4-9CB24D063DDE}"/>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37" name="Picture 36">
                    <a:extLst>
                      <a:ext uri="{FF2B5EF4-FFF2-40B4-BE49-F238E27FC236}">
                        <a16:creationId xmlns:a16="http://schemas.microsoft.com/office/drawing/2014/main" id="{23FE4F31-B391-423D-BB3A-5861795422F0}"/>
                      </a:ext>
                    </a:extLst>
                  </p:cNvPr>
                  <p:cNvPicPr>
                    <a:picLocks noChangeAspect="1"/>
                  </p:cNvPicPr>
                  <p:nvPr/>
                </p:nvPicPr>
                <p:blipFill>
                  <a:blip r:embed="rId3"/>
                  <a:stretch>
                    <a:fillRect/>
                  </a:stretch>
                </p:blipFill>
                <p:spPr>
                  <a:xfrm flipH="1">
                    <a:off x="2032000" y="2209800"/>
                    <a:ext cx="228089" cy="226568"/>
                  </a:xfrm>
                  <a:prstGeom prst="rect">
                    <a:avLst/>
                  </a:prstGeom>
                </p:spPr>
              </p:pic>
            </p:grpSp>
            <p:pic>
              <p:nvPicPr>
                <p:cNvPr id="16" name="Picture 15">
                  <a:extLst>
                    <a:ext uri="{FF2B5EF4-FFF2-40B4-BE49-F238E27FC236}">
                      <a16:creationId xmlns:a16="http://schemas.microsoft.com/office/drawing/2014/main" id="{619962E5-58E7-4690-A9D1-45140FC18AD2}"/>
                    </a:ext>
                  </a:extLst>
                </p:cNvPr>
                <p:cNvPicPr>
                  <a:picLocks noChangeAspect="1"/>
                </p:cNvPicPr>
                <p:nvPr/>
              </p:nvPicPr>
              <p:blipFill>
                <a:blip r:embed="rId3"/>
                <a:stretch>
                  <a:fillRect/>
                </a:stretch>
              </p:blipFill>
              <p:spPr>
                <a:xfrm flipH="1">
                  <a:off x="228600" y="3355975"/>
                  <a:ext cx="228089" cy="226568"/>
                </a:xfrm>
                <a:prstGeom prst="rect">
                  <a:avLst/>
                </a:prstGeom>
              </p:spPr>
            </p:pic>
            <p:pic>
              <p:nvPicPr>
                <p:cNvPr id="17" name="Picture 16">
                  <a:extLst>
                    <a:ext uri="{FF2B5EF4-FFF2-40B4-BE49-F238E27FC236}">
                      <a16:creationId xmlns:a16="http://schemas.microsoft.com/office/drawing/2014/main" id="{279E6E18-B888-4EE9-9ABD-E5A20746F1E8}"/>
                    </a:ext>
                  </a:extLst>
                </p:cNvPr>
                <p:cNvPicPr>
                  <a:picLocks noChangeAspect="1"/>
                </p:cNvPicPr>
                <p:nvPr/>
              </p:nvPicPr>
              <p:blipFill>
                <a:blip r:embed="rId3"/>
                <a:stretch>
                  <a:fillRect/>
                </a:stretch>
              </p:blipFill>
              <p:spPr>
                <a:xfrm flipH="1">
                  <a:off x="482600" y="3355975"/>
                  <a:ext cx="228089" cy="226568"/>
                </a:xfrm>
                <a:prstGeom prst="rect">
                  <a:avLst/>
                </a:prstGeom>
              </p:spPr>
            </p:pic>
            <p:pic>
              <p:nvPicPr>
                <p:cNvPr id="18" name="Picture 17">
                  <a:extLst>
                    <a:ext uri="{FF2B5EF4-FFF2-40B4-BE49-F238E27FC236}">
                      <a16:creationId xmlns:a16="http://schemas.microsoft.com/office/drawing/2014/main" id="{857BBA29-DDCA-44A8-A762-81FB776D9A29}"/>
                    </a:ext>
                  </a:extLst>
                </p:cNvPr>
                <p:cNvPicPr>
                  <a:picLocks noChangeAspect="1"/>
                </p:cNvPicPr>
                <p:nvPr/>
              </p:nvPicPr>
              <p:blipFill>
                <a:blip r:embed="rId3"/>
                <a:stretch>
                  <a:fillRect/>
                </a:stretch>
              </p:blipFill>
              <p:spPr>
                <a:xfrm flipH="1">
                  <a:off x="1752600" y="3355975"/>
                  <a:ext cx="228089" cy="226568"/>
                </a:xfrm>
                <a:prstGeom prst="rect">
                  <a:avLst/>
                </a:prstGeom>
              </p:spPr>
            </p:pic>
            <p:pic>
              <p:nvPicPr>
                <p:cNvPr id="19" name="Picture 18">
                  <a:extLst>
                    <a:ext uri="{FF2B5EF4-FFF2-40B4-BE49-F238E27FC236}">
                      <a16:creationId xmlns:a16="http://schemas.microsoft.com/office/drawing/2014/main" id="{4413985E-1C36-4D0D-8A29-3CECE11E0E01}"/>
                    </a:ext>
                  </a:extLst>
                </p:cNvPr>
                <p:cNvPicPr>
                  <a:picLocks noChangeAspect="1"/>
                </p:cNvPicPr>
                <p:nvPr/>
              </p:nvPicPr>
              <p:blipFill>
                <a:blip r:embed="rId3"/>
                <a:stretch>
                  <a:fillRect/>
                </a:stretch>
              </p:blipFill>
              <p:spPr>
                <a:xfrm flipH="1">
                  <a:off x="736600" y="3355975"/>
                  <a:ext cx="228089" cy="226568"/>
                </a:xfrm>
                <a:prstGeom prst="rect">
                  <a:avLst/>
                </a:prstGeom>
              </p:spPr>
            </p:pic>
            <p:pic>
              <p:nvPicPr>
                <p:cNvPr id="20" name="Picture 19">
                  <a:extLst>
                    <a:ext uri="{FF2B5EF4-FFF2-40B4-BE49-F238E27FC236}">
                      <a16:creationId xmlns:a16="http://schemas.microsoft.com/office/drawing/2014/main" id="{6D67B786-8502-43D8-ADCE-217C7D2312E4}"/>
                    </a:ext>
                  </a:extLst>
                </p:cNvPr>
                <p:cNvPicPr>
                  <a:picLocks noChangeAspect="1"/>
                </p:cNvPicPr>
                <p:nvPr/>
              </p:nvPicPr>
              <p:blipFill>
                <a:blip r:embed="rId3"/>
                <a:stretch>
                  <a:fillRect/>
                </a:stretch>
              </p:blipFill>
              <p:spPr>
                <a:xfrm flipH="1">
                  <a:off x="990600" y="3355975"/>
                  <a:ext cx="228089" cy="226568"/>
                </a:xfrm>
                <a:prstGeom prst="rect">
                  <a:avLst/>
                </a:prstGeom>
              </p:spPr>
            </p:pic>
            <p:pic>
              <p:nvPicPr>
                <p:cNvPr id="21" name="Picture 20">
                  <a:extLst>
                    <a:ext uri="{FF2B5EF4-FFF2-40B4-BE49-F238E27FC236}">
                      <a16:creationId xmlns:a16="http://schemas.microsoft.com/office/drawing/2014/main" id="{64D94BAB-176D-488B-A58D-9AEB707A8C1E}"/>
                    </a:ext>
                  </a:extLst>
                </p:cNvPr>
                <p:cNvPicPr>
                  <a:picLocks noChangeAspect="1"/>
                </p:cNvPicPr>
                <p:nvPr/>
              </p:nvPicPr>
              <p:blipFill>
                <a:blip r:embed="rId3"/>
                <a:stretch>
                  <a:fillRect/>
                </a:stretch>
              </p:blipFill>
              <p:spPr>
                <a:xfrm flipH="1">
                  <a:off x="1244600" y="3355975"/>
                  <a:ext cx="228089" cy="226568"/>
                </a:xfrm>
                <a:prstGeom prst="rect">
                  <a:avLst/>
                </a:prstGeom>
              </p:spPr>
            </p:pic>
            <p:pic>
              <p:nvPicPr>
                <p:cNvPr id="22" name="Picture 21">
                  <a:extLst>
                    <a:ext uri="{FF2B5EF4-FFF2-40B4-BE49-F238E27FC236}">
                      <a16:creationId xmlns:a16="http://schemas.microsoft.com/office/drawing/2014/main" id="{9763DF24-B328-4CBD-A15A-5729183D2B7F}"/>
                    </a:ext>
                  </a:extLst>
                </p:cNvPr>
                <p:cNvPicPr>
                  <a:picLocks noChangeAspect="1"/>
                </p:cNvPicPr>
                <p:nvPr/>
              </p:nvPicPr>
              <p:blipFill>
                <a:blip r:embed="rId3"/>
                <a:stretch>
                  <a:fillRect/>
                </a:stretch>
              </p:blipFill>
              <p:spPr>
                <a:xfrm flipH="1">
                  <a:off x="1498600" y="3355975"/>
                  <a:ext cx="228089" cy="226568"/>
                </a:xfrm>
                <a:prstGeom prst="rect">
                  <a:avLst/>
                </a:prstGeom>
              </p:spPr>
            </p:pic>
            <p:grpSp>
              <p:nvGrpSpPr>
                <p:cNvPr id="23" name="Group 22">
                  <a:extLst>
                    <a:ext uri="{FF2B5EF4-FFF2-40B4-BE49-F238E27FC236}">
                      <a16:creationId xmlns:a16="http://schemas.microsoft.com/office/drawing/2014/main" id="{4D9393A1-B6C6-41E6-9E46-B4B09A6B39A9}"/>
                    </a:ext>
                  </a:extLst>
                </p:cNvPr>
                <p:cNvGrpSpPr/>
                <p:nvPr/>
              </p:nvGrpSpPr>
              <p:grpSpPr>
                <a:xfrm>
                  <a:off x="228600" y="3584575"/>
                  <a:ext cx="1752089" cy="226568"/>
                  <a:chOff x="762000" y="2209800"/>
                  <a:chExt cx="1752089" cy="226568"/>
                </a:xfrm>
              </p:grpSpPr>
              <p:pic>
                <p:nvPicPr>
                  <p:cNvPr id="24" name="Picture 23">
                    <a:extLst>
                      <a:ext uri="{FF2B5EF4-FFF2-40B4-BE49-F238E27FC236}">
                        <a16:creationId xmlns:a16="http://schemas.microsoft.com/office/drawing/2014/main" id="{D938A5ED-02DC-4043-A7D2-0C262D652916}"/>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25" name="Picture 24">
                    <a:extLst>
                      <a:ext uri="{FF2B5EF4-FFF2-40B4-BE49-F238E27FC236}">
                        <a16:creationId xmlns:a16="http://schemas.microsoft.com/office/drawing/2014/main" id="{E3DA833D-A347-47B3-BD20-BE0D8AEB51FB}"/>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26" name="Picture 25">
                    <a:extLst>
                      <a:ext uri="{FF2B5EF4-FFF2-40B4-BE49-F238E27FC236}">
                        <a16:creationId xmlns:a16="http://schemas.microsoft.com/office/drawing/2014/main" id="{DC7EA211-514B-4C74-930B-5F29BD49FD77}"/>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27" name="Picture 26">
                    <a:extLst>
                      <a:ext uri="{FF2B5EF4-FFF2-40B4-BE49-F238E27FC236}">
                        <a16:creationId xmlns:a16="http://schemas.microsoft.com/office/drawing/2014/main" id="{7B841C0E-E731-4E87-B706-DC7930193520}"/>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28" name="Picture 27">
                    <a:extLst>
                      <a:ext uri="{FF2B5EF4-FFF2-40B4-BE49-F238E27FC236}">
                        <a16:creationId xmlns:a16="http://schemas.microsoft.com/office/drawing/2014/main" id="{3B0C32A0-9D8C-4F6A-AD34-E93798B6F81F}"/>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29" name="Picture 28">
                    <a:extLst>
                      <a:ext uri="{FF2B5EF4-FFF2-40B4-BE49-F238E27FC236}">
                        <a16:creationId xmlns:a16="http://schemas.microsoft.com/office/drawing/2014/main" id="{37458454-6C5E-4979-B548-3CEB46FD7CA7}"/>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30" name="Picture 29">
                    <a:extLst>
                      <a:ext uri="{FF2B5EF4-FFF2-40B4-BE49-F238E27FC236}">
                        <a16:creationId xmlns:a16="http://schemas.microsoft.com/office/drawing/2014/main" id="{E49D9024-BDB6-4F2D-8A6E-A205CAEAFB0A}"/>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grpSp>
            <p:nvGrpSpPr>
              <p:cNvPr id="59" name="Group 58">
                <a:extLst>
                  <a:ext uri="{FF2B5EF4-FFF2-40B4-BE49-F238E27FC236}">
                    <a16:creationId xmlns:a16="http://schemas.microsoft.com/office/drawing/2014/main" id="{2347C21B-1A93-4C8F-A7E3-0BF9CC09E5B6}"/>
                  </a:ext>
                </a:extLst>
              </p:cNvPr>
              <p:cNvGrpSpPr/>
              <p:nvPr/>
            </p:nvGrpSpPr>
            <p:grpSpPr>
              <a:xfrm>
                <a:off x="2171702" y="3842592"/>
                <a:ext cx="985550" cy="898970"/>
                <a:chOff x="762000" y="2209800"/>
                <a:chExt cx="1752089" cy="1598168"/>
              </a:xfrm>
            </p:grpSpPr>
            <p:grpSp>
              <p:nvGrpSpPr>
                <p:cNvPr id="60" name="Group 59">
                  <a:extLst>
                    <a:ext uri="{FF2B5EF4-FFF2-40B4-BE49-F238E27FC236}">
                      <a16:creationId xmlns:a16="http://schemas.microsoft.com/office/drawing/2014/main" id="{63A665A2-4944-4F5A-9585-638E76FCEE8C}"/>
                    </a:ext>
                  </a:extLst>
                </p:cNvPr>
                <p:cNvGrpSpPr/>
                <p:nvPr/>
              </p:nvGrpSpPr>
              <p:grpSpPr>
                <a:xfrm>
                  <a:off x="762000" y="2209800"/>
                  <a:ext cx="1752089" cy="226568"/>
                  <a:chOff x="762000" y="2209800"/>
                  <a:chExt cx="1752089" cy="226568"/>
                </a:xfrm>
              </p:grpSpPr>
              <p:pic>
                <p:nvPicPr>
                  <p:cNvPr id="109" name="Picture 108">
                    <a:extLst>
                      <a:ext uri="{FF2B5EF4-FFF2-40B4-BE49-F238E27FC236}">
                        <a16:creationId xmlns:a16="http://schemas.microsoft.com/office/drawing/2014/main" id="{57375EEF-ADA0-4F6B-A955-CCB3B2C0FE59}"/>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110" name="Picture 109">
                    <a:extLst>
                      <a:ext uri="{FF2B5EF4-FFF2-40B4-BE49-F238E27FC236}">
                        <a16:creationId xmlns:a16="http://schemas.microsoft.com/office/drawing/2014/main" id="{5679A651-7031-4944-B2DF-EC6BCD1F7168}"/>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111" name="Picture 110">
                    <a:extLst>
                      <a:ext uri="{FF2B5EF4-FFF2-40B4-BE49-F238E27FC236}">
                        <a16:creationId xmlns:a16="http://schemas.microsoft.com/office/drawing/2014/main" id="{9020A166-29F1-45DD-88AD-7D129BC3F0B9}"/>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112" name="Picture 111">
                    <a:extLst>
                      <a:ext uri="{FF2B5EF4-FFF2-40B4-BE49-F238E27FC236}">
                        <a16:creationId xmlns:a16="http://schemas.microsoft.com/office/drawing/2014/main" id="{AD8B233F-6AFE-43A0-96B5-4CC7CB6D6CA4}"/>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113" name="Picture 112">
                    <a:extLst>
                      <a:ext uri="{FF2B5EF4-FFF2-40B4-BE49-F238E27FC236}">
                        <a16:creationId xmlns:a16="http://schemas.microsoft.com/office/drawing/2014/main" id="{CB3BF811-A2D7-48CE-8820-1E8925390E46}"/>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114" name="Picture 113">
                    <a:extLst>
                      <a:ext uri="{FF2B5EF4-FFF2-40B4-BE49-F238E27FC236}">
                        <a16:creationId xmlns:a16="http://schemas.microsoft.com/office/drawing/2014/main" id="{4F12486D-0BBF-41CA-B0A5-5FD59D88A68A}"/>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115" name="Picture 114">
                    <a:extLst>
                      <a:ext uri="{FF2B5EF4-FFF2-40B4-BE49-F238E27FC236}">
                        <a16:creationId xmlns:a16="http://schemas.microsoft.com/office/drawing/2014/main" id="{595FB163-04D7-49C6-93B1-0700ABDA7132}"/>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1" name="Group 60">
                  <a:extLst>
                    <a:ext uri="{FF2B5EF4-FFF2-40B4-BE49-F238E27FC236}">
                      <a16:creationId xmlns:a16="http://schemas.microsoft.com/office/drawing/2014/main" id="{C89D3DB2-A28C-4D4F-9BA5-7E49DB5D793A}"/>
                    </a:ext>
                  </a:extLst>
                </p:cNvPr>
                <p:cNvGrpSpPr/>
                <p:nvPr/>
              </p:nvGrpSpPr>
              <p:grpSpPr>
                <a:xfrm>
                  <a:off x="762000" y="2438400"/>
                  <a:ext cx="1752089" cy="226568"/>
                  <a:chOff x="762000" y="2209800"/>
                  <a:chExt cx="1752089" cy="226568"/>
                </a:xfrm>
              </p:grpSpPr>
              <p:pic>
                <p:nvPicPr>
                  <p:cNvPr id="102" name="Picture 101">
                    <a:extLst>
                      <a:ext uri="{FF2B5EF4-FFF2-40B4-BE49-F238E27FC236}">
                        <a16:creationId xmlns:a16="http://schemas.microsoft.com/office/drawing/2014/main" id="{C3BCD52C-1991-45FB-A239-0E7DA6238136}"/>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103" name="Picture 102">
                    <a:extLst>
                      <a:ext uri="{FF2B5EF4-FFF2-40B4-BE49-F238E27FC236}">
                        <a16:creationId xmlns:a16="http://schemas.microsoft.com/office/drawing/2014/main" id="{3564D290-D312-4C2F-872D-96AC20AB8514}"/>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104" name="Picture 103">
                    <a:extLst>
                      <a:ext uri="{FF2B5EF4-FFF2-40B4-BE49-F238E27FC236}">
                        <a16:creationId xmlns:a16="http://schemas.microsoft.com/office/drawing/2014/main" id="{547F49AA-1C2C-45CA-B994-BC6AC9054C02}"/>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105" name="Picture 104">
                    <a:extLst>
                      <a:ext uri="{FF2B5EF4-FFF2-40B4-BE49-F238E27FC236}">
                        <a16:creationId xmlns:a16="http://schemas.microsoft.com/office/drawing/2014/main" id="{AF107513-4D31-4BED-9CFF-E6937860F8BE}"/>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106" name="Picture 105">
                    <a:extLst>
                      <a:ext uri="{FF2B5EF4-FFF2-40B4-BE49-F238E27FC236}">
                        <a16:creationId xmlns:a16="http://schemas.microsoft.com/office/drawing/2014/main" id="{9954EC12-0AD5-4FC7-94C8-AF8FAEE03FD0}"/>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107" name="Picture 106">
                    <a:extLst>
                      <a:ext uri="{FF2B5EF4-FFF2-40B4-BE49-F238E27FC236}">
                        <a16:creationId xmlns:a16="http://schemas.microsoft.com/office/drawing/2014/main" id="{166EC91D-FFBF-4D52-BE4B-13DA2C4C7D5D}"/>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108" name="Picture 107">
                    <a:extLst>
                      <a:ext uri="{FF2B5EF4-FFF2-40B4-BE49-F238E27FC236}">
                        <a16:creationId xmlns:a16="http://schemas.microsoft.com/office/drawing/2014/main" id="{CDB106C4-50F3-498E-BB60-A4C3E1764614}"/>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2" name="Group 61">
                  <a:extLst>
                    <a:ext uri="{FF2B5EF4-FFF2-40B4-BE49-F238E27FC236}">
                      <a16:creationId xmlns:a16="http://schemas.microsoft.com/office/drawing/2014/main" id="{EDB48DEB-8270-4E47-AF3F-33F3D50E3CD3}"/>
                    </a:ext>
                  </a:extLst>
                </p:cNvPr>
                <p:cNvGrpSpPr/>
                <p:nvPr/>
              </p:nvGrpSpPr>
              <p:grpSpPr>
                <a:xfrm>
                  <a:off x="762000" y="2667000"/>
                  <a:ext cx="1752089" cy="226568"/>
                  <a:chOff x="762000" y="2209800"/>
                  <a:chExt cx="1752089" cy="226568"/>
                </a:xfrm>
              </p:grpSpPr>
              <p:pic>
                <p:nvPicPr>
                  <p:cNvPr id="95" name="Picture 94">
                    <a:extLst>
                      <a:ext uri="{FF2B5EF4-FFF2-40B4-BE49-F238E27FC236}">
                        <a16:creationId xmlns:a16="http://schemas.microsoft.com/office/drawing/2014/main" id="{7B7AF39C-5009-4D79-9529-DB851E656154}"/>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96" name="Picture 95">
                    <a:extLst>
                      <a:ext uri="{FF2B5EF4-FFF2-40B4-BE49-F238E27FC236}">
                        <a16:creationId xmlns:a16="http://schemas.microsoft.com/office/drawing/2014/main" id="{5B21C993-5977-4223-AB8C-43DF7C5FBA31}"/>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97" name="Picture 96">
                    <a:extLst>
                      <a:ext uri="{FF2B5EF4-FFF2-40B4-BE49-F238E27FC236}">
                        <a16:creationId xmlns:a16="http://schemas.microsoft.com/office/drawing/2014/main" id="{0A2C478F-4D8C-4BD4-83AF-5ADEE8C41AAF}"/>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98" name="Picture 97">
                    <a:extLst>
                      <a:ext uri="{FF2B5EF4-FFF2-40B4-BE49-F238E27FC236}">
                        <a16:creationId xmlns:a16="http://schemas.microsoft.com/office/drawing/2014/main" id="{31F52FB2-988B-4D9B-8CC9-9A3E181F93AF}"/>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99" name="Picture 98">
                    <a:extLst>
                      <a:ext uri="{FF2B5EF4-FFF2-40B4-BE49-F238E27FC236}">
                        <a16:creationId xmlns:a16="http://schemas.microsoft.com/office/drawing/2014/main" id="{A0A8FE6B-5D77-42AC-9F90-DF19ED273E81}"/>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100" name="Picture 99">
                    <a:extLst>
                      <a:ext uri="{FF2B5EF4-FFF2-40B4-BE49-F238E27FC236}">
                        <a16:creationId xmlns:a16="http://schemas.microsoft.com/office/drawing/2014/main" id="{825404F5-13E5-46DA-BE08-4313D64CD515}"/>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101" name="Picture 100">
                    <a:extLst>
                      <a:ext uri="{FF2B5EF4-FFF2-40B4-BE49-F238E27FC236}">
                        <a16:creationId xmlns:a16="http://schemas.microsoft.com/office/drawing/2014/main" id="{EAE875BF-974D-4158-8E45-92C6A1437EC0}"/>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3" name="Group 62">
                  <a:extLst>
                    <a:ext uri="{FF2B5EF4-FFF2-40B4-BE49-F238E27FC236}">
                      <a16:creationId xmlns:a16="http://schemas.microsoft.com/office/drawing/2014/main" id="{994BCB9F-C15F-4C30-8FC2-0DF3D286467A}"/>
                    </a:ext>
                  </a:extLst>
                </p:cNvPr>
                <p:cNvGrpSpPr/>
                <p:nvPr/>
              </p:nvGrpSpPr>
              <p:grpSpPr>
                <a:xfrm>
                  <a:off x="762000" y="2895600"/>
                  <a:ext cx="1752089" cy="226568"/>
                  <a:chOff x="762000" y="2209800"/>
                  <a:chExt cx="1752089" cy="226568"/>
                </a:xfrm>
              </p:grpSpPr>
              <p:pic>
                <p:nvPicPr>
                  <p:cNvPr id="88" name="Picture 87">
                    <a:extLst>
                      <a:ext uri="{FF2B5EF4-FFF2-40B4-BE49-F238E27FC236}">
                        <a16:creationId xmlns:a16="http://schemas.microsoft.com/office/drawing/2014/main" id="{84E7E286-03DA-437C-9F4F-95871AE86E74}"/>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89" name="Picture 88">
                    <a:extLst>
                      <a:ext uri="{FF2B5EF4-FFF2-40B4-BE49-F238E27FC236}">
                        <a16:creationId xmlns:a16="http://schemas.microsoft.com/office/drawing/2014/main" id="{6EB560BD-B793-4E8B-9772-D0C5AA2E241D}"/>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90" name="Picture 89">
                    <a:extLst>
                      <a:ext uri="{FF2B5EF4-FFF2-40B4-BE49-F238E27FC236}">
                        <a16:creationId xmlns:a16="http://schemas.microsoft.com/office/drawing/2014/main" id="{E99A6937-018D-45CB-98CA-E3A7FDB55BDC}"/>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91" name="Picture 90">
                    <a:extLst>
                      <a:ext uri="{FF2B5EF4-FFF2-40B4-BE49-F238E27FC236}">
                        <a16:creationId xmlns:a16="http://schemas.microsoft.com/office/drawing/2014/main" id="{437AECDB-14C3-4D49-B82A-77E9DC46423A}"/>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92" name="Picture 91">
                    <a:extLst>
                      <a:ext uri="{FF2B5EF4-FFF2-40B4-BE49-F238E27FC236}">
                        <a16:creationId xmlns:a16="http://schemas.microsoft.com/office/drawing/2014/main" id="{A1657D5E-A3D9-41E7-BABB-57784B55CC55}"/>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93" name="Picture 92">
                    <a:extLst>
                      <a:ext uri="{FF2B5EF4-FFF2-40B4-BE49-F238E27FC236}">
                        <a16:creationId xmlns:a16="http://schemas.microsoft.com/office/drawing/2014/main" id="{240FF1E8-F34B-4317-B5AE-75FD4C9D8C59}"/>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94" name="Picture 93">
                    <a:extLst>
                      <a:ext uri="{FF2B5EF4-FFF2-40B4-BE49-F238E27FC236}">
                        <a16:creationId xmlns:a16="http://schemas.microsoft.com/office/drawing/2014/main" id="{7C55B493-DE6A-4E4B-B8D2-9DCDAB807245}"/>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4" name="Group 63">
                  <a:extLst>
                    <a:ext uri="{FF2B5EF4-FFF2-40B4-BE49-F238E27FC236}">
                      <a16:creationId xmlns:a16="http://schemas.microsoft.com/office/drawing/2014/main" id="{A1AEA7B9-0A92-41D6-8201-58064108A8FA}"/>
                    </a:ext>
                  </a:extLst>
                </p:cNvPr>
                <p:cNvGrpSpPr/>
                <p:nvPr/>
              </p:nvGrpSpPr>
              <p:grpSpPr>
                <a:xfrm>
                  <a:off x="762000" y="3124200"/>
                  <a:ext cx="1752089" cy="226568"/>
                  <a:chOff x="762000" y="2209800"/>
                  <a:chExt cx="1752089" cy="226568"/>
                </a:xfrm>
              </p:grpSpPr>
              <p:pic>
                <p:nvPicPr>
                  <p:cNvPr id="81" name="Picture 80">
                    <a:extLst>
                      <a:ext uri="{FF2B5EF4-FFF2-40B4-BE49-F238E27FC236}">
                        <a16:creationId xmlns:a16="http://schemas.microsoft.com/office/drawing/2014/main" id="{F41FBB7C-5905-4211-A47F-0C885444F188}"/>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82" name="Picture 81">
                    <a:extLst>
                      <a:ext uri="{FF2B5EF4-FFF2-40B4-BE49-F238E27FC236}">
                        <a16:creationId xmlns:a16="http://schemas.microsoft.com/office/drawing/2014/main" id="{0663265B-DEAB-4463-A476-414CD78E9448}"/>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83" name="Picture 82">
                    <a:extLst>
                      <a:ext uri="{FF2B5EF4-FFF2-40B4-BE49-F238E27FC236}">
                        <a16:creationId xmlns:a16="http://schemas.microsoft.com/office/drawing/2014/main" id="{30BD66D8-E363-4800-AA2A-F49D405EA6DE}"/>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84" name="Picture 83">
                    <a:extLst>
                      <a:ext uri="{FF2B5EF4-FFF2-40B4-BE49-F238E27FC236}">
                        <a16:creationId xmlns:a16="http://schemas.microsoft.com/office/drawing/2014/main" id="{5C778857-9660-4F57-8CA3-08F56140AE2A}"/>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85" name="Picture 84">
                    <a:extLst>
                      <a:ext uri="{FF2B5EF4-FFF2-40B4-BE49-F238E27FC236}">
                        <a16:creationId xmlns:a16="http://schemas.microsoft.com/office/drawing/2014/main" id="{EF3051E0-968D-4C1F-85F1-79B01CC663C7}"/>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86" name="Picture 85">
                    <a:extLst>
                      <a:ext uri="{FF2B5EF4-FFF2-40B4-BE49-F238E27FC236}">
                        <a16:creationId xmlns:a16="http://schemas.microsoft.com/office/drawing/2014/main" id="{01896A76-E15E-46A5-B86A-995E746BE653}"/>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87" name="Picture 86">
                    <a:extLst>
                      <a:ext uri="{FF2B5EF4-FFF2-40B4-BE49-F238E27FC236}">
                        <a16:creationId xmlns:a16="http://schemas.microsoft.com/office/drawing/2014/main" id="{D7FE988C-4DF7-4175-ACD8-FC6B77D27F3E}"/>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5" name="Group 64">
                  <a:extLst>
                    <a:ext uri="{FF2B5EF4-FFF2-40B4-BE49-F238E27FC236}">
                      <a16:creationId xmlns:a16="http://schemas.microsoft.com/office/drawing/2014/main" id="{12B0CC36-107D-4F6E-95B2-F48C34B3B249}"/>
                    </a:ext>
                  </a:extLst>
                </p:cNvPr>
                <p:cNvGrpSpPr/>
                <p:nvPr/>
              </p:nvGrpSpPr>
              <p:grpSpPr>
                <a:xfrm>
                  <a:off x="762000" y="3352800"/>
                  <a:ext cx="1752089" cy="226568"/>
                  <a:chOff x="762000" y="2209800"/>
                  <a:chExt cx="1752089" cy="226568"/>
                </a:xfrm>
              </p:grpSpPr>
              <p:pic>
                <p:nvPicPr>
                  <p:cNvPr id="74" name="Picture 73">
                    <a:extLst>
                      <a:ext uri="{FF2B5EF4-FFF2-40B4-BE49-F238E27FC236}">
                        <a16:creationId xmlns:a16="http://schemas.microsoft.com/office/drawing/2014/main" id="{AC477481-75B1-4366-A424-77949C8E1DDE}"/>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75" name="Picture 74">
                    <a:extLst>
                      <a:ext uri="{FF2B5EF4-FFF2-40B4-BE49-F238E27FC236}">
                        <a16:creationId xmlns:a16="http://schemas.microsoft.com/office/drawing/2014/main" id="{29ADC87D-423C-4FE9-989B-CC38AE44AAB3}"/>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76" name="Picture 75">
                    <a:extLst>
                      <a:ext uri="{FF2B5EF4-FFF2-40B4-BE49-F238E27FC236}">
                        <a16:creationId xmlns:a16="http://schemas.microsoft.com/office/drawing/2014/main" id="{A999A5B9-E551-44C9-8D22-3C2A3B71D080}"/>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77" name="Picture 76">
                    <a:extLst>
                      <a:ext uri="{FF2B5EF4-FFF2-40B4-BE49-F238E27FC236}">
                        <a16:creationId xmlns:a16="http://schemas.microsoft.com/office/drawing/2014/main" id="{BC145E31-6EBB-4191-AF96-BC43DD6CC551}"/>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78" name="Picture 77">
                    <a:extLst>
                      <a:ext uri="{FF2B5EF4-FFF2-40B4-BE49-F238E27FC236}">
                        <a16:creationId xmlns:a16="http://schemas.microsoft.com/office/drawing/2014/main" id="{79E30639-D15E-4CF9-9044-050770C0F733}"/>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79" name="Picture 78">
                    <a:extLst>
                      <a:ext uri="{FF2B5EF4-FFF2-40B4-BE49-F238E27FC236}">
                        <a16:creationId xmlns:a16="http://schemas.microsoft.com/office/drawing/2014/main" id="{6AF69A7D-5CBB-4CDA-862A-E97648C54561}"/>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80" name="Picture 79">
                    <a:extLst>
                      <a:ext uri="{FF2B5EF4-FFF2-40B4-BE49-F238E27FC236}">
                        <a16:creationId xmlns:a16="http://schemas.microsoft.com/office/drawing/2014/main" id="{DC9BE9CD-F2FE-4EF1-B75F-FD380ACD9A3B}"/>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nvGrpSpPr>
                <p:cNvPr id="66" name="Group 65">
                  <a:extLst>
                    <a:ext uri="{FF2B5EF4-FFF2-40B4-BE49-F238E27FC236}">
                      <a16:creationId xmlns:a16="http://schemas.microsoft.com/office/drawing/2014/main" id="{7330176F-1873-4272-838D-63E16367EDD7}"/>
                    </a:ext>
                  </a:extLst>
                </p:cNvPr>
                <p:cNvGrpSpPr/>
                <p:nvPr/>
              </p:nvGrpSpPr>
              <p:grpSpPr>
                <a:xfrm>
                  <a:off x="762000" y="3581400"/>
                  <a:ext cx="1752089" cy="226568"/>
                  <a:chOff x="762000" y="2209800"/>
                  <a:chExt cx="1752089" cy="226568"/>
                </a:xfrm>
              </p:grpSpPr>
              <p:pic>
                <p:nvPicPr>
                  <p:cNvPr id="67" name="Picture 66">
                    <a:extLst>
                      <a:ext uri="{FF2B5EF4-FFF2-40B4-BE49-F238E27FC236}">
                        <a16:creationId xmlns:a16="http://schemas.microsoft.com/office/drawing/2014/main" id="{73405596-6D62-465D-8E60-1A5ED0D8E66D}"/>
                      </a:ext>
                    </a:extLst>
                  </p:cNvPr>
                  <p:cNvPicPr>
                    <a:picLocks noChangeAspect="1"/>
                  </p:cNvPicPr>
                  <p:nvPr/>
                </p:nvPicPr>
                <p:blipFill>
                  <a:blip r:embed="rId3"/>
                  <a:stretch>
                    <a:fillRect/>
                  </a:stretch>
                </p:blipFill>
                <p:spPr>
                  <a:xfrm flipH="1">
                    <a:off x="762000" y="2209800"/>
                    <a:ext cx="228089" cy="226568"/>
                  </a:xfrm>
                  <a:prstGeom prst="rect">
                    <a:avLst/>
                  </a:prstGeom>
                </p:spPr>
              </p:pic>
              <p:pic>
                <p:nvPicPr>
                  <p:cNvPr id="68" name="Picture 67">
                    <a:extLst>
                      <a:ext uri="{FF2B5EF4-FFF2-40B4-BE49-F238E27FC236}">
                        <a16:creationId xmlns:a16="http://schemas.microsoft.com/office/drawing/2014/main" id="{7D8A4E60-DE8F-4D65-9FE2-E821A29FA51C}"/>
                      </a:ext>
                    </a:extLst>
                  </p:cNvPr>
                  <p:cNvPicPr>
                    <a:picLocks noChangeAspect="1"/>
                  </p:cNvPicPr>
                  <p:nvPr/>
                </p:nvPicPr>
                <p:blipFill>
                  <a:blip r:embed="rId3"/>
                  <a:stretch>
                    <a:fillRect/>
                  </a:stretch>
                </p:blipFill>
                <p:spPr>
                  <a:xfrm flipH="1">
                    <a:off x="1016000" y="2209800"/>
                    <a:ext cx="228089" cy="226568"/>
                  </a:xfrm>
                  <a:prstGeom prst="rect">
                    <a:avLst/>
                  </a:prstGeom>
                </p:spPr>
              </p:pic>
              <p:pic>
                <p:nvPicPr>
                  <p:cNvPr id="69" name="Picture 68">
                    <a:extLst>
                      <a:ext uri="{FF2B5EF4-FFF2-40B4-BE49-F238E27FC236}">
                        <a16:creationId xmlns:a16="http://schemas.microsoft.com/office/drawing/2014/main" id="{B7E81BE1-9B5F-435D-8186-A6C6213B1F00}"/>
                      </a:ext>
                    </a:extLst>
                  </p:cNvPr>
                  <p:cNvPicPr>
                    <a:picLocks noChangeAspect="1"/>
                  </p:cNvPicPr>
                  <p:nvPr/>
                </p:nvPicPr>
                <p:blipFill>
                  <a:blip r:embed="rId3"/>
                  <a:stretch>
                    <a:fillRect/>
                  </a:stretch>
                </p:blipFill>
                <p:spPr>
                  <a:xfrm flipH="1">
                    <a:off x="2286000" y="2209800"/>
                    <a:ext cx="228089" cy="226568"/>
                  </a:xfrm>
                  <a:prstGeom prst="rect">
                    <a:avLst/>
                  </a:prstGeom>
                </p:spPr>
              </p:pic>
              <p:pic>
                <p:nvPicPr>
                  <p:cNvPr id="70" name="Picture 69">
                    <a:extLst>
                      <a:ext uri="{FF2B5EF4-FFF2-40B4-BE49-F238E27FC236}">
                        <a16:creationId xmlns:a16="http://schemas.microsoft.com/office/drawing/2014/main" id="{69C96718-B919-4948-9B5E-21F643BD4702}"/>
                      </a:ext>
                    </a:extLst>
                  </p:cNvPr>
                  <p:cNvPicPr>
                    <a:picLocks noChangeAspect="1"/>
                  </p:cNvPicPr>
                  <p:nvPr/>
                </p:nvPicPr>
                <p:blipFill>
                  <a:blip r:embed="rId3"/>
                  <a:stretch>
                    <a:fillRect/>
                  </a:stretch>
                </p:blipFill>
                <p:spPr>
                  <a:xfrm flipH="1">
                    <a:off x="1270000" y="2209800"/>
                    <a:ext cx="228089" cy="226568"/>
                  </a:xfrm>
                  <a:prstGeom prst="rect">
                    <a:avLst/>
                  </a:prstGeom>
                </p:spPr>
              </p:pic>
              <p:pic>
                <p:nvPicPr>
                  <p:cNvPr id="71" name="Picture 70">
                    <a:extLst>
                      <a:ext uri="{FF2B5EF4-FFF2-40B4-BE49-F238E27FC236}">
                        <a16:creationId xmlns:a16="http://schemas.microsoft.com/office/drawing/2014/main" id="{911A14B8-6078-4178-8CF9-C3EDE9D53F20}"/>
                      </a:ext>
                    </a:extLst>
                  </p:cNvPr>
                  <p:cNvPicPr>
                    <a:picLocks noChangeAspect="1"/>
                  </p:cNvPicPr>
                  <p:nvPr/>
                </p:nvPicPr>
                <p:blipFill>
                  <a:blip r:embed="rId3"/>
                  <a:stretch>
                    <a:fillRect/>
                  </a:stretch>
                </p:blipFill>
                <p:spPr>
                  <a:xfrm flipH="1">
                    <a:off x="1524000" y="2209800"/>
                    <a:ext cx="228089" cy="226568"/>
                  </a:xfrm>
                  <a:prstGeom prst="rect">
                    <a:avLst/>
                  </a:prstGeom>
                </p:spPr>
              </p:pic>
              <p:pic>
                <p:nvPicPr>
                  <p:cNvPr id="72" name="Picture 71">
                    <a:extLst>
                      <a:ext uri="{FF2B5EF4-FFF2-40B4-BE49-F238E27FC236}">
                        <a16:creationId xmlns:a16="http://schemas.microsoft.com/office/drawing/2014/main" id="{BC439646-2D84-4DD7-A29D-2B2EC092F4C0}"/>
                      </a:ext>
                    </a:extLst>
                  </p:cNvPr>
                  <p:cNvPicPr>
                    <a:picLocks noChangeAspect="1"/>
                  </p:cNvPicPr>
                  <p:nvPr/>
                </p:nvPicPr>
                <p:blipFill>
                  <a:blip r:embed="rId3"/>
                  <a:stretch>
                    <a:fillRect/>
                  </a:stretch>
                </p:blipFill>
                <p:spPr>
                  <a:xfrm flipH="1">
                    <a:off x="1778000" y="2209800"/>
                    <a:ext cx="228089" cy="226568"/>
                  </a:xfrm>
                  <a:prstGeom prst="rect">
                    <a:avLst/>
                  </a:prstGeom>
                </p:spPr>
              </p:pic>
              <p:pic>
                <p:nvPicPr>
                  <p:cNvPr id="73" name="Picture 72">
                    <a:extLst>
                      <a:ext uri="{FF2B5EF4-FFF2-40B4-BE49-F238E27FC236}">
                        <a16:creationId xmlns:a16="http://schemas.microsoft.com/office/drawing/2014/main" id="{FC76D409-59EA-41F0-8A34-E5FAC1BA8B1B}"/>
                      </a:ext>
                    </a:extLst>
                  </p:cNvPr>
                  <p:cNvPicPr>
                    <a:picLocks noChangeAspect="1"/>
                  </p:cNvPicPr>
                  <p:nvPr/>
                </p:nvPicPr>
                <p:blipFill>
                  <a:blip r:embed="rId3"/>
                  <a:stretch>
                    <a:fillRect/>
                  </a:stretch>
                </p:blipFill>
                <p:spPr>
                  <a:xfrm flipH="1">
                    <a:off x="2032000" y="2209800"/>
                    <a:ext cx="228089" cy="226568"/>
                  </a:xfrm>
                  <a:prstGeom prst="rect">
                    <a:avLst/>
                  </a:prstGeom>
                </p:spPr>
              </p:pic>
            </p:grpSp>
          </p:grpSp>
          <p:sp>
            <p:nvSpPr>
              <p:cNvPr id="116" name="TextBox 115">
                <a:extLst>
                  <a:ext uri="{FF2B5EF4-FFF2-40B4-BE49-F238E27FC236}">
                    <a16:creationId xmlns:a16="http://schemas.microsoft.com/office/drawing/2014/main" id="{AF85ED1B-C4A4-401E-A6A3-83F89035D37A}"/>
                  </a:ext>
                </a:extLst>
              </p:cNvPr>
              <p:cNvSpPr txBox="1"/>
              <p:nvPr/>
            </p:nvSpPr>
            <p:spPr>
              <a:xfrm>
                <a:off x="2171700" y="2256680"/>
                <a:ext cx="857250" cy="269376"/>
              </a:xfrm>
              <a:prstGeom prst="rect">
                <a:avLst/>
              </a:prstGeom>
              <a:noFill/>
            </p:spPr>
            <p:txBody>
              <a:bodyPr wrap="square" rtlCol="0">
                <a:spAutoFit/>
              </a:bodyPr>
              <a:lstStyle/>
              <a:p>
                <a:r>
                  <a:rPr lang="en-US" sz="900" dirty="0"/>
                  <a:t>Commodity 1</a:t>
                </a:r>
              </a:p>
            </p:txBody>
          </p:sp>
          <p:sp>
            <p:nvSpPr>
              <p:cNvPr id="117" name="TextBox 116">
                <a:extLst>
                  <a:ext uri="{FF2B5EF4-FFF2-40B4-BE49-F238E27FC236}">
                    <a16:creationId xmlns:a16="http://schemas.microsoft.com/office/drawing/2014/main" id="{EAAD68BE-97CB-4759-8EEB-A311977B51EF}"/>
                  </a:ext>
                </a:extLst>
              </p:cNvPr>
              <p:cNvSpPr txBox="1"/>
              <p:nvPr/>
            </p:nvSpPr>
            <p:spPr>
              <a:xfrm>
                <a:off x="2171700" y="3585417"/>
                <a:ext cx="857250" cy="269376"/>
              </a:xfrm>
              <a:prstGeom prst="rect">
                <a:avLst/>
              </a:prstGeom>
              <a:noFill/>
            </p:spPr>
            <p:txBody>
              <a:bodyPr wrap="square" rtlCol="0">
                <a:spAutoFit/>
              </a:bodyPr>
              <a:lstStyle/>
              <a:p>
                <a:r>
                  <a:rPr lang="en-US" sz="900" dirty="0"/>
                  <a:t>Commodity 2</a:t>
                </a:r>
              </a:p>
            </p:txBody>
          </p:sp>
          <p:sp>
            <p:nvSpPr>
              <p:cNvPr id="118" name="Bent Arrow 115">
                <a:extLst>
                  <a:ext uri="{FF2B5EF4-FFF2-40B4-BE49-F238E27FC236}">
                    <a16:creationId xmlns:a16="http://schemas.microsoft.com/office/drawing/2014/main" id="{09DCCDF3-7539-41C1-B8C9-C0BA753CED01}"/>
                  </a:ext>
                </a:extLst>
              </p:cNvPr>
              <p:cNvSpPr/>
              <p:nvPr/>
            </p:nvSpPr>
            <p:spPr>
              <a:xfrm rot="5400000">
                <a:off x="3221831" y="3092498"/>
                <a:ext cx="600075" cy="300038"/>
              </a:xfrm>
              <a:prstGeom prst="bentArrow">
                <a:avLst/>
              </a:prstGeom>
              <a:solidFill>
                <a:srgbClr val="669FC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chemeClr val="tx1"/>
                  </a:solidFill>
                </a:endParaRPr>
              </a:p>
            </p:txBody>
          </p:sp>
          <p:sp>
            <p:nvSpPr>
              <p:cNvPr id="119" name="Bent Arrow 116">
                <a:extLst>
                  <a:ext uri="{FF2B5EF4-FFF2-40B4-BE49-F238E27FC236}">
                    <a16:creationId xmlns:a16="http://schemas.microsoft.com/office/drawing/2014/main" id="{DE9C0743-67C3-405A-AF4F-EA8974357A5F}"/>
                  </a:ext>
                </a:extLst>
              </p:cNvPr>
              <p:cNvSpPr/>
              <p:nvPr/>
            </p:nvSpPr>
            <p:spPr>
              <a:xfrm rot="5400000" flipH="1">
                <a:off x="3221831" y="3864023"/>
                <a:ext cx="600075" cy="300038"/>
              </a:xfrm>
              <a:prstGeom prst="bentArrow">
                <a:avLst/>
              </a:prstGeom>
              <a:solidFill>
                <a:srgbClr val="669FC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chemeClr val="tx1"/>
                  </a:solidFill>
                </a:endParaRPr>
              </a:p>
            </p:txBody>
          </p:sp>
          <p:sp>
            <p:nvSpPr>
              <p:cNvPr id="120" name="Right Arrow 117">
                <a:extLst>
                  <a:ext uri="{FF2B5EF4-FFF2-40B4-BE49-F238E27FC236}">
                    <a16:creationId xmlns:a16="http://schemas.microsoft.com/office/drawing/2014/main" id="{B4EDF2AC-18D7-4C7A-B7C7-53CB517914F6}"/>
                  </a:ext>
                </a:extLst>
              </p:cNvPr>
              <p:cNvSpPr/>
              <p:nvPr/>
            </p:nvSpPr>
            <p:spPr>
              <a:xfrm>
                <a:off x="3629025" y="3542555"/>
                <a:ext cx="385763" cy="171450"/>
              </a:xfrm>
              <a:prstGeom prst="rightArrow">
                <a:avLst/>
              </a:prstGeom>
              <a:solidFill>
                <a:srgbClr val="669FC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pic>
            <p:nvPicPr>
              <p:cNvPr id="121" name="Picture 120">
                <a:extLst>
                  <a:ext uri="{FF2B5EF4-FFF2-40B4-BE49-F238E27FC236}">
                    <a16:creationId xmlns:a16="http://schemas.microsoft.com/office/drawing/2014/main" id="{9EAC72A9-297D-4A13-95D8-FC4806D5EA23}"/>
                  </a:ext>
                </a:extLst>
              </p:cNvPr>
              <p:cNvPicPr>
                <a:picLocks noChangeAspect="1"/>
              </p:cNvPicPr>
              <p:nvPr/>
            </p:nvPicPr>
            <p:blipFill>
              <a:blip r:embed="rId4"/>
              <a:stretch>
                <a:fillRect/>
              </a:stretch>
            </p:blipFill>
            <p:spPr>
              <a:xfrm>
                <a:off x="4057651" y="3113931"/>
                <a:ext cx="1347762" cy="1050131"/>
              </a:xfrm>
              <a:prstGeom prst="rect">
                <a:avLst/>
              </a:prstGeom>
            </p:spPr>
          </p:pic>
          <p:grpSp>
            <p:nvGrpSpPr>
              <p:cNvPr id="122" name="Group 121">
                <a:extLst>
                  <a:ext uri="{FF2B5EF4-FFF2-40B4-BE49-F238E27FC236}">
                    <a16:creationId xmlns:a16="http://schemas.microsoft.com/office/drawing/2014/main" id="{17A1B628-0E26-4155-B3D7-17444F8EA0BE}"/>
                  </a:ext>
                </a:extLst>
              </p:cNvPr>
              <p:cNvGrpSpPr/>
              <p:nvPr/>
            </p:nvGrpSpPr>
            <p:grpSpPr>
              <a:xfrm>
                <a:off x="6072187" y="3156792"/>
                <a:ext cx="985838" cy="985838"/>
                <a:chOff x="7086600" y="2743200"/>
                <a:chExt cx="1752600" cy="1752600"/>
              </a:xfrm>
            </p:grpSpPr>
            <p:grpSp>
              <p:nvGrpSpPr>
                <p:cNvPr id="123" name="Group 122">
                  <a:extLst>
                    <a:ext uri="{FF2B5EF4-FFF2-40B4-BE49-F238E27FC236}">
                      <a16:creationId xmlns:a16="http://schemas.microsoft.com/office/drawing/2014/main" id="{0B971076-3831-4E8C-9E64-1378A2546B8D}"/>
                    </a:ext>
                  </a:extLst>
                </p:cNvPr>
                <p:cNvGrpSpPr/>
                <p:nvPr/>
              </p:nvGrpSpPr>
              <p:grpSpPr>
                <a:xfrm>
                  <a:off x="7086600" y="2971800"/>
                  <a:ext cx="1752600" cy="152400"/>
                  <a:chOff x="7162800" y="1600200"/>
                  <a:chExt cx="1752600" cy="152400"/>
                </a:xfrm>
              </p:grpSpPr>
              <p:sp>
                <p:nvSpPr>
                  <p:cNvPr id="187" name="Rectangle 186">
                    <a:extLst>
                      <a:ext uri="{FF2B5EF4-FFF2-40B4-BE49-F238E27FC236}">
                        <a16:creationId xmlns:a16="http://schemas.microsoft.com/office/drawing/2014/main" id="{4FD50F5D-A0E9-480F-AA4D-415A8B4D8593}"/>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8" name="Rectangle 187">
                    <a:extLst>
                      <a:ext uri="{FF2B5EF4-FFF2-40B4-BE49-F238E27FC236}">
                        <a16:creationId xmlns:a16="http://schemas.microsoft.com/office/drawing/2014/main" id="{14EEE148-1292-4BD0-A532-7944AFBCA3A3}"/>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9" name="Rectangle 188">
                    <a:extLst>
                      <a:ext uri="{FF2B5EF4-FFF2-40B4-BE49-F238E27FC236}">
                        <a16:creationId xmlns:a16="http://schemas.microsoft.com/office/drawing/2014/main" id="{5835245F-065F-46E6-8126-42FCE22422C8}"/>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90" name="Rectangle 189">
                    <a:extLst>
                      <a:ext uri="{FF2B5EF4-FFF2-40B4-BE49-F238E27FC236}">
                        <a16:creationId xmlns:a16="http://schemas.microsoft.com/office/drawing/2014/main" id="{67BE5B6A-F55D-4C2C-B888-A9AC9CD9AFB8}"/>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91" name="Rectangle 190">
                    <a:extLst>
                      <a:ext uri="{FF2B5EF4-FFF2-40B4-BE49-F238E27FC236}">
                        <a16:creationId xmlns:a16="http://schemas.microsoft.com/office/drawing/2014/main" id="{7D9C8ADF-0047-462F-B898-27E5C16C0448}"/>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92" name="Rectangle 191">
                    <a:extLst>
                      <a:ext uri="{FF2B5EF4-FFF2-40B4-BE49-F238E27FC236}">
                        <a16:creationId xmlns:a16="http://schemas.microsoft.com/office/drawing/2014/main" id="{04211AB5-8DC0-4B58-A53F-9C354F0289A6}"/>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93" name="Rectangle 192">
                    <a:extLst>
                      <a:ext uri="{FF2B5EF4-FFF2-40B4-BE49-F238E27FC236}">
                        <a16:creationId xmlns:a16="http://schemas.microsoft.com/office/drawing/2014/main" id="{F64FA492-D0B2-44F4-A51F-90407178A838}"/>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94" name="Rectangle 193">
                    <a:extLst>
                      <a:ext uri="{FF2B5EF4-FFF2-40B4-BE49-F238E27FC236}">
                        <a16:creationId xmlns:a16="http://schemas.microsoft.com/office/drawing/2014/main" id="{09DAA3CC-265F-4390-BF6C-39ED04B9FB32}"/>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24" name="Group 123">
                  <a:extLst>
                    <a:ext uri="{FF2B5EF4-FFF2-40B4-BE49-F238E27FC236}">
                      <a16:creationId xmlns:a16="http://schemas.microsoft.com/office/drawing/2014/main" id="{E1C61459-250A-4693-A75E-09E3E2D4B027}"/>
                    </a:ext>
                  </a:extLst>
                </p:cNvPr>
                <p:cNvGrpSpPr/>
                <p:nvPr/>
              </p:nvGrpSpPr>
              <p:grpSpPr>
                <a:xfrm>
                  <a:off x="7086600" y="3200400"/>
                  <a:ext cx="1752600" cy="152400"/>
                  <a:chOff x="7162800" y="1600200"/>
                  <a:chExt cx="1752600" cy="152400"/>
                </a:xfrm>
              </p:grpSpPr>
              <p:sp>
                <p:nvSpPr>
                  <p:cNvPr id="179" name="Rectangle 178">
                    <a:extLst>
                      <a:ext uri="{FF2B5EF4-FFF2-40B4-BE49-F238E27FC236}">
                        <a16:creationId xmlns:a16="http://schemas.microsoft.com/office/drawing/2014/main" id="{62374450-359B-423E-8867-C5EF6DB286A9}"/>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0" name="Rectangle 179">
                    <a:extLst>
                      <a:ext uri="{FF2B5EF4-FFF2-40B4-BE49-F238E27FC236}">
                        <a16:creationId xmlns:a16="http://schemas.microsoft.com/office/drawing/2014/main" id="{09CFEF12-4CA4-42E4-B4D4-44E92B256D51}"/>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1" name="Rectangle 180">
                    <a:extLst>
                      <a:ext uri="{FF2B5EF4-FFF2-40B4-BE49-F238E27FC236}">
                        <a16:creationId xmlns:a16="http://schemas.microsoft.com/office/drawing/2014/main" id="{00D71F06-103C-4F12-BA5C-8809DE0B39EE}"/>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2" name="Rectangle 181">
                    <a:extLst>
                      <a:ext uri="{FF2B5EF4-FFF2-40B4-BE49-F238E27FC236}">
                        <a16:creationId xmlns:a16="http://schemas.microsoft.com/office/drawing/2014/main" id="{46B0A349-EDAC-4CF8-B3B9-FA8175A06CC7}"/>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3" name="Rectangle 182">
                    <a:extLst>
                      <a:ext uri="{FF2B5EF4-FFF2-40B4-BE49-F238E27FC236}">
                        <a16:creationId xmlns:a16="http://schemas.microsoft.com/office/drawing/2014/main" id="{23C18F5B-5568-40B8-B2D6-80DFF461163B}"/>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4" name="Rectangle 183">
                    <a:extLst>
                      <a:ext uri="{FF2B5EF4-FFF2-40B4-BE49-F238E27FC236}">
                        <a16:creationId xmlns:a16="http://schemas.microsoft.com/office/drawing/2014/main" id="{BD15963A-952E-4CC0-8C5B-45C7AE1E0CFA}"/>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5" name="Rectangle 184">
                    <a:extLst>
                      <a:ext uri="{FF2B5EF4-FFF2-40B4-BE49-F238E27FC236}">
                        <a16:creationId xmlns:a16="http://schemas.microsoft.com/office/drawing/2014/main" id="{2BCA37AF-0D02-4111-A4DB-8B5C80E3254A}"/>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86" name="Rectangle 185">
                    <a:extLst>
                      <a:ext uri="{FF2B5EF4-FFF2-40B4-BE49-F238E27FC236}">
                        <a16:creationId xmlns:a16="http://schemas.microsoft.com/office/drawing/2014/main" id="{075AD5F9-84DB-454A-BD5A-2B5EBFAE4436}"/>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25" name="Group 124">
                  <a:extLst>
                    <a:ext uri="{FF2B5EF4-FFF2-40B4-BE49-F238E27FC236}">
                      <a16:creationId xmlns:a16="http://schemas.microsoft.com/office/drawing/2014/main" id="{76C80736-7278-4470-B288-B32AFD329A13}"/>
                    </a:ext>
                  </a:extLst>
                </p:cNvPr>
                <p:cNvGrpSpPr/>
                <p:nvPr/>
              </p:nvGrpSpPr>
              <p:grpSpPr>
                <a:xfrm>
                  <a:off x="7086600" y="3429000"/>
                  <a:ext cx="1752600" cy="152400"/>
                  <a:chOff x="7162800" y="1600200"/>
                  <a:chExt cx="1752600" cy="152400"/>
                </a:xfrm>
              </p:grpSpPr>
              <p:sp>
                <p:nvSpPr>
                  <p:cNvPr id="171" name="Rectangle 170">
                    <a:extLst>
                      <a:ext uri="{FF2B5EF4-FFF2-40B4-BE49-F238E27FC236}">
                        <a16:creationId xmlns:a16="http://schemas.microsoft.com/office/drawing/2014/main" id="{870E28A7-1301-4679-BA3F-D99CFA2DA7DE}"/>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2" name="Rectangle 171">
                    <a:extLst>
                      <a:ext uri="{FF2B5EF4-FFF2-40B4-BE49-F238E27FC236}">
                        <a16:creationId xmlns:a16="http://schemas.microsoft.com/office/drawing/2014/main" id="{3FF88A74-974C-4528-8C71-37B8EAD4E1FB}"/>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3" name="Rectangle 172">
                    <a:extLst>
                      <a:ext uri="{FF2B5EF4-FFF2-40B4-BE49-F238E27FC236}">
                        <a16:creationId xmlns:a16="http://schemas.microsoft.com/office/drawing/2014/main" id="{FD620E11-6D42-4E14-A5CD-9E0A818920DB}"/>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4" name="Rectangle 173">
                    <a:extLst>
                      <a:ext uri="{FF2B5EF4-FFF2-40B4-BE49-F238E27FC236}">
                        <a16:creationId xmlns:a16="http://schemas.microsoft.com/office/drawing/2014/main" id="{46D748F7-6DAA-4B87-A73A-693A3C4A6D99}"/>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5" name="Rectangle 174">
                    <a:extLst>
                      <a:ext uri="{FF2B5EF4-FFF2-40B4-BE49-F238E27FC236}">
                        <a16:creationId xmlns:a16="http://schemas.microsoft.com/office/drawing/2014/main" id="{CD176B9E-B176-4B62-B0E9-868C36E731C3}"/>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6" name="Rectangle 175">
                    <a:extLst>
                      <a:ext uri="{FF2B5EF4-FFF2-40B4-BE49-F238E27FC236}">
                        <a16:creationId xmlns:a16="http://schemas.microsoft.com/office/drawing/2014/main" id="{B7D2B924-070A-46D6-B44E-99465D5487D6}"/>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7" name="Rectangle 176">
                    <a:extLst>
                      <a:ext uri="{FF2B5EF4-FFF2-40B4-BE49-F238E27FC236}">
                        <a16:creationId xmlns:a16="http://schemas.microsoft.com/office/drawing/2014/main" id="{1E0258F0-95AF-45F4-9AE8-3F2152999A08}"/>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8" name="Rectangle 177">
                    <a:extLst>
                      <a:ext uri="{FF2B5EF4-FFF2-40B4-BE49-F238E27FC236}">
                        <a16:creationId xmlns:a16="http://schemas.microsoft.com/office/drawing/2014/main" id="{DF2AA3EB-9239-440B-AAEF-1DDE26C651F2}"/>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26" name="Group 125">
                  <a:extLst>
                    <a:ext uri="{FF2B5EF4-FFF2-40B4-BE49-F238E27FC236}">
                      <a16:creationId xmlns:a16="http://schemas.microsoft.com/office/drawing/2014/main" id="{27F5247D-0EC6-4FFA-8DD6-F71F3D59B520}"/>
                    </a:ext>
                  </a:extLst>
                </p:cNvPr>
                <p:cNvGrpSpPr/>
                <p:nvPr/>
              </p:nvGrpSpPr>
              <p:grpSpPr>
                <a:xfrm>
                  <a:off x="7086600" y="3657600"/>
                  <a:ext cx="1752600" cy="152400"/>
                  <a:chOff x="7162800" y="1600200"/>
                  <a:chExt cx="1752600" cy="152400"/>
                </a:xfrm>
              </p:grpSpPr>
              <p:sp>
                <p:nvSpPr>
                  <p:cNvPr id="163" name="Rectangle 162">
                    <a:extLst>
                      <a:ext uri="{FF2B5EF4-FFF2-40B4-BE49-F238E27FC236}">
                        <a16:creationId xmlns:a16="http://schemas.microsoft.com/office/drawing/2014/main" id="{BDF472A3-7112-4329-94B4-31E21B5A3950}"/>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4" name="Rectangle 163">
                    <a:extLst>
                      <a:ext uri="{FF2B5EF4-FFF2-40B4-BE49-F238E27FC236}">
                        <a16:creationId xmlns:a16="http://schemas.microsoft.com/office/drawing/2014/main" id="{97748873-A546-416C-835F-0152A16A5F8D}"/>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5" name="Rectangle 164">
                    <a:extLst>
                      <a:ext uri="{FF2B5EF4-FFF2-40B4-BE49-F238E27FC236}">
                        <a16:creationId xmlns:a16="http://schemas.microsoft.com/office/drawing/2014/main" id="{21FEDDDC-537C-4870-82D9-9F4478BBCAAC}"/>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6" name="Rectangle 165">
                    <a:extLst>
                      <a:ext uri="{FF2B5EF4-FFF2-40B4-BE49-F238E27FC236}">
                        <a16:creationId xmlns:a16="http://schemas.microsoft.com/office/drawing/2014/main" id="{D5D89079-EAC3-48E3-AFFE-A12C80B74EB8}"/>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7" name="Rectangle 166">
                    <a:extLst>
                      <a:ext uri="{FF2B5EF4-FFF2-40B4-BE49-F238E27FC236}">
                        <a16:creationId xmlns:a16="http://schemas.microsoft.com/office/drawing/2014/main" id="{ED15F24D-B6AD-4B1A-B394-095B35FA5BAD}"/>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8" name="Rectangle 167">
                    <a:extLst>
                      <a:ext uri="{FF2B5EF4-FFF2-40B4-BE49-F238E27FC236}">
                        <a16:creationId xmlns:a16="http://schemas.microsoft.com/office/drawing/2014/main" id="{447131B6-9524-408C-B038-52CE51DE4308}"/>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9" name="Rectangle 168">
                    <a:extLst>
                      <a:ext uri="{FF2B5EF4-FFF2-40B4-BE49-F238E27FC236}">
                        <a16:creationId xmlns:a16="http://schemas.microsoft.com/office/drawing/2014/main" id="{0C5D4F35-9736-49B5-A905-F2BC3A17A2A8}"/>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70" name="Rectangle 169">
                    <a:extLst>
                      <a:ext uri="{FF2B5EF4-FFF2-40B4-BE49-F238E27FC236}">
                        <a16:creationId xmlns:a16="http://schemas.microsoft.com/office/drawing/2014/main" id="{C30725E0-D975-4AA4-BE9D-BE3D0C9ED615}"/>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27" name="Group 126">
                  <a:extLst>
                    <a:ext uri="{FF2B5EF4-FFF2-40B4-BE49-F238E27FC236}">
                      <a16:creationId xmlns:a16="http://schemas.microsoft.com/office/drawing/2014/main" id="{EAFDF4C7-92F1-42C2-B7B3-29F421ACB08D}"/>
                    </a:ext>
                  </a:extLst>
                </p:cNvPr>
                <p:cNvGrpSpPr/>
                <p:nvPr/>
              </p:nvGrpSpPr>
              <p:grpSpPr>
                <a:xfrm>
                  <a:off x="7086600" y="3886200"/>
                  <a:ext cx="1752600" cy="152400"/>
                  <a:chOff x="7162800" y="1600200"/>
                  <a:chExt cx="1752600" cy="152400"/>
                </a:xfrm>
              </p:grpSpPr>
              <p:sp>
                <p:nvSpPr>
                  <p:cNvPr id="155" name="Rectangle 154">
                    <a:extLst>
                      <a:ext uri="{FF2B5EF4-FFF2-40B4-BE49-F238E27FC236}">
                        <a16:creationId xmlns:a16="http://schemas.microsoft.com/office/drawing/2014/main" id="{B233452C-0C3F-44D5-8A30-967BD94ACDC0}"/>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6" name="Rectangle 155">
                    <a:extLst>
                      <a:ext uri="{FF2B5EF4-FFF2-40B4-BE49-F238E27FC236}">
                        <a16:creationId xmlns:a16="http://schemas.microsoft.com/office/drawing/2014/main" id="{A0BB829F-2386-4741-B617-AD7391C62ED4}"/>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7" name="Rectangle 156">
                    <a:extLst>
                      <a:ext uri="{FF2B5EF4-FFF2-40B4-BE49-F238E27FC236}">
                        <a16:creationId xmlns:a16="http://schemas.microsoft.com/office/drawing/2014/main" id="{E366A40A-FB55-4E30-9F98-041908081E22}"/>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8" name="Rectangle 157">
                    <a:extLst>
                      <a:ext uri="{FF2B5EF4-FFF2-40B4-BE49-F238E27FC236}">
                        <a16:creationId xmlns:a16="http://schemas.microsoft.com/office/drawing/2014/main" id="{CDA4DAEB-A633-473F-8B02-722A5FA9EAFA}"/>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9" name="Rectangle 158">
                    <a:extLst>
                      <a:ext uri="{FF2B5EF4-FFF2-40B4-BE49-F238E27FC236}">
                        <a16:creationId xmlns:a16="http://schemas.microsoft.com/office/drawing/2014/main" id="{AEDA75B6-E19C-4447-9255-7016F8BD06F4}"/>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0" name="Rectangle 159">
                    <a:extLst>
                      <a:ext uri="{FF2B5EF4-FFF2-40B4-BE49-F238E27FC236}">
                        <a16:creationId xmlns:a16="http://schemas.microsoft.com/office/drawing/2014/main" id="{DB5D40D2-8E38-48F9-AEB9-FDB3E0ED695E}"/>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1" name="Rectangle 160">
                    <a:extLst>
                      <a:ext uri="{FF2B5EF4-FFF2-40B4-BE49-F238E27FC236}">
                        <a16:creationId xmlns:a16="http://schemas.microsoft.com/office/drawing/2014/main" id="{17ED48FC-6158-4736-8DD5-BD9C26F4F073}"/>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62" name="Rectangle 161">
                    <a:extLst>
                      <a:ext uri="{FF2B5EF4-FFF2-40B4-BE49-F238E27FC236}">
                        <a16:creationId xmlns:a16="http://schemas.microsoft.com/office/drawing/2014/main" id="{801E5419-D6E2-4F79-8AF9-2313CAA5CD37}"/>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28" name="Group 127">
                  <a:extLst>
                    <a:ext uri="{FF2B5EF4-FFF2-40B4-BE49-F238E27FC236}">
                      <a16:creationId xmlns:a16="http://schemas.microsoft.com/office/drawing/2014/main" id="{7C09D311-3BCB-4D28-98CE-843B69F12D0B}"/>
                    </a:ext>
                  </a:extLst>
                </p:cNvPr>
                <p:cNvGrpSpPr/>
                <p:nvPr/>
              </p:nvGrpSpPr>
              <p:grpSpPr>
                <a:xfrm>
                  <a:off x="7086600" y="4114800"/>
                  <a:ext cx="1752600" cy="152400"/>
                  <a:chOff x="7162800" y="1600200"/>
                  <a:chExt cx="1752600" cy="152400"/>
                </a:xfrm>
              </p:grpSpPr>
              <p:sp>
                <p:nvSpPr>
                  <p:cNvPr id="147" name="Rectangle 146">
                    <a:extLst>
                      <a:ext uri="{FF2B5EF4-FFF2-40B4-BE49-F238E27FC236}">
                        <a16:creationId xmlns:a16="http://schemas.microsoft.com/office/drawing/2014/main" id="{276D2F05-D1F5-4723-BEA3-CF69E27136D7}"/>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8" name="Rectangle 147">
                    <a:extLst>
                      <a:ext uri="{FF2B5EF4-FFF2-40B4-BE49-F238E27FC236}">
                        <a16:creationId xmlns:a16="http://schemas.microsoft.com/office/drawing/2014/main" id="{543E9ED4-B50B-4AE7-9400-C62686BF3F97}"/>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9" name="Rectangle 148">
                    <a:extLst>
                      <a:ext uri="{FF2B5EF4-FFF2-40B4-BE49-F238E27FC236}">
                        <a16:creationId xmlns:a16="http://schemas.microsoft.com/office/drawing/2014/main" id="{9137C470-B372-4409-8225-D84A477E4016}"/>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0" name="Rectangle 149">
                    <a:extLst>
                      <a:ext uri="{FF2B5EF4-FFF2-40B4-BE49-F238E27FC236}">
                        <a16:creationId xmlns:a16="http://schemas.microsoft.com/office/drawing/2014/main" id="{3164169E-F07E-4FD6-A2A1-FCDF6363B0E8}"/>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1" name="Rectangle 150">
                    <a:extLst>
                      <a:ext uri="{FF2B5EF4-FFF2-40B4-BE49-F238E27FC236}">
                        <a16:creationId xmlns:a16="http://schemas.microsoft.com/office/drawing/2014/main" id="{F163F8B8-2414-4A7E-A829-161626249AB8}"/>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2" name="Rectangle 151">
                    <a:extLst>
                      <a:ext uri="{FF2B5EF4-FFF2-40B4-BE49-F238E27FC236}">
                        <a16:creationId xmlns:a16="http://schemas.microsoft.com/office/drawing/2014/main" id="{FD49B18F-359E-42BD-A1C1-E6086CEEF4EA}"/>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3" name="Rectangle 152">
                    <a:extLst>
                      <a:ext uri="{FF2B5EF4-FFF2-40B4-BE49-F238E27FC236}">
                        <a16:creationId xmlns:a16="http://schemas.microsoft.com/office/drawing/2014/main" id="{3F943F7C-07A5-42FB-A897-26B5B6CBDBB3}"/>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54" name="Rectangle 153">
                    <a:extLst>
                      <a:ext uri="{FF2B5EF4-FFF2-40B4-BE49-F238E27FC236}">
                        <a16:creationId xmlns:a16="http://schemas.microsoft.com/office/drawing/2014/main" id="{96358DDB-C991-4163-ABC3-41012791B018}"/>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29" name="Group 128">
                  <a:extLst>
                    <a:ext uri="{FF2B5EF4-FFF2-40B4-BE49-F238E27FC236}">
                      <a16:creationId xmlns:a16="http://schemas.microsoft.com/office/drawing/2014/main" id="{D821541D-C053-480F-BB4D-EB139BBC3E7F}"/>
                    </a:ext>
                  </a:extLst>
                </p:cNvPr>
                <p:cNvGrpSpPr/>
                <p:nvPr/>
              </p:nvGrpSpPr>
              <p:grpSpPr>
                <a:xfrm>
                  <a:off x="7086600" y="4343400"/>
                  <a:ext cx="1752600" cy="152400"/>
                  <a:chOff x="7162800" y="1600200"/>
                  <a:chExt cx="1752600" cy="152400"/>
                </a:xfrm>
              </p:grpSpPr>
              <p:sp>
                <p:nvSpPr>
                  <p:cNvPr id="139" name="Rectangle 138">
                    <a:extLst>
                      <a:ext uri="{FF2B5EF4-FFF2-40B4-BE49-F238E27FC236}">
                        <a16:creationId xmlns:a16="http://schemas.microsoft.com/office/drawing/2014/main" id="{B43307B9-0988-45C9-AAD5-85379BCC85B3}"/>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0" name="Rectangle 139">
                    <a:extLst>
                      <a:ext uri="{FF2B5EF4-FFF2-40B4-BE49-F238E27FC236}">
                        <a16:creationId xmlns:a16="http://schemas.microsoft.com/office/drawing/2014/main" id="{0DF0D0C2-CB98-4E17-8DFE-0BE4E0BA74DA}"/>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1" name="Rectangle 140">
                    <a:extLst>
                      <a:ext uri="{FF2B5EF4-FFF2-40B4-BE49-F238E27FC236}">
                        <a16:creationId xmlns:a16="http://schemas.microsoft.com/office/drawing/2014/main" id="{AD2DC3D7-B25E-445D-AAFE-914AF70C6033}"/>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2" name="Rectangle 141">
                    <a:extLst>
                      <a:ext uri="{FF2B5EF4-FFF2-40B4-BE49-F238E27FC236}">
                        <a16:creationId xmlns:a16="http://schemas.microsoft.com/office/drawing/2014/main" id="{DE5203D7-B551-466E-B339-20B0916951BF}"/>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3" name="Rectangle 142">
                    <a:extLst>
                      <a:ext uri="{FF2B5EF4-FFF2-40B4-BE49-F238E27FC236}">
                        <a16:creationId xmlns:a16="http://schemas.microsoft.com/office/drawing/2014/main" id="{3ED4EA6F-241A-4791-8346-20E9D21ED253}"/>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4" name="Rectangle 143">
                    <a:extLst>
                      <a:ext uri="{FF2B5EF4-FFF2-40B4-BE49-F238E27FC236}">
                        <a16:creationId xmlns:a16="http://schemas.microsoft.com/office/drawing/2014/main" id="{6F5C7A62-A2F2-440F-84A4-DC19E2726923}"/>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5" name="Rectangle 144">
                    <a:extLst>
                      <a:ext uri="{FF2B5EF4-FFF2-40B4-BE49-F238E27FC236}">
                        <a16:creationId xmlns:a16="http://schemas.microsoft.com/office/drawing/2014/main" id="{D7370991-7632-4B7A-B415-B635C07C10AA}"/>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46" name="Rectangle 145">
                    <a:extLst>
                      <a:ext uri="{FF2B5EF4-FFF2-40B4-BE49-F238E27FC236}">
                        <a16:creationId xmlns:a16="http://schemas.microsoft.com/office/drawing/2014/main" id="{9BD3C42B-9954-4E59-B0CB-875EB206A69E}"/>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nvGrpSpPr>
                <p:cNvPr id="130" name="Group 129">
                  <a:extLst>
                    <a:ext uri="{FF2B5EF4-FFF2-40B4-BE49-F238E27FC236}">
                      <a16:creationId xmlns:a16="http://schemas.microsoft.com/office/drawing/2014/main" id="{9CA32D98-4F2D-4AE7-9A67-516EAF0D48A4}"/>
                    </a:ext>
                  </a:extLst>
                </p:cNvPr>
                <p:cNvGrpSpPr/>
                <p:nvPr/>
              </p:nvGrpSpPr>
              <p:grpSpPr>
                <a:xfrm>
                  <a:off x="7086600" y="2743200"/>
                  <a:ext cx="1752600" cy="152400"/>
                  <a:chOff x="7162800" y="1600200"/>
                  <a:chExt cx="1752600" cy="152400"/>
                </a:xfrm>
              </p:grpSpPr>
              <p:sp>
                <p:nvSpPr>
                  <p:cNvPr id="131" name="Rectangle 130">
                    <a:extLst>
                      <a:ext uri="{FF2B5EF4-FFF2-40B4-BE49-F238E27FC236}">
                        <a16:creationId xmlns:a16="http://schemas.microsoft.com/office/drawing/2014/main" id="{7811AF00-0A9C-4650-B68E-DBA5BB793CAE}"/>
                      </a:ext>
                    </a:extLst>
                  </p:cNvPr>
                  <p:cNvSpPr/>
                  <p:nvPr/>
                </p:nvSpPr>
                <p:spPr>
                  <a:xfrm>
                    <a:off x="7162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2" name="Rectangle 131">
                    <a:extLst>
                      <a:ext uri="{FF2B5EF4-FFF2-40B4-BE49-F238E27FC236}">
                        <a16:creationId xmlns:a16="http://schemas.microsoft.com/office/drawing/2014/main" id="{EFD5C0CB-EAF0-46E0-A0E5-4B08682EAEAF}"/>
                      </a:ext>
                    </a:extLst>
                  </p:cNvPr>
                  <p:cNvSpPr/>
                  <p:nvPr/>
                </p:nvSpPr>
                <p:spPr>
                  <a:xfrm>
                    <a:off x="7391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3" name="Rectangle 132">
                    <a:extLst>
                      <a:ext uri="{FF2B5EF4-FFF2-40B4-BE49-F238E27FC236}">
                        <a16:creationId xmlns:a16="http://schemas.microsoft.com/office/drawing/2014/main" id="{C4303896-6600-4621-B999-1D9EE1A82194}"/>
                      </a:ext>
                    </a:extLst>
                  </p:cNvPr>
                  <p:cNvSpPr/>
                  <p:nvPr/>
                </p:nvSpPr>
                <p:spPr>
                  <a:xfrm>
                    <a:off x="7620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4" name="Rectangle 133">
                    <a:extLst>
                      <a:ext uri="{FF2B5EF4-FFF2-40B4-BE49-F238E27FC236}">
                        <a16:creationId xmlns:a16="http://schemas.microsoft.com/office/drawing/2014/main" id="{D95752B6-92AE-4CFC-A6E9-27ECD60947A1}"/>
                      </a:ext>
                    </a:extLst>
                  </p:cNvPr>
                  <p:cNvSpPr/>
                  <p:nvPr/>
                </p:nvSpPr>
                <p:spPr>
                  <a:xfrm>
                    <a:off x="78486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5" name="Rectangle 134">
                    <a:extLst>
                      <a:ext uri="{FF2B5EF4-FFF2-40B4-BE49-F238E27FC236}">
                        <a16:creationId xmlns:a16="http://schemas.microsoft.com/office/drawing/2014/main" id="{23CCD89C-B33E-4973-92CD-B87AB3B727A0}"/>
                      </a:ext>
                    </a:extLst>
                  </p:cNvPr>
                  <p:cNvSpPr/>
                  <p:nvPr/>
                </p:nvSpPr>
                <p:spPr>
                  <a:xfrm>
                    <a:off x="80772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6" name="Rectangle 135">
                    <a:extLst>
                      <a:ext uri="{FF2B5EF4-FFF2-40B4-BE49-F238E27FC236}">
                        <a16:creationId xmlns:a16="http://schemas.microsoft.com/office/drawing/2014/main" id="{D6E5E888-55C2-4872-B5DC-BC9758C68A42}"/>
                      </a:ext>
                    </a:extLst>
                  </p:cNvPr>
                  <p:cNvSpPr/>
                  <p:nvPr/>
                </p:nvSpPr>
                <p:spPr>
                  <a:xfrm>
                    <a:off x="83058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7" name="Rectangle 136">
                    <a:extLst>
                      <a:ext uri="{FF2B5EF4-FFF2-40B4-BE49-F238E27FC236}">
                        <a16:creationId xmlns:a16="http://schemas.microsoft.com/office/drawing/2014/main" id="{0185DD80-2617-49EC-A8E9-210954E3FD2E}"/>
                      </a:ext>
                    </a:extLst>
                  </p:cNvPr>
                  <p:cNvSpPr/>
                  <p:nvPr/>
                </p:nvSpPr>
                <p:spPr>
                  <a:xfrm>
                    <a:off x="85344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38" name="Rectangle 137">
                    <a:extLst>
                      <a:ext uri="{FF2B5EF4-FFF2-40B4-BE49-F238E27FC236}">
                        <a16:creationId xmlns:a16="http://schemas.microsoft.com/office/drawing/2014/main" id="{45759A0C-BC56-4805-98C8-C32AE1FE0C64}"/>
                      </a:ext>
                    </a:extLst>
                  </p:cNvPr>
                  <p:cNvSpPr/>
                  <p:nvPr/>
                </p:nvSpPr>
                <p:spPr>
                  <a:xfrm>
                    <a:off x="8763000" y="1600200"/>
                    <a:ext cx="152400" cy="152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grpSp>
          </p:grpSp>
          <p:sp>
            <p:nvSpPr>
              <p:cNvPr id="195" name="Right Arrow 192">
                <a:extLst>
                  <a:ext uri="{FF2B5EF4-FFF2-40B4-BE49-F238E27FC236}">
                    <a16:creationId xmlns:a16="http://schemas.microsoft.com/office/drawing/2014/main" id="{AFF27BC4-F798-40F5-9FCD-2177124ADE86}"/>
                  </a:ext>
                </a:extLst>
              </p:cNvPr>
              <p:cNvSpPr/>
              <p:nvPr/>
            </p:nvSpPr>
            <p:spPr>
              <a:xfrm>
                <a:off x="5514975" y="3542555"/>
                <a:ext cx="385763" cy="171450"/>
              </a:xfrm>
              <a:prstGeom prst="rightArrow">
                <a:avLst/>
              </a:prstGeom>
              <a:solidFill>
                <a:srgbClr val="669FC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p>
            </p:txBody>
          </p:sp>
          <p:sp>
            <p:nvSpPr>
              <p:cNvPr id="197" name="Multiply 195">
                <a:extLst>
                  <a:ext uri="{FF2B5EF4-FFF2-40B4-BE49-F238E27FC236}">
                    <a16:creationId xmlns:a16="http://schemas.microsoft.com/office/drawing/2014/main" id="{2A0F02FC-8046-4CC1-AAE0-7189DE3DE16F}"/>
                  </a:ext>
                </a:extLst>
              </p:cNvPr>
              <p:cNvSpPr/>
              <p:nvPr/>
            </p:nvSpPr>
            <p:spPr>
              <a:xfrm>
                <a:off x="6029325" y="3112144"/>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198" name="Multiply 196">
                <a:extLst>
                  <a:ext uri="{FF2B5EF4-FFF2-40B4-BE49-F238E27FC236}">
                    <a16:creationId xmlns:a16="http://schemas.microsoft.com/office/drawing/2014/main" id="{E230AA25-C551-4F5E-B588-27D00C8FC9CE}"/>
                  </a:ext>
                </a:extLst>
              </p:cNvPr>
              <p:cNvSpPr/>
              <p:nvPr/>
            </p:nvSpPr>
            <p:spPr>
              <a:xfrm>
                <a:off x="6415088" y="3240731"/>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199" name="Multiply 197">
                <a:extLst>
                  <a:ext uri="{FF2B5EF4-FFF2-40B4-BE49-F238E27FC236}">
                    <a16:creationId xmlns:a16="http://schemas.microsoft.com/office/drawing/2014/main" id="{EF88CEB4-D67F-4F67-9C35-ABBF9773A949}"/>
                  </a:ext>
                </a:extLst>
              </p:cNvPr>
              <p:cNvSpPr/>
              <p:nvPr/>
            </p:nvSpPr>
            <p:spPr>
              <a:xfrm>
                <a:off x="2428875" y="4355156"/>
                <a:ext cx="171450" cy="128588"/>
              </a:xfrm>
              <a:prstGeom prst="mathMultiply">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0" name="Multiply 198">
                <a:extLst>
                  <a:ext uri="{FF2B5EF4-FFF2-40B4-BE49-F238E27FC236}">
                    <a16:creationId xmlns:a16="http://schemas.microsoft.com/office/drawing/2014/main" id="{4EFEB691-17C8-410D-BD6B-46C54F0886DB}"/>
                  </a:ext>
                </a:extLst>
              </p:cNvPr>
              <p:cNvSpPr/>
              <p:nvPr/>
            </p:nvSpPr>
            <p:spPr>
              <a:xfrm>
                <a:off x="6029325" y="3540769"/>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1" name="Multiply 199">
                <a:extLst>
                  <a:ext uri="{FF2B5EF4-FFF2-40B4-BE49-F238E27FC236}">
                    <a16:creationId xmlns:a16="http://schemas.microsoft.com/office/drawing/2014/main" id="{68CF0327-E7D4-4A1D-BF2D-F8633AD9E599}"/>
                  </a:ext>
                </a:extLst>
              </p:cNvPr>
              <p:cNvSpPr/>
              <p:nvPr/>
            </p:nvSpPr>
            <p:spPr>
              <a:xfrm>
                <a:off x="6543675" y="3755081"/>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2" name="Multiply 200">
                <a:extLst>
                  <a:ext uri="{FF2B5EF4-FFF2-40B4-BE49-F238E27FC236}">
                    <a16:creationId xmlns:a16="http://schemas.microsoft.com/office/drawing/2014/main" id="{521D89CF-2960-4F96-BB89-7BB9D8A310B5}"/>
                  </a:ext>
                </a:extLst>
              </p:cNvPr>
              <p:cNvSpPr/>
              <p:nvPr/>
            </p:nvSpPr>
            <p:spPr>
              <a:xfrm>
                <a:off x="6800850" y="4055119"/>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3" name="Multiply 201">
                <a:extLst>
                  <a:ext uri="{FF2B5EF4-FFF2-40B4-BE49-F238E27FC236}">
                    <a16:creationId xmlns:a16="http://schemas.microsoft.com/office/drawing/2014/main" id="{EC5DBA4F-AD5E-415F-9AD0-1A1CB5D939E7}"/>
                  </a:ext>
                </a:extLst>
              </p:cNvPr>
              <p:cNvSpPr/>
              <p:nvPr/>
            </p:nvSpPr>
            <p:spPr>
              <a:xfrm>
                <a:off x="6800850" y="3497906"/>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4" name="Multiply 202">
                <a:extLst>
                  <a:ext uri="{FF2B5EF4-FFF2-40B4-BE49-F238E27FC236}">
                    <a16:creationId xmlns:a16="http://schemas.microsoft.com/office/drawing/2014/main" id="{DC61D028-398A-42E5-AD26-FF8673F24CB1}"/>
                  </a:ext>
                </a:extLst>
              </p:cNvPr>
              <p:cNvSpPr/>
              <p:nvPr/>
            </p:nvSpPr>
            <p:spPr>
              <a:xfrm>
                <a:off x="6029325" y="3926531"/>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5" name="Multiply 203">
                <a:extLst>
                  <a:ext uri="{FF2B5EF4-FFF2-40B4-BE49-F238E27FC236}">
                    <a16:creationId xmlns:a16="http://schemas.microsoft.com/office/drawing/2014/main" id="{07E86E90-D172-4DCF-8C04-DE22E7F9D3FD}"/>
                  </a:ext>
                </a:extLst>
              </p:cNvPr>
              <p:cNvSpPr/>
              <p:nvPr/>
            </p:nvSpPr>
            <p:spPr>
              <a:xfrm>
                <a:off x="6800850" y="3112144"/>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6" name="Multiply 204">
                <a:extLst>
                  <a:ext uri="{FF2B5EF4-FFF2-40B4-BE49-F238E27FC236}">
                    <a16:creationId xmlns:a16="http://schemas.microsoft.com/office/drawing/2014/main" id="{BB0DDEF3-DD9E-44CB-94F3-0666F8D44155}"/>
                  </a:ext>
                </a:extLst>
              </p:cNvPr>
              <p:cNvSpPr/>
              <p:nvPr/>
            </p:nvSpPr>
            <p:spPr>
              <a:xfrm>
                <a:off x="2728913" y="2769244"/>
                <a:ext cx="171450" cy="128588"/>
              </a:xfrm>
              <a:prstGeom prst="mathMultiply">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7" name="Multiply 205">
                <a:extLst>
                  <a:ext uri="{FF2B5EF4-FFF2-40B4-BE49-F238E27FC236}">
                    <a16:creationId xmlns:a16="http://schemas.microsoft.com/office/drawing/2014/main" id="{DC77E23A-FC00-4F5C-AF0C-38716981BA7A}"/>
                  </a:ext>
                </a:extLst>
              </p:cNvPr>
              <p:cNvSpPr/>
              <p:nvPr/>
            </p:nvSpPr>
            <p:spPr>
              <a:xfrm>
                <a:off x="6929438" y="3669356"/>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8" name="Multiply 206">
                <a:extLst>
                  <a:ext uri="{FF2B5EF4-FFF2-40B4-BE49-F238E27FC236}">
                    <a16:creationId xmlns:a16="http://schemas.microsoft.com/office/drawing/2014/main" id="{58FBCC14-299A-4548-80DF-D2EB6F9D68BB}"/>
                  </a:ext>
                </a:extLst>
              </p:cNvPr>
              <p:cNvSpPr/>
              <p:nvPr/>
            </p:nvSpPr>
            <p:spPr>
              <a:xfrm>
                <a:off x="6157913" y="3797944"/>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09" name="Multiply 207">
                <a:extLst>
                  <a:ext uri="{FF2B5EF4-FFF2-40B4-BE49-F238E27FC236}">
                    <a16:creationId xmlns:a16="http://schemas.microsoft.com/office/drawing/2014/main" id="{C441C4DF-38F5-4915-A944-3815202BA813}"/>
                  </a:ext>
                </a:extLst>
              </p:cNvPr>
              <p:cNvSpPr/>
              <p:nvPr/>
            </p:nvSpPr>
            <p:spPr>
              <a:xfrm>
                <a:off x="6286500" y="3369319"/>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10" name="Multiply 208">
                <a:extLst>
                  <a:ext uri="{FF2B5EF4-FFF2-40B4-BE49-F238E27FC236}">
                    <a16:creationId xmlns:a16="http://schemas.microsoft.com/office/drawing/2014/main" id="{7CAE3276-B805-4084-B64E-3077C7ECAED3}"/>
                  </a:ext>
                </a:extLst>
              </p:cNvPr>
              <p:cNvSpPr/>
              <p:nvPr/>
            </p:nvSpPr>
            <p:spPr>
              <a:xfrm>
                <a:off x="6672263" y="3926531"/>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11" name="Multiply 209">
                <a:extLst>
                  <a:ext uri="{FF2B5EF4-FFF2-40B4-BE49-F238E27FC236}">
                    <a16:creationId xmlns:a16="http://schemas.microsoft.com/office/drawing/2014/main" id="{7A2C5D38-F61A-4F7A-8368-2FEEB3699CCB}"/>
                  </a:ext>
                </a:extLst>
              </p:cNvPr>
              <p:cNvSpPr/>
              <p:nvPr/>
            </p:nvSpPr>
            <p:spPr>
              <a:xfrm>
                <a:off x="4047986" y="3793952"/>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212" name="Multiply 210">
                <a:extLst>
                  <a:ext uri="{FF2B5EF4-FFF2-40B4-BE49-F238E27FC236}">
                    <a16:creationId xmlns:a16="http://schemas.microsoft.com/office/drawing/2014/main" id="{0619D90C-9641-475F-8F7B-031E24B8FAB5}"/>
                  </a:ext>
                </a:extLst>
              </p:cNvPr>
              <p:cNvSpPr/>
              <p:nvPr/>
            </p:nvSpPr>
            <p:spPr>
              <a:xfrm>
                <a:off x="2728913" y="3034855"/>
                <a:ext cx="171450" cy="128588"/>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0">
                  <a:solidFill>
                    <a:srgbClr val="FF0000"/>
                  </a:solidFill>
                </a:endParaRPr>
              </a:p>
            </p:txBody>
          </p:sp>
          <p:sp>
            <p:nvSpPr>
              <p:cNvPr id="3" name="TextBox 2">
                <a:extLst>
                  <a:ext uri="{FF2B5EF4-FFF2-40B4-BE49-F238E27FC236}">
                    <a16:creationId xmlns:a16="http://schemas.microsoft.com/office/drawing/2014/main" id="{B026EC0A-6F9A-4202-9FC6-F04617A06790}"/>
                  </a:ext>
                </a:extLst>
              </p:cNvPr>
              <p:cNvSpPr txBox="1"/>
              <p:nvPr/>
            </p:nvSpPr>
            <p:spPr>
              <a:xfrm>
                <a:off x="2358148" y="4857182"/>
                <a:ext cx="455207" cy="279364"/>
              </a:xfrm>
              <a:prstGeom prst="rect">
                <a:avLst/>
              </a:prstGeom>
              <a:noFill/>
            </p:spPr>
            <p:txBody>
              <a:bodyPr wrap="none" rtlCol="0">
                <a:spAutoFit/>
              </a:bodyPr>
              <a:lstStyle/>
              <a:p>
                <a:r>
                  <a:rPr lang="en-US" dirty="0"/>
                  <a:t>Farm</a:t>
                </a:r>
              </a:p>
            </p:txBody>
          </p:sp>
          <p:sp>
            <p:nvSpPr>
              <p:cNvPr id="214" name="TextBox 213">
                <a:extLst>
                  <a:ext uri="{FF2B5EF4-FFF2-40B4-BE49-F238E27FC236}">
                    <a16:creationId xmlns:a16="http://schemas.microsoft.com/office/drawing/2014/main" id="{52FBD278-1EB5-46E6-8CD0-4BFA9BF873DA}"/>
                  </a:ext>
                </a:extLst>
              </p:cNvPr>
              <p:cNvSpPr txBox="1"/>
              <p:nvPr/>
            </p:nvSpPr>
            <p:spPr>
              <a:xfrm>
                <a:off x="3606886" y="4861549"/>
                <a:ext cx="2436116" cy="279364"/>
              </a:xfrm>
              <a:prstGeom prst="rect">
                <a:avLst/>
              </a:prstGeom>
              <a:noFill/>
            </p:spPr>
            <p:txBody>
              <a:bodyPr wrap="square" rtlCol="0">
                <a:spAutoFit/>
              </a:bodyPr>
              <a:lstStyle/>
              <a:p>
                <a:r>
                  <a:rPr lang="en-US" dirty="0"/>
                  <a:t>Manufacturing/Processing Facility</a:t>
                </a:r>
              </a:p>
            </p:txBody>
          </p:sp>
          <p:sp>
            <p:nvSpPr>
              <p:cNvPr id="215" name="TextBox 214">
                <a:extLst>
                  <a:ext uri="{FF2B5EF4-FFF2-40B4-BE49-F238E27FC236}">
                    <a16:creationId xmlns:a16="http://schemas.microsoft.com/office/drawing/2014/main" id="{DCB3D51E-557A-4D45-9D26-22CFE3F5251B}"/>
                  </a:ext>
                </a:extLst>
              </p:cNvPr>
              <p:cNvSpPr txBox="1"/>
              <p:nvPr/>
            </p:nvSpPr>
            <p:spPr>
              <a:xfrm>
                <a:off x="6629400" y="4872805"/>
                <a:ext cx="491116" cy="279364"/>
              </a:xfrm>
              <a:prstGeom prst="rect">
                <a:avLst/>
              </a:prstGeom>
              <a:noFill/>
            </p:spPr>
            <p:txBody>
              <a:bodyPr wrap="square" rtlCol="0">
                <a:spAutoFit/>
              </a:bodyPr>
              <a:lstStyle/>
              <a:p>
                <a:r>
                  <a:rPr lang="en-US" dirty="0"/>
                  <a:t>Retail</a:t>
                </a:r>
              </a:p>
            </p:txBody>
          </p:sp>
          <p:cxnSp>
            <p:nvCxnSpPr>
              <p:cNvPr id="216" name="Straight Arrow Connector 215">
                <a:extLst>
                  <a:ext uri="{FF2B5EF4-FFF2-40B4-BE49-F238E27FC236}">
                    <a16:creationId xmlns:a16="http://schemas.microsoft.com/office/drawing/2014/main" id="{FF8D220A-2F99-4499-8B73-EF36F3EB96BA}"/>
                  </a:ext>
                </a:extLst>
              </p:cNvPr>
              <p:cNvCxnSpPr/>
              <p:nvPr/>
            </p:nvCxnSpPr>
            <p:spPr>
              <a:xfrm>
                <a:off x="6003607" y="5001231"/>
                <a:ext cx="565785" cy="0"/>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grpSp>
        <p:pic>
          <p:nvPicPr>
            <p:cNvPr id="233" name="Picture 232">
              <a:extLst>
                <a:ext uri="{FF2B5EF4-FFF2-40B4-BE49-F238E27FC236}">
                  <a16:creationId xmlns:a16="http://schemas.microsoft.com/office/drawing/2014/main" id="{92EFF30B-9FA1-4EE4-8BBD-8E787F5DD2F4}"/>
                </a:ext>
              </a:extLst>
            </p:cNvPr>
            <p:cNvPicPr>
              <a:picLocks noChangeAspect="1"/>
            </p:cNvPicPr>
            <p:nvPr/>
          </p:nvPicPr>
          <p:blipFill>
            <a:blip r:embed="rId5"/>
            <a:stretch>
              <a:fillRect/>
            </a:stretch>
          </p:blipFill>
          <p:spPr>
            <a:xfrm>
              <a:off x="3461199" y="1979252"/>
              <a:ext cx="523749" cy="322307"/>
            </a:xfrm>
            <a:prstGeom prst="rect">
              <a:avLst/>
            </a:prstGeom>
          </p:spPr>
        </p:pic>
        <p:pic>
          <p:nvPicPr>
            <p:cNvPr id="234" name="Picture 233">
              <a:extLst>
                <a:ext uri="{FF2B5EF4-FFF2-40B4-BE49-F238E27FC236}">
                  <a16:creationId xmlns:a16="http://schemas.microsoft.com/office/drawing/2014/main" id="{58DD3DAF-134D-4B03-B028-7E63568CBAA7}"/>
                </a:ext>
              </a:extLst>
            </p:cNvPr>
            <p:cNvPicPr>
              <a:picLocks noChangeAspect="1"/>
            </p:cNvPicPr>
            <p:nvPr/>
          </p:nvPicPr>
          <p:blipFill>
            <a:blip r:embed="rId6">
              <a:alphaModFix/>
              <a:extLst>
                <a:ext uri="{BEBA8EAE-BF5A-486C-A8C5-ECC9F3942E4B}">
                  <a14:imgProps xmlns:a14="http://schemas.microsoft.com/office/drawing/2010/main">
                    <a14:imgLayer r:embed="rId7">
                      <a14:imgEffect>
                        <a14:colorTemperature colorTemp="6669"/>
                      </a14:imgEffect>
                      <a14:imgEffect>
                        <a14:saturation sat="0"/>
                      </a14:imgEffect>
                    </a14:imgLayer>
                  </a14:imgProps>
                </a:ext>
              </a:extLst>
            </a:blip>
            <a:stretch>
              <a:fillRect/>
            </a:stretch>
          </p:blipFill>
          <p:spPr>
            <a:xfrm>
              <a:off x="5284558" y="1983223"/>
              <a:ext cx="523749" cy="322307"/>
            </a:xfrm>
            <a:prstGeom prst="rect">
              <a:avLst/>
            </a:prstGeom>
          </p:spPr>
        </p:pic>
      </p:grpSp>
      <p:cxnSp>
        <p:nvCxnSpPr>
          <p:cNvPr id="230" name="Straight Arrow Connector 229">
            <a:extLst>
              <a:ext uri="{FF2B5EF4-FFF2-40B4-BE49-F238E27FC236}">
                <a16:creationId xmlns:a16="http://schemas.microsoft.com/office/drawing/2014/main" id="{13855AC8-54B9-6F4C-A7A6-A5AAC21EA65F}"/>
              </a:ext>
            </a:extLst>
          </p:cNvPr>
          <p:cNvCxnSpPr/>
          <p:nvPr/>
        </p:nvCxnSpPr>
        <p:spPr>
          <a:xfrm>
            <a:off x="1763635" y="5781198"/>
            <a:ext cx="819515" cy="0"/>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7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E9B4-D005-0048-9662-2742AF8F04ED}"/>
              </a:ext>
            </a:extLst>
          </p:cNvPr>
          <p:cNvSpPr>
            <a:spLocks noGrp="1"/>
          </p:cNvSpPr>
          <p:nvPr>
            <p:ph type="title"/>
          </p:nvPr>
        </p:nvSpPr>
        <p:spPr>
          <a:xfrm>
            <a:off x="0" y="0"/>
            <a:ext cx="9144000" cy="769071"/>
          </a:xfrm>
        </p:spPr>
        <p:txBody>
          <a:bodyPr/>
          <a:lstStyle/>
          <a:p>
            <a:r>
              <a:rPr lang="en-US" dirty="0"/>
              <a:t>Getting Started </a:t>
            </a:r>
          </a:p>
        </p:txBody>
      </p:sp>
      <p:sp>
        <p:nvSpPr>
          <p:cNvPr id="3" name="Content Placeholder 2">
            <a:extLst>
              <a:ext uri="{FF2B5EF4-FFF2-40B4-BE49-F238E27FC236}">
                <a16:creationId xmlns:a16="http://schemas.microsoft.com/office/drawing/2014/main" id="{4A037EC5-BD87-6947-A350-A5177E5D9F8D}"/>
              </a:ext>
            </a:extLst>
          </p:cNvPr>
          <p:cNvSpPr>
            <a:spLocks noGrp="1"/>
          </p:cNvSpPr>
          <p:nvPr>
            <p:ph sz="half" idx="1"/>
          </p:nvPr>
        </p:nvSpPr>
        <p:spPr>
          <a:xfrm>
            <a:off x="533400" y="1119253"/>
            <a:ext cx="4038600" cy="4525963"/>
          </a:xfrm>
        </p:spPr>
        <p:txBody>
          <a:bodyPr>
            <a:normAutofit fontScale="92500" lnSpcReduction="20000"/>
          </a:bodyPr>
          <a:lstStyle/>
          <a:p>
            <a:r>
              <a:rPr lang="en-US" dirty="0"/>
              <a:t>Working group</a:t>
            </a:r>
          </a:p>
          <a:p>
            <a:pPr lvl="1"/>
            <a:r>
              <a:rPr lang="en-US" dirty="0"/>
              <a:t>40+ members</a:t>
            </a:r>
          </a:p>
          <a:p>
            <a:pPr lvl="2"/>
            <a:r>
              <a:rPr lang="en-US" dirty="0"/>
              <a:t>National &amp; international regulatory, industry, academic input</a:t>
            </a:r>
          </a:p>
          <a:p>
            <a:r>
              <a:rPr lang="en-US" dirty="0"/>
              <a:t>Define scope</a:t>
            </a:r>
          </a:p>
          <a:p>
            <a:r>
              <a:rPr lang="en-US" dirty="0"/>
              <a:t>Use cases</a:t>
            </a:r>
          </a:p>
          <a:p>
            <a:pPr lvl="1"/>
            <a:r>
              <a:rPr lang="en-US" dirty="0"/>
              <a:t>What metadata do we  collect?</a:t>
            </a:r>
          </a:p>
          <a:p>
            <a:r>
              <a:rPr lang="en-US" dirty="0"/>
              <a:t>Literature search</a:t>
            </a:r>
          </a:p>
          <a:p>
            <a:pPr lvl="1"/>
            <a:r>
              <a:rPr lang="en-US" dirty="0"/>
              <a:t>What metadata do others collect?</a:t>
            </a:r>
          </a:p>
          <a:p>
            <a:pPr lvl="1"/>
            <a:r>
              <a:rPr lang="en-US" dirty="0"/>
              <a:t>Published standards</a:t>
            </a:r>
            <a:r>
              <a:rPr lang="en-US" baseline="30000" dirty="0"/>
              <a:t>*</a:t>
            </a:r>
            <a:endParaRPr lang="en-US" dirty="0"/>
          </a:p>
        </p:txBody>
      </p:sp>
      <p:sp>
        <p:nvSpPr>
          <p:cNvPr id="4" name="Content Placeholder 3">
            <a:extLst>
              <a:ext uri="{FF2B5EF4-FFF2-40B4-BE49-F238E27FC236}">
                <a16:creationId xmlns:a16="http://schemas.microsoft.com/office/drawing/2014/main" id="{F0614BC0-94DD-9C4B-9E2C-05003AC827C9}"/>
              </a:ext>
            </a:extLst>
          </p:cNvPr>
          <p:cNvSpPr>
            <a:spLocks noGrp="1"/>
          </p:cNvSpPr>
          <p:nvPr>
            <p:ph sz="half" idx="2"/>
          </p:nvPr>
        </p:nvSpPr>
        <p:spPr>
          <a:xfrm>
            <a:off x="4924905" y="1166018"/>
            <a:ext cx="3978094" cy="4525963"/>
          </a:xfrm>
        </p:spPr>
        <p:txBody>
          <a:bodyPr>
            <a:normAutofit fontScale="92500" lnSpcReduction="20000"/>
          </a:bodyPr>
          <a:lstStyle/>
          <a:p>
            <a:r>
              <a:rPr lang="en-US" dirty="0"/>
              <a:t>Existing standards</a:t>
            </a:r>
          </a:p>
          <a:p>
            <a:pPr lvl="1"/>
            <a:r>
              <a:rPr lang="en-US" dirty="0"/>
              <a:t>What can we re-use?</a:t>
            </a:r>
          </a:p>
          <a:p>
            <a:r>
              <a:rPr lang="en-US" dirty="0"/>
              <a:t>Ontologies</a:t>
            </a:r>
          </a:p>
          <a:p>
            <a:pPr lvl="1"/>
            <a:r>
              <a:rPr lang="en-US" dirty="0"/>
              <a:t>FoodOn</a:t>
            </a:r>
          </a:p>
          <a:p>
            <a:pPr lvl="1"/>
            <a:r>
              <a:rPr lang="en-US" dirty="0" err="1"/>
              <a:t>GenEpiO</a:t>
            </a:r>
            <a:endParaRPr lang="en-US" dirty="0"/>
          </a:p>
          <a:p>
            <a:pPr lvl="1"/>
            <a:r>
              <a:rPr lang="en-US" dirty="0"/>
              <a:t>ENVO</a:t>
            </a:r>
          </a:p>
          <a:p>
            <a:pPr lvl="1"/>
            <a:r>
              <a:rPr lang="en-US" dirty="0"/>
              <a:t>OBI</a:t>
            </a:r>
          </a:p>
          <a:p>
            <a:pPr lvl="1"/>
            <a:r>
              <a:rPr lang="en-US" dirty="0"/>
              <a:t>NCIT</a:t>
            </a:r>
          </a:p>
          <a:p>
            <a:pPr lvl="1"/>
            <a:endParaRPr lang="en-US" dirty="0"/>
          </a:p>
        </p:txBody>
      </p:sp>
      <p:sp>
        <p:nvSpPr>
          <p:cNvPr id="7" name="TextBox 6">
            <a:extLst>
              <a:ext uri="{FF2B5EF4-FFF2-40B4-BE49-F238E27FC236}">
                <a16:creationId xmlns:a16="http://schemas.microsoft.com/office/drawing/2014/main" id="{9785D78E-2E15-1041-A383-F5F3DE6E71D9}"/>
              </a:ext>
            </a:extLst>
          </p:cNvPr>
          <p:cNvSpPr txBox="1"/>
          <p:nvPr/>
        </p:nvSpPr>
        <p:spPr>
          <a:xfrm>
            <a:off x="4010891" y="6519446"/>
            <a:ext cx="4892108" cy="338554"/>
          </a:xfrm>
          <a:prstGeom prst="rect">
            <a:avLst/>
          </a:prstGeom>
          <a:noFill/>
        </p:spPr>
        <p:txBody>
          <a:bodyPr wrap="none" rtlCol="0">
            <a:spAutoFit/>
          </a:bodyPr>
          <a:lstStyle/>
          <a:p>
            <a:r>
              <a:rPr lang="en-US" sz="1600" dirty="0"/>
              <a:t>* Major inspiration came from </a:t>
            </a:r>
            <a:r>
              <a:rPr lang="en-US" sz="1600" dirty="0" err="1"/>
              <a:t>Dundore</a:t>
            </a:r>
            <a:r>
              <a:rPr lang="en-US" sz="1600" dirty="0"/>
              <a:t>-Arias </a:t>
            </a:r>
            <a:r>
              <a:rPr lang="en-US" sz="1600" i="1" dirty="0"/>
              <a:t>et al</a:t>
            </a:r>
            <a:r>
              <a:rPr lang="en-US" sz="1600" dirty="0"/>
              <a:t>. 2020</a:t>
            </a:r>
          </a:p>
        </p:txBody>
      </p:sp>
    </p:spTree>
    <p:extLst>
      <p:ext uri="{BB962C8B-B14F-4D97-AF65-F5344CB8AC3E}">
        <p14:creationId xmlns:p14="http://schemas.microsoft.com/office/powerpoint/2010/main" val="242968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34"/>
            <a:ext cx="9144000" cy="762797"/>
          </a:xfrm>
        </p:spPr>
        <p:txBody>
          <a:bodyPr>
            <a:normAutofit/>
          </a:bodyPr>
          <a:lstStyle/>
          <a:p>
            <a:r>
              <a:rPr lang="en-US" sz="3200" b="1" dirty="0"/>
              <a:t>Food Package Scope</a:t>
            </a:r>
          </a:p>
        </p:txBody>
      </p:sp>
      <p:sp>
        <p:nvSpPr>
          <p:cNvPr id="4" name="Content Placeholder 3">
            <a:extLst>
              <a:ext uri="{FF2B5EF4-FFF2-40B4-BE49-F238E27FC236}">
                <a16:creationId xmlns:a16="http://schemas.microsoft.com/office/drawing/2014/main" id="{F0BCB165-CD95-C14D-A626-5D99A877A1AA}"/>
              </a:ext>
            </a:extLst>
          </p:cNvPr>
          <p:cNvSpPr>
            <a:spLocks noGrp="1"/>
          </p:cNvSpPr>
          <p:nvPr>
            <p:ph idx="1"/>
          </p:nvPr>
        </p:nvSpPr>
        <p:spPr>
          <a:xfrm>
            <a:off x="304800" y="1140880"/>
            <a:ext cx="8509103" cy="5075193"/>
          </a:xfrm>
        </p:spPr>
        <p:txBody>
          <a:bodyPr>
            <a:normAutofit/>
          </a:bodyPr>
          <a:lstStyle/>
          <a:p>
            <a:r>
              <a:rPr lang="en-US" sz="2800" dirty="0">
                <a:solidFill>
                  <a:schemeClr val="tx1"/>
                </a:solidFill>
              </a:rPr>
              <a:t>Broadly</a:t>
            </a:r>
          </a:p>
          <a:p>
            <a:pPr lvl="1"/>
            <a:r>
              <a:rPr lang="en-US" sz="2400" dirty="0">
                <a:solidFill>
                  <a:schemeClr val="tx1"/>
                </a:solidFill>
              </a:rPr>
              <a:t>Metagenomic sequences associated with food and/or food production</a:t>
            </a:r>
          </a:p>
          <a:p>
            <a:r>
              <a:rPr lang="en-US" sz="2800" dirty="0">
                <a:solidFill>
                  <a:schemeClr val="tx1"/>
                </a:solidFill>
              </a:rPr>
              <a:t>Divide and conquer</a:t>
            </a:r>
          </a:p>
          <a:p>
            <a:pPr lvl="1">
              <a:buClr>
                <a:schemeClr val="tx1"/>
              </a:buClr>
            </a:pPr>
            <a:r>
              <a:rPr lang="en-US" sz="2400" b="1" dirty="0">
                <a:solidFill>
                  <a:srgbClr val="007CBA"/>
                </a:solidFill>
              </a:rPr>
              <a:t>Food for Human Consumption </a:t>
            </a:r>
            <a:endParaRPr lang="en-US" sz="2400" b="1" dirty="0">
              <a:solidFill>
                <a:schemeClr val="tx1"/>
              </a:solidFill>
            </a:endParaRPr>
          </a:p>
          <a:p>
            <a:pPr lvl="2">
              <a:buClr>
                <a:schemeClr val="tx1"/>
              </a:buClr>
            </a:pPr>
            <a:r>
              <a:rPr lang="en-US" sz="2000" dirty="0">
                <a:solidFill>
                  <a:schemeClr val="tx1"/>
                </a:solidFill>
              </a:rPr>
              <a:t>raw materials, pre- &amp; post-processing, consumer-ready, etc.</a:t>
            </a:r>
          </a:p>
          <a:p>
            <a:pPr lvl="1">
              <a:buClr>
                <a:schemeClr val="tx1"/>
              </a:buClr>
            </a:pPr>
            <a:r>
              <a:rPr lang="en-US" sz="2400" b="1" dirty="0">
                <a:solidFill>
                  <a:srgbClr val="007CBA"/>
                </a:solidFill>
              </a:rPr>
              <a:t>Food Production Environment </a:t>
            </a:r>
          </a:p>
          <a:p>
            <a:pPr lvl="2">
              <a:buClr>
                <a:schemeClr val="tx1"/>
              </a:buClr>
            </a:pPr>
            <a:r>
              <a:rPr lang="en-US" sz="2000" dirty="0">
                <a:solidFill>
                  <a:schemeClr val="tx1"/>
                </a:solidFill>
              </a:rPr>
              <a:t>environmental swabs in facilities</a:t>
            </a:r>
          </a:p>
          <a:p>
            <a:pPr lvl="1">
              <a:buClr>
                <a:schemeClr val="tx1"/>
              </a:buClr>
            </a:pPr>
            <a:r>
              <a:rPr lang="en-US" sz="2400" b="1" dirty="0">
                <a:solidFill>
                  <a:srgbClr val="007CBA"/>
                </a:solidFill>
              </a:rPr>
              <a:t>Farm environment</a:t>
            </a:r>
          </a:p>
          <a:p>
            <a:pPr lvl="2">
              <a:buClr>
                <a:schemeClr val="tx1"/>
              </a:buClr>
            </a:pPr>
            <a:r>
              <a:rPr lang="en-US" sz="2000" dirty="0">
                <a:solidFill>
                  <a:schemeClr val="tx1"/>
                </a:solidFill>
              </a:rPr>
              <a:t>Irrigation sources, growing conditions, soil, food crops, etc.</a:t>
            </a:r>
          </a:p>
          <a:p>
            <a:pPr lvl="1">
              <a:buClr>
                <a:schemeClr val="tx1"/>
              </a:buClr>
            </a:pPr>
            <a:r>
              <a:rPr lang="en-US" sz="2400" b="1" dirty="0">
                <a:solidFill>
                  <a:srgbClr val="007CBA"/>
                </a:solidFill>
              </a:rPr>
              <a:t>Livestock and animal feed</a:t>
            </a:r>
          </a:p>
          <a:p>
            <a:pPr lvl="2">
              <a:buClr>
                <a:schemeClr val="tx1"/>
              </a:buClr>
            </a:pPr>
            <a:r>
              <a:rPr lang="en-US" sz="2000" dirty="0">
                <a:solidFill>
                  <a:schemeClr val="tx1"/>
                </a:solidFill>
              </a:rPr>
              <a:t>farm animal &amp; pet food</a:t>
            </a:r>
          </a:p>
          <a:p>
            <a:pPr lvl="1"/>
            <a:endParaRPr lang="en-US" sz="2400" dirty="0">
              <a:solidFill>
                <a:schemeClr val="tx1"/>
              </a:solidFill>
            </a:endParaRPr>
          </a:p>
        </p:txBody>
      </p:sp>
    </p:spTree>
    <p:extLst>
      <p:ext uri="{BB962C8B-B14F-4D97-AF65-F5344CB8AC3E}">
        <p14:creationId xmlns:p14="http://schemas.microsoft.com/office/powerpoint/2010/main" val="347186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717D45-E519-46B4-88DA-FCB8C2A66CBB}"/>
              </a:ext>
            </a:extLst>
          </p:cNvPr>
          <p:cNvSpPr>
            <a:spLocks noGrp="1"/>
          </p:cNvSpPr>
          <p:nvPr>
            <p:ph type="title"/>
          </p:nvPr>
        </p:nvSpPr>
        <p:spPr>
          <a:xfrm>
            <a:off x="1240325" y="760459"/>
            <a:ext cx="6663349" cy="608038"/>
          </a:xfrm>
          <a:solidFill>
            <a:schemeClr val="tx1"/>
          </a:solidFill>
        </p:spPr>
        <p:txBody>
          <a:bodyPr>
            <a:noAutofit/>
          </a:bodyPr>
          <a:lstStyle/>
          <a:p>
            <a:pPr algn="ctr" eaLnBrk="1" hangingPunct="1"/>
            <a:r>
              <a:rPr lang="en-US" altLang="en-US" sz="1500" b="1" dirty="0">
                <a:solidFill>
                  <a:srgbClr val="FFFF00"/>
                </a:solidFill>
                <a:latin typeface="+mn-lt"/>
              </a:rPr>
              <a:t>Environmental sponge from square sink at a cold-smoked salmon slicing room</a:t>
            </a:r>
            <a:endParaRPr lang="en-US" altLang="en-US" sz="825" b="1" i="1" dirty="0">
              <a:solidFill>
                <a:srgbClr val="FFFF00"/>
              </a:solidFill>
              <a:latin typeface="+mn-lt"/>
            </a:endParaRPr>
          </a:p>
        </p:txBody>
      </p:sp>
      <p:sp>
        <p:nvSpPr>
          <p:cNvPr id="7" name="Text Box 2">
            <a:extLst>
              <a:ext uri="{FF2B5EF4-FFF2-40B4-BE49-F238E27FC236}">
                <a16:creationId xmlns:a16="http://schemas.microsoft.com/office/drawing/2014/main" id="{95FFCAC2-7A19-4DFC-90ED-BD66895C9A02}"/>
              </a:ext>
            </a:extLst>
          </p:cNvPr>
          <p:cNvSpPr txBox="1">
            <a:spLocks noChangeArrowheads="1"/>
          </p:cNvSpPr>
          <p:nvPr/>
        </p:nvSpPr>
        <p:spPr bwMode="auto">
          <a:xfrm>
            <a:off x="78169" y="1439978"/>
            <a:ext cx="4671331" cy="866970"/>
          </a:xfrm>
          <a:prstGeom prst="rect">
            <a:avLst/>
          </a:prstGeom>
          <a:solidFill>
            <a:schemeClr val="accent6">
              <a:lumMod val="20000"/>
              <a:lumOff val="80000"/>
            </a:schemeClr>
          </a:solidFill>
          <a:ln w="9525">
            <a:solidFill>
              <a:srgbClr val="000000"/>
            </a:solidFill>
            <a:miter lim="800000"/>
            <a:headEnd/>
            <a:tailEnd/>
          </a:ln>
        </p:spPr>
        <p:txBody>
          <a:bodyPr rot="0" vert="horz" wrap="square" lIns="51435" tIns="25718" rIns="51435" bIns="25718" anchor="t" anchorCtr="0" upright="1">
            <a:spAutoFit/>
          </a:bodyPr>
          <a:lstStyle/>
          <a:p>
            <a:pPr algn="ct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LOCATION WHERE SAMPLE WAS TAKEN</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Country: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USA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Country (NCIT:C25464)</a:t>
            </a:r>
            <a:endPar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US State: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NY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US State (NCIT:C30010)</a:t>
            </a:r>
            <a:endPar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Establishment Type: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Manufacturer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Manufacturer (NCIT:C25392</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Food Facility Type: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RTE Fishery Products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Food Processing Building (ENVO:00003863)</a:t>
            </a:r>
            <a:endPar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
        <p:nvSpPr>
          <p:cNvPr id="9" name="Rectangle 8">
            <a:extLst>
              <a:ext uri="{FF2B5EF4-FFF2-40B4-BE49-F238E27FC236}">
                <a16:creationId xmlns:a16="http://schemas.microsoft.com/office/drawing/2014/main" id="{2423C757-2D2D-4789-8D13-7ED318DD871E}"/>
              </a:ext>
            </a:extLst>
          </p:cNvPr>
          <p:cNvSpPr/>
          <p:nvPr/>
        </p:nvSpPr>
        <p:spPr>
          <a:xfrm>
            <a:off x="81737" y="4327556"/>
            <a:ext cx="4667761" cy="2116787"/>
          </a:xfrm>
          <a:prstGeom prst="rect">
            <a:avLst/>
          </a:prstGeom>
          <a:solidFill>
            <a:schemeClr val="accent5">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342900">
              <a:defRPr/>
            </a:pPr>
            <a:r>
              <a:rPr lang="en-US" sz="1000" b="1" dirty="0">
                <a:solidFill>
                  <a:schemeClr val="tx1"/>
                </a:solidFill>
              </a:rPr>
              <a:t>SAMPLE COLLECTION DEVICE &amp; AREA</a:t>
            </a:r>
          </a:p>
          <a:p>
            <a:pPr defTabSz="342900">
              <a:defRPr/>
            </a:pPr>
            <a:r>
              <a:rPr lang="en-US" sz="1000" b="1" dirty="0">
                <a:solidFill>
                  <a:schemeClr val="tx1"/>
                </a:solidFill>
                <a:sym typeface="Wingdings" panose="05000000000000000000" pitchFamily="2" charset="2"/>
              </a:rPr>
              <a:t>Sample collection tool: </a:t>
            </a:r>
            <a:r>
              <a:rPr lang="en-US" sz="1000" dirty="0">
                <a:solidFill>
                  <a:schemeClr val="tx1"/>
                </a:solidFill>
                <a:sym typeface="Wingdings" panose="05000000000000000000" pitchFamily="2" charset="2"/>
              </a:rPr>
              <a:t>Sponge  </a:t>
            </a:r>
            <a:r>
              <a:rPr lang="en-US" sz="1000" i="1" dirty="0">
                <a:solidFill>
                  <a:schemeClr val="tx1"/>
                </a:solidFill>
                <a:sym typeface="Wingdings" panose="05000000000000000000" pitchFamily="2" charset="2"/>
              </a:rPr>
              <a:t>Sponge Stick (IP)</a:t>
            </a:r>
            <a:endParaRPr lang="en-US" sz="1000" b="1" dirty="0">
              <a:solidFill>
                <a:schemeClr val="tx1"/>
              </a:solidFill>
            </a:endParaRPr>
          </a:p>
          <a:p>
            <a:pPr defTabSz="342900">
              <a:defRPr/>
            </a:pPr>
            <a:r>
              <a:rPr lang="en-US" sz="1000" b="1" dirty="0">
                <a:solidFill>
                  <a:schemeClr val="tx1"/>
                </a:solidFill>
                <a:sym typeface="Wingdings" panose="05000000000000000000" pitchFamily="2" charset="2"/>
              </a:rPr>
              <a:t>Zone: </a:t>
            </a:r>
            <a:r>
              <a:rPr lang="en-US" sz="1000" dirty="0">
                <a:solidFill>
                  <a:schemeClr val="tx1"/>
                </a:solidFill>
                <a:sym typeface="Wingdings" panose="05000000000000000000" pitchFamily="2" charset="2"/>
              </a:rPr>
              <a:t>Zone 2  </a:t>
            </a:r>
            <a:r>
              <a:rPr lang="en-US" sz="1000" i="1" dirty="0">
                <a:solidFill>
                  <a:schemeClr val="tx1"/>
                </a:solidFill>
                <a:sym typeface="Wingdings" panose="05000000000000000000" pitchFamily="2" charset="2"/>
              </a:rPr>
              <a:t>Environmental Monitoring Zone (IP)</a:t>
            </a:r>
          </a:p>
          <a:p>
            <a:pPr defTabSz="342900">
              <a:defRPr/>
            </a:pPr>
            <a:r>
              <a:rPr lang="en-US" sz="1000" b="1" dirty="0">
                <a:solidFill>
                  <a:schemeClr val="tx1"/>
                </a:solidFill>
                <a:sym typeface="Wingdings" panose="05000000000000000000" pitchFamily="2" charset="2"/>
              </a:rPr>
              <a:t>Surface: </a:t>
            </a:r>
            <a:r>
              <a:rPr lang="en-US" sz="1000" dirty="0">
                <a:solidFill>
                  <a:schemeClr val="tx1"/>
                </a:solidFill>
                <a:sym typeface="Wingdings" panose="05000000000000000000" pitchFamily="2" charset="2"/>
              </a:rPr>
              <a:t>square sink  indoor surface </a:t>
            </a:r>
            <a:r>
              <a:rPr lang="en-US" sz="1000" i="1" dirty="0">
                <a:solidFill>
                  <a:schemeClr val="tx1"/>
                </a:solidFill>
                <a:sym typeface="Wingdings" panose="05000000000000000000" pitchFamily="2" charset="2"/>
              </a:rPr>
              <a:t>(MIXS:0000764)</a:t>
            </a:r>
            <a:endParaRPr lang="en-US" sz="1000" b="1" dirty="0">
              <a:solidFill>
                <a:schemeClr val="tx1"/>
              </a:solidFill>
              <a:sym typeface="Wingdings" panose="05000000000000000000" pitchFamily="2" charset="2"/>
            </a:endParaRPr>
          </a:p>
          <a:p>
            <a:pPr defTabSz="342900">
              <a:defRPr/>
            </a:pPr>
            <a:r>
              <a:rPr lang="en-US" sz="1000" b="1" dirty="0">
                <a:solidFill>
                  <a:schemeClr val="tx1"/>
                </a:solidFill>
                <a:sym typeface="Wingdings" panose="05000000000000000000" pitchFamily="2" charset="2"/>
              </a:rPr>
              <a:t>Surface Material: </a:t>
            </a:r>
            <a:r>
              <a:rPr lang="en-US" sz="1000" dirty="0">
                <a:solidFill>
                  <a:schemeClr val="tx1"/>
                </a:solidFill>
                <a:sym typeface="Wingdings" panose="05000000000000000000" pitchFamily="2" charset="2"/>
              </a:rPr>
              <a:t>stainless steel  </a:t>
            </a:r>
            <a:r>
              <a:rPr lang="en-US" sz="1000" i="1" dirty="0" err="1">
                <a:solidFill>
                  <a:schemeClr val="tx1"/>
                </a:solidFill>
                <a:sym typeface="Wingdings" panose="05000000000000000000" pitchFamily="2" charset="2"/>
              </a:rPr>
              <a:t>surf_material</a:t>
            </a:r>
            <a:r>
              <a:rPr lang="en-US" sz="1000" i="1" dirty="0">
                <a:solidFill>
                  <a:schemeClr val="tx1"/>
                </a:solidFill>
                <a:sym typeface="Wingdings" panose="05000000000000000000" pitchFamily="2" charset="2"/>
              </a:rPr>
              <a:t> (MIXS:0000758)</a:t>
            </a:r>
          </a:p>
          <a:p>
            <a:pPr defTabSz="342900">
              <a:defRPr/>
            </a:pPr>
            <a:r>
              <a:rPr lang="en-US" sz="1000" b="1" dirty="0">
                <a:solidFill>
                  <a:schemeClr val="tx1"/>
                </a:solidFill>
                <a:sym typeface="Wingdings" panose="05000000000000000000" pitchFamily="2" charset="2"/>
              </a:rPr>
              <a:t>Surface moisture: </a:t>
            </a:r>
            <a:r>
              <a:rPr lang="en-US" sz="1000" dirty="0">
                <a:solidFill>
                  <a:schemeClr val="tx1"/>
                </a:solidFill>
                <a:sym typeface="Wingdings" panose="05000000000000000000" pitchFamily="2" charset="2"/>
              </a:rPr>
              <a:t>Yes  </a:t>
            </a:r>
            <a:r>
              <a:rPr lang="en-US" sz="1000" i="1" dirty="0">
                <a:solidFill>
                  <a:schemeClr val="tx1"/>
                </a:solidFill>
                <a:sym typeface="Wingdings" panose="05000000000000000000" pitchFamily="2" charset="2"/>
              </a:rPr>
              <a:t>surface moisture (MIXS:0000128)</a:t>
            </a:r>
          </a:p>
          <a:p>
            <a:pPr defTabSz="342900">
              <a:defRPr/>
            </a:pPr>
            <a:r>
              <a:rPr lang="en-US" sz="1000" b="1" dirty="0">
                <a:solidFill>
                  <a:schemeClr val="tx1"/>
                </a:solidFill>
              </a:rPr>
              <a:t>Room: </a:t>
            </a:r>
            <a:r>
              <a:rPr lang="en-US" sz="1000" dirty="0">
                <a:solidFill>
                  <a:schemeClr val="tx1"/>
                </a:solidFill>
              </a:rPr>
              <a:t>Slicing Room </a:t>
            </a:r>
            <a:r>
              <a:rPr lang="en-US" sz="1000" dirty="0">
                <a:solidFill>
                  <a:schemeClr val="tx1"/>
                </a:solidFill>
                <a:sym typeface="Wingdings" panose="05000000000000000000" pitchFamily="2" charset="2"/>
              </a:rPr>
              <a:t> </a:t>
            </a:r>
            <a:r>
              <a:rPr lang="en-US" sz="1000" i="1" dirty="0">
                <a:solidFill>
                  <a:schemeClr val="tx1"/>
                </a:solidFill>
                <a:sym typeface="Wingdings" panose="05000000000000000000" pitchFamily="2" charset="2"/>
              </a:rPr>
              <a:t>Sampling room ID (MIXS:0000244)</a:t>
            </a:r>
          </a:p>
          <a:p>
            <a:pPr defTabSz="342900">
              <a:defRPr/>
            </a:pPr>
            <a:r>
              <a:rPr lang="en-US" sz="1000" b="1" dirty="0">
                <a:solidFill>
                  <a:schemeClr val="tx1"/>
                </a:solidFill>
                <a:sym typeface="Wingdings" panose="05000000000000000000" pitchFamily="2" charset="2"/>
              </a:rPr>
              <a:t>Temperature of air: </a:t>
            </a:r>
            <a:r>
              <a:rPr lang="en-US" sz="1000" dirty="0">
                <a:solidFill>
                  <a:schemeClr val="tx1"/>
                </a:solidFill>
                <a:sym typeface="Wingdings" panose="05000000000000000000" pitchFamily="2" charset="2"/>
              </a:rPr>
              <a:t>65</a:t>
            </a:r>
            <a:r>
              <a:rPr lang="en-US" sz="1000" dirty="0">
                <a:solidFill>
                  <a:schemeClr val="tx1"/>
                </a:solidFill>
              </a:rPr>
              <a:t>°F</a:t>
            </a:r>
            <a:r>
              <a:rPr lang="en-US" sz="1000" dirty="0">
                <a:solidFill>
                  <a:schemeClr val="tx1"/>
                </a:solidFill>
                <a:sym typeface="Wingdings" panose="05000000000000000000" pitchFamily="2" charset="2"/>
              </a:rPr>
              <a:t>  </a:t>
            </a:r>
            <a:r>
              <a:rPr lang="en-US" sz="1000" i="1" dirty="0">
                <a:solidFill>
                  <a:schemeClr val="tx1"/>
                </a:solidFill>
                <a:sym typeface="Wingdings" panose="05000000000000000000" pitchFamily="2" charset="2"/>
              </a:rPr>
              <a:t>Temperature of air (ENVO:0920001)</a:t>
            </a:r>
          </a:p>
          <a:p>
            <a:pPr defTabSz="342900">
              <a:defRPr/>
            </a:pPr>
            <a:r>
              <a:rPr lang="en-US" sz="1000" b="1" dirty="0">
                <a:solidFill>
                  <a:schemeClr val="tx1"/>
                </a:solidFill>
                <a:sym typeface="Wingdings" panose="05000000000000000000" pitchFamily="2" charset="2"/>
              </a:rPr>
              <a:t>Food processed</a:t>
            </a:r>
            <a:r>
              <a:rPr lang="en-US" sz="1000" dirty="0">
                <a:solidFill>
                  <a:schemeClr val="tx1"/>
                </a:solidFill>
                <a:sym typeface="Wingdings" panose="05000000000000000000" pitchFamily="2" charset="2"/>
              </a:rPr>
              <a:t>: cold smoked salmon  </a:t>
            </a:r>
            <a:r>
              <a:rPr lang="en-US" sz="1000" i="1" dirty="0">
                <a:solidFill>
                  <a:schemeClr val="tx1"/>
                </a:solidFill>
                <a:sym typeface="Wingdings" panose="05000000000000000000" pitchFamily="2" charset="2"/>
              </a:rPr>
              <a:t>prepared food product (FOODON:00001180)</a:t>
            </a:r>
          </a:p>
          <a:p>
            <a:pPr defTabSz="342900">
              <a:defRPr/>
            </a:pPr>
            <a:endParaRPr lang="en-US" sz="1000" i="1" dirty="0">
              <a:solidFill>
                <a:schemeClr val="tx1"/>
              </a:solidFill>
              <a:sym typeface="Wingdings" panose="05000000000000000000" pitchFamily="2" charset="2"/>
            </a:endParaRPr>
          </a:p>
          <a:p>
            <a:pPr defTabSz="342900">
              <a:defRPr/>
            </a:pPr>
            <a:r>
              <a:rPr lang="en-US" sz="1000" b="1" dirty="0">
                <a:solidFill>
                  <a:schemeClr val="tx1"/>
                </a:solidFill>
                <a:sym typeface="Wingdings" panose="05000000000000000000" pitchFamily="2" charset="2"/>
              </a:rPr>
              <a:t>Frequency of cleaning: </a:t>
            </a:r>
            <a:r>
              <a:rPr lang="en-US" sz="1000" dirty="0">
                <a:solidFill>
                  <a:schemeClr val="tx1"/>
                </a:solidFill>
                <a:sym typeface="Wingdings" panose="05000000000000000000" pitchFamily="2" charset="2"/>
              </a:rPr>
              <a:t>2x a day  </a:t>
            </a:r>
            <a:r>
              <a:rPr lang="en-US" sz="1000" i="1" dirty="0" err="1">
                <a:solidFill>
                  <a:schemeClr val="tx1"/>
                </a:solidFill>
                <a:sym typeface="Wingdings" panose="05000000000000000000" pitchFamily="2" charset="2"/>
              </a:rPr>
              <a:t>freq_clean</a:t>
            </a:r>
            <a:r>
              <a:rPr lang="en-US" sz="1000" i="1" dirty="0">
                <a:solidFill>
                  <a:schemeClr val="tx1"/>
                </a:solidFill>
                <a:sym typeface="Wingdings" panose="05000000000000000000" pitchFamily="2" charset="2"/>
              </a:rPr>
              <a:t> (MIXS:0000226)</a:t>
            </a:r>
          </a:p>
          <a:p>
            <a:pPr defTabSz="342900">
              <a:defRPr/>
            </a:pPr>
            <a:r>
              <a:rPr lang="en-US" sz="1000" b="1" dirty="0">
                <a:solidFill>
                  <a:schemeClr val="tx1"/>
                </a:solidFill>
              </a:rPr>
              <a:t>Biocide: </a:t>
            </a:r>
            <a:r>
              <a:rPr lang="en-US" sz="1000" dirty="0">
                <a:solidFill>
                  <a:schemeClr val="tx1"/>
                </a:solidFill>
              </a:rPr>
              <a:t>alkaline cleaner </a:t>
            </a:r>
            <a:r>
              <a:rPr lang="en-US" sz="1000" dirty="0">
                <a:solidFill>
                  <a:schemeClr val="tx1"/>
                </a:solidFill>
                <a:sym typeface="Wingdings" panose="05000000000000000000" pitchFamily="2" charset="2"/>
              </a:rPr>
              <a:t> Biocide </a:t>
            </a:r>
            <a:r>
              <a:rPr lang="en-US" sz="1000" i="1" dirty="0">
                <a:solidFill>
                  <a:schemeClr val="tx1"/>
                </a:solidFill>
                <a:sym typeface="Wingdings" panose="05000000000000000000" pitchFamily="2" charset="2"/>
              </a:rPr>
              <a:t>(ENM:8000175)</a:t>
            </a:r>
          </a:p>
          <a:p>
            <a:pPr defTabSz="342900">
              <a:defRPr/>
            </a:pPr>
            <a:r>
              <a:rPr lang="en-US" sz="1000" b="1" dirty="0">
                <a:solidFill>
                  <a:schemeClr val="tx1"/>
                </a:solidFill>
                <a:sym typeface="Wingdings" panose="05000000000000000000" pitchFamily="2" charset="2"/>
              </a:rPr>
              <a:t>Physical control technology: </a:t>
            </a:r>
            <a:r>
              <a:rPr lang="en-US" sz="1000" dirty="0">
                <a:solidFill>
                  <a:schemeClr val="tx1"/>
                </a:solidFill>
                <a:sym typeface="Wingdings" panose="05000000000000000000" pitchFamily="2" charset="2"/>
              </a:rPr>
              <a:t>Gamma radiation  </a:t>
            </a:r>
            <a:r>
              <a:rPr lang="en-US" sz="1000" i="1" dirty="0">
                <a:solidFill>
                  <a:schemeClr val="tx1"/>
                </a:solidFill>
                <a:sym typeface="Wingdings" panose="05000000000000000000" pitchFamily="2" charset="2"/>
              </a:rPr>
              <a:t>irradiation (OBI:0302889)</a:t>
            </a:r>
            <a:endParaRPr lang="en-US" sz="1000" i="1" dirty="0">
              <a:solidFill>
                <a:schemeClr val="tx1"/>
              </a:solidFill>
            </a:endParaRPr>
          </a:p>
        </p:txBody>
      </p:sp>
      <p:pic>
        <p:nvPicPr>
          <p:cNvPr id="11" name="Graphic 10" descr="Factory">
            <a:extLst>
              <a:ext uri="{FF2B5EF4-FFF2-40B4-BE49-F238E27FC236}">
                <a16:creationId xmlns:a16="http://schemas.microsoft.com/office/drawing/2014/main" id="{9FA34EAD-5B48-46A3-96C8-E65D0F1E32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9806" y="1473048"/>
            <a:ext cx="685800" cy="685800"/>
          </a:xfrm>
          <a:prstGeom prst="rect">
            <a:avLst/>
          </a:prstGeom>
        </p:spPr>
      </p:pic>
      <p:sp>
        <p:nvSpPr>
          <p:cNvPr id="15" name="Text Box 2">
            <a:extLst>
              <a:ext uri="{FF2B5EF4-FFF2-40B4-BE49-F238E27FC236}">
                <a16:creationId xmlns:a16="http://schemas.microsoft.com/office/drawing/2014/main" id="{17638034-BA65-4DE7-9AC9-2BBE17B4B797}"/>
              </a:ext>
            </a:extLst>
          </p:cNvPr>
          <p:cNvSpPr txBox="1">
            <a:spLocks noChangeArrowheads="1"/>
          </p:cNvSpPr>
          <p:nvPr/>
        </p:nvSpPr>
        <p:spPr bwMode="auto">
          <a:xfrm>
            <a:off x="78168" y="2666194"/>
            <a:ext cx="4671331" cy="1360951"/>
          </a:xfrm>
          <a:prstGeom prst="rect">
            <a:avLst/>
          </a:prstGeom>
          <a:solidFill>
            <a:srgbClr val="DDEC8D"/>
          </a:solidFill>
          <a:ln w="9525">
            <a:solidFill>
              <a:srgbClr val="000000"/>
            </a:solidFill>
            <a:miter lim="800000"/>
            <a:headEnd/>
            <a:tailEnd/>
          </a:ln>
        </p:spPr>
        <p:txBody>
          <a:bodyPr rot="0" vert="horz" wrap="square" lIns="51435" tIns="25718" rIns="51435" bIns="25718" anchor="t" anchorCtr="0" upright="1">
            <a:spAutoFit/>
          </a:bodyPr>
          <a:lstStyle/>
          <a:p>
            <a:pPr algn="ct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FOOD PROCESSED DURING SAMPLING</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Food Product: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Salmon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Food product type (FOODON:00001002)</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Common Name: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Scottish salmon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Common Name (NCIT:C164471)</a:t>
            </a:r>
            <a:endPar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Local name: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Bay Salmon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Biologic Entity Classification Common Name (NCIT:C164690)</a:t>
            </a:r>
            <a:endPar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Food origin: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Scotland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Country (NCIT:C25464)</a:t>
            </a:r>
            <a:endPar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Geographical indication: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Scotland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Country (NCIT:C25464)</a:t>
            </a:r>
            <a:endPar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Cultivation: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Wild Caught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wild or gathered (FOODON:03530153)</a:t>
            </a:r>
            <a:endPar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Preservation: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cold smoked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Food transformation process (FOODON:00002451)</a:t>
            </a:r>
          </a:p>
        </p:txBody>
      </p:sp>
      <p:pic>
        <p:nvPicPr>
          <p:cNvPr id="1028" name="Picture 4" descr="Atlantic Salmon (farmed) | FishWatch">
            <a:extLst>
              <a:ext uri="{FF2B5EF4-FFF2-40B4-BE49-F238E27FC236}">
                <a16:creationId xmlns:a16="http://schemas.microsoft.com/office/drawing/2014/main" id="{98A8A6F7-DF4B-4B10-95E0-57D91B5EE8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0531" y="3394613"/>
            <a:ext cx="1013600" cy="3052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map&#10;&#10;Description automatically generated">
            <a:extLst>
              <a:ext uri="{FF2B5EF4-FFF2-40B4-BE49-F238E27FC236}">
                <a16:creationId xmlns:a16="http://schemas.microsoft.com/office/drawing/2014/main" id="{3D0838C7-EFAD-4621-9EC8-480C3E88822D}"/>
              </a:ext>
            </a:extLst>
          </p:cNvPr>
          <p:cNvPicPr>
            <a:picLocks noChangeAspect="1"/>
          </p:cNvPicPr>
          <p:nvPr/>
        </p:nvPicPr>
        <p:blipFill rotWithShape="1">
          <a:blip r:embed="rId6">
            <a:extLst>
              <a:ext uri="{28A0092B-C50C-407E-A947-70E740481C1C}">
                <a14:useLocalDpi xmlns:a14="http://schemas.microsoft.com/office/drawing/2010/main" val="0"/>
              </a:ext>
            </a:extLst>
          </a:blip>
          <a:srcRect l="14712" t="8095" r="80220" b="85605"/>
          <a:stretch/>
        </p:blipFill>
        <p:spPr>
          <a:xfrm>
            <a:off x="3808661" y="4433730"/>
            <a:ext cx="763339" cy="956718"/>
          </a:xfrm>
          <a:prstGeom prst="rect">
            <a:avLst/>
          </a:prstGeom>
        </p:spPr>
      </p:pic>
      <p:sp>
        <p:nvSpPr>
          <p:cNvPr id="26" name="Text Box 2">
            <a:extLst>
              <a:ext uri="{FF2B5EF4-FFF2-40B4-BE49-F238E27FC236}">
                <a16:creationId xmlns:a16="http://schemas.microsoft.com/office/drawing/2014/main" id="{09F9DED8-4479-4344-A50D-7F92104DAA74}"/>
              </a:ext>
            </a:extLst>
          </p:cNvPr>
          <p:cNvSpPr txBox="1">
            <a:spLocks noChangeArrowheads="1"/>
          </p:cNvSpPr>
          <p:nvPr/>
        </p:nvSpPr>
        <p:spPr bwMode="auto">
          <a:xfrm>
            <a:off x="4923163" y="4311712"/>
            <a:ext cx="4171851" cy="1361912"/>
          </a:xfrm>
          <a:prstGeom prst="rect">
            <a:avLst/>
          </a:prstGeom>
          <a:solidFill>
            <a:schemeClr val="accent6">
              <a:lumMod val="20000"/>
              <a:lumOff val="80000"/>
            </a:schemeClr>
          </a:solidFill>
          <a:ln w="9525">
            <a:solidFill>
              <a:srgbClr val="000000"/>
            </a:solidFill>
            <a:miter lim="800000"/>
            <a:headEnd/>
            <a:tailEnd/>
          </a:ln>
        </p:spPr>
        <p:txBody>
          <a:bodyPr rot="0" vert="horz" wrap="square" lIns="51435" tIns="25718" rIns="51435" bIns="25718" anchor="t" anchorCtr="0" upright="1">
            <a:spAutoFit/>
          </a:bodyPr>
          <a:lstStyle/>
          <a:p>
            <a:pPr algn="ct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TRANSPORTATION</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Transportation: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Car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transportation (ENVO:02000125)</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Sample Storage Location: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Cooler #5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sample storage location</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(MIXS:0000755)</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Sample Storage Temperature:</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4</a:t>
            </a:r>
            <a:r>
              <a:rPr lang="en-US" sz="1000" dirty="0"/>
              <a:t>°C</a:t>
            </a:r>
            <a:r>
              <a:rPr lang="en-US" sz="1000" dirty="0">
                <a:sym typeface="Wingdings" panose="05000000000000000000" pitchFamily="2" charset="2"/>
              </a:rPr>
              <a:t>  </a:t>
            </a:r>
            <a:r>
              <a:rPr lang="en-US" sz="1000" i="1" dirty="0">
                <a:sym typeface="Wingdings" panose="05000000000000000000" pitchFamily="2" charset="2"/>
              </a:rPr>
              <a:t>sample storage temperature (MIXS:0000110)</a:t>
            </a:r>
            <a:endPar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Sample Storage Duration: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24 hours 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sample storage duration (MIXS:0000116)</a:t>
            </a:r>
          </a:p>
        </p:txBody>
      </p:sp>
      <p:pic>
        <p:nvPicPr>
          <p:cNvPr id="25" name="Graphic 24" descr="Motorcycle">
            <a:extLst>
              <a:ext uri="{FF2B5EF4-FFF2-40B4-BE49-F238E27FC236}">
                <a16:creationId xmlns:a16="http://schemas.microsoft.com/office/drawing/2014/main" id="{9D6ADC65-8B37-4417-8FCE-F1130FB539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3900" y="5120082"/>
            <a:ext cx="685800" cy="685800"/>
          </a:xfrm>
          <a:prstGeom prst="rect">
            <a:avLst/>
          </a:prstGeom>
        </p:spPr>
      </p:pic>
      <p:sp>
        <p:nvSpPr>
          <p:cNvPr id="27" name="Text Box 2">
            <a:extLst>
              <a:ext uri="{FF2B5EF4-FFF2-40B4-BE49-F238E27FC236}">
                <a16:creationId xmlns:a16="http://schemas.microsoft.com/office/drawing/2014/main" id="{B3EFE4F7-17EF-4086-996F-CA36A85B07B3}"/>
              </a:ext>
            </a:extLst>
          </p:cNvPr>
          <p:cNvSpPr txBox="1">
            <a:spLocks noChangeArrowheads="1"/>
          </p:cNvSpPr>
          <p:nvPr/>
        </p:nvSpPr>
        <p:spPr bwMode="auto">
          <a:xfrm>
            <a:off x="4904699" y="3055190"/>
            <a:ext cx="4171851" cy="867931"/>
          </a:xfrm>
          <a:prstGeom prst="rect">
            <a:avLst/>
          </a:prstGeom>
          <a:solidFill>
            <a:schemeClr val="accent3">
              <a:lumMod val="40000"/>
              <a:lumOff val="60000"/>
            </a:schemeClr>
          </a:solidFill>
          <a:ln w="9525">
            <a:solidFill>
              <a:srgbClr val="000000"/>
            </a:solidFill>
            <a:miter lim="800000"/>
            <a:headEnd/>
            <a:tailEnd/>
          </a:ln>
        </p:spPr>
        <p:txBody>
          <a:bodyPr rot="0" vert="horz" wrap="square" lIns="51435" tIns="25718" rIns="51435" bIns="25718" anchor="t" anchorCtr="0" upright="1">
            <a:spAutoFit/>
          </a:bodyPr>
          <a:lstStyle/>
          <a:p>
            <a:pPr algn="ct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WET LAB</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Created Date: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07172020</a:t>
            </a: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created date (GENEPIO:0001882)</a:t>
            </a:r>
            <a:endPar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Culture Medium: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UVM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000" i="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growth medium (OBI:0000079)</a:t>
            </a:r>
          </a:p>
          <a:p>
            <a:pPr defTabSz="342900">
              <a:lnSpc>
                <a:spcPct val="107000"/>
              </a:lnSpc>
              <a:defRPr/>
            </a:pPr>
            <a:r>
              <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DNA Extraction Method: </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ZYMO Miniprep Kit  sequencing </a:t>
            </a:r>
            <a:r>
              <a:rPr lang="en-US" sz="1000" dirty="0" err="1">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dna</a:t>
            </a:r>
            <a:r>
              <a:rPr lang="en-US" sz="100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extraction method  (GENEPIO:0002093)</a:t>
            </a:r>
            <a:endParaRPr lang="en-US" sz="1000" b="1"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pic>
        <p:nvPicPr>
          <p:cNvPr id="28" name="Picture 27" descr="A picture containing text, map&#10;&#10;Description automatically generated">
            <a:extLst>
              <a:ext uri="{FF2B5EF4-FFF2-40B4-BE49-F238E27FC236}">
                <a16:creationId xmlns:a16="http://schemas.microsoft.com/office/drawing/2014/main" id="{1E1723BA-306A-4207-B7B9-B56691A68646}"/>
              </a:ext>
            </a:extLst>
          </p:cNvPr>
          <p:cNvPicPr>
            <a:picLocks noChangeAspect="1"/>
          </p:cNvPicPr>
          <p:nvPr/>
        </p:nvPicPr>
        <p:blipFill rotWithShape="1">
          <a:blip r:embed="rId6">
            <a:extLst>
              <a:ext uri="{28A0092B-C50C-407E-A947-70E740481C1C}">
                <a14:useLocalDpi xmlns:a14="http://schemas.microsoft.com/office/drawing/2010/main" val="0"/>
              </a:ext>
            </a:extLst>
          </a:blip>
          <a:srcRect l="6240" t="18983" r="84762" b="72042"/>
          <a:stretch/>
        </p:blipFill>
        <p:spPr>
          <a:xfrm>
            <a:off x="8440107" y="3111203"/>
            <a:ext cx="468329" cy="470931"/>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D78FBF5A-C9F3-4DE6-9D3F-5CA4D79DFC09}"/>
              </a:ext>
            </a:extLst>
          </p:cNvPr>
          <p:cNvPicPr>
            <a:picLocks noChangeAspect="1"/>
          </p:cNvPicPr>
          <p:nvPr/>
        </p:nvPicPr>
        <p:blipFill rotWithShape="1">
          <a:blip r:embed="rId6">
            <a:extLst>
              <a:ext uri="{28A0092B-C50C-407E-A947-70E740481C1C}">
                <a14:useLocalDpi xmlns:a14="http://schemas.microsoft.com/office/drawing/2010/main" val="0"/>
              </a:ext>
            </a:extLst>
          </a:blip>
          <a:srcRect l="19786" t="43180" r="71166" b="45713"/>
          <a:stretch/>
        </p:blipFill>
        <p:spPr>
          <a:xfrm>
            <a:off x="6571283" y="1736523"/>
            <a:ext cx="835262" cy="1033697"/>
          </a:xfrm>
          <a:prstGeom prst="rect">
            <a:avLst/>
          </a:prstGeom>
        </p:spPr>
      </p:pic>
      <p:sp>
        <p:nvSpPr>
          <p:cNvPr id="35" name="Arrow: Down 34">
            <a:extLst>
              <a:ext uri="{FF2B5EF4-FFF2-40B4-BE49-F238E27FC236}">
                <a16:creationId xmlns:a16="http://schemas.microsoft.com/office/drawing/2014/main" id="{C43E7CC6-72A5-4DAD-A2B1-F1533425D5F1}"/>
              </a:ext>
            </a:extLst>
          </p:cNvPr>
          <p:cNvSpPr/>
          <p:nvPr/>
        </p:nvSpPr>
        <p:spPr>
          <a:xfrm>
            <a:off x="2357662" y="2354280"/>
            <a:ext cx="112341" cy="2645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Text Box 2">
            <a:extLst>
              <a:ext uri="{FF2B5EF4-FFF2-40B4-BE49-F238E27FC236}">
                <a16:creationId xmlns:a16="http://schemas.microsoft.com/office/drawing/2014/main" id="{FD002744-A390-4A34-86B0-B18494F95765}"/>
              </a:ext>
            </a:extLst>
          </p:cNvPr>
          <p:cNvSpPr txBox="1">
            <a:spLocks noChangeArrowheads="1"/>
          </p:cNvSpPr>
          <p:nvPr/>
        </p:nvSpPr>
        <p:spPr bwMode="auto">
          <a:xfrm>
            <a:off x="7454255" y="2016024"/>
            <a:ext cx="1232545" cy="293479"/>
          </a:xfrm>
          <a:prstGeom prst="rect">
            <a:avLst/>
          </a:prstGeom>
          <a:solidFill>
            <a:schemeClr val="bg1">
              <a:lumMod val="85000"/>
            </a:schemeClr>
          </a:solidFill>
          <a:ln w="9525">
            <a:solidFill>
              <a:srgbClr val="000000"/>
            </a:solidFill>
            <a:miter lim="800000"/>
            <a:headEnd/>
            <a:tailEnd/>
          </a:ln>
        </p:spPr>
        <p:txBody>
          <a:bodyPr rot="0" vert="horz" wrap="square" lIns="51435" tIns="25718" rIns="51435" bIns="25718" anchor="t" anchorCtr="0" upright="1">
            <a:spAutoFit/>
          </a:bodyPr>
          <a:lstStyle/>
          <a:p>
            <a:pPr algn="ctr" defTabSz="342900">
              <a:lnSpc>
                <a:spcPct val="107000"/>
              </a:lnSpc>
              <a:defRPr/>
            </a:pPr>
            <a:r>
              <a:rPr lang="en-US" sz="75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SEQUENCING</a:t>
            </a:r>
          </a:p>
          <a:p>
            <a:pPr defTabSz="342900">
              <a:lnSpc>
                <a:spcPct val="107000"/>
              </a:lnSpc>
              <a:defRPr/>
            </a:pPr>
            <a:r>
              <a:rPr lang="en-US" sz="750" dirty="0">
                <a:solidFill>
                  <a:prstClr val="black"/>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Captured in SRA submission</a:t>
            </a:r>
          </a:p>
        </p:txBody>
      </p:sp>
      <p:sp>
        <p:nvSpPr>
          <p:cNvPr id="20" name="Title 1">
            <a:extLst>
              <a:ext uri="{FF2B5EF4-FFF2-40B4-BE49-F238E27FC236}">
                <a16:creationId xmlns:a16="http://schemas.microsoft.com/office/drawing/2014/main" id="{1EAFFE2A-6FC3-4C78-98A8-F229E6585A30}"/>
              </a:ext>
            </a:extLst>
          </p:cNvPr>
          <p:cNvSpPr txBox="1">
            <a:spLocks/>
          </p:cNvSpPr>
          <p:nvPr/>
        </p:nvSpPr>
        <p:spPr>
          <a:xfrm>
            <a:off x="-174" y="-3917"/>
            <a:ext cx="8908610" cy="65982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rgbClr val="007DBA"/>
                </a:solidFill>
                <a:latin typeface="+mj-lt"/>
                <a:ea typeface="+mj-ea"/>
                <a:cs typeface="+mj-cs"/>
              </a:defRPr>
            </a:lvl1pPr>
          </a:lstStyle>
          <a:p>
            <a:r>
              <a:rPr lang="en-US" sz="4000" b="1" dirty="0"/>
              <a:t>Use Case</a:t>
            </a:r>
          </a:p>
        </p:txBody>
      </p:sp>
      <p:sp>
        <p:nvSpPr>
          <p:cNvPr id="21" name="Arrow: Down 34">
            <a:extLst>
              <a:ext uri="{FF2B5EF4-FFF2-40B4-BE49-F238E27FC236}">
                <a16:creationId xmlns:a16="http://schemas.microsoft.com/office/drawing/2014/main" id="{6C488DE2-5096-364D-9179-99378F1DA194}"/>
              </a:ext>
            </a:extLst>
          </p:cNvPr>
          <p:cNvSpPr/>
          <p:nvPr/>
        </p:nvSpPr>
        <p:spPr>
          <a:xfrm>
            <a:off x="2357661" y="4062974"/>
            <a:ext cx="112341" cy="2645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3" name="Arrow: Down 34">
            <a:extLst>
              <a:ext uri="{FF2B5EF4-FFF2-40B4-BE49-F238E27FC236}">
                <a16:creationId xmlns:a16="http://schemas.microsoft.com/office/drawing/2014/main" id="{1FC1B2DD-2BA7-4145-98A0-C9586BFD1B23}"/>
              </a:ext>
            </a:extLst>
          </p:cNvPr>
          <p:cNvSpPr/>
          <p:nvPr/>
        </p:nvSpPr>
        <p:spPr>
          <a:xfrm rot="10800000">
            <a:off x="6986117" y="2751805"/>
            <a:ext cx="112341" cy="2645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4" name="Arrow: Down 34">
            <a:extLst>
              <a:ext uri="{FF2B5EF4-FFF2-40B4-BE49-F238E27FC236}">
                <a16:creationId xmlns:a16="http://schemas.microsoft.com/office/drawing/2014/main" id="{E82702F1-EAAC-8640-A2ED-31818515EC07}"/>
              </a:ext>
            </a:extLst>
          </p:cNvPr>
          <p:cNvSpPr/>
          <p:nvPr/>
        </p:nvSpPr>
        <p:spPr>
          <a:xfrm rot="10800000">
            <a:off x="7042287" y="3994582"/>
            <a:ext cx="112341" cy="2645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0" name="Arrow: Down 34">
            <a:extLst>
              <a:ext uri="{FF2B5EF4-FFF2-40B4-BE49-F238E27FC236}">
                <a16:creationId xmlns:a16="http://schemas.microsoft.com/office/drawing/2014/main" id="{94D072D4-50D7-7448-94D3-F12D1625E10E}"/>
              </a:ext>
            </a:extLst>
          </p:cNvPr>
          <p:cNvSpPr/>
          <p:nvPr/>
        </p:nvSpPr>
        <p:spPr>
          <a:xfrm rot="16200000">
            <a:off x="4777230" y="4962290"/>
            <a:ext cx="126228" cy="189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1595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7366-3799-4FED-9C01-676BEEDD73EC}"/>
              </a:ext>
            </a:extLst>
          </p:cNvPr>
          <p:cNvSpPr>
            <a:spLocks noGrp="1"/>
          </p:cNvSpPr>
          <p:nvPr>
            <p:ph type="title"/>
          </p:nvPr>
        </p:nvSpPr>
        <p:spPr>
          <a:xfrm>
            <a:off x="0" y="0"/>
            <a:ext cx="8935770" cy="1143000"/>
          </a:xfrm>
        </p:spPr>
        <p:txBody>
          <a:bodyPr>
            <a:normAutofit/>
          </a:bodyPr>
          <a:lstStyle/>
          <a:p>
            <a:r>
              <a:rPr lang="en-US" sz="4000" b="1" dirty="0"/>
              <a:t>Metadata Categories</a:t>
            </a:r>
          </a:p>
        </p:txBody>
      </p:sp>
      <p:pic>
        <p:nvPicPr>
          <p:cNvPr id="6" name="Picture 5" descr="A screenshot of a cell phone&#10;&#10;Description automatically generated">
            <a:extLst>
              <a:ext uri="{FF2B5EF4-FFF2-40B4-BE49-F238E27FC236}">
                <a16:creationId xmlns:a16="http://schemas.microsoft.com/office/drawing/2014/main" id="{733AAC74-665D-4FA3-AEDC-E6034532F3ED}"/>
              </a:ext>
            </a:extLst>
          </p:cNvPr>
          <p:cNvPicPr>
            <a:picLocks noChangeAspect="1"/>
          </p:cNvPicPr>
          <p:nvPr/>
        </p:nvPicPr>
        <p:blipFill rotWithShape="1">
          <a:blip r:embed="rId3"/>
          <a:srcRect l="15001" t="4421" r="12812" b="22777"/>
          <a:stretch/>
        </p:blipFill>
        <p:spPr>
          <a:xfrm>
            <a:off x="942264" y="1065213"/>
            <a:ext cx="7051242" cy="5333371"/>
          </a:xfrm>
          <a:prstGeom prst="rect">
            <a:avLst/>
          </a:prstGeom>
        </p:spPr>
      </p:pic>
    </p:spTree>
    <p:extLst>
      <p:ext uri="{BB962C8B-B14F-4D97-AF65-F5344CB8AC3E}">
        <p14:creationId xmlns:p14="http://schemas.microsoft.com/office/powerpoint/2010/main" val="44598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AFCC-6DB4-E147-98C6-BDA83D6963C5}"/>
              </a:ext>
            </a:extLst>
          </p:cNvPr>
          <p:cNvSpPr>
            <a:spLocks noGrp="1"/>
          </p:cNvSpPr>
          <p:nvPr>
            <p:ph type="title"/>
          </p:nvPr>
        </p:nvSpPr>
        <p:spPr>
          <a:xfrm>
            <a:off x="1" y="0"/>
            <a:ext cx="9144000" cy="736600"/>
          </a:xfrm>
        </p:spPr>
        <p:txBody>
          <a:bodyPr>
            <a:normAutofit fontScale="90000"/>
          </a:bodyPr>
          <a:lstStyle/>
          <a:p>
            <a:r>
              <a:rPr lang="en-US" b="1" dirty="0"/>
              <a:t>Refining Terms</a:t>
            </a:r>
          </a:p>
        </p:txBody>
      </p:sp>
      <p:sp>
        <p:nvSpPr>
          <p:cNvPr id="3" name="Content Placeholder 2">
            <a:extLst>
              <a:ext uri="{FF2B5EF4-FFF2-40B4-BE49-F238E27FC236}">
                <a16:creationId xmlns:a16="http://schemas.microsoft.com/office/drawing/2014/main" id="{A5828F48-82BD-5B46-B754-BFEF998DBAD9}"/>
              </a:ext>
            </a:extLst>
          </p:cNvPr>
          <p:cNvSpPr>
            <a:spLocks noGrp="1"/>
          </p:cNvSpPr>
          <p:nvPr>
            <p:ph idx="1"/>
          </p:nvPr>
        </p:nvSpPr>
        <p:spPr>
          <a:xfrm>
            <a:off x="317448" y="1182002"/>
            <a:ext cx="8509103" cy="4286043"/>
          </a:xfrm>
        </p:spPr>
        <p:txBody>
          <a:bodyPr/>
          <a:lstStyle/>
          <a:p>
            <a:r>
              <a:rPr lang="en-US" dirty="0"/>
              <a:t>Identify and reduce redundancy</a:t>
            </a:r>
          </a:p>
          <a:p>
            <a:r>
              <a:rPr lang="en-US" dirty="0"/>
              <a:t>Determine granularity</a:t>
            </a:r>
          </a:p>
          <a:p>
            <a:pPr lvl="1"/>
            <a:r>
              <a:rPr lang="en-US" dirty="0"/>
              <a:t>What level in ontological hierarchy to use</a:t>
            </a:r>
          </a:p>
          <a:p>
            <a:r>
              <a:rPr lang="en-US" dirty="0"/>
              <a:t>Evaluate against more use cases</a:t>
            </a:r>
          </a:p>
          <a:p>
            <a:r>
              <a:rPr lang="en-US" dirty="0"/>
              <a:t>Curate shared terms</a:t>
            </a:r>
          </a:p>
          <a:p>
            <a:pPr lvl="1"/>
            <a:r>
              <a:rPr lang="en-US" dirty="0"/>
              <a:t>Consistent definitions</a:t>
            </a:r>
          </a:p>
          <a:p>
            <a:pPr lvl="1"/>
            <a:r>
              <a:rPr lang="en-US" dirty="0" err="1"/>
              <a:t>MIxS</a:t>
            </a:r>
            <a:r>
              <a:rPr lang="en-US" dirty="0"/>
              <a:t> format</a:t>
            </a:r>
          </a:p>
        </p:txBody>
      </p:sp>
      <p:pic>
        <p:nvPicPr>
          <p:cNvPr id="5" name="Picture 4" descr="Circle Repeat Cycle · Free vector graphic on Pixabay">
            <a:extLst>
              <a:ext uri="{FF2B5EF4-FFF2-40B4-BE49-F238E27FC236}">
                <a16:creationId xmlns:a16="http://schemas.microsoft.com/office/drawing/2014/main" id="{A40BA870-7C07-1D46-9847-EED1496D4702}"/>
              </a:ext>
            </a:extLst>
          </p:cNvPr>
          <p:cNvPicPr>
            <a:picLocks noChangeAspect="1"/>
          </p:cNvPicPr>
          <p:nvPr/>
        </p:nvPicPr>
        <p:blipFill>
          <a:blip r:embed="rId2">
            <a:alphaModFix amt="70000"/>
            <a:extLst>
              <a:ext uri="{837473B0-CC2E-450A-ABE3-18F120FF3D39}">
                <a1611:picAttrSrcUrl xmlns:a1611="http://schemas.microsoft.com/office/drawing/2016/11/main" r:id="rId3"/>
              </a:ext>
            </a:extLst>
          </a:blip>
          <a:stretch>
            <a:fillRect/>
          </a:stretch>
        </p:blipFill>
        <p:spPr>
          <a:xfrm>
            <a:off x="5966311" y="3429000"/>
            <a:ext cx="2860240" cy="2852316"/>
          </a:xfrm>
          <a:prstGeom prst="rect">
            <a:avLst/>
          </a:prstGeom>
          <a:noFill/>
        </p:spPr>
      </p:pic>
    </p:spTree>
    <p:extLst>
      <p:ext uri="{BB962C8B-B14F-4D97-AF65-F5344CB8AC3E}">
        <p14:creationId xmlns:p14="http://schemas.microsoft.com/office/powerpoint/2010/main" val="296320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8A02-5515-A040-BF87-A1C46AB4629B}"/>
              </a:ext>
            </a:extLst>
          </p:cNvPr>
          <p:cNvSpPr>
            <a:spLocks noGrp="1"/>
          </p:cNvSpPr>
          <p:nvPr>
            <p:ph type="title"/>
          </p:nvPr>
        </p:nvSpPr>
        <p:spPr/>
        <p:txBody>
          <a:bodyPr>
            <a:normAutofit/>
          </a:bodyPr>
          <a:lstStyle/>
          <a:p>
            <a:r>
              <a:rPr lang="en-US" sz="4000" b="1" dirty="0"/>
              <a:t>Progress &amp; Prospects</a:t>
            </a:r>
          </a:p>
        </p:txBody>
      </p:sp>
      <p:sp>
        <p:nvSpPr>
          <p:cNvPr id="3" name="Content Placeholder 2">
            <a:extLst>
              <a:ext uri="{FF2B5EF4-FFF2-40B4-BE49-F238E27FC236}">
                <a16:creationId xmlns:a16="http://schemas.microsoft.com/office/drawing/2014/main" id="{46B01728-1896-E440-9421-F12AA6F6B66F}"/>
              </a:ext>
            </a:extLst>
          </p:cNvPr>
          <p:cNvSpPr>
            <a:spLocks noGrp="1"/>
          </p:cNvSpPr>
          <p:nvPr>
            <p:ph sz="half" idx="1"/>
          </p:nvPr>
        </p:nvSpPr>
        <p:spPr>
          <a:xfrm>
            <a:off x="166255" y="1600200"/>
            <a:ext cx="4481944" cy="4525963"/>
          </a:xfrm>
        </p:spPr>
        <p:txBody>
          <a:bodyPr>
            <a:normAutofit/>
          </a:bodyPr>
          <a:lstStyle/>
          <a:p>
            <a:r>
              <a:rPr lang="en-US" dirty="0"/>
              <a:t>First Draft</a:t>
            </a:r>
          </a:p>
          <a:p>
            <a:pPr lvl="1"/>
            <a:r>
              <a:rPr lang="en-US" dirty="0"/>
              <a:t>4 “sub-packages”</a:t>
            </a:r>
          </a:p>
          <a:p>
            <a:pPr lvl="2"/>
            <a:r>
              <a:rPr lang="en-US" dirty="0"/>
              <a:t>Human foods</a:t>
            </a:r>
          </a:p>
          <a:p>
            <a:pPr lvl="2"/>
            <a:r>
              <a:rPr lang="en-US" dirty="0"/>
              <a:t>Food Animals &amp; Animal Feed</a:t>
            </a:r>
          </a:p>
          <a:p>
            <a:pPr lvl="2"/>
            <a:r>
              <a:rPr lang="en-US" dirty="0"/>
              <a:t>Food Production</a:t>
            </a:r>
          </a:p>
          <a:p>
            <a:pPr lvl="2"/>
            <a:r>
              <a:rPr lang="en-US" dirty="0"/>
              <a:t>Farm Production</a:t>
            </a:r>
          </a:p>
          <a:p>
            <a:pPr lvl="1"/>
            <a:r>
              <a:rPr lang="en-US" dirty="0"/>
              <a:t>Curated, shared terms</a:t>
            </a:r>
          </a:p>
          <a:p>
            <a:pPr lvl="1"/>
            <a:r>
              <a:rPr lang="en-US" dirty="0"/>
              <a:t>Justifications for mandatory terms</a:t>
            </a:r>
          </a:p>
        </p:txBody>
      </p:sp>
      <p:sp>
        <p:nvSpPr>
          <p:cNvPr id="5" name="Content Placeholder 4">
            <a:extLst>
              <a:ext uri="{FF2B5EF4-FFF2-40B4-BE49-F238E27FC236}">
                <a16:creationId xmlns:a16="http://schemas.microsoft.com/office/drawing/2014/main" id="{30ECD851-249A-1C40-A2EB-1B2D881C4CC3}"/>
              </a:ext>
            </a:extLst>
          </p:cNvPr>
          <p:cNvSpPr>
            <a:spLocks noGrp="1"/>
          </p:cNvSpPr>
          <p:nvPr>
            <p:ph sz="half" idx="2"/>
          </p:nvPr>
        </p:nvSpPr>
        <p:spPr>
          <a:xfrm>
            <a:off x="4648199" y="1600200"/>
            <a:ext cx="4412674" cy="4525963"/>
          </a:xfrm>
        </p:spPr>
        <p:txBody>
          <a:bodyPr>
            <a:normAutofit/>
          </a:bodyPr>
          <a:lstStyle/>
          <a:p>
            <a:r>
              <a:rPr lang="en-US" dirty="0"/>
              <a:t>Guidance Documents</a:t>
            </a:r>
          </a:p>
          <a:p>
            <a:pPr lvl="1"/>
            <a:r>
              <a:rPr lang="en-US" dirty="0"/>
              <a:t>Define scope of sub-packages </a:t>
            </a:r>
          </a:p>
          <a:p>
            <a:pPr lvl="1"/>
            <a:r>
              <a:rPr lang="en-US" dirty="0"/>
              <a:t>Use case examples</a:t>
            </a:r>
          </a:p>
          <a:p>
            <a:r>
              <a:rPr lang="en-US" dirty="0"/>
              <a:t>FAQ</a:t>
            </a:r>
          </a:p>
          <a:p>
            <a:r>
              <a:rPr lang="en-US" dirty="0"/>
              <a:t>Further development of livestock terms</a:t>
            </a:r>
          </a:p>
          <a:p>
            <a:r>
              <a:rPr lang="en-US" dirty="0"/>
              <a:t>Whitepaper describing the standard</a:t>
            </a:r>
          </a:p>
        </p:txBody>
      </p:sp>
    </p:spTree>
    <p:extLst>
      <p:ext uri="{BB962C8B-B14F-4D97-AF65-F5344CB8AC3E}">
        <p14:creationId xmlns:p14="http://schemas.microsoft.com/office/powerpoint/2010/main" val="3798135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47561E3D52CE459B96145A6465A8BF" ma:contentTypeVersion="6" ma:contentTypeDescription="Create a new document." ma:contentTypeScope="" ma:versionID="9566011ba1051c1b0c635696dfd0b9ad">
  <xsd:schema xmlns:xsd="http://www.w3.org/2001/XMLSchema" xmlns:xs="http://www.w3.org/2001/XMLSchema" xmlns:p="http://schemas.microsoft.com/office/2006/metadata/properties" xmlns:ns2="c5bee203-68db-4b98-ac54-1c23ced4e99c" targetNamespace="http://schemas.microsoft.com/office/2006/metadata/properties" ma:root="true" ma:fieldsID="1dde8869e64355819e2e52243b3b6745" ns2:_="">
    <xsd:import namespace="c5bee203-68db-4b98-ac54-1c23ced4e9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ee203-68db-4b98-ac54-1c23ced4e9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3B67ED-DBF2-473E-8EA4-C81B45E97D18}">
  <ds:schemaRefs>
    <ds:schemaRef ds:uri="http://schemas.microsoft.com/sharepoint/v3/contenttype/forms"/>
  </ds:schemaRefs>
</ds:datastoreItem>
</file>

<file path=customXml/itemProps2.xml><?xml version="1.0" encoding="utf-8"?>
<ds:datastoreItem xmlns:ds="http://schemas.openxmlformats.org/officeDocument/2006/customXml" ds:itemID="{44E55E45-5A52-4447-9D94-3F78F1B2D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ee203-68db-4b98-ac54-1c23ced4e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C0A44-90B9-4A68-A83E-C5317CECA52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2242</TotalTime>
  <Words>1058</Words>
  <Application>Microsoft Macintosh PowerPoint</Application>
  <PresentationFormat>On-screen Show (4:3)</PresentationFormat>
  <Paragraphs>140</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Helvetica</vt:lpstr>
      <vt:lpstr>Office Theme</vt:lpstr>
      <vt:lpstr>Development of a MIxS “Food” Environmental Package</vt:lpstr>
      <vt:lpstr>Background</vt:lpstr>
      <vt:lpstr>Farm to Fork Production Chain</vt:lpstr>
      <vt:lpstr>Getting Started </vt:lpstr>
      <vt:lpstr>Food Package Scope</vt:lpstr>
      <vt:lpstr>Environmental sponge from square sink at a cold-smoked salmon slicing room</vt:lpstr>
      <vt:lpstr>Metadata Categories</vt:lpstr>
      <vt:lpstr>Refining Terms</vt:lpstr>
      <vt:lpstr>Progress &amp; Prospects</vt:lpstr>
      <vt:lpstr>Special Thanks</vt:lpstr>
      <vt:lpstr>PowerPoint Presentation</vt:lpstr>
    </vt:vector>
  </TitlesOfParts>
  <Company>Sensis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Grabow</dc:creator>
  <cp:lastModifiedBy>Emma Griffiths</cp:lastModifiedBy>
  <cp:revision>96</cp:revision>
  <dcterms:created xsi:type="dcterms:W3CDTF">2015-10-02T20:33:31Z</dcterms:created>
  <dcterms:modified xsi:type="dcterms:W3CDTF">2020-09-29T16:32:46Z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0x010100FA47561E3D52CE459B96145A6465A8BF</vt:lpwstr>
  </property>
</Properties>
</file>