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0" r:id="rId5"/>
    <p:sldMasterId id="2147483689" r:id="rId6"/>
    <p:sldMasterId id="2147483698" r:id="rId7"/>
    <p:sldMasterId id="2147483714" r:id="rId8"/>
    <p:sldMasterId id="2147483722" r:id="rId9"/>
  </p:sldMasterIdLst>
  <p:notesMasterIdLst>
    <p:notesMasterId r:id="rId23"/>
  </p:notesMasterIdLst>
  <p:sldIdLst>
    <p:sldId id="265" r:id="rId10"/>
    <p:sldId id="420" r:id="rId11"/>
    <p:sldId id="509" r:id="rId12"/>
    <p:sldId id="421" r:id="rId13"/>
    <p:sldId id="549" r:id="rId14"/>
    <p:sldId id="541" r:id="rId15"/>
    <p:sldId id="547" r:id="rId16"/>
    <p:sldId id="550" r:id="rId17"/>
    <p:sldId id="548" r:id="rId18"/>
    <p:sldId id="300" r:id="rId19"/>
    <p:sldId id="551" r:id="rId20"/>
    <p:sldId id="262" r:id="rId21"/>
    <p:sldId id="5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ny Baudoin" initials="FB" lastIdx="4" clrIdx="0">
    <p:extLst>
      <p:ext uri="{19B8F6BF-5375-455C-9EA6-DF929625EA0E}">
        <p15:presenceInfo xmlns:p15="http://schemas.microsoft.com/office/powerpoint/2012/main" userId="S-1-5-21-1210918033-13510792-1478062314-109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08D"/>
    <a:srgbClr val="00679C"/>
    <a:srgbClr val="000000"/>
    <a:srgbClr val="F47931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6573C-4967-405E-89FF-D7E87D1FB0A3}" v="475" dt="2020-09-29T15:04:20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7" autoAdjust="0"/>
    <p:restoredTop sz="94659"/>
  </p:normalViewPr>
  <p:slideViewPr>
    <p:cSldViewPr snapToGrid="0" snapToObjects="1">
      <p:cViewPr varScale="1">
        <p:scale>
          <a:sx n="115" d="100"/>
          <a:sy n="115" d="100"/>
        </p:scale>
        <p:origin x="24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46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BFA4-BAD2-4612-9904-9714009A84ED}" type="datetimeFigureOut">
              <a:rPr lang="fr-BE" smtClean="0"/>
              <a:t>29/09/20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4F7D-94B0-46B0-982B-B8AD8798C13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95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Title slide">
    <p:bg>
      <p:bgPr>
        <a:solidFill>
          <a:srgbClr val="006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-24709"/>
            <a:ext cx="12192000" cy="1140709"/>
            <a:chOff x="0" y="-24709"/>
            <a:chExt cx="12192000" cy="11407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82CD3C-DFCD-B04E-BBF0-A91F4427E2EC}"/>
                </a:ext>
              </a:extLst>
            </p:cNvPr>
            <p:cNvSpPr txBox="1"/>
            <p:nvPr/>
          </p:nvSpPr>
          <p:spPr>
            <a:xfrm>
              <a:off x="0" y="0"/>
              <a:ext cx="12192000" cy="1116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0E7FA41-A42F-6741-B9DD-FE11AEFAB7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235"/>
            <a:stretch/>
          </p:blipFill>
          <p:spPr>
            <a:xfrm>
              <a:off x="10668001" y="187068"/>
              <a:ext cx="1153761" cy="7418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D1BCBA8-3A8D-4740-84CA-0C88B1233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3888" y="-24709"/>
              <a:ext cx="1874027" cy="1124416"/>
            </a:xfrm>
            <a:prstGeom prst="rect">
              <a:avLst/>
            </a:prstGeom>
          </p:spPr>
        </p:pic>
      </p:grpSp>
      <p:sp>
        <p:nvSpPr>
          <p:cNvPr id="17" name="Espace réservé du pied de page 5">
            <a:extLst>
              <a:ext uri="{FF2B5EF4-FFF2-40B4-BE49-F238E27FC236}">
                <a16:creationId xmlns:a16="http://schemas.microsoft.com/office/drawing/2014/main" id="{AC852B1D-34B8-564C-8E96-D4D191564A07}"/>
              </a:ext>
            </a:extLst>
          </p:cNvPr>
          <p:cNvSpPr txBox="1">
            <a:spLocks/>
          </p:cNvSpPr>
          <p:nvPr userDrawn="1"/>
        </p:nvSpPr>
        <p:spPr>
          <a:xfrm>
            <a:off x="0" y="6647743"/>
            <a:ext cx="1219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This presentation is part of the European Joint </a:t>
            </a:r>
            <a:r>
              <a:rPr lang="en-US" sz="900" dirty="0" err="1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900" dirty="0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Health EJP. This project</a:t>
            </a:r>
            <a:r>
              <a:rPr lang="en-US" sz="900" baseline="0" dirty="0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received funding from the European Union’s Horizon 2020 research and innovation </a:t>
            </a:r>
            <a:r>
              <a:rPr lang="en-US" sz="900" dirty="0" err="1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900" dirty="0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 Grant Agreement No 773830.  </a:t>
            </a:r>
            <a:endParaRPr lang="fr-FR" sz="900" dirty="0">
              <a:solidFill>
                <a:srgbClr val="0067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47" y="2135370"/>
            <a:ext cx="4357541" cy="3514146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6494928" y="1925025"/>
            <a:ext cx="4988859" cy="2324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3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  <a:endParaRPr lang="fr-B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9076765" y="4827494"/>
            <a:ext cx="3115234" cy="822022"/>
          </a:xfrm>
          <a:prstGeom prst="rect">
            <a:avLst/>
          </a:prstGeom>
          <a:solidFill>
            <a:srgbClr val="F47931"/>
          </a:solidFill>
          <a:ln>
            <a:solidFill>
              <a:srgbClr val="F47931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(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presentator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(OHEJP 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01613" y="187325"/>
            <a:ext cx="2165350" cy="74136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fr-B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D4966B-98BB-2546-8F32-CEE629C952E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16000"/>
            <a:ext cx="12192000" cy="21656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70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66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5835" cy="5934831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550199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iska djur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6" y="1552738"/>
            <a:ext cx="3447175" cy="4411759"/>
          </a:xfrm>
          <a:prstGeom prst="rect">
            <a:avLst/>
          </a:prstGeom>
        </p:spPr>
      </p:pic>
      <p:sp>
        <p:nvSpPr>
          <p:cNvPr id="5" name="textruta 4"/>
          <p:cNvSpPr txBox="1"/>
          <p:nvPr userDrawn="1"/>
        </p:nvSpPr>
        <p:spPr>
          <a:xfrm>
            <a:off x="5516978" y="1386337"/>
            <a:ext cx="5903463" cy="2269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902" b="1" dirty="0">
                <a:solidFill>
                  <a:srgbClr val="D22630"/>
                </a:solidFill>
              </a:rPr>
              <a:t>Friska djur</a:t>
            </a:r>
          </a:p>
          <a:p>
            <a:pPr marL="0" indent="0">
              <a:buFontTx/>
              <a:buNone/>
            </a:pPr>
            <a:r>
              <a:rPr lang="sv-SE" sz="2902" b="1" dirty="0">
                <a:solidFill>
                  <a:srgbClr val="D22630"/>
                </a:solidFill>
              </a:rPr>
              <a:t>- trygga människor</a:t>
            </a:r>
          </a:p>
          <a:p>
            <a:pPr marL="310927" indent="-310927">
              <a:buFontTx/>
              <a:buChar char="-"/>
            </a:pPr>
            <a:endParaRPr lang="sv-SE" sz="1814" dirty="0"/>
          </a:p>
          <a:p>
            <a:pPr marL="0" indent="0">
              <a:buFontTx/>
              <a:buNone/>
            </a:pPr>
            <a:r>
              <a:rPr lang="sv-SE" sz="1632" dirty="0">
                <a:solidFill>
                  <a:srgbClr val="D22630"/>
                </a:solidFill>
              </a:rPr>
              <a:t>Statens</a:t>
            </a:r>
            <a:r>
              <a:rPr lang="sv-SE" sz="1632" baseline="0" dirty="0">
                <a:solidFill>
                  <a:srgbClr val="D22630"/>
                </a:solidFill>
              </a:rPr>
              <a:t> veterinärmedicinska anstalt, SVA, är </a:t>
            </a:r>
            <a:br>
              <a:rPr lang="sv-SE" sz="1632" baseline="0" dirty="0">
                <a:solidFill>
                  <a:srgbClr val="D22630"/>
                </a:solidFill>
              </a:rPr>
            </a:br>
            <a:r>
              <a:rPr lang="sv-SE" sz="1632" baseline="0" dirty="0">
                <a:solidFill>
                  <a:srgbClr val="D22630"/>
                </a:solidFill>
              </a:rPr>
              <a:t>en expertmyndighet med beredskapsuppdrag. SVA främjar djurs och människors hälsa,  svensk djurhållning och vår miljö genom diagnostik, forskning, beredskap och rådgivning.</a:t>
            </a:r>
            <a:endParaRPr lang="sv-SE" sz="1632" dirty="0">
              <a:solidFill>
                <a:srgbClr val="D22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49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VA:s uppd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  <p:grpSp>
        <p:nvGrpSpPr>
          <p:cNvPr id="3" name="Grupp 2"/>
          <p:cNvGrpSpPr>
            <a:grpSpLocks noChangeAspect="1"/>
          </p:cNvGrpSpPr>
          <p:nvPr userDrawn="1"/>
        </p:nvGrpSpPr>
        <p:grpSpPr>
          <a:xfrm>
            <a:off x="2930371" y="842042"/>
            <a:ext cx="6118449" cy="5317915"/>
            <a:chOff x="2548982" y="0"/>
            <a:chExt cx="6283737" cy="6870032"/>
          </a:xfrm>
        </p:grpSpPr>
        <p:pic>
          <p:nvPicPr>
            <p:cNvPr id="5" name="Bildobjekt 4"/>
            <p:cNvPicPr>
              <a:picLocks noChangeAspect="1"/>
            </p:cNvPicPr>
            <p:nvPr userDrawn="1"/>
          </p:nvPicPr>
          <p:blipFill rotWithShape="1">
            <a:blip r:embed="rId2"/>
            <a:srcRect t="-10038" r="-6360" b="-13663"/>
            <a:stretch/>
          </p:blipFill>
          <p:spPr>
            <a:xfrm>
              <a:off x="2548982" y="0"/>
              <a:ext cx="6283737" cy="6870032"/>
            </a:xfrm>
            <a:prstGeom prst="ellipse">
              <a:avLst/>
            </a:prstGeom>
          </p:spPr>
        </p:pic>
        <p:sp>
          <p:nvSpPr>
            <p:cNvPr id="6" name="Rektangel 5"/>
            <p:cNvSpPr/>
            <p:nvPr userDrawn="1"/>
          </p:nvSpPr>
          <p:spPr>
            <a:xfrm>
              <a:off x="3537284" y="6087981"/>
              <a:ext cx="4054642" cy="192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181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78" y="397758"/>
            <a:ext cx="745405" cy="661455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64"/>
          <a:stretch/>
        </p:blipFill>
        <p:spPr>
          <a:xfrm>
            <a:off x="9139723" y="4587986"/>
            <a:ext cx="961015" cy="588988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33" y="282794"/>
            <a:ext cx="410634" cy="77641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33" y="4587986"/>
            <a:ext cx="783608" cy="559361"/>
          </a:xfrm>
          <a:prstGeom prst="rect">
            <a:avLst/>
          </a:prstGeom>
        </p:spPr>
      </p:pic>
      <p:sp>
        <p:nvSpPr>
          <p:cNvPr id="11" name="textruta 10"/>
          <p:cNvSpPr txBox="1"/>
          <p:nvPr userDrawn="1"/>
        </p:nvSpPr>
        <p:spPr>
          <a:xfrm>
            <a:off x="1101872" y="1126487"/>
            <a:ext cx="2799661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51" b="1" dirty="0">
                <a:solidFill>
                  <a:srgbClr val="D22630"/>
                </a:solidFill>
              </a:rPr>
              <a:t>Vi är Sveriges ledande veterinärmedicinska laboratorium.</a:t>
            </a:r>
          </a:p>
        </p:txBody>
      </p:sp>
      <p:sp>
        <p:nvSpPr>
          <p:cNvPr id="12" name="textruta 11"/>
          <p:cNvSpPr txBox="1"/>
          <p:nvPr userDrawn="1"/>
        </p:nvSpPr>
        <p:spPr>
          <a:xfrm>
            <a:off x="8210809" y="1126486"/>
            <a:ext cx="2799661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51" b="1" dirty="0">
                <a:solidFill>
                  <a:srgbClr val="D22630"/>
                </a:solidFill>
              </a:rPr>
              <a:t>Vi forskar och ut-vecklar nya metoder. Våra experter har unik spetskompetens.</a:t>
            </a:r>
          </a:p>
        </p:txBody>
      </p:sp>
      <p:sp>
        <p:nvSpPr>
          <p:cNvPr id="13" name="textruta 12"/>
          <p:cNvSpPr txBox="1"/>
          <p:nvPr userDrawn="1"/>
        </p:nvSpPr>
        <p:spPr>
          <a:xfrm>
            <a:off x="8293157" y="5234259"/>
            <a:ext cx="3179962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51" b="1" dirty="0">
                <a:solidFill>
                  <a:srgbClr val="D22630"/>
                </a:solidFill>
              </a:rPr>
              <a:t>Vi delar med oss av vår kunskap. I Sverige och i många andra länder.</a:t>
            </a:r>
          </a:p>
        </p:txBody>
      </p:sp>
      <p:sp>
        <p:nvSpPr>
          <p:cNvPr id="14" name="textruta 13"/>
          <p:cNvSpPr txBox="1"/>
          <p:nvPr userDrawn="1"/>
        </p:nvSpPr>
        <p:spPr>
          <a:xfrm>
            <a:off x="1101874" y="5234259"/>
            <a:ext cx="3179962" cy="538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51" b="1" dirty="0">
                <a:solidFill>
                  <a:srgbClr val="D22630"/>
                </a:solidFill>
              </a:rPr>
              <a:t>Vi följer sjukdomsläget. Om något händer är</a:t>
            </a:r>
            <a:r>
              <a:rPr lang="sv-SE" sz="1451" b="1" baseline="0" dirty="0">
                <a:solidFill>
                  <a:srgbClr val="D22630"/>
                </a:solidFill>
              </a:rPr>
              <a:t> vi beredda.</a:t>
            </a:r>
            <a:endParaRPr lang="sv-SE" sz="1451" b="1" dirty="0">
              <a:solidFill>
                <a:srgbClr val="D22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6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" t="3544" r="3635" b="16099"/>
          <a:stretch/>
        </p:blipFill>
        <p:spPr>
          <a:xfrm>
            <a:off x="0" y="4"/>
            <a:ext cx="12195835" cy="5959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624856"/>
            <a:ext cx="10363200" cy="1885107"/>
          </a:xfrm>
        </p:spPr>
        <p:txBody>
          <a:bodyPr anchor="b">
            <a:normAutofit/>
          </a:bodyPr>
          <a:lstStyle>
            <a:lvl1pPr algn="ctr">
              <a:defRPr sz="3627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539">
                <a:solidFill>
                  <a:schemeClr val="bg1"/>
                </a:solidFill>
              </a:defRPr>
            </a:lvl1pPr>
            <a:lvl2pPr marL="457209" indent="0" algn="ctr">
              <a:buNone/>
              <a:defRPr sz="2000"/>
            </a:lvl2pPr>
            <a:lvl3pPr marL="914417" indent="0" algn="ctr">
              <a:buNone/>
              <a:defRPr sz="1800"/>
            </a:lvl3pPr>
            <a:lvl4pPr marL="1371626" indent="0" algn="ctr">
              <a:buNone/>
              <a:defRPr sz="1600"/>
            </a:lvl4pPr>
            <a:lvl5pPr marL="1828835" indent="0" algn="ctr">
              <a:buNone/>
              <a:defRPr sz="1600"/>
            </a:lvl5pPr>
            <a:lvl6pPr marL="2286044" indent="0" algn="ctr">
              <a:buNone/>
              <a:defRPr sz="1600"/>
            </a:lvl6pPr>
            <a:lvl7pPr marL="2743252" indent="0" algn="ctr">
              <a:buNone/>
              <a:defRPr sz="1600"/>
            </a:lvl7pPr>
            <a:lvl8pPr marL="3200461" indent="0" algn="ctr">
              <a:buNone/>
              <a:defRPr sz="1600"/>
            </a:lvl8pPr>
            <a:lvl9pPr marL="3657669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objekt 7" descr="SVA_logo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621" y="6231734"/>
            <a:ext cx="921409" cy="3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719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7"/>
            <a:ext cx="5181599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7"/>
            <a:ext cx="5181599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265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9730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467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95205" y="1627094"/>
            <a:ext cx="8996620" cy="488800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271463" indent="-271463" algn="l">
              <a:buClr>
                <a:srgbClr val="F47931"/>
              </a:buClr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628650" indent="-271463" algn="l">
              <a:buClr>
                <a:srgbClr val="F47931"/>
              </a:buClr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marL="985838" indent="-271463" algn="l">
              <a:buClr>
                <a:srgbClr val="F47931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marL="684213" indent="-598488"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9"/>
          <p:cNvSpPr>
            <a:spLocks noGrp="1"/>
          </p:cNvSpPr>
          <p:nvPr>
            <p:ph type="title"/>
          </p:nvPr>
        </p:nvSpPr>
        <p:spPr>
          <a:xfrm>
            <a:off x="1795205" y="173137"/>
            <a:ext cx="9496425" cy="101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0"/>
            <a:ext cx="1519311" cy="6858000"/>
          </a:xfrm>
          <a:prstGeom prst="rect">
            <a:avLst/>
          </a:prstGeom>
          <a:solidFill>
            <a:srgbClr val="00679C"/>
          </a:solidFill>
          <a:ln>
            <a:solidFill>
              <a:srgbClr val="00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6" y="173137"/>
            <a:ext cx="1224696" cy="1018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DD0260-383D-5747-9F5C-7F09BE7253BE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9310" y="-7812"/>
            <a:ext cx="0" cy="6865812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58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5835" cy="5934831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240361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iska djur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6" y="1552738"/>
            <a:ext cx="3447175" cy="4411759"/>
          </a:xfrm>
          <a:prstGeom prst="rect">
            <a:avLst/>
          </a:prstGeom>
        </p:spPr>
      </p:pic>
      <p:sp>
        <p:nvSpPr>
          <p:cNvPr id="5" name="textruta 4"/>
          <p:cNvSpPr txBox="1"/>
          <p:nvPr userDrawn="1"/>
        </p:nvSpPr>
        <p:spPr>
          <a:xfrm>
            <a:off x="5516978" y="1386336"/>
            <a:ext cx="5903463" cy="2269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902" b="1" dirty="0">
                <a:solidFill>
                  <a:srgbClr val="D22630"/>
                </a:solidFill>
              </a:rPr>
              <a:t>Friska djur</a:t>
            </a:r>
          </a:p>
          <a:p>
            <a:pPr marL="0" indent="0">
              <a:buFontTx/>
              <a:buNone/>
            </a:pPr>
            <a:r>
              <a:rPr lang="sv-SE" sz="2902" b="1" dirty="0">
                <a:solidFill>
                  <a:srgbClr val="D22630"/>
                </a:solidFill>
              </a:rPr>
              <a:t>- trygga människor</a:t>
            </a:r>
          </a:p>
          <a:p>
            <a:pPr marL="310942" indent="-310942">
              <a:buFontTx/>
              <a:buChar char="-"/>
            </a:pPr>
            <a:endParaRPr lang="sv-SE" sz="1814" dirty="0"/>
          </a:p>
          <a:p>
            <a:pPr marL="0" indent="0">
              <a:buFontTx/>
              <a:buNone/>
            </a:pPr>
            <a:r>
              <a:rPr lang="sv-SE" sz="1632" dirty="0">
                <a:solidFill>
                  <a:srgbClr val="D22630"/>
                </a:solidFill>
              </a:rPr>
              <a:t>Statens</a:t>
            </a:r>
            <a:r>
              <a:rPr lang="sv-SE" sz="1632" baseline="0" dirty="0">
                <a:solidFill>
                  <a:srgbClr val="D22630"/>
                </a:solidFill>
              </a:rPr>
              <a:t> veterinärmedicinska anstalt, SVA, är </a:t>
            </a:r>
            <a:br>
              <a:rPr lang="sv-SE" sz="1632" baseline="0" dirty="0">
                <a:solidFill>
                  <a:srgbClr val="D22630"/>
                </a:solidFill>
              </a:rPr>
            </a:br>
            <a:r>
              <a:rPr lang="sv-SE" sz="1632" baseline="0" dirty="0">
                <a:solidFill>
                  <a:srgbClr val="D22630"/>
                </a:solidFill>
              </a:rPr>
              <a:t>en expertmyndighet med beredskapsuppdrag. SVA främjar djurs och människors hälsa,  svensk djurhållning och vår miljö genom diagnostik, forskning, beredskap och rådgivning.</a:t>
            </a:r>
            <a:endParaRPr lang="sv-SE" sz="1632" dirty="0">
              <a:solidFill>
                <a:srgbClr val="D22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28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VA:s uppd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  <p:grpSp>
        <p:nvGrpSpPr>
          <p:cNvPr id="3" name="Grupp 2"/>
          <p:cNvGrpSpPr>
            <a:grpSpLocks noChangeAspect="1"/>
          </p:cNvGrpSpPr>
          <p:nvPr userDrawn="1"/>
        </p:nvGrpSpPr>
        <p:grpSpPr>
          <a:xfrm>
            <a:off x="2930371" y="842042"/>
            <a:ext cx="6118449" cy="5317915"/>
            <a:chOff x="2548982" y="0"/>
            <a:chExt cx="6283737" cy="6870032"/>
          </a:xfrm>
        </p:grpSpPr>
        <p:pic>
          <p:nvPicPr>
            <p:cNvPr id="5" name="Bildobjekt 4"/>
            <p:cNvPicPr>
              <a:picLocks noChangeAspect="1"/>
            </p:cNvPicPr>
            <p:nvPr userDrawn="1"/>
          </p:nvPicPr>
          <p:blipFill rotWithShape="1">
            <a:blip r:embed="rId2"/>
            <a:srcRect t="-10038" r="-6360" b="-13663"/>
            <a:stretch/>
          </p:blipFill>
          <p:spPr>
            <a:xfrm>
              <a:off x="2548982" y="0"/>
              <a:ext cx="6283737" cy="6870032"/>
            </a:xfrm>
            <a:prstGeom prst="ellipse">
              <a:avLst/>
            </a:prstGeom>
          </p:spPr>
        </p:pic>
        <p:sp>
          <p:nvSpPr>
            <p:cNvPr id="6" name="Rektangel 5"/>
            <p:cNvSpPr/>
            <p:nvPr userDrawn="1"/>
          </p:nvSpPr>
          <p:spPr>
            <a:xfrm>
              <a:off x="3537284" y="6087981"/>
              <a:ext cx="4054642" cy="192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181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78" y="397758"/>
            <a:ext cx="745405" cy="661455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64"/>
          <a:stretch/>
        </p:blipFill>
        <p:spPr>
          <a:xfrm>
            <a:off x="9139722" y="4587984"/>
            <a:ext cx="961015" cy="588988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33" y="282794"/>
            <a:ext cx="410634" cy="77641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33" y="4587984"/>
            <a:ext cx="783608" cy="559361"/>
          </a:xfrm>
          <a:prstGeom prst="rect">
            <a:avLst/>
          </a:prstGeom>
        </p:spPr>
      </p:pic>
      <p:sp>
        <p:nvSpPr>
          <p:cNvPr id="11" name="textruta 10"/>
          <p:cNvSpPr txBox="1"/>
          <p:nvPr userDrawn="1"/>
        </p:nvSpPr>
        <p:spPr>
          <a:xfrm>
            <a:off x="1101872" y="1126486"/>
            <a:ext cx="2799661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51" b="1" dirty="0">
                <a:solidFill>
                  <a:srgbClr val="D22630"/>
                </a:solidFill>
              </a:rPr>
              <a:t>Vi är Sveriges ledande veterinärmedicinska laboratorium.</a:t>
            </a:r>
          </a:p>
        </p:txBody>
      </p:sp>
      <p:sp>
        <p:nvSpPr>
          <p:cNvPr id="12" name="textruta 11"/>
          <p:cNvSpPr txBox="1"/>
          <p:nvPr userDrawn="1"/>
        </p:nvSpPr>
        <p:spPr>
          <a:xfrm>
            <a:off x="8210809" y="1126485"/>
            <a:ext cx="2799661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51" b="1" dirty="0">
                <a:solidFill>
                  <a:srgbClr val="D22630"/>
                </a:solidFill>
              </a:rPr>
              <a:t>Vi forskar och ut-vecklar nya metoder. Våra experter har unik spetskompetens.</a:t>
            </a:r>
          </a:p>
        </p:txBody>
      </p:sp>
      <p:sp>
        <p:nvSpPr>
          <p:cNvPr id="13" name="textruta 12"/>
          <p:cNvSpPr txBox="1"/>
          <p:nvPr userDrawn="1"/>
        </p:nvSpPr>
        <p:spPr>
          <a:xfrm>
            <a:off x="8293156" y="5234257"/>
            <a:ext cx="3179962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51" b="1" dirty="0">
                <a:solidFill>
                  <a:srgbClr val="D22630"/>
                </a:solidFill>
              </a:rPr>
              <a:t>Vi delar med oss av vår kunskap. I Sverige och i många andra länder.</a:t>
            </a:r>
          </a:p>
        </p:txBody>
      </p:sp>
      <p:sp>
        <p:nvSpPr>
          <p:cNvPr id="14" name="textruta 13"/>
          <p:cNvSpPr txBox="1"/>
          <p:nvPr userDrawn="1"/>
        </p:nvSpPr>
        <p:spPr>
          <a:xfrm>
            <a:off x="1101872" y="5234257"/>
            <a:ext cx="3179962" cy="538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51" b="1" dirty="0">
                <a:solidFill>
                  <a:srgbClr val="D22630"/>
                </a:solidFill>
              </a:rPr>
              <a:t>Vi följer sjukdomsläget. Om något händer är</a:t>
            </a:r>
            <a:r>
              <a:rPr lang="sv-SE" sz="1451" b="1" baseline="0" dirty="0">
                <a:solidFill>
                  <a:srgbClr val="D22630"/>
                </a:solidFill>
              </a:rPr>
              <a:t> vi beredda.</a:t>
            </a:r>
            <a:endParaRPr lang="sv-SE" sz="1451" b="1" dirty="0">
              <a:solidFill>
                <a:srgbClr val="D22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34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AF497AD-6A64-43A9-9907-C99DC80E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149" y="19168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 sz="6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Mastertitelformat bearbeiten</a:t>
            </a:r>
            <a:endParaRPr lang="fr-FR" sz="6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7">
            <a:extLst>
              <a:ext uri="{FF2B5EF4-FFF2-40B4-BE49-F238E27FC236}">
                <a16:creationId xmlns:a16="http://schemas.microsoft.com/office/drawing/2014/main" id="{637439C5-EFC5-408F-94A9-884F3EFCE1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6069315"/>
            <a:ext cx="1199456" cy="599981"/>
          </a:xfrm>
          <a:prstGeom prst="rect">
            <a:avLst/>
          </a:prstGeom>
        </p:spPr>
      </p:pic>
      <p:pic>
        <p:nvPicPr>
          <p:cNvPr id="11" name="Image 5">
            <a:extLst>
              <a:ext uri="{FF2B5EF4-FFF2-40B4-BE49-F238E27FC236}">
                <a16:creationId xmlns:a16="http://schemas.microsoft.com/office/drawing/2014/main" id="{FD653AC1-81BA-4F91-934B-7ADD271B3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BCBB0D-34EB-4BA7-8D1B-8C456F2F00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07435" y="5407279"/>
            <a:ext cx="1919816" cy="962025"/>
          </a:xfrm>
          <a:prstGeom prst="rect">
            <a:avLst/>
          </a:prstGeom>
        </p:spPr>
        <p:txBody>
          <a:bodyPr/>
          <a:lstStyle>
            <a:lvl1pPr marL="114300" indent="0">
              <a:buNone/>
              <a:defRPr baseline="0"/>
            </a:lvl1pPr>
          </a:lstStyle>
          <a:p>
            <a:r>
              <a:rPr lang="de-DE" dirty="0"/>
              <a:t>LOGO Institute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87AC29-9893-4C26-B3EC-ABC312CDE1B3}"/>
              </a:ext>
            </a:extLst>
          </p:cNvPr>
          <p:cNvSpPr txBox="1"/>
          <p:nvPr userDrawn="1"/>
        </p:nvSpPr>
        <p:spPr>
          <a:xfrm>
            <a:off x="6100307" y="6071936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dirty="0">
              <a:solidFill>
                <a:schemeClr val="tx1"/>
              </a:solidFill>
              <a:effectLst/>
            </a:endParaRPr>
          </a:p>
          <a:p>
            <a:r>
              <a:rPr lang="en-US" sz="800" b="1" dirty="0">
                <a:solidFill>
                  <a:schemeClr val="tx1"/>
                </a:solidFill>
                <a:effectLst/>
              </a:rPr>
              <a:t>This meeting is part of the European Joint </a:t>
            </a:r>
            <a:r>
              <a:rPr lang="en-US" sz="800" b="1" dirty="0" err="1">
                <a:solidFill>
                  <a:schemeClr val="tx1"/>
                </a:solidFill>
                <a:effectLst/>
              </a:rPr>
              <a:t>Programme</a:t>
            </a:r>
            <a:r>
              <a:rPr lang="en-US" sz="800" b="1" dirty="0">
                <a:solidFill>
                  <a:schemeClr val="tx1"/>
                </a:solidFill>
                <a:effectLst/>
              </a:rPr>
              <a:t> One Health EJP. </a:t>
            </a:r>
            <a:endParaRPr lang="fr-FR" sz="800" b="1" dirty="0">
              <a:solidFill>
                <a:schemeClr val="tx1"/>
              </a:solidFill>
              <a:effectLst/>
            </a:endParaRPr>
          </a:p>
          <a:p>
            <a:r>
              <a:rPr lang="en-US" sz="800" b="1" dirty="0">
                <a:solidFill>
                  <a:schemeClr val="tx1"/>
                </a:solidFill>
                <a:effectLst/>
              </a:rPr>
              <a:t>This project has received funding from the European Union’s Horizon 2020</a:t>
            </a:r>
            <a:endParaRPr lang="fr-FR" sz="800" b="1" dirty="0">
              <a:solidFill>
                <a:schemeClr val="tx1"/>
              </a:solidFill>
              <a:effectLst/>
            </a:endParaRPr>
          </a:p>
          <a:p>
            <a:r>
              <a:rPr lang="en-US" sz="800" b="1" dirty="0">
                <a:solidFill>
                  <a:schemeClr val="tx1"/>
                </a:solidFill>
                <a:effectLst/>
              </a:rPr>
              <a:t>research and innovation </a:t>
            </a:r>
            <a:r>
              <a:rPr lang="en-US" sz="800" b="1" dirty="0" err="1">
                <a:solidFill>
                  <a:schemeClr val="tx1"/>
                </a:solidFill>
                <a:effectLst/>
              </a:rPr>
              <a:t>programme</a:t>
            </a:r>
            <a:r>
              <a:rPr lang="en-US" sz="800" b="1" dirty="0">
                <a:solidFill>
                  <a:schemeClr val="tx1"/>
                </a:solidFill>
                <a:effectLst/>
              </a:rPr>
              <a:t> under Grant Agreement No 773830. </a:t>
            </a:r>
            <a:endParaRPr lang="fr-FR" sz="800" b="1" dirty="0">
              <a:solidFill>
                <a:schemeClr val="tx1"/>
              </a:solidFill>
              <a:effectLst/>
            </a:endParaRPr>
          </a:p>
          <a:p>
            <a:endParaRPr lang="de-DE" sz="1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4005064"/>
            <a:ext cx="7584016" cy="360040"/>
          </a:xfrm>
          <a:prstGeom prst="rect">
            <a:avLst/>
          </a:prstGeom>
        </p:spPr>
        <p:txBody>
          <a:bodyPr/>
          <a:lstStyle>
            <a:lvl1pPr marL="1143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WP]</a:t>
            </a:r>
          </a:p>
          <a:p>
            <a:endParaRPr lang="fr-FR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927648" y="5157788"/>
            <a:ext cx="7776864" cy="431453"/>
          </a:xfrm>
          <a:prstGeom prst="rect">
            <a:avLst/>
          </a:prstGeom>
        </p:spPr>
        <p:txBody>
          <a:bodyPr lIns="504000" anchor="ctr" anchorCtr="0"/>
          <a:lstStyle>
            <a:lvl1pPr marL="457200" indent="-342900" algn="ctr">
              <a:buFont typeface="Arial" panose="020B0604020202020204" pitchFamily="34" charset="0"/>
              <a:buChar char="•"/>
              <a:defRPr sz="1600" baseline="0"/>
            </a:lvl1pPr>
            <a:lvl2pPr>
              <a:defRPr/>
            </a:lvl2pPr>
          </a:lstStyle>
          <a:p>
            <a:pPr lvl="0"/>
            <a:r>
              <a:rPr lang="en-US" dirty="0"/>
              <a:t>Organization, Location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463819" y="4365105"/>
            <a:ext cx="7584016" cy="360089"/>
          </a:xfrm>
          <a:prstGeom prst="rect">
            <a:avLst/>
          </a:prstGeom>
        </p:spPr>
        <p:txBody>
          <a:bodyPr/>
          <a:lstStyle>
            <a:lvl1pPr marL="1143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WP leader]</a:t>
            </a:r>
          </a:p>
          <a:p>
            <a:pPr lvl="0"/>
            <a:endParaRPr lang="en-US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463819" y="4725145"/>
            <a:ext cx="7584016" cy="360089"/>
          </a:xfrm>
          <a:prstGeom prst="rect">
            <a:avLst/>
          </a:prstGeom>
        </p:spPr>
        <p:txBody>
          <a:bodyPr/>
          <a:lstStyle>
            <a:lvl1pPr marL="1143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institution]</a:t>
            </a:r>
            <a:endParaRPr lang="de-DE" dirty="0"/>
          </a:p>
          <a:p>
            <a:pPr lvl="0"/>
            <a:endParaRPr lang="en-US" dirty="0"/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2931632" y="5589241"/>
            <a:ext cx="7776864" cy="431453"/>
          </a:xfrm>
          <a:prstGeom prst="rect">
            <a:avLst/>
          </a:prstGeom>
        </p:spPr>
        <p:txBody>
          <a:bodyPr lIns="504000" anchor="ctr" anchorCtr="0"/>
          <a:lstStyle>
            <a:lvl1pPr marL="457200" indent="-342900" algn="ctr">
              <a:buFont typeface="Arial" panose="020B0604020202020204" pitchFamily="34" charset="0"/>
              <a:buChar char="•"/>
              <a:defRPr sz="1600" baseline="0"/>
            </a:lvl1pPr>
            <a:lvl2pPr>
              <a:defRPr/>
            </a:lvl2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0826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35" y="1580728"/>
            <a:ext cx="101600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5157192"/>
            <a:ext cx="731520" cy="396240"/>
          </a:xfrm>
        </p:spPr>
        <p:txBody>
          <a:bodyPr/>
          <a:lstStyle/>
          <a:p>
            <a:fld id="{B0CDDF6E-F036-4485-9EAC-43FD3FB14755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22101A5-8B5A-4FA7-BF94-DCBE629A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548680"/>
            <a:ext cx="7584843" cy="85496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  <a:endParaRPr lang="fr-FR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4655840" y="6373742"/>
            <a:ext cx="612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0" name="Foliennummernplatzhalter 3"/>
          <p:cNvSpPr txBox="1">
            <a:spLocks/>
          </p:cNvSpPr>
          <p:nvPr userDrawn="1"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CDDF6E-F036-4485-9EAC-43FD3FB14755}" type="slidenum">
              <a:rPr lang="fr-FR" sz="1800" smtClean="0"/>
              <a:pPr/>
              <a:t>‹#›</a:t>
            </a:fld>
            <a:endParaRPr lang="fr-FR" sz="180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3C5C6805-A7B4-4BFA-B021-9FBABAEC3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735" y="6556689"/>
            <a:ext cx="3284736" cy="27169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800" i="0" dirty="0">
                <a:solidFill>
                  <a:srgbClr val="C00000"/>
                </a:solidFill>
              </a:rPr>
              <a:t>ORION – WP3 – datadrivensurveillance.org/ontology</a:t>
            </a:r>
          </a:p>
        </p:txBody>
      </p:sp>
      <p:pic>
        <p:nvPicPr>
          <p:cNvPr id="12" name="Image 5">
            <a:extLst>
              <a:ext uri="{FF2B5EF4-FFF2-40B4-BE49-F238E27FC236}">
                <a16:creationId xmlns:a16="http://schemas.microsoft.com/office/drawing/2014/main" id="{831399A2-56D8-46D1-96DB-1853C02E03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548680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0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5" y="2996952"/>
            <a:ext cx="10212916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5" y="4221088"/>
            <a:ext cx="8180916" cy="134550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  <p:pic>
        <p:nvPicPr>
          <p:cNvPr id="11" name="Image 5">
            <a:extLst>
              <a:ext uri="{FF2B5EF4-FFF2-40B4-BE49-F238E27FC236}">
                <a16:creationId xmlns:a16="http://schemas.microsoft.com/office/drawing/2014/main" id="{B3A18E37-FDDD-4056-9CE5-1BCB1821F4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49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765" y="4005064"/>
            <a:ext cx="10212916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5" y="2636912"/>
            <a:ext cx="8180916" cy="134550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  <p:pic>
        <p:nvPicPr>
          <p:cNvPr id="11" name="Image 5">
            <a:extLst>
              <a:ext uri="{FF2B5EF4-FFF2-40B4-BE49-F238E27FC236}">
                <a16:creationId xmlns:a16="http://schemas.microsoft.com/office/drawing/2014/main" id="{C7EECD9C-3425-4930-B10E-79989D07E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34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5" y="2996952"/>
            <a:ext cx="10212916" cy="1168400"/>
          </a:xfrm>
          <a:prstGeom prst="rect">
            <a:avLst/>
          </a:prstGeo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1425" y="1628800"/>
            <a:ext cx="8180916" cy="134550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“Declare the past, diagnose the present, foretell the future.” 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Hippocrates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1425" y="4221088"/>
            <a:ext cx="6047316" cy="1657350"/>
          </a:xfrm>
          <a:prstGeom prst="rect">
            <a:avLst/>
          </a:prstGeom>
        </p:spPr>
        <p:txBody>
          <a:bodyPr/>
          <a:lstStyle>
            <a:lvl1pPr marL="114300" indent="0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Contact: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Institution</a:t>
            </a:r>
          </a:p>
          <a:p>
            <a:pPr lvl="0"/>
            <a:r>
              <a:rPr lang="en-US" dirty="0"/>
              <a:t>E-Mail </a:t>
            </a:r>
            <a:r>
              <a:rPr lang="en-US" dirty="0" err="1"/>
              <a:t>adress</a:t>
            </a:r>
            <a:endParaRPr lang="en-US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8208235" y="4509120"/>
            <a:ext cx="2592288" cy="1080120"/>
          </a:xfrm>
          <a:prstGeom prst="rect">
            <a:avLst/>
          </a:prstGeom>
        </p:spPr>
        <p:txBody>
          <a:bodyPr/>
          <a:lstStyle>
            <a:lvl1pPr marL="114300" indent="0">
              <a:buNone/>
              <a:defRPr/>
            </a:lvl1pPr>
          </a:lstStyle>
          <a:p>
            <a:r>
              <a:rPr lang="en-US" dirty="0"/>
              <a:t>LOGO Institute</a:t>
            </a:r>
          </a:p>
        </p:txBody>
      </p:sp>
      <p:pic>
        <p:nvPicPr>
          <p:cNvPr id="12" name="Image 5">
            <a:extLst>
              <a:ext uri="{FF2B5EF4-FFF2-40B4-BE49-F238E27FC236}">
                <a16:creationId xmlns:a16="http://schemas.microsoft.com/office/drawing/2014/main" id="{94F0A5F5-31A4-4FB3-A89A-1502CD526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5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F862845-D712-4910-8581-3523C58C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548680"/>
            <a:ext cx="7584843" cy="85496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  <a:endParaRPr lang="fr-FR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  <p:pic>
        <p:nvPicPr>
          <p:cNvPr id="13" name="Image 5">
            <a:extLst>
              <a:ext uri="{FF2B5EF4-FFF2-40B4-BE49-F238E27FC236}">
                <a16:creationId xmlns:a16="http://schemas.microsoft.com/office/drawing/2014/main" id="{B825ED22-50DF-4FCD-B1E7-ED13CBADA5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1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DB479401-4C0F-46DB-A0A7-22E90553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548680"/>
            <a:ext cx="7584843" cy="85496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  <a:endParaRPr lang="fr-FR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  <p:pic>
        <p:nvPicPr>
          <p:cNvPr id="13" name="Image 5">
            <a:extLst>
              <a:ext uri="{FF2B5EF4-FFF2-40B4-BE49-F238E27FC236}">
                <a16:creationId xmlns:a16="http://schemas.microsoft.com/office/drawing/2014/main" id="{7233C08D-8C08-4DEC-9A21-315778ED4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2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858000" y="1800227"/>
            <a:ext cx="4433630" cy="4571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BE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5205" y="1800226"/>
            <a:ext cx="4591308" cy="45719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271463" indent="-271463" algn="l">
              <a:buClr>
                <a:srgbClr val="F47931"/>
              </a:buClr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628650" indent="-271463" algn="l">
              <a:buClr>
                <a:srgbClr val="F47931"/>
              </a:buClr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marL="985838" indent="-271463" algn="l">
              <a:buClr>
                <a:srgbClr val="F47931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marL="684213" indent="-598488"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0"/>
            <a:ext cx="1519311" cy="6858000"/>
          </a:xfrm>
          <a:prstGeom prst="rect">
            <a:avLst/>
          </a:prstGeom>
          <a:solidFill>
            <a:srgbClr val="00679C"/>
          </a:solidFill>
          <a:ln>
            <a:solidFill>
              <a:srgbClr val="00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6" y="173137"/>
            <a:ext cx="1224696" cy="1018896"/>
          </a:xfrm>
          <a:prstGeom prst="rect">
            <a:avLst/>
          </a:prstGeom>
        </p:spPr>
      </p:pic>
      <p:sp>
        <p:nvSpPr>
          <p:cNvPr id="14" name="Title Placeholder 19"/>
          <p:cNvSpPr>
            <a:spLocks noGrp="1"/>
          </p:cNvSpPr>
          <p:nvPr>
            <p:ph type="title"/>
          </p:nvPr>
        </p:nvSpPr>
        <p:spPr>
          <a:xfrm>
            <a:off x="1795205" y="173137"/>
            <a:ext cx="9496425" cy="101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08669E-F726-0D42-A813-EAF2AA6908C7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9310" y="-7812"/>
            <a:ext cx="0" cy="6865812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433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6C53C7A-A187-469C-9B4B-2A6A52E1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548680"/>
            <a:ext cx="7584843" cy="85496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  <a:endParaRPr lang="fr-FR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  <p:pic>
        <p:nvPicPr>
          <p:cNvPr id="10" name="Image 5">
            <a:extLst>
              <a:ext uri="{FF2B5EF4-FFF2-40B4-BE49-F238E27FC236}">
                <a16:creationId xmlns:a16="http://schemas.microsoft.com/office/drawing/2014/main" id="{7A1041A7-4F68-43AE-AEAB-3C7B90012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107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3" name="SmartArt-Platzhalter 2"/>
          <p:cNvSpPr>
            <a:spLocks noGrp="1"/>
          </p:cNvSpPr>
          <p:nvPr>
            <p:ph type="dgm" sz="quarter" idx="13"/>
          </p:nvPr>
        </p:nvSpPr>
        <p:spPr>
          <a:xfrm>
            <a:off x="1295400" y="1447801"/>
            <a:ext cx="9696451" cy="4429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  <p:pic>
        <p:nvPicPr>
          <p:cNvPr id="8" name="Image 5">
            <a:extLst>
              <a:ext uri="{FF2B5EF4-FFF2-40B4-BE49-F238E27FC236}">
                <a16:creationId xmlns:a16="http://schemas.microsoft.com/office/drawing/2014/main" id="{3CE56F20-98DF-4B71-9E25-3E450A0177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14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  <p:sp>
        <p:nvSpPr>
          <p:cNvPr id="6" name="Tabellenplatzhalter 5"/>
          <p:cNvSpPr>
            <a:spLocks noGrp="1"/>
          </p:cNvSpPr>
          <p:nvPr>
            <p:ph type="tbl" sz="quarter" idx="13"/>
          </p:nvPr>
        </p:nvSpPr>
        <p:spPr>
          <a:xfrm>
            <a:off x="1102784" y="1447800"/>
            <a:ext cx="9793816" cy="45735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Image 5">
            <a:extLst>
              <a:ext uri="{FF2B5EF4-FFF2-40B4-BE49-F238E27FC236}">
                <a16:creationId xmlns:a16="http://schemas.microsoft.com/office/drawing/2014/main" id="{A4F71F43-B1CE-405B-9639-EA2D93B35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61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08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41783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109-B1AC-4620-A560-7164E98745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8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725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109-B1AC-4620-A560-7164E98745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99456" y="6093297"/>
            <a:ext cx="9429419" cy="27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Name, Presentation Title,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94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6CACBFE-7D3D-46AF-B4D5-A73B4AC5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548680"/>
            <a:ext cx="7584843" cy="85496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  <a:endParaRPr lang="fr-FR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911425" y="6138660"/>
            <a:ext cx="9723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dirty="0">
                <a:solidFill>
                  <a:schemeClr val="tx1"/>
                </a:solidFill>
              </a:rPr>
              <a:t>Taras</a:t>
            </a:r>
            <a:r>
              <a:rPr lang="fr-FR" sz="1000" b="1" i="1" baseline="0" dirty="0">
                <a:solidFill>
                  <a:schemeClr val="tx1"/>
                </a:solidFill>
              </a:rPr>
              <a:t> Günther, EJP ORION </a:t>
            </a:r>
            <a:r>
              <a:rPr lang="fr-FR" sz="1000" b="1" i="1" baseline="0" dirty="0" err="1">
                <a:solidFill>
                  <a:schemeClr val="tx1"/>
                </a:solidFill>
              </a:rPr>
              <a:t>Webinar</a:t>
            </a:r>
            <a:r>
              <a:rPr lang="fr-FR" sz="1000" b="1" i="1" baseline="0" dirty="0">
                <a:solidFill>
                  <a:schemeClr val="tx1"/>
                </a:solidFill>
              </a:rPr>
              <a:t>, 28.05.2018</a:t>
            </a:r>
            <a:endParaRPr lang="fr-FR" sz="1000" b="1" i="1" dirty="0">
              <a:solidFill>
                <a:schemeClr val="tx1"/>
              </a:solidFill>
            </a:endParaRPr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7A8650CE-DCAB-4FFF-8BC5-B53A63132D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47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F6E-F036-4485-9EAC-43FD3FB14755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911425" y="6138660"/>
            <a:ext cx="9723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dirty="0">
                <a:solidFill>
                  <a:schemeClr val="tx1"/>
                </a:solidFill>
              </a:rPr>
              <a:t>Taras</a:t>
            </a:r>
            <a:r>
              <a:rPr lang="fr-FR" sz="1000" b="1" i="1" baseline="0" dirty="0">
                <a:solidFill>
                  <a:schemeClr val="tx1"/>
                </a:solidFill>
              </a:rPr>
              <a:t> Günther, EJP ORION </a:t>
            </a:r>
            <a:r>
              <a:rPr lang="fr-FR" sz="1000" b="1" i="1" baseline="0" dirty="0" err="1">
                <a:solidFill>
                  <a:schemeClr val="tx1"/>
                </a:solidFill>
              </a:rPr>
              <a:t>Webinar</a:t>
            </a:r>
            <a:r>
              <a:rPr lang="fr-FR" sz="1000" b="1" i="1" baseline="0" dirty="0">
                <a:solidFill>
                  <a:schemeClr val="tx1"/>
                </a:solidFill>
              </a:rPr>
              <a:t>, 28.05.2018</a:t>
            </a:r>
            <a:endParaRPr lang="fr-FR" sz="1000" b="1" i="1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5E8868-68AD-44C7-9D8C-B0C415017168}"/>
              </a:ext>
            </a:extLst>
          </p:cNvPr>
          <p:cNvSpPr txBox="1"/>
          <p:nvPr userDrawn="1"/>
        </p:nvSpPr>
        <p:spPr>
          <a:xfrm>
            <a:off x="692736" y="6392575"/>
            <a:ext cx="972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  This meeting is part of the European Joint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One Health EJP.  This project has received funding from the European Union’s Horizon 2020 research and innovation </a:t>
            </a:r>
            <a:r>
              <a:rPr lang="en-US" sz="900" dirty="0" err="1">
                <a:solidFill>
                  <a:schemeClr val="tx1"/>
                </a:solidFill>
              </a:rPr>
              <a:t>programme</a:t>
            </a:r>
            <a:r>
              <a:rPr lang="en-US" sz="900" dirty="0">
                <a:solidFill>
                  <a:schemeClr val="tx1"/>
                </a:solidFill>
              </a:rPr>
              <a:t> under Grant Agreement No 773830.  </a:t>
            </a:r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10" name="Image 5">
            <a:extLst>
              <a:ext uri="{FF2B5EF4-FFF2-40B4-BE49-F238E27FC236}">
                <a16:creationId xmlns:a16="http://schemas.microsoft.com/office/drawing/2014/main" id="{CCE9DC5B-20B8-4300-AA01-8DAAD7D0AC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9" y="564944"/>
            <a:ext cx="1625323" cy="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8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1"/>
          <p:cNvSpPr/>
          <p:nvPr userDrawn="1"/>
        </p:nvSpPr>
        <p:spPr>
          <a:xfrm>
            <a:off x="0" y="-25400"/>
            <a:ext cx="12192000" cy="1152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0" y="-25400"/>
            <a:ext cx="12192000" cy="1125538"/>
            <a:chOff x="0" y="-24709"/>
            <a:chExt cx="12192000" cy="1124416"/>
          </a:xfrm>
        </p:grpSpPr>
        <p:sp>
          <p:nvSpPr>
            <p:cNvPr id="7" name="TextBox 13"/>
            <p:cNvSpPr txBox="1"/>
            <p:nvPr/>
          </p:nvSpPr>
          <p:spPr>
            <a:xfrm>
              <a:off x="0" y="666"/>
              <a:ext cx="12192000" cy="299739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+mn-lt"/>
                <a:cs typeface="+mn-cs"/>
              </a:endParaRPr>
            </a:p>
          </p:txBody>
        </p:sp>
        <p:pic>
          <p:nvPicPr>
            <p:cNvPr id="8" name="Picture 14"/>
            <p:cNvPicPr>
              <a:picLocks noChangeAspect="1"/>
            </p:cNvPicPr>
            <p:nvPr/>
          </p:nvPicPr>
          <p:blipFill>
            <a:blip r:embed="rId2"/>
            <a:srcRect b="18234"/>
            <a:stretch>
              <a:fillRect/>
            </a:stretch>
          </p:blipFill>
          <p:spPr bwMode="auto">
            <a:xfrm>
              <a:off x="10335492" y="187068"/>
              <a:ext cx="1540800" cy="741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45600" y="-24709"/>
              <a:ext cx="2500800" cy="1124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Espace réservé du pied de page 5"/>
          <p:cNvSpPr txBox="1">
            <a:spLocks/>
          </p:cNvSpPr>
          <p:nvPr userDrawn="1"/>
        </p:nvSpPr>
        <p:spPr>
          <a:xfrm>
            <a:off x="0" y="6648451"/>
            <a:ext cx="12192000" cy="315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68580" tIns="34290" rIns="68580" bIns="3429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>
                <a:solidFill>
                  <a:srgbClr val="00679C"/>
                </a:solidFill>
                <a:cs typeface="Arial" panose="020B0604020202020204" pitchFamily="34" charset="0"/>
              </a:rPr>
              <a:t>  This presentation is part of the European Joint </a:t>
            </a:r>
            <a:r>
              <a:rPr lang="en-US" sz="675" dirty="0" err="1">
                <a:solidFill>
                  <a:srgbClr val="00679C"/>
                </a:solidFill>
                <a:cs typeface="Arial" panose="020B0604020202020204" pitchFamily="34" charset="0"/>
              </a:rPr>
              <a:t>Programme</a:t>
            </a:r>
            <a:r>
              <a:rPr lang="en-US" sz="675" dirty="0">
                <a:solidFill>
                  <a:srgbClr val="00679C"/>
                </a:solidFill>
                <a:cs typeface="Arial" panose="020B0604020202020204" pitchFamily="34" charset="0"/>
              </a:rPr>
              <a:t> One Health EJP. This project has received funding from the European Union’s Horizon 2020 research and innovation </a:t>
            </a:r>
            <a:r>
              <a:rPr lang="en-US" sz="675" dirty="0" err="1">
                <a:solidFill>
                  <a:srgbClr val="00679C"/>
                </a:solidFill>
                <a:cs typeface="Arial" panose="020B0604020202020204" pitchFamily="34" charset="0"/>
              </a:rPr>
              <a:t>programme</a:t>
            </a:r>
            <a:r>
              <a:rPr lang="en-US" sz="675" dirty="0">
                <a:solidFill>
                  <a:srgbClr val="00679C"/>
                </a:solidFill>
                <a:cs typeface="Arial" panose="020B0604020202020204" pitchFamily="34" charset="0"/>
              </a:rPr>
              <a:t> under Grant Agreement No 773830.  </a:t>
            </a:r>
            <a:endParaRPr lang="fr-FR" sz="675" dirty="0">
              <a:solidFill>
                <a:srgbClr val="00679C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9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956734" y="2641600"/>
            <a:ext cx="4233333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0"/>
          <p:cNvCxnSpPr>
            <a:cxnSpLocks/>
          </p:cNvCxnSpPr>
          <p:nvPr userDrawn="1"/>
        </p:nvCxnSpPr>
        <p:spPr>
          <a:xfrm flipH="1">
            <a:off x="0" y="1116014"/>
            <a:ext cx="12192000" cy="22225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7708165" y="4827494"/>
            <a:ext cx="4483835" cy="822022"/>
          </a:xfrm>
          <a:prstGeom prst="rect">
            <a:avLst/>
          </a:prstGeom>
          <a:solidFill>
            <a:srgbClr val="F47931"/>
          </a:solidFill>
          <a:ln>
            <a:solidFill>
              <a:srgbClr val="F47931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aseline="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01613" y="187331"/>
            <a:ext cx="1540800" cy="741363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 lvl="0"/>
            <a:r>
              <a:rPr lang="en-US" noProof="0"/>
              <a:t>Click icon to add picture</a:t>
            </a:r>
            <a:endParaRPr lang="fr-B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79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>
          <a:xfrm>
            <a:off x="1" y="0"/>
            <a:ext cx="1519767" cy="6858000"/>
          </a:xfrm>
          <a:prstGeom prst="rect">
            <a:avLst/>
          </a:prstGeom>
          <a:solidFill>
            <a:srgbClr val="00679C"/>
          </a:solidFill>
          <a:ln>
            <a:solidFill>
              <a:srgbClr val="00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35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V="1">
            <a:off x="1519767" y="-7938"/>
            <a:ext cx="0" cy="6865938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10968567" y="6402389"/>
            <a:ext cx="3722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A416B6E1-338B-44F6-ACB2-226DD108E4B3}" type="slidenum">
              <a:rPr lang="en-US" sz="1200">
                <a:solidFill>
                  <a:srgbClr val="89A0BB"/>
                </a:solidFill>
              </a:rPr>
              <a:pPr/>
              <a:t>‹#›</a:t>
            </a:fld>
            <a:endParaRPr lang="de-DE" sz="1200">
              <a:solidFill>
                <a:srgbClr val="89A0BB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95207" y="1627100"/>
            <a:ext cx="8996620" cy="4888007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 marL="203597" indent="-203597" algn="l">
              <a:buClr>
                <a:srgbClr val="F47931"/>
              </a:buClr>
              <a:defRPr sz="1500">
                <a:solidFill>
                  <a:schemeClr val="accent2">
                    <a:lumMod val="50000"/>
                  </a:schemeClr>
                </a:solidFill>
              </a:defRPr>
            </a:lvl2pPr>
            <a:lvl3pPr marL="471488" indent="-203597" algn="l">
              <a:buClr>
                <a:srgbClr val="F47931"/>
              </a:buClr>
              <a:defRPr sz="1350">
                <a:solidFill>
                  <a:schemeClr val="accent2">
                    <a:lumMod val="50000"/>
                  </a:schemeClr>
                </a:solidFill>
              </a:defRPr>
            </a:lvl3pPr>
            <a:lvl4pPr marL="739379" indent="-203597" algn="l">
              <a:buClr>
                <a:srgbClr val="F47931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marL="513160" indent="-448866"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9"/>
          <p:cNvSpPr>
            <a:spLocks noGrp="1"/>
          </p:cNvSpPr>
          <p:nvPr>
            <p:ph type="title"/>
          </p:nvPr>
        </p:nvSpPr>
        <p:spPr>
          <a:xfrm>
            <a:off x="1795209" y="173137"/>
            <a:ext cx="9496425" cy="101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3AB215B6-44AE-4BC3-A7A1-CEF6F8692D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73038"/>
            <a:ext cx="1223962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112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795205" y="1800227"/>
            <a:ext cx="9496425" cy="45719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" y="0"/>
            <a:ext cx="1519311" cy="6858000"/>
          </a:xfrm>
          <a:prstGeom prst="rect">
            <a:avLst/>
          </a:prstGeom>
          <a:solidFill>
            <a:srgbClr val="00679C"/>
          </a:solidFill>
          <a:ln>
            <a:solidFill>
              <a:srgbClr val="00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6" y="173137"/>
            <a:ext cx="1224696" cy="1018896"/>
          </a:xfrm>
          <a:prstGeom prst="rect">
            <a:avLst/>
          </a:prstGeom>
        </p:spPr>
      </p:pic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1795205" y="173137"/>
            <a:ext cx="9496425" cy="101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E336AC-D71B-C745-8412-1CAB1BC419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9310" y="-7812"/>
            <a:ext cx="0" cy="6865812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973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 userDrawn="1"/>
        </p:nvSpPr>
        <p:spPr>
          <a:xfrm>
            <a:off x="1" y="0"/>
            <a:ext cx="1519767" cy="6858000"/>
          </a:xfrm>
          <a:prstGeom prst="rect">
            <a:avLst/>
          </a:prstGeom>
          <a:solidFill>
            <a:srgbClr val="00679C"/>
          </a:solidFill>
          <a:ln>
            <a:solidFill>
              <a:srgbClr val="00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350"/>
          </a:p>
        </p:txBody>
      </p:sp>
      <p:cxnSp>
        <p:nvCxnSpPr>
          <p:cNvPr id="6" name="Straight Connector 15"/>
          <p:cNvCxnSpPr>
            <a:cxnSpLocks/>
          </p:cNvCxnSpPr>
          <p:nvPr userDrawn="1"/>
        </p:nvCxnSpPr>
        <p:spPr>
          <a:xfrm flipV="1">
            <a:off x="1519767" y="-7938"/>
            <a:ext cx="0" cy="6865938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0968567" y="6402389"/>
            <a:ext cx="3722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4D1C4675-3B1A-4513-8414-C20A087EF230}" type="slidenum">
              <a:rPr lang="en-US" sz="1200">
                <a:solidFill>
                  <a:srgbClr val="89A0BB"/>
                </a:solidFill>
              </a:rPr>
              <a:pPr/>
              <a:t>‹#›</a:t>
            </a:fld>
            <a:endParaRPr lang="de-DE" sz="1200">
              <a:solidFill>
                <a:srgbClr val="89A0BB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858003" y="1800227"/>
            <a:ext cx="4433631" cy="4571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fr-BE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5207" y="1800228"/>
            <a:ext cx="4591308" cy="4571999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 marL="203597" indent="-203597" algn="l">
              <a:buClr>
                <a:srgbClr val="F47931"/>
              </a:buClr>
              <a:defRPr sz="1500">
                <a:solidFill>
                  <a:schemeClr val="accent2">
                    <a:lumMod val="50000"/>
                  </a:schemeClr>
                </a:solidFill>
              </a:defRPr>
            </a:lvl2pPr>
            <a:lvl3pPr marL="471488" indent="-203597" algn="l">
              <a:buClr>
                <a:srgbClr val="F47931"/>
              </a:buClr>
              <a:defRPr sz="1350">
                <a:solidFill>
                  <a:schemeClr val="accent2">
                    <a:lumMod val="50000"/>
                  </a:schemeClr>
                </a:solidFill>
              </a:defRPr>
            </a:lvl3pPr>
            <a:lvl4pPr marL="739379" indent="-203597" algn="l">
              <a:buClr>
                <a:srgbClr val="F47931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marL="513160" indent="-448866"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 Placeholder 19"/>
          <p:cNvSpPr>
            <a:spLocks noGrp="1"/>
          </p:cNvSpPr>
          <p:nvPr>
            <p:ph type="title"/>
          </p:nvPr>
        </p:nvSpPr>
        <p:spPr>
          <a:xfrm>
            <a:off x="1795209" y="173137"/>
            <a:ext cx="9496425" cy="101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B1A8BF3-4D6F-4B22-B69C-BF04FBED17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73038"/>
            <a:ext cx="1223962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7071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Pictur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1" y="0"/>
            <a:ext cx="1519767" cy="6858000"/>
          </a:xfrm>
          <a:prstGeom prst="rect">
            <a:avLst/>
          </a:prstGeom>
          <a:solidFill>
            <a:srgbClr val="00679C"/>
          </a:solidFill>
          <a:ln>
            <a:solidFill>
              <a:srgbClr val="00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350"/>
          </a:p>
        </p:txBody>
      </p:sp>
      <p:cxnSp>
        <p:nvCxnSpPr>
          <p:cNvPr id="5" name="Straight Connector 8"/>
          <p:cNvCxnSpPr>
            <a:cxnSpLocks/>
          </p:cNvCxnSpPr>
          <p:nvPr userDrawn="1"/>
        </p:nvCxnSpPr>
        <p:spPr>
          <a:xfrm flipV="1">
            <a:off x="1519767" y="-7938"/>
            <a:ext cx="0" cy="6865938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0968567" y="6402389"/>
            <a:ext cx="3722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6790874D-8841-4BEB-8E30-E4F020675ED0}" type="slidenum">
              <a:rPr lang="en-US" sz="1200">
                <a:solidFill>
                  <a:srgbClr val="89A0BB"/>
                </a:solidFill>
              </a:rPr>
              <a:pPr/>
              <a:t>‹#›</a:t>
            </a:fld>
            <a:endParaRPr lang="de-DE" sz="1200">
              <a:solidFill>
                <a:srgbClr val="89A0BB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795209" y="1800227"/>
            <a:ext cx="9496425" cy="4571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fr-BE" noProof="0" dirty="0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1795209" y="173137"/>
            <a:ext cx="9496425" cy="101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5354BA4-84E0-41C5-9921-2B214BE3EA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73038"/>
            <a:ext cx="1223962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2898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Tab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1" y="0"/>
            <a:ext cx="1519767" cy="6858000"/>
          </a:xfrm>
          <a:prstGeom prst="rect">
            <a:avLst/>
          </a:prstGeom>
          <a:solidFill>
            <a:srgbClr val="00679C"/>
          </a:solidFill>
          <a:ln>
            <a:solidFill>
              <a:srgbClr val="00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 sz="1350"/>
          </a:p>
        </p:txBody>
      </p:sp>
      <p:cxnSp>
        <p:nvCxnSpPr>
          <p:cNvPr id="5" name="Straight Connector 7"/>
          <p:cNvCxnSpPr>
            <a:cxnSpLocks/>
          </p:cNvCxnSpPr>
          <p:nvPr userDrawn="1"/>
        </p:nvCxnSpPr>
        <p:spPr>
          <a:xfrm flipV="1">
            <a:off x="1519767" y="-7938"/>
            <a:ext cx="0" cy="6865938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0968567" y="6402389"/>
            <a:ext cx="3722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44FD851C-9AC2-47C3-82C5-D6C4522F8EE5}" type="slidenum">
              <a:rPr lang="en-US" sz="1200">
                <a:solidFill>
                  <a:srgbClr val="89A0BB"/>
                </a:solidFill>
              </a:rPr>
              <a:pPr/>
              <a:t>‹#›</a:t>
            </a:fld>
            <a:endParaRPr lang="de-DE" sz="1200">
              <a:solidFill>
                <a:srgbClr val="89A0BB"/>
              </a:solidFill>
            </a:endParaRP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0"/>
          </p:nvPr>
        </p:nvSpPr>
        <p:spPr>
          <a:xfrm>
            <a:off x="1795207" y="1834890"/>
            <a:ext cx="9496424" cy="4286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fr-BE" noProof="0"/>
          </a:p>
        </p:txBody>
      </p:sp>
      <p:sp>
        <p:nvSpPr>
          <p:cNvPr id="13" name="Title Placeholder 19"/>
          <p:cNvSpPr>
            <a:spLocks noGrp="1"/>
          </p:cNvSpPr>
          <p:nvPr>
            <p:ph type="title"/>
          </p:nvPr>
        </p:nvSpPr>
        <p:spPr>
          <a:xfrm>
            <a:off x="1795209" y="173137"/>
            <a:ext cx="9496425" cy="101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CA1468F-0A28-40CE-8F31-C352B6CD12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73038"/>
            <a:ext cx="1223962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06116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8"/>
          <p:cNvSpPr/>
          <p:nvPr userDrawn="1"/>
        </p:nvSpPr>
        <p:spPr>
          <a:xfrm>
            <a:off x="0" y="-25400"/>
            <a:ext cx="12192000" cy="1152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0"/>
            <a:ext cx="12192000" cy="3000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  <a:cs typeface="+mn-cs"/>
            </a:endParaRPr>
          </a:p>
        </p:txBody>
      </p:sp>
      <p:sp>
        <p:nvSpPr>
          <p:cNvPr id="5" name="Espace réservé du pied de page 5"/>
          <p:cNvSpPr txBox="1">
            <a:spLocks/>
          </p:cNvSpPr>
          <p:nvPr userDrawn="1"/>
        </p:nvSpPr>
        <p:spPr>
          <a:xfrm>
            <a:off x="0" y="6581775"/>
            <a:ext cx="12192000" cy="31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68580" tIns="34290" rIns="68580" bIns="3429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>
                <a:solidFill>
                  <a:srgbClr val="00679C"/>
                </a:solidFill>
                <a:cs typeface="Arial" panose="020B0604020202020204" pitchFamily="34" charset="0"/>
              </a:rPr>
              <a:t>  This presentation is part of the European Joint </a:t>
            </a:r>
            <a:r>
              <a:rPr lang="en-US" sz="675" dirty="0" err="1">
                <a:solidFill>
                  <a:srgbClr val="00679C"/>
                </a:solidFill>
                <a:cs typeface="Arial" panose="020B0604020202020204" pitchFamily="34" charset="0"/>
              </a:rPr>
              <a:t>Programme</a:t>
            </a:r>
            <a:r>
              <a:rPr lang="en-US" sz="675" dirty="0">
                <a:solidFill>
                  <a:srgbClr val="00679C"/>
                </a:solidFill>
                <a:cs typeface="Arial" panose="020B0604020202020204" pitchFamily="34" charset="0"/>
              </a:rPr>
              <a:t> One Health EJP. This </a:t>
            </a:r>
            <a:r>
              <a:rPr lang="en-US" sz="675" dirty="0" err="1">
                <a:solidFill>
                  <a:srgbClr val="00679C"/>
                </a:solidFill>
                <a:cs typeface="Arial" panose="020B0604020202020204" pitchFamily="34" charset="0"/>
              </a:rPr>
              <a:t>programme</a:t>
            </a:r>
            <a:r>
              <a:rPr lang="en-US" sz="675" dirty="0">
                <a:solidFill>
                  <a:srgbClr val="00679C"/>
                </a:solidFill>
                <a:cs typeface="Arial" panose="020B0604020202020204" pitchFamily="34" charset="0"/>
              </a:rPr>
              <a:t> has received funding from the European Union’s Horizon 2020 research and  innovation </a:t>
            </a:r>
            <a:r>
              <a:rPr lang="en-US" sz="675" dirty="0" err="1">
                <a:solidFill>
                  <a:srgbClr val="00679C"/>
                </a:solidFill>
                <a:cs typeface="Arial" panose="020B0604020202020204" pitchFamily="34" charset="0"/>
              </a:rPr>
              <a:t>programme</a:t>
            </a:r>
            <a:r>
              <a:rPr lang="en-US" sz="675" dirty="0">
                <a:solidFill>
                  <a:srgbClr val="00679C"/>
                </a:solidFill>
                <a:cs typeface="Arial" panose="020B0604020202020204" pitchFamily="34" charset="0"/>
              </a:rPr>
              <a:t> under Grant Agreement No 773830.  </a:t>
            </a:r>
            <a:endParaRPr lang="fr-FR" sz="675" dirty="0">
              <a:solidFill>
                <a:srgbClr val="00679C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13699F"/>
              </a:clrFrom>
              <a:clrTo>
                <a:srgbClr val="13699F">
                  <a:alpha val="0"/>
                </a:srgbClr>
              </a:clrTo>
            </a:clrChange>
          </a:blip>
          <a:srcRect l="9697" t="7545" r="8379" b="8667"/>
          <a:stretch>
            <a:fillRect/>
          </a:stretch>
        </p:blipFill>
        <p:spPr bwMode="auto">
          <a:xfrm>
            <a:off x="5251452" y="5033963"/>
            <a:ext cx="1670049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55418" y="5054601"/>
            <a:ext cx="5058833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12"/>
          <p:cNvCxnSpPr>
            <a:cxnSpLocks/>
          </p:cNvCxnSpPr>
          <p:nvPr userDrawn="1"/>
        </p:nvCxnSpPr>
        <p:spPr>
          <a:xfrm flipH="1">
            <a:off x="0" y="1116014"/>
            <a:ext cx="12192000" cy="22225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0" y="-25400"/>
            <a:ext cx="12192000" cy="1125538"/>
            <a:chOff x="0" y="-24709"/>
            <a:chExt cx="12192000" cy="1124416"/>
          </a:xfrm>
        </p:grpSpPr>
        <p:sp>
          <p:nvSpPr>
            <p:cNvPr id="11" name="TextBox 13"/>
            <p:cNvSpPr txBox="1"/>
            <p:nvPr/>
          </p:nvSpPr>
          <p:spPr>
            <a:xfrm>
              <a:off x="0" y="666"/>
              <a:ext cx="12192000" cy="299739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+mn-lt"/>
                <a:cs typeface="+mn-cs"/>
              </a:endParaRPr>
            </a:p>
          </p:txBody>
        </p:sp>
        <p:pic>
          <p:nvPicPr>
            <p:cNvPr id="12" name="Picture 14"/>
            <p:cNvPicPr>
              <a:picLocks/>
            </p:cNvPicPr>
            <p:nvPr/>
          </p:nvPicPr>
          <p:blipFill>
            <a:blip r:embed="rId4"/>
            <a:srcRect b="18234"/>
            <a:stretch>
              <a:fillRect/>
            </a:stretch>
          </p:blipFill>
          <p:spPr bwMode="auto">
            <a:xfrm>
              <a:off x="10335492" y="187068"/>
              <a:ext cx="1540800" cy="741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5"/>
            <p:cNvPicPr>
              <a:picLocks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45600" y="-24709"/>
              <a:ext cx="2500800" cy="1124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01617" y="187331"/>
            <a:ext cx="2165351" cy="741363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 lvl="0"/>
            <a:r>
              <a:rPr lang="en-US" noProof="0"/>
              <a:t>Click icon to add picture</a:t>
            </a:r>
            <a:endParaRPr lang="fr-BE" noProof="0" dirty="0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0CFE0F3B-08E3-4BD9-B5C4-A4EEBCC2807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75551" y="4847123"/>
            <a:ext cx="1670049" cy="134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2441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489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5">
          <p15:clr>
            <a:srgbClr val="F26B43"/>
          </p15:clr>
        </p15:guide>
        <p15:guide id="2" pos="1117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275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9344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7939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7390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79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0"/>
          </p:nvPr>
        </p:nvSpPr>
        <p:spPr>
          <a:xfrm>
            <a:off x="1795206" y="1834890"/>
            <a:ext cx="9496424" cy="428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fr-BE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1519311" cy="6858000"/>
          </a:xfrm>
          <a:prstGeom prst="rect">
            <a:avLst/>
          </a:prstGeom>
          <a:solidFill>
            <a:srgbClr val="00679C"/>
          </a:solidFill>
          <a:ln>
            <a:solidFill>
              <a:srgbClr val="00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6" y="173137"/>
            <a:ext cx="1224696" cy="1018896"/>
          </a:xfrm>
          <a:prstGeom prst="rect">
            <a:avLst/>
          </a:prstGeom>
        </p:spPr>
      </p:pic>
      <p:sp>
        <p:nvSpPr>
          <p:cNvPr id="13" name="Title Placeholder 19"/>
          <p:cNvSpPr>
            <a:spLocks noGrp="1"/>
          </p:cNvSpPr>
          <p:nvPr>
            <p:ph type="title"/>
          </p:nvPr>
        </p:nvSpPr>
        <p:spPr>
          <a:xfrm>
            <a:off x="1795205" y="173137"/>
            <a:ext cx="9496425" cy="101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C26B-1118-D245-9ACD-BFE4F29DC24B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9310" y="-7812"/>
            <a:ext cx="0" cy="6865812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676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0489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9664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509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0662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9964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45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EJP closing slide">
    <p:bg>
      <p:bgPr>
        <a:solidFill>
          <a:srgbClr val="006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-24709"/>
            <a:ext cx="12192000" cy="1140709"/>
            <a:chOff x="0" y="-24709"/>
            <a:chExt cx="12192000" cy="11407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82CD3C-DFCD-B04E-BBF0-A91F4427E2EC}"/>
                </a:ext>
              </a:extLst>
            </p:cNvPr>
            <p:cNvSpPr txBox="1"/>
            <p:nvPr userDrawn="1"/>
          </p:nvSpPr>
          <p:spPr>
            <a:xfrm>
              <a:off x="0" y="0"/>
              <a:ext cx="12192000" cy="1116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E7FA41-A42F-6741-B9DD-FE11AEFAB7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18235"/>
            <a:stretch/>
          </p:blipFill>
          <p:spPr>
            <a:xfrm>
              <a:off x="10668001" y="187068"/>
              <a:ext cx="1153761" cy="7418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1BCBA8-3A8D-4740-84CA-0C88B12333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173888" y="-24709"/>
              <a:ext cx="1874027" cy="1124416"/>
            </a:xfrm>
            <a:prstGeom prst="rect">
              <a:avLst/>
            </a:prstGeom>
          </p:spPr>
        </p:pic>
      </p:grp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AC852B1D-34B8-564C-8E96-D4D191564A07}"/>
              </a:ext>
            </a:extLst>
          </p:cNvPr>
          <p:cNvSpPr txBox="1">
            <a:spLocks/>
          </p:cNvSpPr>
          <p:nvPr userDrawn="1"/>
        </p:nvSpPr>
        <p:spPr>
          <a:xfrm>
            <a:off x="0" y="6647743"/>
            <a:ext cx="1219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This presentation is part of the European Joint </a:t>
            </a:r>
            <a:r>
              <a:rPr lang="en-US" sz="900" dirty="0" err="1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900" dirty="0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Health EJP. This </a:t>
            </a:r>
            <a:r>
              <a:rPr lang="en-US" sz="900" dirty="0" err="1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900" dirty="0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received funding from the European Union’s Horizon 2020 research and  innovation </a:t>
            </a:r>
            <a:r>
              <a:rPr lang="en-US" sz="900" dirty="0" err="1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900" dirty="0">
                <a:solidFill>
                  <a:srgbClr val="0067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 Grant Agreement No 773830.  </a:t>
            </a:r>
            <a:endParaRPr lang="fr-FR" sz="900" dirty="0">
              <a:solidFill>
                <a:srgbClr val="0067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47" y="4794876"/>
            <a:ext cx="1817385" cy="1465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13699F"/>
              </a:clrFrom>
              <a:clrTo>
                <a:srgbClr val="1369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7546" r="8379" b="8667"/>
          <a:stretch/>
        </p:blipFill>
        <p:spPr>
          <a:xfrm>
            <a:off x="5477021" y="4816532"/>
            <a:ext cx="1433065" cy="1465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31575" y="4816532"/>
            <a:ext cx="4642631" cy="1465634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116864" y="2228389"/>
            <a:ext cx="5997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 for your attention!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01613" y="187325"/>
            <a:ext cx="2165350" cy="74136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fr-B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FCADB9-3745-4742-876F-BEF26C86D862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16000"/>
            <a:ext cx="12192000" cy="21656"/>
          </a:xfrm>
          <a:prstGeom prst="line">
            <a:avLst/>
          </a:prstGeom>
          <a:ln w="47625">
            <a:solidFill>
              <a:srgbClr val="F479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9AD0C67-6B5E-44F6-A97E-087D72787434}"/>
              </a:ext>
            </a:extLst>
          </p:cNvPr>
          <p:cNvSpPr/>
          <p:nvPr userDrawn="1"/>
        </p:nvSpPr>
        <p:spPr>
          <a:xfrm>
            <a:off x="0" y="513596"/>
            <a:ext cx="12192000" cy="2184329"/>
          </a:xfrm>
          <a:prstGeom prst="rect">
            <a:avLst/>
          </a:prstGeom>
          <a:solidFill>
            <a:srgbClr val="B2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32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7" y="523429"/>
            <a:ext cx="11981603" cy="1233936"/>
          </a:xfrm>
        </p:spPr>
        <p:txBody>
          <a:bodyPr anchor="b">
            <a:normAutofit/>
          </a:bodyPr>
          <a:lstStyle>
            <a:lvl1pPr algn="l">
              <a:defRPr sz="3627" b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7" y="1870044"/>
            <a:ext cx="9144000" cy="784566"/>
          </a:xfrm>
        </p:spPr>
        <p:txBody>
          <a:bodyPr>
            <a:normAutofit/>
          </a:bodyPr>
          <a:lstStyle>
            <a:lvl1pPr marL="0" indent="0" algn="l">
              <a:buNone/>
              <a:defRPr sz="1814" b="1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3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5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8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objekt 7" descr="SVA_logo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622" y="6231734"/>
            <a:ext cx="921409" cy="366407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A5D320ED-4974-4919-9A93-4FA8787C9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" t="16323" r="3728" b="73292"/>
          <a:stretch/>
        </p:blipFill>
        <p:spPr>
          <a:xfrm>
            <a:off x="1426" y="6005643"/>
            <a:ext cx="10717710" cy="6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9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89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9"/>
            <a:ext cx="5181599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9"/>
            <a:ext cx="5181599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8C26-EF76-4E2A-BFC8-BB0352E179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876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5.jpe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6.gif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8C09665F-A0DA-40BD-9265-E51791B7F4C8}"/>
              </a:ext>
            </a:extLst>
          </p:cNvPr>
          <p:cNvSpPr txBox="1"/>
          <p:nvPr userDrawn="1"/>
        </p:nvSpPr>
        <p:spPr>
          <a:xfrm>
            <a:off x="2440460" y="6592330"/>
            <a:ext cx="736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/>
              <a:t>Health </a:t>
            </a:r>
            <a:r>
              <a:rPr lang="sv-SE" sz="1000" dirty="0" err="1"/>
              <a:t>Surveillance</a:t>
            </a:r>
            <a:r>
              <a:rPr lang="sv-SE" sz="1000" dirty="0"/>
              <a:t> </a:t>
            </a:r>
            <a:r>
              <a:rPr lang="sv-SE" sz="1000" dirty="0" err="1"/>
              <a:t>Ontology</a:t>
            </a:r>
            <a:r>
              <a:rPr lang="sv-SE" sz="1000" dirty="0"/>
              <a:t> – ORION project – 2020-09-30 – </a:t>
            </a:r>
            <a:r>
              <a:rPr lang="sv-SE" sz="1000" b="1" dirty="0"/>
              <a:t>www.datadrivensurveillance.org/ontology</a:t>
            </a:r>
          </a:p>
        </p:txBody>
      </p:sp>
    </p:spTree>
    <p:extLst>
      <p:ext uri="{BB962C8B-B14F-4D97-AF65-F5344CB8AC3E}">
        <p14:creationId xmlns:p14="http://schemas.microsoft.com/office/powerpoint/2010/main" val="362073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49" r:id="rId2"/>
    <p:sldLayoutId id="2147483650" r:id="rId3"/>
    <p:sldLayoutId id="2147483652" r:id="rId4"/>
    <p:sldLayoutId id="2147483651" r:id="rId5"/>
    <p:sldLayoutId id="2147483679" r:id="rId6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6" y="6233016"/>
            <a:ext cx="836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8C26-EF76-4E2A-BFC8-BB0352E1791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SVA_logo.eps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622" y="6231734"/>
            <a:ext cx="921409" cy="3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5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xStyles>
    <p:titleStyle>
      <a:lvl1pPr algn="l" defTabSz="914373" rtl="0" eaLnBrk="1" latinLnBrk="0" hangingPunct="1">
        <a:lnSpc>
          <a:spcPct val="90000"/>
        </a:lnSpc>
        <a:spcBef>
          <a:spcPct val="0"/>
        </a:spcBef>
        <a:buNone/>
        <a:defRPr sz="3174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73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2" algn="l" defTabSz="914373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−"/>
        <a:defRPr sz="2358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5" indent="-228592" algn="l" defTabSz="914373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3" indent="-228592" algn="l" defTabSz="914373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5000"/>
        <a:buFont typeface="Courier New" panose="02070309020205020404" pitchFamily="49" charset="0"/>
        <a:buChar char="o"/>
        <a:defRPr sz="1995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2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5" indent="-228592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2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2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3" indent="-228592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6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9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5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1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8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4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6" y="6233016"/>
            <a:ext cx="836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8C26-EF76-4E2A-BFC8-BB0352E1791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SVA_logo.eps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621" y="6231734"/>
            <a:ext cx="921409" cy="3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txStyles>
    <p:titleStyle>
      <a:lvl1pPr algn="l" defTabSz="914417" rtl="0" eaLnBrk="1" latinLnBrk="0" hangingPunct="1">
        <a:lnSpc>
          <a:spcPct val="90000"/>
        </a:lnSpc>
        <a:spcBef>
          <a:spcPct val="0"/>
        </a:spcBef>
        <a:buNone/>
        <a:defRPr sz="3174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−"/>
        <a:defRPr sz="2358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1" indent="-228604" algn="l" defTabSz="91441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1" indent="-228604" algn="l" defTabSz="91441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5000"/>
        <a:buFont typeface="Courier New" panose="02070309020205020404" pitchFamily="49" charset="0"/>
        <a:buChar char="o"/>
        <a:defRPr sz="199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7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5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2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CDDF6E-F036-4485-9EAC-43FD3FB1475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9" name="Image 7">
            <a:extLst>
              <a:ext uri="{FF2B5EF4-FFF2-40B4-BE49-F238E27FC236}">
                <a16:creationId xmlns:a16="http://schemas.microsoft.com/office/drawing/2014/main" id="{A53DEBFA-E637-4A75-9236-3FD3C4D2151A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069315"/>
            <a:ext cx="1080120" cy="599981"/>
          </a:xfrm>
          <a:prstGeom prst="rect">
            <a:avLst/>
          </a:prstGeom>
        </p:spPr>
      </p:pic>
      <p:pic>
        <p:nvPicPr>
          <p:cNvPr id="10" name="Bildobjekt 9" descr="SVA_logo.eps">
            <a:extLst>
              <a:ext uri="{FF2B5EF4-FFF2-40B4-BE49-F238E27FC236}">
                <a16:creationId xmlns:a16="http://schemas.microsoft.com/office/drawing/2014/main" id="{44C36375-4D6C-457A-8353-FDEE28AE40C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1" y="6195402"/>
            <a:ext cx="844509" cy="390498"/>
          </a:xfrm>
          <a:prstGeom prst="rect">
            <a:avLst/>
          </a:prstGeom>
        </p:spPr>
      </p:pic>
      <p:pic>
        <p:nvPicPr>
          <p:cNvPr id="1026" name="Picture 2" descr="Image result for sweden flag">
            <a:extLst>
              <a:ext uri="{FF2B5EF4-FFF2-40B4-BE49-F238E27FC236}">
                <a16:creationId xmlns:a16="http://schemas.microsoft.com/office/drawing/2014/main" id="{CD5BB45C-DE12-4903-95C2-EE266FCE9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7" y="6577305"/>
            <a:ext cx="318293" cy="1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3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2D5451E1-073F-4E8A-BBC7-4588E3C059E6}"/>
              </a:ext>
            </a:extLst>
          </p:cNvPr>
          <p:cNvSpPr txBox="1"/>
          <p:nvPr userDrawn="1"/>
        </p:nvSpPr>
        <p:spPr>
          <a:xfrm>
            <a:off x="2440460" y="6592330"/>
            <a:ext cx="736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/>
              <a:t>Health </a:t>
            </a:r>
            <a:r>
              <a:rPr lang="sv-SE" sz="1000" dirty="0" err="1"/>
              <a:t>Surveillance</a:t>
            </a:r>
            <a:r>
              <a:rPr lang="sv-SE" sz="1000" dirty="0"/>
              <a:t> </a:t>
            </a:r>
            <a:r>
              <a:rPr lang="sv-SE" sz="1000" dirty="0" err="1"/>
              <a:t>Ontology</a:t>
            </a:r>
            <a:r>
              <a:rPr lang="sv-SE" sz="1000" dirty="0"/>
              <a:t> – ORION project – 2020-09-30 – </a:t>
            </a:r>
            <a:r>
              <a:rPr lang="sv-SE" sz="1000" b="1" dirty="0"/>
              <a:t>www.datadrivensurveillance.org/ontology</a:t>
            </a:r>
          </a:p>
        </p:txBody>
      </p:sp>
    </p:spTree>
    <p:extLst>
      <p:ext uri="{BB962C8B-B14F-4D97-AF65-F5344CB8AC3E}">
        <p14:creationId xmlns:p14="http://schemas.microsoft.com/office/powerpoint/2010/main" val="32344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hf hdr="0" ftr="0" dt="0"/>
  <p:txStyles>
    <p:titleStyle>
      <a:lvl1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</a:defRPr>
      </a:lvl2pPr>
      <a:lvl3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</a:defRPr>
      </a:lvl3pPr>
      <a:lvl4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</a:defRPr>
      </a:lvl4pPr>
      <a:lvl5pPr algn="l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charset="0"/>
        </a:defRPr>
      </a:lvl9pPr>
    </p:titleStyle>
    <p:bodyStyle>
      <a:lvl1pPr algn="ctr" defTabSz="684213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5127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2pPr>
      <a:lvl3pPr marL="8556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1985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bg1"/>
          </a:solidFill>
          <a:latin typeface="+mn-lt"/>
          <a:ea typeface="+mn-ea"/>
          <a:cs typeface="+mn-cs"/>
        </a:defRPr>
      </a:lvl4pPr>
      <a:lvl5pPr marL="137001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13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93FB2-8611-4BCA-BF9D-D717AB57B3F3}" type="datetimeFigureOut">
              <a:rPr lang="de-DE" smtClean="0"/>
              <a:t>29.09.20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C09F-77E9-423D-BB85-F032099F3E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7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45.png"/><Relationship Id="rId3" Type="http://schemas.openxmlformats.org/officeDocument/2006/relationships/image" Target="../media/image42.svg"/><Relationship Id="rId7" Type="http://schemas.openxmlformats.org/officeDocument/2006/relationships/image" Target="../media/image48.png"/><Relationship Id="rId12" Type="http://schemas.openxmlformats.org/officeDocument/2006/relationships/image" Target="../media/image4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3.png"/><Relationship Id="rId5" Type="http://schemas.openxmlformats.org/officeDocument/2006/relationships/image" Target="../media/image47.png"/><Relationship Id="rId10" Type="http://schemas.openxmlformats.org/officeDocument/2006/relationships/image" Target="../media/image34.svg"/><Relationship Id="rId4" Type="http://schemas.openxmlformats.org/officeDocument/2006/relationships/image" Target="../media/image24.png"/><Relationship Id="rId9" Type="http://schemas.openxmlformats.org/officeDocument/2006/relationships/image" Target="../media/image33.png"/><Relationship Id="rId14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ORION</a:t>
            </a:r>
            <a:br>
              <a:rPr lang="fr-BE" dirty="0"/>
            </a:br>
            <a:r>
              <a:rPr lang="fr-BE" sz="2800" dirty="0"/>
              <a:t>WP3 – data interoperability</a:t>
            </a:r>
            <a:br>
              <a:rPr lang="fr-BE" dirty="0"/>
            </a:br>
            <a:br>
              <a:rPr lang="fr-BE" dirty="0"/>
            </a:br>
            <a:endParaRPr lang="fr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774CB-C5A2-A947-B071-EAFCE3A4853C}"/>
              </a:ext>
            </a:extLst>
          </p:cNvPr>
          <p:cNvSpPr txBox="1"/>
          <p:nvPr/>
        </p:nvSpPr>
        <p:spPr>
          <a:xfrm>
            <a:off x="8448872" y="3425300"/>
            <a:ext cx="3115234" cy="2585323"/>
          </a:xfrm>
          <a:prstGeom prst="rect">
            <a:avLst/>
          </a:prstGeom>
          <a:solidFill>
            <a:srgbClr val="F47931"/>
          </a:solidFill>
          <a:ln>
            <a:solidFill>
              <a:srgbClr val="F4793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Fernanda Dórea</a:t>
            </a:r>
          </a:p>
          <a:p>
            <a:r>
              <a:rPr lang="en-US" dirty="0">
                <a:solidFill>
                  <a:schemeClr val="bg1"/>
                </a:solidFill>
              </a:rPr>
              <a:t>Swedish National Veterinary Institute (SVA)</a:t>
            </a:r>
          </a:p>
          <a:p>
            <a:endParaRPr lang="fr-BE" dirty="0"/>
          </a:p>
          <a:p>
            <a:r>
              <a:rPr lang="fr-BE" dirty="0"/>
              <a:t>Estibaliz LA Garrido</a:t>
            </a:r>
          </a:p>
          <a:p>
            <a:r>
              <a:rPr lang="fr-BE" dirty="0"/>
              <a:t>Nazareno Scaccia</a:t>
            </a:r>
          </a:p>
          <a:p>
            <a:r>
              <a:rPr lang="fr-BE" dirty="0"/>
              <a:t>Matthias Filter</a:t>
            </a:r>
          </a:p>
          <a:p>
            <a:r>
              <a:rPr lang="en-US" dirty="0">
                <a:solidFill>
                  <a:schemeClr val="bg1"/>
                </a:solidFill>
              </a:rPr>
              <a:t>German Federal Institute for Risk Assessment (</a:t>
            </a:r>
            <a:r>
              <a:rPr lang="en-US" dirty="0" err="1">
                <a:solidFill>
                  <a:schemeClr val="bg1"/>
                </a:solidFill>
              </a:rPr>
              <a:t>BfR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fr-BE" dirty="0"/>
          </a:p>
        </p:txBody>
      </p:sp>
      <p:pic>
        <p:nvPicPr>
          <p:cNvPr id="10" name="Bildobjekt 9" descr="En bild som visar mat, ritning&#10;&#10;Automatiskt genererad beskrivning">
            <a:extLst>
              <a:ext uri="{FF2B5EF4-FFF2-40B4-BE49-F238E27FC236}">
                <a16:creationId xmlns:a16="http://schemas.microsoft.com/office/drawing/2014/main" id="{E05B8021-29F6-4F12-9F69-B9FE1616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2" y="354591"/>
            <a:ext cx="1972965" cy="316990"/>
          </a:xfrm>
          <a:prstGeom prst="rect">
            <a:avLst/>
          </a:prstGeom>
        </p:spPr>
      </p:pic>
      <p:pic>
        <p:nvPicPr>
          <p:cNvPr id="1028" name="Picture 4" descr="Federal Institute for Risk Assessment - Wikipedia">
            <a:extLst>
              <a:ext uri="{FF2B5EF4-FFF2-40B4-BE49-F238E27FC236}">
                <a16:creationId xmlns:a16="http://schemas.microsoft.com/office/drawing/2014/main" id="{A94D1A24-A47B-4AB4-8A28-24DFB5F1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64" y="271167"/>
            <a:ext cx="1616160" cy="5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7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 16" descr="Databas">
            <a:extLst>
              <a:ext uri="{FF2B5EF4-FFF2-40B4-BE49-F238E27FC236}">
                <a16:creationId xmlns:a16="http://schemas.microsoft.com/office/drawing/2014/main" id="{EB182859-DF81-40B3-9F31-DE419AF5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347" y="3325707"/>
            <a:ext cx="1524000" cy="1524000"/>
          </a:xfrm>
          <a:prstGeom prst="rect">
            <a:avLst/>
          </a:prstGeom>
        </p:spPr>
      </p:pic>
      <p:pic>
        <p:nvPicPr>
          <p:cNvPr id="5" name="Platshållare för innehåll 4" descr="Server">
            <a:extLst>
              <a:ext uri="{FF2B5EF4-FFF2-40B4-BE49-F238E27FC236}">
                <a16:creationId xmlns:a16="http://schemas.microsoft.com/office/drawing/2014/main" id="{7B8D3293-370F-46B9-A9AE-A32FA1B75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4607" y="544499"/>
            <a:ext cx="1524000" cy="1524000"/>
          </a:xfrm>
        </p:spPr>
      </p:pic>
      <p:pic>
        <p:nvPicPr>
          <p:cNvPr id="2" name="Bild 1" descr="Databas">
            <a:extLst>
              <a:ext uri="{FF2B5EF4-FFF2-40B4-BE49-F238E27FC236}">
                <a16:creationId xmlns:a16="http://schemas.microsoft.com/office/drawing/2014/main" id="{FA5DC81B-7201-4270-B028-3BC2052E7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4135395"/>
            <a:ext cx="1524000" cy="1524000"/>
          </a:xfrm>
          <a:prstGeom prst="rect">
            <a:avLst/>
          </a:prstGeom>
        </p:spPr>
      </p:pic>
      <p:pic>
        <p:nvPicPr>
          <p:cNvPr id="4" name="Bild 3" descr="Dokument">
            <a:extLst>
              <a:ext uri="{FF2B5EF4-FFF2-40B4-BE49-F238E27FC236}">
                <a16:creationId xmlns:a16="http://schemas.microsoft.com/office/drawing/2014/main" id="{1192FB33-B03C-412E-A7B5-66E2E19C3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5210" y="3728720"/>
            <a:ext cx="1524000" cy="1524000"/>
          </a:xfrm>
          <a:prstGeom prst="rect">
            <a:avLst/>
          </a:prstGeom>
        </p:spPr>
      </p:pic>
      <p:sp>
        <p:nvSpPr>
          <p:cNvPr id="6" name="Kub 5">
            <a:extLst>
              <a:ext uri="{FF2B5EF4-FFF2-40B4-BE49-F238E27FC236}">
                <a16:creationId xmlns:a16="http://schemas.microsoft.com/office/drawing/2014/main" id="{9A7E3902-7770-4B2F-AC09-19485D8A87ED}"/>
              </a:ext>
            </a:extLst>
          </p:cNvPr>
          <p:cNvSpPr/>
          <p:nvPr/>
        </p:nvSpPr>
        <p:spPr>
          <a:xfrm>
            <a:off x="2906288" y="4604677"/>
            <a:ext cx="1078766" cy="1054718"/>
          </a:xfrm>
          <a:prstGeom prst="cube">
            <a:avLst>
              <a:gd name="adj" fmla="val 28606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Koppling: vinklad 22">
            <a:extLst>
              <a:ext uri="{FF2B5EF4-FFF2-40B4-BE49-F238E27FC236}">
                <a16:creationId xmlns:a16="http://schemas.microsoft.com/office/drawing/2014/main" id="{8AF8FE73-7991-41C1-9400-D39451474DEC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rot="5400000">
            <a:off x="2815373" y="714473"/>
            <a:ext cx="1257208" cy="396526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Koppling: vinklad 24">
            <a:extLst>
              <a:ext uri="{FF2B5EF4-FFF2-40B4-BE49-F238E27FC236}">
                <a16:creationId xmlns:a16="http://schemas.microsoft.com/office/drawing/2014/main" id="{C1DDE801-F0D5-40C1-B1B4-F460EE50454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243478" y="2421548"/>
            <a:ext cx="2536178" cy="1830080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Koppling: vinklad 26">
            <a:extLst>
              <a:ext uri="{FF2B5EF4-FFF2-40B4-BE49-F238E27FC236}">
                <a16:creationId xmlns:a16="http://schemas.microsoft.com/office/drawing/2014/main" id="{482A4ADF-55A3-491F-BC6A-5A136BE6CB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16200000" flipH="1">
            <a:off x="5108855" y="2386250"/>
            <a:ext cx="2066896" cy="1431393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ppling: vinklad 28">
            <a:extLst>
              <a:ext uri="{FF2B5EF4-FFF2-40B4-BE49-F238E27FC236}">
                <a16:creationId xmlns:a16="http://schemas.microsoft.com/office/drawing/2014/main" id="{052AF33C-4AEF-4E64-9A21-3D20D255F6F4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16200000" flipH="1">
            <a:off x="6911798" y="583307"/>
            <a:ext cx="1660221" cy="4630603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ruta 2">
            <a:extLst>
              <a:ext uri="{FF2B5EF4-FFF2-40B4-BE49-F238E27FC236}">
                <a16:creationId xmlns:a16="http://schemas.microsoft.com/office/drawing/2014/main" id="{5AE41992-AA6F-4016-A256-5AECEE8CD6E7}"/>
              </a:ext>
            </a:extLst>
          </p:cNvPr>
          <p:cNvSpPr txBox="1"/>
          <p:nvPr/>
        </p:nvSpPr>
        <p:spPr>
          <a:xfrm>
            <a:off x="998232" y="4849707"/>
            <a:ext cx="74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</a:t>
            </a:r>
          </a:p>
        </p:txBody>
      </p:sp>
      <p:sp>
        <p:nvSpPr>
          <p:cNvPr id="12" name="Rubrik 2">
            <a:extLst>
              <a:ext uri="{FF2B5EF4-FFF2-40B4-BE49-F238E27FC236}">
                <a16:creationId xmlns:a16="http://schemas.microsoft.com/office/drawing/2014/main" id="{D96C7496-B809-43F7-8787-4356B5379854}"/>
              </a:ext>
            </a:extLst>
          </p:cNvPr>
          <p:cNvSpPr txBox="1">
            <a:spLocks/>
          </p:cNvSpPr>
          <p:nvPr/>
        </p:nvSpPr>
        <p:spPr>
          <a:xfrm>
            <a:off x="7502441" y="325776"/>
            <a:ext cx="4364212" cy="1616040"/>
          </a:xfrm>
          <a:prstGeom prst="rect">
            <a:avLst/>
          </a:prstGeom>
          <a:gradFill rotWithShape="1">
            <a:gsLst>
              <a:gs pos="0">
                <a:srgbClr val="A8D08D">
                  <a:lumMod val="110000"/>
                  <a:satMod val="105000"/>
                  <a:tint val="67000"/>
                </a:srgbClr>
              </a:gs>
              <a:gs pos="50000">
                <a:srgbClr val="A8D08D">
                  <a:lumMod val="105000"/>
                  <a:satMod val="103000"/>
                  <a:tint val="73000"/>
                </a:srgbClr>
              </a:gs>
              <a:gs pos="100000">
                <a:srgbClr val="A8D08D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8D08D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Next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on TO-DO: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Define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datasets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HSO to make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both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sv-SE" sz="3200" b="0" i="1" u="sng" strike="noStrike" kern="1200" cap="none" spc="0" normalizeH="0" baseline="0" noProof="0" dirty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</a:t>
            </a:r>
            <a:r>
              <a:rPr kumimoji="0" lang="sv-SE" sz="3200" b="0" i="1" u="sng" strike="noStrike" kern="1200" cap="none" spc="0" normalizeH="0" baseline="0" noProof="0" dirty="0" err="1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datasets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linkable</a:t>
            </a:r>
            <a:endParaRPr kumimoji="0" lang="sv-SE" sz="3200" b="0" i="1" u="none" strike="noStrike" kern="1200" cap="none" spc="0" normalizeH="0" baseline="0" noProof="0" dirty="0">
              <a:ln>
                <a:noFill/>
              </a:ln>
              <a:solidFill>
                <a:srgbClr val="00679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DF64658-74A7-4802-8CB9-6F81A9F48B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9703" y="5398411"/>
            <a:ext cx="5488428" cy="1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3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2832D95-8203-4D83-A6CB-B0D6496AD4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Automated</a:t>
            </a:r>
            <a:r>
              <a:rPr lang="sv-SE" dirty="0"/>
              <a:t> </a:t>
            </a:r>
            <a:r>
              <a:rPr lang="sv-SE" dirty="0" err="1"/>
              <a:t>workflows</a:t>
            </a:r>
            <a:r>
              <a:rPr lang="sv-SE" dirty="0"/>
              <a:t> to data annotation</a:t>
            </a:r>
          </a:p>
          <a:p>
            <a:endParaRPr lang="sv-SE" dirty="0"/>
          </a:p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 of OH </a:t>
            </a:r>
            <a:r>
              <a:rPr lang="sv-SE" dirty="0" err="1"/>
              <a:t>surveillance</a:t>
            </a:r>
            <a:r>
              <a:rPr lang="sv-SE" dirty="0"/>
              <a:t> data</a:t>
            </a:r>
          </a:p>
          <a:p>
            <a:endParaRPr lang="sv-SE" dirty="0"/>
          </a:p>
          <a:p>
            <a:r>
              <a:rPr lang="sv-SE" dirty="0"/>
              <a:t>RDF to Excel </a:t>
            </a:r>
            <a:r>
              <a:rPr lang="sv-SE" dirty="0" err="1"/>
              <a:t>workflows</a:t>
            </a:r>
            <a:r>
              <a:rPr lang="sv-SE" dirty="0"/>
              <a:t> to </a:t>
            </a:r>
            <a:r>
              <a:rPr lang="sv-SE" dirty="0" err="1"/>
              <a:t>retrieve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data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6D5946D-1DA7-423E-AA19-2C1592E8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 </a:t>
            </a:r>
            <a:r>
              <a:rPr lang="sv-SE" dirty="0" err="1"/>
              <a:t>practice</a:t>
            </a:r>
            <a:r>
              <a:rPr lang="sv-SE" dirty="0"/>
              <a:t> - </a:t>
            </a:r>
            <a:r>
              <a:rPr lang="sv-SE" dirty="0" err="1"/>
              <a:t>tools</a:t>
            </a:r>
            <a:endParaRPr lang="sv-SE" dirty="0"/>
          </a:p>
        </p:txBody>
      </p:sp>
      <p:pic>
        <p:nvPicPr>
          <p:cNvPr id="1026" name="Picture 2" descr="KNIME | Open for Innovation">
            <a:extLst>
              <a:ext uri="{FF2B5EF4-FFF2-40B4-BE49-F238E27FC236}">
                <a16:creationId xmlns:a16="http://schemas.microsoft.com/office/drawing/2014/main" id="{365FE68F-4173-4C7A-99C7-15EFE9FC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048" y="4584246"/>
            <a:ext cx="42005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ederal Institute for Risk Assessment - Wikipedia">
            <a:extLst>
              <a:ext uri="{FF2B5EF4-FFF2-40B4-BE49-F238E27FC236}">
                <a16:creationId xmlns:a16="http://schemas.microsoft.com/office/drawing/2014/main" id="{E13C21C2-95B5-4240-A9FA-73F53AF4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53" y="4871917"/>
            <a:ext cx="2302439" cy="7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5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CD8C32-5F16-8144-BFE2-FFA9D01BE71E}"/>
              </a:ext>
            </a:extLst>
          </p:cNvPr>
          <p:cNvSpPr txBox="1"/>
          <p:nvPr/>
        </p:nvSpPr>
        <p:spPr>
          <a:xfrm>
            <a:off x="2764800" y="3669323"/>
            <a:ext cx="68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47931"/>
                </a:solidFill>
              </a:rPr>
              <a:t>fernanda.dorea@sva.se</a:t>
            </a:r>
          </a:p>
          <a:p>
            <a:pPr algn="ctr"/>
            <a:r>
              <a:rPr lang="en-US" sz="2400" b="1" dirty="0">
                <a:solidFill>
                  <a:srgbClr val="F47931"/>
                </a:solidFill>
              </a:rPr>
              <a:t>datadrivensurveillance.org/ontology</a:t>
            </a:r>
          </a:p>
        </p:txBody>
      </p:sp>
      <p:pic>
        <p:nvPicPr>
          <p:cNvPr id="4" name="Bildobjekt 3" descr="En bild som visar mat, ritning&#10;&#10;Automatiskt genererad beskrivning">
            <a:extLst>
              <a:ext uri="{FF2B5EF4-FFF2-40B4-BE49-F238E27FC236}">
                <a16:creationId xmlns:a16="http://schemas.microsoft.com/office/drawing/2014/main" id="{60AE4B58-0984-43A2-BB8F-43751F49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2" y="354590"/>
            <a:ext cx="2448702" cy="3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7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3C3D64EE-4718-421B-B56D-6CE07832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206" y="173137"/>
            <a:ext cx="4591308" cy="1018896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v-SE" dirty="0" err="1"/>
              <a:t>Syntatic</a:t>
            </a:r>
            <a:r>
              <a:rPr lang="sv-SE" dirty="0"/>
              <a:t> </a:t>
            </a:r>
            <a:r>
              <a:rPr lang="sv-SE" dirty="0" err="1"/>
              <a:t>interoperability</a:t>
            </a:r>
            <a:endParaRPr lang="sv-SE" dirty="0"/>
          </a:p>
        </p:txBody>
      </p:sp>
      <p:pic>
        <p:nvPicPr>
          <p:cNvPr id="4" name="Bild 3" descr="Ett kugghjul">
            <a:extLst>
              <a:ext uri="{FF2B5EF4-FFF2-40B4-BE49-F238E27FC236}">
                <a16:creationId xmlns:a16="http://schemas.microsoft.com/office/drawing/2014/main" id="{450BA11B-B49F-4166-8C25-0F40DCE33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579" y="2270206"/>
            <a:ext cx="914400" cy="914400"/>
          </a:xfrm>
          <a:prstGeom prst="rect">
            <a:avLst/>
          </a:prstGeom>
        </p:spPr>
      </p:pic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B065CF7A-4F9A-4D04-80B3-C75B07A20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5205" y="1606378"/>
            <a:ext cx="4591308" cy="2032687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v-SE" dirty="0" err="1"/>
              <a:t>Terminologies</a:t>
            </a:r>
            <a:r>
              <a:rPr lang="sv-SE" dirty="0"/>
              <a:t>, data standards, </a:t>
            </a:r>
            <a:r>
              <a:rPr lang="sv-SE" dirty="0" err="1"/>
              <a:t>dictionaries</a:t>
            </a:r>
            <a:endParaRPr lang="sv-SE" dirty="0"/>
          </a:p>
        </p:txBody>
      </p:sp>
      <p:graphicFrame>
        <p:nvGraphicFramePr>
          <p:cNvPr id="13" name="Tabell 9">
            <a:extLst>
              <a:ext uri="{FF2B5EF4-FFF2-40B4-BE49-F238E27FC236}">
                <a16:creationId xmlns:a16="http://schemas.microsoft.com/office/drawing/2014/main" id="{A2AE73FE-F4D0-47C6-A3DB-F5F2C4888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38825"/>
              </p:ext>
            </p:extLst>
          </p:nvPr>
        </p:nvGraphicFramePr>
        <p:xfrm>
          <a:off x="3274883" y="2525869"/>
          <a:ext cx="1088081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81">
                  <a:extLst>
                    <a:ext uri="{9D8B030D-6E8A-4147-A177-3AD203B41FA5}">
                      <a16:colId xmlns:a16="http://schemas.microsoft.com/office/drawing/2014/main" val="408116588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Symptom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err="1"/>
                        <a:t>Diarrhoea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50423"/>
                  </a:ext>
                </a:extLst>
              </a:tr>
            </a:tbl>
          </a:graphicData>
        </a:graphic>
      </p:graphicFrame>
      <p:graphicFrame>
        <p:nvGraphicFramePr>
          <p:cNvPr id="20" name="Tabell 9">
            <a:extLst>
              <a:ext uri="{FF2B5EF4-FFF2-40B4-BE49-F238E27FC236}">
                <a16:creationId xmlns:a16="http://schemas.microsoft.com/office/drawing/2014/main" id="{901097BC-CEED-4787-BAC4-E3C28BAF9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88749"/>
              </p:ext>
            </p:extLst>
          </p:nvPr>
        </p:nvGraphicFramePr>
        <p:xfrm>
          <a:off x="5007919" y="2525869"/>
          <a:ext cx="1088081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81">
                  <a:extLst>
                    <a:ext uri="{9D8B030D-6E8A-4147-A177-3AD203B41FA5}">
                      <a16:colId xmlns:a16="http://schemas.microsoft.com/office/drawing/2014/main" val="408116588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Symptom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err="1"/>
                        <a:t>Diarréia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50423"/>
                  </a:ext>
                </a:extLst>
              </a:tr>
            </a:tbl>
          </a:graphicData>
        </a:graphic>
      </p:graphicFrame>
      <p:graphicFrame>
        <p:nvGraphicFramePr>
          <p:cNvPr id="21" name="Tabell 9">
            <a:extLst>
              <a:ext uri="{FF2B5EF4-FFF2-40B4-BE49-F238E27FC236}">
                <a16:creationId xmlns:a16="http://schemas.microsoft.com/office/drawing/2014/main" id="{576FAE46-C276-4946-A9BF-389757BCA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67091"/>
              </p:ext>
            </p:extLst>
          </p:nvPr>
        </p:nvGraphicFramePr>
        <p:xfrm>
          <a:off x="2085887" y="2525868"/>
          <a:ext cx="1088081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81">
                  <a:extLst>
                    <a:ext uri="{9D8B030D-6E8A-4147-A177-3AD203B41FA5}">
                      <a16:colId xmlns:a16="http://schemas.microsoft.com/office/drawing/2014/main" val="408116588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Symptom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err="1"/>
                        <a:t>Diarrea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50423"/>
                  </a:ext>
                </a:extLst>
              </a:tr>
            </a:tbl>
          </a:graphicData>
        </a:graphic>
      </p:graphicFrame>
      <p:sp>
        <p:nvSpPr>
          <p:cNvPr id="22" name="Platshållare för text 14">
            <a:extLst>
              <a:ext uri="{FF2B5EF4-FFF2-40B4-BE49-F238E27FC236}">
                <a16:creationId xmlns:a16="http://schemas.microsoft.com/office/drawing/2014/main" id="{A2615FE2-34A7-4A04-A2F9-73664CA9D116}"/>
              </a:ext>
            </a:extLst>
          </p:cNvPr>
          <p:cNvSpPr txBox="1">
            <a:spLocks/>
          </p:cNvSpPr>
          <p:nvPr/>
        </p:nvSpPr>
        <p:spPr>
          <a:xfrm>
            <a:off x="1795205" y="3822357"/>
            <a:ext cx="4591308" cy="91645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4793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4793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85838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4793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84213" indent="-5984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Minimum information </a:t>
            </a:r>
            <a:r>
              <a:rPr lang="sv-SE" dirty="0" err="1"/>
              <a:t>tables</a:t>
            </a:r>
            <a:endParaRPr lang="sv-SE" dirty="0"/>
          </a:p>
        </p:txBody>
      </p:sp>
      <p:sp>
        <p:nvSpPr>
          <p:cNvPr id="23" name="Platshållare för text 14">
            <a:extLst>
              <a:ext uri="{FF2B5EF4-FFF2-40B4-BE49-F238E27FC236}">
                <a16:creationId xmlns:a16="http://schemas.microsoft.com/office/drawing/2014/main" id="{5ECFBAFC-12DF-4A05-B000-35B7F6C02A33}"/>
              </a:ext>
            </a:extLst>
          </p:cNvPr>
          <p:cNvSpPr txBox="1">
            <a:spLocks/>
          </p:cNvSpPr>
          <p:nvPr/>
        </p:nvSpPr>
        <p:spPr>
          <a:xfrm>
            <a:off x="1795206" y="4936525"/>
            <a:ext cx="4591308" cy="91645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4793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4793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85838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4793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84213" indent="-5984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Mappings</a:t>
            </a:r>
            <a:r>
              <a:rPr lang="sv-SE" dirty="0"/>
              <a:t>, data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24" name="Rubrik 4">
            <a:extLst>
              <a:ext uri="{FF2B5EF4-FFF2-40B4-BE49-F238E27FC236}">
                <a16:creationId xmlns:a16="http://schemas.microsoft.com/office/drawing/2014/main" id="{1C5488D2-339C-4F3B-AD8D-52717BFEC2CB}"/>
              </a:ext>
            </a:extLst>
          </p:cNvPr>
          <p:cNvSpPr txBox="1">
            <a:spLocks/>
          </p:cNvSpPr>
          <p:nvPr/>
        </p:nvSpPr>
        <p:spPr>
          <a:xfrm>
            <a:off x="6958739" y="173137"/>
            <a:ext cx="4591308" cy="1018896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Semantic</a:t>
            </a:r>
            <a:r>
              <a:rPr lang="sv-SE" dirty="0"/>
              <a:t> </a:t>
            </a:r>
            <a:r>
              <a:rPr lang="sv-SE" dirty="0" err="1"/>
              <a:t>interoperability</a:t>
            </a:r>
            <a:endParaRPr lang="sv-SE" dirty="0"/>
          </a:p>
        </p:txBody>
      </p:sp>
      <p:sp>
        <p:nvSpPr>
          <p:cNvPr id="25" name="Platshållare för text 14">
            <a:extLst>
              <a:ext uri="{FF2B5EF4-FFF2-40B4-BE49-F238E27FC236}">
                <a16:creationId xmlns:a16="http://schemas.microsoft.com/office/drawing/2014/main" id="{52E6F8ED-DCB8-4E68-952C-02C73DA65BCB}"/>
              </a:ext>
            </a:extLst>
          </p:cNvPr>
          <p:cNvSpPr txBox="1">
            <a:spLocks/>
          </p:cNvSpPr>
          <p:nvPr/>
        </p:nvSpPr>
        <p:spPr>
          <a:xfrm>
            <a:off x="6958739" y="1606378"/>
            <a:ext cx="4591308" cy="424660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4793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4793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85838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4793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84213" indent="-5984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Meaning</a:t>
            </a:r>
            <a:r>
              <a:rPr lang="sv-SE" dirty="0"/>
              <a:t>, </a:t>
            </a:r>
            <a:r>
              <a:rPr lang="sv-SE" dirty="0" err="1"/>
              <a:t>context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graphicFrame>
        <p:nvGraphicFramePr>
          <p:cNvPr id="26" name="Tabell 9">
            <a:extLst>
              <a:ext uri="{FF2B5EF4-FFF2-40B4-BE49-F238E27FC236}">
                <a16:creationId xmlns:a16="http://schemas.microsoft.com/office/drawing/2014/main" id="{A5C37875-D24C-4A69-B3C1-3E1DD7E50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55593"/>
              </p:ext>
            </p:extLst>
          </p:nvPr>
        </p:nvGraphicFramePr>
        <p:xfrm>
          <a:off x="9529288" y="2325231"/>
          <a:ext cx="1088081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81">
                  <a:extLst>
                    <a:ext uri="{9D8B030D-6E8A-4147-A177-3AD203B41FA5}">
                      <a16:colId xmlns:a16="http://schemas.microsoft.com/office/drawing/2014/main" val="408116588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err="1"/>
                        <a:t>Fecal</a:t>
                      </a:r>
                      <a:r>
                        <a:rPr lang="sv-SE" sz="1400" dirty="0"/>
                        <a:t> </a:t>
                      </a:r>
                      <a:r>
                        <a:rPr lang="sv-SE" sz="1400" dirty="0" err="1"/>
                        <a:t>swab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50423"/>
                  </a:ext>
                </a:extLst>
              </a:tr>
            </a:tbl>
          </a:graphicData>
        </a:graphic>
      </p:graphicFrame>
      <p:graphicFrame>
        <p:nvGraphicFramePr>
          <p:cNvPr id="27" name="Tabell 9">
            <a:extLst>
              <a:ext uri="{FF2B5EF4-FFF2-40B4-BE49-F238E27FC236}">
                <a16:creationId xmlns:a16="http://schemas.microsoft.com/office/drawing/2014/main" id="{F6D26973-5EFC-45A8-944F-A7C2E3A3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28582"/>
              </p:ext>
            </p:extLst>
          </p:nvPr>
        </p:nvGraphicFramePr>
        <p:xfrm>
          <a:off x="7699973" y="2325231"/>
          <a:ext cx="1088081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81">
                  <a:extLst>
                    <a:ext uri="{9D8B030D-6E8A-4147-A177-3AD203B41FA5}">
                      <a16:colId xmlns:a16="http://schemas.microsoft.com/office/drawing/2014/main" val="408116588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Farm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50423"/>
                  </a:ext>
                </a:extLst>
              </a:tr>
            </a:tbl>
          </a:graphicData>
        </a:graphic>
      </p:graphicFrame>
      <p:graphicFrame>
        <p:nvGraphicFramePr>
          <p:cNvPr id="28" name="Tabell 9">
            <a:extLst>
              <a:ext uri="{FF2B5EF4-FFF2-40B4-BE49-F238E27FC236}">
                <a16:creationId xmlns:a16="http://schemas.microsoft.com/office/drawing/2014/main" id="{D80D0C23-4A4E-4440-B2B2-E4D51437C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934"/>
              </p:ext>
            </p:extLst>
          </p:nvPr>
        </p:nvGraphicFramePr>
        <p:xfrm>
          <a:off x="9529288" y="3445651"/>
          <a:ext cx="1088081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81">
                  <a:extLst>
                    <a:ext uri="{9D8B030D-6E8A-4147-A177-3AD203B41FA5}">
                      <a16:colId xmlns:a16="http://schemas.microsoft.com/office/drawing/2014/main" val="408116588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Broilers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50423"/>
                  </a:ext>
                </a:extLst>
              </a:tr>
            </a:tbl>
          </a:graphicData>
        </a:graphic>
      </p:graphicFrame>
      <p:graphicFrame>
        <p:nvGraphicFramePr>
          <p:cNvPr id="29" name="Tabell 9">
            <a:extLst>
              <a:ext uri="{FF2B5EF4-FFF2-40B4-BE49-F238E27FC236}">
                <a16:creationId xmlns:a16="http://schemas.microsoft.com/office/drawing/2014/main" id="{70BF33C6-3CB5-4C35-B046-64FA24A4D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9800"/>
              </p:ext>
            </p:extLst>
          </p:nvPr>
        </p:nvGraphicFramePr>
        <p:xfrm>
          <a:off x="7699973" y="3445651"/>
          <a:ext cx="1088081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81">
                  <a:extLst>
                    <a:ext uri="{9D8B030D-6E8A-4147-A177-3AD203B41FA5}">
                      <a16:colId xmlns:a16="http://schemas.microsoft.com/office/drawing/2014/main" val="408116588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Chickens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50423"/>
                  </a:ext>
                </a:extLst>
              </a:tr>
            </a:tbl>
          </a:graphicData>
        </a:graphic>
      </p:graphicFrame>
      <p:graphicFrame>
        <p:nvGraphicFramePr>
          <p:cNvPr id="30" name="Tabell 9">
            <a:extLst>
              <a:ext uri="{FF2B5EF4-FFF2-40B4-BE49-F238E27FC236}">
                <a16:creationId xmlns:a16="http://schemas.microsoft.com/office/drawing/2014/main" id="{26219689-B3E0-48E6-B657-3594B8E22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009"/>
              </p:ext>
            </p:extLst>
          </p:nvPr>
        </p:nvGraphicFramePr>
        <p:xfrm>
          <a:off x="9405720" y="4649317"/>
          <a:ext cx="1758609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09">
                  <a:extLst>
                    <a:ext uri="{9D8B030D-6E8A-4147-A177-3AD203B41FA5}">
                      <a16:colId xmlns:a16="http://schemas.microsoft.com/office/drawing/2014/main" val="408116588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err="1"/>
                        <a:t>Campylobacteriosis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50423"/>
                  </a:ext>
                </a:extLst>
              </a:tr>
            </a:tbl>
          </a:graphicData>
        </a:graphic>
      </p:graphicFrame>
      <p:graphicFrame>
        <p:nvGraphicFramePr>
          <p:cNvPr id="31" name="Tabell 9">
            <a:extLst>
              <a:ext uri="{FF2B5EF4-FFF2-40B4-BE49-F238E27FC236}">
                <a16:creationId xmlns:a16="http://schemas.microsoft.com/office/drawing/2014/main" id="{C9B0D519-91AD-4C1F-A272-6617FCDF2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07202"/>
              </p:ext>
            </p:extLst>
          </p:nvPr>
        </p:nvGraphicFramePr>
        <p:xfrm>
          <a:off x="7389342" y="4649317"/>
          <a:ext cx="1501346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346">
                  <a:extLst>
                    <a:ext uri="{9D8B030D-6E8A-4147-A177-3AD203B41FA5}">
                      <a16:colId xmlns:a16="http://schemas.microsoft.com/office/drawing/2014/main" val="408116588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err="1"/>
                        <a:t>Campylobacter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350423"/>
                  </a:ext>
                </a:extLst>
              </a:tr>
            </a:tbl>
          </a:graphicData>
        </a:graphic>
      </p:graphicFrame>
      <p:sp>
        <p:nvSpPr>
          <p:cNvPr id="2" name="Pil: höger 1">
            <a:extLst>
              <a:ext uri="{FF2B5EF4-FFF2-40B4-BE49-F238E27FC236}">
                <a16:creationId xmlns:a16="http://schemas.microsoft.com/office/drawing/2014/main" id="{C378FB45-BB53-4297-8D21-A45E05C44B53}"/>
              </a:ext>
            </a:extLst>
          </p:cNvPr>
          <p:cNvSpPr/>
          <p:nvPr/>
        </p:nvSpPr>
        <p:spPr>
          <a:xfrm>
            <a:off x="6321220" y="97942"/>
            <a:ext cx="637519" cy="1260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974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 descr="Image result for curved arrow large bas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 rot="7588314">
            <a:off x="4695825" y="1087438"/>
            <a:ext cx="2936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72750" y="2326317"/>
            <a:ext cx="242650" cy="575284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2635" y="2146186"/>
            <a:ext cx="221418" cy="594493"/>
          </a:xfrm>
          <a:prstGeom prst="rect">
            <a:avLst/>
          </a:prstGeom>
        </p:spPr>
      </p:pic>
      <p:pic>
        <p:nvPicPr>
          <p:cNvPr id="19" name="Bildobjekt 1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0585" y="2506449"/>
            <a:ext cx="242650" cy="575284"/>
          </a:xfrm>
          <a:prstGeom prst="rect">
            <a:avLst/>
          </a:prstGeom>
        </p:spPr>
      </p:pic>
      <p:pic>
        <p:nvPicPr>
          <p:cNvPr id="20" name="Bildobjekt 1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70471" y="2326317"/>
            <a:ext cx="221418" cy="594493"/>
          </a:xfrm>
          <a:prstGeom prst="rect">
            <a:avLst/>
          </a:prstGeom>
        </p:spPr>
      </p:pic>
      <p:pic>
        <p:nvPicPr>
          <p:cNvPr id="21" name="Bildobjekt 2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48421" y="2686580"/>
            <a:ext cx="242650" cy="575284"/>
          </a:xfrm>
          <a:prstGeom prst="rect">
            <a:avLst/>
          </a:prstGeom>
        </p:spPr>
      </p:pic>
      <p:pic>
        <p:nvPicPr>
          <p:cNvPr id="22" name="Bildobjekt 2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8307" y="2506449"/>
            <a:ext cx="221418" cy="594493"/>
          </a:xfrm>
          <a:prstGeom prst="rect">
            <a:avLst/>
          </a:prstGeom>
        </p:spPr>
      </p:pic>
      <p:pic>
        <p:nvPicPr>
          <p:cNvPr id="23" name="Bildobjekt 2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9990" y="2866712"/>
            <a:ext cx="242650" cy="575284"/>
          </a:xfrm>
          <a:prstGeom prst="rect">
            <a:avLst/>
          </a:prstGeom>
        </p:spPr>
      </p:pic>
      <p:pic>
        <p:nvPicPr>
          <p:cNvPr id="24" name="Bildobjekt 2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99876" y="2686580"/>
            <a:ext cx="221418" cy="59449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54977" y="2632481"/>
            <a:ext cx="242650" cy="575284"/>
          </a:xfrm>
          <a:prstGeom prst="rect">
            <a:avLst/>
          </a:prstGeom>
        </p:spPr>
      </p:pic>
      <p:pic>
        <p:nvPicPr>
          <p:cNvPr id="26" name="Bildobjekt 2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4863" y="2452350"/>
            <a:ext cx="221418" cy="594493"/>
          </a:xfrm>
          <a:prstGeom prst="rect">
            <a:avLst/>
          </a:prstGeom>
        </p:spPr>
      </p:pic>
      <p:pic>
        <p:nvPicPr>
          <p:cNvPr id="27" name="Bildobjekt 2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1094" y="3147250"/>
            <a:ext cx="242650" cy="575284"/>
          </a:xfrm>
          <a:prstGeom prst="rect">
            <a:avLst/>
          </a:prstGeom>
        </p:spPr>
      </p:pic>
      <p:pic>
        <p:nvPicPr>
          <p:cNvPr id="28" name="Bildobjekt 2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00980" y="2967119"/>
            <a:ext cx="221418" cy="594493"/>
          </a:xfrm>
          <a:prstGeom prst="rect">
            <a:avLst/>
          </a:prstGeom>
        </p:spPr>
      </p:pic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8307" y="3086736"/>
            <a:ext cx="242650" cy="575284"/>
          </a:xfrm>
          <a:prstGeom prst="rect">
            <a:avLst/>
          </a:prstGeom>
        </p:spPr>
      </p:pic>
      <p:pic>
        <p:nvPicPr>
          <p:cNvPr id="30" name="Bildobjekt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68192" y="2906605"/>
            <a:ext cx="221418" cy="594493"/>
          </a:xfrm>
          <a:prstGeom prst="rect">
            <a:avLst/>
          </a:prstGeom>
        </p:spPr>
      </p:pic>
      <p:pic>
        <p:nvPicPr>
          <p:cNvPr id="31" name="Bildobjekt 3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27096" y="3434892"/>
            <a:ext cx="242650" cy="575284"/>
          </a:xfrm>
          <a:prstGeom prst="rect">
            <a:avLst/>
          </a:prstGeom>
        </p:spPr>
      </p:pic>
      <p:pic>
        <p:nvPicPr>
          <p:cNvPr id="32" name="Bildobjekt 31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6981" y="3254761"/>
            <a:ext cx="221418" cy="594493"/>
          </a:xfrm>
          <a:prstGeom prst="rect">
            <a:avLst/>
          </a:prstGeom>
        </p:spPr>
      </p:pic>
      <p:pic>
        <p:nvPicPr>
          <p:cNvPr id="33" name="Bildobjekt 3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9286" y="3142691"/>
            <a:ext cx="242650" cy="575284"/>
          </a:xfrm>
          <a:prstGeom prst="rect">
            <a:avLst/>
          </a:prstGeom>
        </p:spPr>
      </p:pic>
      <p:pic>
        <p:nvPicPr>
          <p:cNvPr id="34" name="Bildobjekt 3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16307" y="3327382"/>
            <a:ext cx="221418" cy="594493"/>
          </a:xfrm>
          <a:prstGeom prst="rect">
            <a:avLst/>
          </a:prstGeom>
        </p:spPr>
      </p:pic>
      <p:pic>
        <p:nvPicPr>
          <p:cNvPr id="35" name="Bildobjekt 34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2263" y="1743950"/>
            <a:ext cx="400301" cy="512581"/>
          </a:xfrm>
          <a:prstGeom prst="rect">
            <a:avLst/>
          </a:prstGeom>
        </p:spPr>
      </p:pic>
      <p:pic>
        <p:nvPicPr>
          <p:cNvPr id="36" name="Bildobjekt 3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7287" y="1656823"/>
            <a:ext cx="400301" cy="512581"/>
          </a:xfrm>
          <a:prstGeom prst="rect">
            <a:avLst/>
          </a:prstGeom>
        </p:spPr>
      </p:pic>
      <p:pic>
        <p:nvPicPr>
          <p:cNvPr id="37" name="Bildobjekt 3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39775" y="1980509"/>
            <a:ext cx="400301" cy="512581"/>
          </a:xfrm>
          <a:prstGeom prst="rect">
            <a:avLst/>
          </a:prstGeom>
        </p:spPr>
      </p:pic>
      <p:pic>
        <p:nvPicPr>
          <p:cNvPr id="38" name="Bildobjekt 37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12093" y="1715517"/>
            <a:ext cx="400301" cy="512581"/>
          </a:xfrm>
          <a:prstGeom prst="rect">
            <a:avLst/>
          </a:prstGeom>
        </p:spPr>
      </p:pic>
      <p:pic>
        <p:nvPicPr>
          <p:cNvPr id="39" name="Bildobjekt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82462" y="1798130"/>
            <a:ext cx="400301" cy="512581"/>
          </a:xfrm>
          <a:prstGeom prst="rect">
            <a:avLst/>
          </a:prstGeom>
        </p:spPr>
      </p:pic>
      <p:pic>
        <p:nvPicPr>
          <p:cNvPr id="40" name="Bildobjekt 39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15608" y="2085544"/>
            <a:ext cx="400301" cy="512581"/>
          </a:xfrm>
          <a:prstGeom prst="rect">
            <a:avLst/>
          </a:prstGeom>
        </p:spPr>
      </p:pic>
      <p:pic>
        <p:nvPicPr>
          <p:cNvPr id="41" name="Bildobjekt 4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9540" y="2228099"/>
            <a:ext cx="400301" cy="512581"/>
          </a:xfrm>
          <a:prstGeom prst="rect">
            <a:avLst/>
          </a:prstGeom>
        </p:spPr>
      </p:pic>
      <p:pic>
        <p:nvPicPr>
          <p:cNvPr id="42" name="Bildobjekt 41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4751" y="2255186"/>
            <a:ext cx="400301" cy="512581"/>
          </a:xfrm>
          <a:prstGeom prst="rect">
            <a:avLst/>
          </a:prstGeom>
        </p:spPr>
      </p:pic>
      <p:pic>
        <p:nvPicPr>
          <p:cNvPr id="43" name="Bildobjekt 42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74795" y="2501791"/>
            <a:ext cx="400301" cy="512581"/>
          </a:xfrm>
          <a:prstGeom prst="rect">
            <a:avLst/>
          </a:prstGeom>
        </p:spPr>
      </p:pic>
      <p:pic>
        <p:nvPicPr>
          <p:cNvPr id="44" name="Bildobjekt 43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0442" y="2125626"/>
            <a:ext cx="400301" cy="512581"/>
          </a:xfrm>
          <a:prstGeom prst="rect">
            <a:avLst/>
          </a:prstGeom>
        </p:spPr>
      </p:pic>
      <p:pic>
        <p:nvPicPr>
          <p:cNvPr id="45" name="Bildobjekt 44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0890" y="2484389"/>
            <a:ext cx="400301" cy="512581"/>
          </a:xfrm>
          <a:prstGeom prst="rect">
            <a:avLst/>
          </a:prstGeom>
        </p:spPr>
      </p:pic>
      <p:pic>
        <p:nvPicPr>
          <p:cNvPr id="46" name="Bildobjekt 4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1191" y="2389020"/>
            <a:ext cx="400301" cy="512581"/>
          </a:xfrm>
          <a:prstGeom prst="rect">
            <a:avLst/>
          </a:prstGeom>
        </p:spPr>
      </p:pic>
      <p:pic>
        <p:nvPicPr>
          <p:cNvPr id="42016" name="Bild 46" descr="Tillagad kalkon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2088" y="3157538"/>
            <a:ext cx="4683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7" name="Bild 47" descr="Tillagad kalkon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5338" y="3049588"/>
            <a:ext cx="46831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8" name="Bild 48" descr="Tillagad kalkon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1038" y="3479800"/>
            <a:ext cx="4667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9" name="Bild 49" descr="Tillagad kalkon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4438" y="3622675"/>
            <a:ext cx="4683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0" name="Bild 50" descr="Tillagad kalkon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75263" y="3143250"/>
            <a:ext cx="4683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ktangel 51"/>
          <p:cNvSpPr/>
          <p:nvPr/>
        </p:nvSpPr>
        <p:spPr>
          <a:xfrm>
            <a:off x="1814513" y="3227388"/>
            <a:ext cx="1719262" cy="2524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7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prevalence</a:t>
            </a:r>
            <a:endParaRPr kumimoji="0" lang="sv-SE" sz="127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ktangel 52"/>
          <p:cNvSpPr/>
          <p:nvPr/>
        </p:nvSpPr>
        <p:spPr>
          <a:xfrm>
            <a:off x="7318375" y="3781425"/>
            <a:ext cx="1497013" cy="254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7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cases</a:t>
            </a:r>
            <a:endParaRPr kumimoji="0" lang="sv-SE" sz="127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ktangel 53"/>
          <p:cNvSpPr/>
          <p:nvPr/>
        </p:nvSpPr>
        <p:spPr>
          <a:xfrm>
            <a:off x="10067925" y="3795713"/>
            <a:ext cx="1147763" cy="2524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7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outbreaks</a:t>
            </a:r>
            <a:endParaRPr kumimoji="0" lang="sv-SE" sz="127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Ellips 54"/>
          <p:cNvSpPr/>
          <p:nvPr/>
        </p:nvSpPr>
        <p:spPr>
          <a:xfrm>
            <a:off x="9586913" y="2447925"/>
            <a:ext cx="666750" cy="1270000"/>
          </a:xfrm>
          <a:prstGeom prst="ellipse">
            <a:avLst/>
          </a:prstGeom>
          <a:solidFill>
            <a:srgbClr val="FF0000">
              <a:alpha val="10196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1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" name="Picture 2" descr="Image result for curved arrow large base">
            <a:extLst>
              <a:ext uri="{FF2B5EF4-FFF2-40B4-BE49-F238E27FC236}">
                <a16:creationId xmlns:a16="http://schemas.microsoft.com/office/drawing/2014/main" id="{EC8D04D1-0E83-48FF-8175-7619B9DC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 rot="14011686" flipH="1">
            <a:off x="4783915" y="1033993"/>
            <a:ext cx="2936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6052C872-A39D-4E86-88B7-A73EF0A11DA3}"/>
              </a:ext>
            </a:extLst>
          </p:cNvPr>
          <p:cNvSpPr txBox="1"/>
          <p:nvPr/>
        </p:nvSpPr>
        <p:spPr>
          <a:xfrm>
            <a:off x="2440460" y="6592330"/>
            <a:ext cx="736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>
                <a:solidFill>
                  <a:srgbClr val="00679C"/>
                </a:solidFill>
              </a:rPr>
              <a:t>Health </a:t>
            </a:r>
            <a:r>
              <a:rPr lang="sv-SE" sz="1000" dirty="0" err="1">
                <a:solidFill>
                  <a:srgbClr val="00679C"/>
                </a:solidFill>
              </a:rPr>
              <a:t>Surveillance</a:t>
            </a:r>
            <a:r>
              <a:rPr lang="sv-SE" sz="1000" dirty="0">
                <a:solidFill>
                  <a:srgbClr val="00679C"/>
                </a:solidFill>
              </a:rPr>
              <a:t> </a:t>
            </a:r>
            <a:r>
              <a:rPr lang="sv-SE" sz="1000" dirty="0" err="1">
                <a:solidFill>
                  <a:srgbClr val="00679C"/>
                </a:solidFill>
              </a:rPr>
              <a:t>Ontology</a:t>
            </a:r>
            <a:r>
              <a:rPr lang="sv-SE" sz="1000" dirty="0">
                <a:solidFill>
                  <a:srgbClr val="00679C"/>
                </a:solidFill>
              </a:rPr>
              <a:t> – ORION project – 2020-09-30 – </a:t>
            </a:r>
            <a:r>
              <a:rPr lang="sv-SE" sz="1000" b="1" dirty="0">
                <a:solidFill>
                  <a:srgbClr val="00679C"/>
                </a:solidFill>
              </a:rPr>
              <a:t>www.datadrivensurveillance.org/ontology</a:t>
            </a:r>
          </a:p>
        </p:txBody>
      </p:sp>
      <p:sp>
        <p:nvSpPr>
          <p:cNvPr id="49" name="Rubrik 4">
            <a:extLst>
              <a:ext uri="{FF2B5EF4-FFF2-40B4-BE49-F238E27FC236}">
                <a16:creationId xmlns:a16="http://schemas.microsoft.com/office/drawing/2014/main" id="{3D070D06-7FD5-484C-A6D2-C1DCFDADFB9A}"/>
              </a:ext>
            </a:extLst>
          </p:cNvPr>
          <p:cNvSpPr txBox="1">
            <a:spLocks/>
          </p:cNvSpPr>
          <p:nvPr/>
        </p:nvSpPr>
        <p:spPr>
          <a:xfrm>
            <a:off x="115667" y="98297"/>
            <a:ext cx="8393587" cy="6954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One-Health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picture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a Food-borne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outbreak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0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>
            <a:extLst>
              <a:ext uri="{FF2B5EF4-FFF2-40B4-BE49-F238E27FC236}">
                <a16:creationId xmlns:a16="http://schemas.microsoft.com/office/drawing/2014/main" id="{9DAB3405-5E83-4342-B6CB-1FCCC926FA2C}"/>
              </a:ext>
            </a:extLst>
          </p:cNvPr>
          <p:cNvSpPr/>
          <p:nvPr/>
        </p:nvSpPr>
        <p:spPr>
          <a:xfrm>
            <a:off x="2525770" y="1820374"/>
            <a:ext cx="1440872" cy="142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Surv</a:t>
            </a:r>
            <a:r>
              <a:rPr lang="sv-SE" sz="1400" dirty="0"/>
              <a:t>. </a:t>
            </a:r>
            <a:r>
              <a:rPr lang="sv-SE" sz="1400" dirty="0" err="1"/>
              <a:t>Activity</a:t>
            </a:r>
            <a:endParaRPr lang="sv-SE" sz="1400" dirty="0"/>
          </a:p>
        </p:txBody>
      </p:sp>
      <p:sp>
        <p:nvSpPr>
          <p:cNvPr id="4" name="Ellips 3">
            <a:extLst>
              <a:ext uri="{FF2B5EF4-FFF2-40B4-BE49-F238E27FC236}">
                <a16:creationId xmlns:a16="http://schemas.microsoft.com/office/drawing/2014/main" id="{970FB058-8247-42FC-A38F-4B37F1222B2F}"/>
              </a:ext>
            </a:extLst>
          </p:cNvPr>
          <p:cNvSpPr/>
          <p:nvPr/>
        </p:nvSpPr>
        <p:spPr>
          <a:xfrm>
            <a:off x="7114283" y="1480008"/>
            <a:ext cx="1440872" cy="142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Outbreak</a:t>
            </a:r>
            <a:endParaRPr lang="sv-SE" sz="1400" dirty="0"/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A98CF24A-A137-4DF8-9A78-73DC431772D8}"/>
              </a:ext>
            </a:extLst>
          </p:cNvPr>
          <p:cNvSpPr/>
          <p:nvPr/>
        </p:nvSpPr>
        <p:spPr>
          <a:xfrm>
            <a:off x="4820756" y="4233006"/>
            <a:ext cx="1440872" cy="142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Sample</a:t>
            </a:r>
            <a:endParaRPr lang="sv-SE" sz="1400" dirty="0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484849BD-0CFB-4CE6-BC5B-C880F5F6FFB7}"/>
              </a:ext>
            </a:extLst>
          </p:cNvPr>
          <p:cNvSpPr/>
          <p:nvPr/>
        </p:nvSpPr>
        <p:spPr>
          <a:xfrm>
            <a:off x="2139527" y="594229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disease</a:t>
            </a:r>
            <a:endParaRPr lang="sv-SE" sz="1200" dirty="0"/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D5DEC3D9-F4B6-4687-A015-72E86D56310E}"/>
              </a:ext>
            </a:extLst>
          </p:cNvPr>
          <p:cNvSpPr/>
          <p:nvPr/>
        </p:nvSpPr>
        <p:spPr>
          <a:xfrm>
            <a:off x="479642" y="767711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host</a:t>
            </a:r>
            <a:endParaRPr lang="sv-SE" sz="1200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A107F2B-93AC-48D9-9A67-7FC5C7B65102}"/>
              </a:ext>
            </a:extLst>
          </p:cNvPr>
          <p:cNvSpPr/>
          <p:nvPr/>
        </p:nvSpPr>
        <p:spPr>
          <a:xfrm>
            <a:off x="224930" y="1861975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legislation</a:t>
            </a:r>
            <a:endParaRPr lang="sv-SE" sz="1200" dirty="0"/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F516DD96-DF59-4747-93DA-81B46D872490}"/>
              </a:ext>
            </a:extLst>
          </p:cNvPr>
          <p:cNvCxnSpPr>
            <a:cxnSpLocks/>
            <a:stCxn id="6" idx="5"/>
            <a:endCxn id="3" idx="0"/>
          </p:cNvCxnSpPr>
          <p:nvPr/>
        </p:nvCxnSpPr>
        <p:spPr>
          <a:xfrm>
            <a:off x="3245732" y="1454611"/>
            <a:ext cx="474" cy="3657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72626D25-90D1-46E7-A5B5-78E75B106E4C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>
            <a:off x="1775642" y="1271711"/>
            <a:ext cx="961139" cy="7569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B885B7A2-7083-4993-8828-E289E94921B9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520930" y="2365975"/>
            <a:ext cx="1004840" cy="1655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Ellips 24">
            <a:extLst>
              <a:ext uri="{FF2B5EF4-FFF2-40B4-BE49-F238E27FC236}">
                <a16:creationId xmlns:a16="http://schemas.microsoft.com/office/drawing/2014/main" id="{D23C03D1-4369-4C28-8C20-DF06348AD400}"/>
              </a:ext>
            </a:extLst>
          </p:cNvPr>
          <p:cNvSpPr/>
          <p:nvPr/>
        </p:nvSpPr>
        <p:spPr>
          <a:xfrm>
            <a:off x="4000428" y="3226611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/>
              <a:t>Sampling design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944A1C97-6B66-42E3-8643-BD95F7BF1BA9}"/>
              </a:ext>
            </a:extLst>
          </p:cNvPr>
          <p:cNvSpPr/>
          <p:nvPr/>
        </p:nvSpPr>
        <p:spPr>
          <a:xfrm>
            <a:off x="2459664" y="3586830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Reporting</a:t>
            </a:r>
            <a:r>
              <a:rPr lang="sv-SE" sz="1200" dirty="0"/>
              <a:t> </a:t>
            </a:r>
            <a:r>
              <a:rPr lang="sv-SE" sz="1200" dirty="0" err="1"/>
              <a:t>practices</a:t>
            </a:r>
            <a:endParaRPr lang="sv-SE" sz="1200" dirty="0"/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18D0ED1B-55FB-4430-9B9B-49E012ECDA9B}"/>
              </a:ext>
            </a:extLst>
          </p:cNvPr>
          <p:cNvSpPr/>
          <p:nvPr/>
        </p:nvSpPr>
        <p:spPr>
          <a:xfrm>
            <a:off x="1180426" y="2849612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place</a:t>
            </a:r>
            <a:endParaRPr lang="sv-SE" sz="1200" dirty="0"/>
          </a:p>
        </p:txBody>
      </p:sp>
      <p:sp>
        <p:nvSpPr>
          <p:cNvPr id="28" name="Ellips 27">
            <a:extLst>
              <a:ext uri="{FF2B5EF4-FFF2-40B4-BE49-F238E27FC236}">
                <a16:creationId xmlns:a16="http://schemas.microsoft.com/office/drawing/2014/main" id="{6F86795B-7979-45D2-925D-17C56A53216D}"/>
              </a:ext>
            </a:extLst>
          </p:cNvPr>
          <p:cNvSpPr/>
          <p:nvPr/>
        </p:nvSpPr>
        <p:spPr>
          <a:xfrm>
            <a:off x="8668089" y="1042074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Contribut-ory</a:t>
            </a:r>
            <a:r>
              <a:rPr lang="sv-SE" sz="1200" dirty="0"/>
              <a:t> </a:t>
            </a:r>
            <a:r>
              <a:rPr lang="sv-SE" sz="1200" dirty="0" err="1"/>
              <a:t>factors</a:t>
            </a:r>
            <a:endParaRPr lang="sv-SE" sz="1200" dirty="0"/>
          </a:p>
        </p:txBody>
      </p:sp>
      <p:sp>
        <p:nvSpPr>
          <p:cNvPr id="29" name="Ellips 28">
            <a:extLst>
              <a:ext uri="{FF2B5EF4-FFF2-40B4-BE49-F238E27FC236}">
                <a16:creationId xmlns:a16="http://schemas.microsoft.com/office/drawing/2014/main" id="{70869A3B-1FF0-42B0-A3AA-8472C101E079}"/>
              </a:ext>
            </a:extLst>
          </p:cNvPr>
          <p:cNvSpPr/>
          <p:nvPr/>
        </p:nvSpPr>
        <p:spPr>
          <a:xfrm>
            <a:off x="7524850" y="212878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/>
              <a:t>Place </a:t>
            </a:r>
            <a:r>
              <a:rPr lang="sv-SE" sz="1200" dirty="0" err="1"/>
              <a:t>of</a:t>
            </a:r>
            <a:r>
              <a:rPr lang="sv-SE" sz="1200" dirty="0"/>
              <a:t> exposure</a:t>
            </a:r>
          </a:p>
        </p:txBody>
      </p:sp>
      <p:sp>
        <p:nvSpPr>
          <p:cNvPr id="30" name="Ellips 29">
            <a:extLst>
              <a:ext uri="{FF2B5EF4-FFF2-40B4-BE49-F238E27FC236}">
                <a16:creationId xmlns:a16="http://schemas.microsoft.com/office/drawing/2014/main" id="{A6C829F4-A589-4857-AB4E-04A2F2CD6ABE}"/>
              </a:ext>
            </a:extLst>
          </p:cNvPr>
          <p:cNvSpPr/>
          <p:nvPr/>
        </p:nvSpPr>
        <p:spPr>
          <a:xfrm>
            <a:off x="6031351" y="544833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Food</a:t>
            </a:r>
            <a:r>
              <a:rPr lang="sv-SE" sz="1200" dirty="0"/>
              <a:t> </a:t>
            </a:r>
            <a:r>
              <a:rPr lang="sv-SE" sz="1200" dirty="0" err="1"/>
              <a:t>vehicle</a:t>
            </a:r>
            <a:endParaRPr lang="sv-SE" sz="1200" dirty="0"/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58DFF1F4-198A-447B-8F5C-71A86BC2F83A}"/>
              </a:ext>
            </a:extLst>
          </p:cNvPr>
          <p:cNvSpPr/>
          <p:nvPr/>
        </p:nvSpPr>
        <p:spPr>
          <a:xfrm>
            <a:off x="4172756" y="5831991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result</a:t>
            </a:r>
            <a:endParaRPr lang="sv-SE" sz="1200" dirty="0"/>
          </a:p>
        </p:txBody>
      </p:sp>
      <p:sp>
        <p:nvSpPr>
          <p:cNvPr id="33" name="Ellips 32">
            <a:extLst>
              <a:ext uri="{FF2B5EF4-FFF2-40B4-BE49-F238E27FC236}">
                <a16:creationId xmlns:a16="http://schemas.microsoft.com/office/drawing/2014/main" id="{7DFC38A9-7669-496D-85C6-970C0788795F}"/>
              </a:ext>
            </a:extLst>
          </p:cNvPr>
          <p:cNvSpPr/>
          <p:nvPr/>
        </p:nvSpPr>
        <p:spPr>
          <a:xfrm>
            <a:off x="5818283" y="5825067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assay</a:t>
            </a:r>
            <a:endParaRPr lang="sv-SE" sz="1200" dirty="0"/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6F993096-FCBC-4299-9338-83D42BE7ED4E}"/>
              </a:ext>
            </a:extLst>
          </p:cNvPr>
          <p:cNvSpPr/>
          <p:nvPr/>
        </p:nvSpPr>
        <p:spPr>
          <a:xfrm>
            <a:off x="6546499" y="4647406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/>
              <a:t>material</a:t>
            </a:r>
          </a:p>
        </p:txBody>
      </p:sp>
      <p:sp>
        <p:nvSpPr>
          <p:cNvPr id="35" name="Ellips 34">
            <a:extLst>
              <a:ext uri="{FF2B5EF4-FFF2-40B4-BE49-F238E27FC236}">
                <a16:creationId xmlns:a16="http://schemas.microsoft.com/office/drawing/2014/main" id="{1A55F916-ABDD-45FC-BC88-4BC0959EAE33}"/>
              </a:ext>
            </a:extLst>
          </p:cNvPr>
          <p:cNvSpPr/>
          <p:nvPr/>
        </p:nvSpPr>
        <p:spPr>
          <a:xfrm>
            <a:off x="8768984" y="3366189"/>
            <a:ext cx="1440872" cy="142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cases</a:t>
            </a:r>
            <a:endParaRPr lang="sv-SE" sz="1400" dirty="0"/>
          </a:p>
        </p:txBody>
      </p:sp>
      <p:sp>
        <p:nvSpPr>
          <p:cNvPr id="36" name="Ellips 35">
            <a:extLst>
              <a:ext uri="{FF2B5EF4-FFF2-40B4-BE49-F238E27FC236}">
                <a16:creationId xmlns:a16="http://schemas.microsoft.com/office/drawing/2014/main" id="{ED4F4D63-BBA5-446F-97B7-0B1FE10E4B1B}"/>
              </a:ext>
            </a:extLst>
          </p:cNvPr>
          <p:cNvSpPr/>
          <p:nvPr/>
        </p:nvSpPr>
        <p:spPr>
          <a:xfrm>
            <a:off x="8768984" y="5560293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/>
              <a:t>date</a:t>
            </a:r>
          </a:p>
        </p:txBody>
      </p:sp>
      <p:sp>
        <p:nvSpPr>
          <p:cNvPr id="37" name="Ellips 36">
            <a:extLst>
              <a:ext uri="{FF2B5EF4-FFF2-40B4-BE49-F238E27FC236}">
                <a16:creationId xmlns:a16="http://schemas.microsoft.com/office/drawing/2014/main" id="{A3AE309D-A224-4FDB-B473-D8D46A2198A1}"/>
              </a:ext>
            </a:extLst>
          </p:cNvPr>
          <p:cNvSpPr/>
          <p:nvPr/>
        </p:nvSpPr>
        <p:spPr>
          <a:xfrm>
            <a:off x="10508270" y="4602499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/>
              <a:t>gender</a:t>
            </a:r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7FC8D380-CE9C-447B-BC8A-803C8BF56770}"/>
              </a:ext>
            </a:extLst>
          </p:cNvPr>
          <p:cNvSpPr/>
          <p:nvPr/>
        </p:nvSpPr>
        <p:spPr>
          <a:xfrm>
            <a:off x="10628340" y="2808412"/>
            <a:ext cx="1296000" cy="1008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v-SE" sz="1200" dirty="0"/>
              <a:t>Country </a:t>
            </a:r>
            <a:r>
              <a:rPr lang="sv-SE" sz="1200" dirty="0" err="1"/>
              <a:t>acquisition</a:t>
            </a:r>
            <a:endParaRPr lang="sv-SE" sz="1200" dirty="0"/>
          </a:p>
        </p:txBody>
      </p:sp>
      <p:cxnSp>
        <p:nvCxnSpPr>
          <p:cNvPr id="43" name="Rak koppling 42">
            <a:extLst>
              <a:ext uri="{FF2B5EF4-FFF2-40B4-BE49-F238E27FC236}">
                <a16:creationId xmlns:a16="http://schemas.microsoft.com/office/drawing/2014/main" id="{7870DFCD-2E7D-4DC2-9928-11FF508C9D3A}"/>
              </a:ext>
            </a:extLst>
          </p:cNvPr>
          <p:cNvCxnSpPr>
            <a:cxnSpLocks/>
            <a:stCxn id="30" idx="5"/>
            <a:endCxn id="4" idx="1"/>
          </p:cNvCxnSpPr>
          <p:nvPr/>
        </p:nvCxnSpPr>
        <p:spPr>
          <a:xfrm>
            <a:off x="7137556" y="1405215"/>
            <a:ext cx="187738" cy="2830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BCD823E1-CB7B-47E9-BA36-9784B0365A83}"/>
              </a:ext>
            </a:extLst>
          </p:cNvPr>
          <p:cNvCxnSpPr>
            <a:cxnSpLocks/>
            <a:stCxn id="29" idx="4"/>
            <a:endCxn id="4" idx="0"/>
          </p:cNvCxnSpPr>
          <p:nvPr/>
        </p:nvCxnSpPr>
        <p:spPr>
          <a:xfrm flipH="1">
            <a:off x="7834719" y="1220878"/>
            <a:ext cx="338131" cy="2591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D412ADAF-5BA8-4510-A030-B7E73BAEF878}"/>
              </a:ext>
            </a:extLst>
          </p:cNvPr>
          <p:cNvCxnSpPr>
            <a:cxnSpLocks/>
            <a:stCxn id="28" idx="2"/>
            <a:endCxn id="4" idx="7"/>
          </p:cNvCxnSpPr>
          <p:nvPr/>
        </p:nvCxnSpPr>
        <p:spPr>
          <a:xfrm flipH="1">
            <a:off x="8344144" y="1546074"/>
            <a:ext cx="323945" cy="142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ak koppling 49">
            <a:extLst>
              <a:ext uri="{FF2B5EF4-FFF2-40B4-BE49-F238E27FC236}">
                <a16:creationId xmlns:a16="http://schemas.microsoft.com/office/drawing/2014/main" id="{D52016C9-CC3F-491F-930F-80C02CF645FD}"/>
              </a:ext>
            </a:extLst>
          </p:cNvPr>
          <p:cNvCxnSpPr>
            <a:stCxn id="27" idx="7"/>
            <a:endCxn id="3" idx="3"/>
          </p:cNvCxnSpPr>
          <p:nvPr/>
        </p:nvCxnSpPr>
        <p:spPr>
          <a:xfrm>
            <a:off x="2286631" y="2997230"/>
            <a:ext cx="450150" cy="37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ak koppling 51">
            <a:extLst>
              <a:ext uri="{FF2B5EF4-FFF2-40B4-BE49-F238E27FC236}">
                <a16:creationId xmlns:a16="http://schemas.microsoft.com/office/drawing/2014/main" id="{01D35402-1D1F-409F-9983-3F8E47308433}"/>
              </a:ext>
            </a:extLst>
          </p:cNvPr>
          <p:cNvCxnSpPr>
            <a:stCxn id="26" idx="0"/>
            <a:endCxn id="3" idx="4"/>
          </p:cNvCxnSpPr>
          <p:nvPr/>
        </p:nvCxnSpPr>
        <p:spPr>
          <a:xfrm flipV="1">
            <a:off x="3107664" y="3242774"/>
            <a:ext cx="138542" cy="34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9B35400B-0F2E-42B3-A2BD-21A5BA9812A8}"/>
              </a:ext>
            </a:extLst>
          </p:cNvPr>
          <p:cNvCxnSpPr>
            <a:stCxn id="25" idx="1"/>
            <a:endCxn id="3" idx="5"/>
          </p:cNvCxnSpPr>
          <p:nvPr/>
        </p:nvCxnSpPr>
        <p:spPr>
          <a:xfrm flipH="1" flipV="1">
            <a:off x="3755631" y="3034468"/>
            <a:ext cx="434592" cy="339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ak koppling 55">
            <a:extLst>
              <a:ext uri="{FF2B5EF4-FFF2-40B4-BE49-F238E27FC236}">
                <a16:creationId xmlns:a16="http://schemas.microsoft.com/office/drawing/2014/main" id="{7DEF0675-8FDC-4C51-A4DA-F0503805DED8}"/>
              </a:ext>
            </a:extLst>
          </p:cNvPr>
          <p:cNvCxnSpPr>
            <a:stCxn id="32" idx="7"/>
            <a:endCxn id="5" idx="4"/>
          </p:cNvCxnSpPr>
          <p:nvPr/>
        </p:nvCxnSpPr>
        <p:spPr>
          <a:xfrm flipV="1">
            <a:off x="5278961" y="5655406"/>
            <a:ext cx="262231" cy="3242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Rak koppling 57">
            <a:extLst>
              <a:ext uri="{FF2B5EF4-FFF2-40B4-BE49-F238E27FC236}">
                <a16:creationId xmlns:a16="http://schemas.microsoft.com/office/drawing/2014/main" id="{9F0FDE9E-1D50-4A76-AA98-B95C2466F89B}"/>
              </a:ext>
            </a:extLst>
          </p:cNvPr>
          <p:cNvCxnSpPr>
            <a:stCxn id="33" idx="0"/>
            <a:endCxn id="5" idx="5"/>
          </p:cNvCxnSpPr>
          <p:nvPr/>
        </p:nvCxnSpPr>
        <p:spPr>
          <a:xfrm flipH="1" flipV="1">
            <a:off x="6050617" y="5447100"/>
            <a:ext cx="415666" cy="3779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Rak koppling 59">
            <a:extLst>
              <a:ext uri="{FF2B5EF4-FFF2-40B4-BE49-F238E27FC236}">
                <a16:creationId xmlns:a16="http://schemas.microsoft.com/office/drawing/2014/main" id="{4054AA1E-AC38-441E-BB8E-1B44AAE42180}"/>
              </a:ext>
            </a:extLst>
          </p:cNvPr>
          <p:cNvCxnSpPr>
            <a:stCxn id="34" idx="2"/>
            <a:endCxn id="5" idx="6"/>
          </p:cNvCxnSpPr>
          <p:nvPr/>
        </p:nvCxnSpPr>
        <p:spPr>
          <a:xfrm flipH="1" flipV="1">
            <a:off x="6261628" y="4944206"/>
            <a:ext cx="284871" cy="20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ak koppling 61">
            <a:extLst>
              <a:ext uri="{FF2B5EF4-FFF2-40B4-BE49-F238E27FC236}">
                <a16:creationId xmlns:a16="http://schemas.microsoft.com/office/drawing/2014/main" id="{6E60598C-8A7E-4317-87D6-5C47C4143980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9416984" y="4788589"/>
            <a:ext cx="72436" cy="771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Rak koppling 63">
            <a:extLst>
              <a:ext uri="{FF2B5EF4-FFF2-40B4-BE49-F238E27FC236}">
                <a16:creationId xmlns:a16="http://schemas.microsoft.com/office/drawing/2014/main" id="{A1D78747-083D-426C-ADA2-FD728CC91569}"/>
              </a:ext>
            </a:extLst>
          </p:cNvPr>
          <p:cNvCxnSpPr>
            <a:cxnSpLocks/>
            <a:stCxn id="35" idx="5"/>
            <a:endCxn id="37" idx="2"/>
          </p:cNvCxnSpPr>
          <p:nvPr/>
        </p:nvCxnSpPr>
        <p:spPr>
          <a:xfrm>
            <a:off x="9998845" y="4580283"/>
            <a:ext cx="509425" cy="5262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F5DB9EA9-65AC-4BDB-8BAD-370016781422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10209856" y="3312412"/>
            <a:ext cx="418484" cy="7649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ktangel 74">
            <a:extLst>
              <a:ext uri="{FF2B5EF4-FFF2-40B4-BE49-F238E27FC236}">
                <a16:creationId xmlns:a16="http://schemas.microsoft.com/office/drawing/2014/main" id="{1313D4D8-5A4F-483F-B409-2AA2CF8D8E83}"/>
              </a:ext>
            </a:extLst>
          </p:cNvPr>
          <p:cNvSpPr/>
          <p:nvPr/>
        </p:nvSpPr>
        <p:spPr>
          <a:xfrm>
            <a:off x="492369" y="4899274"/>
            <a:ext cx="1492310" cy="6610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Context</a:t>
            </a:r>
            <a:endParaRPr lang="sv-SE" dirty="0"/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043BEF77-9AD2-4B50-91D8-A55467A20364}"/>
              </a:ext>
            </a:extLst>
          </p:cNvPr>
          <p:cNvSpPr/>
          <p:nvPr/>
        </p:nvSpPr>
        <p:spPr>
          <a:xfrm>
            <a:off x="497737" y="5712693"/>
            <a:ext cx="1492310" cy="6610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Levels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information</a:t>
            </a:r>
          </a:p>
        </p:txBody>
      </p:sp>
      <p:cxnSp>
        <p:nvCxnSpPr>
          <p:cNvPr id="44" name="Rak koppling 43">
            <a:extLst>
              <a:ext uri="{FF2B5EF4-FFF2-40B4-BE49-F238E27FC236}">
                <a16:creationId xmlns:a16="http://schemas.microsoft.com/office/drawing/2014/main" id="{5F1D95D5-905F-4A38-BD49-378A5CF823BB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966642" y="2191208"/>
            <a:ext cx="3147641" cy="3403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Rak koppling 98">
            <a:extLst>
              <a:ext uri="{FF2B5EF4-FFF2-40B4-BE49-F238E27FC236}">
                <a16:creationId xmlns:a16="http://schemas.microsoft.com/office/drawing/2014/main" id="{48F8C919-05E0-41C3-A828-5D4A7012F89A}"/>
              </a:ext>
            </a:extLst>
          </p:cNvPr>
          <p:cNvCxnSpPr>
            <a:cxnSpLocks/>
            <a:stCxn id="5" idx="7"/>
            <a:endCxn id="4" idx="4"/>
          </p:cNvCxnSpPr>
          <p:nvPr/>
        </p:nvCxnSpPr>
        <p:spPr>
          <a:xfrm flipV="1">
            <a:off x="6050617" y="2902408"/>
            <a:ext cx="1784102" cy="15389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Rak koppling 101">
            <a:extLst>
              <a:ext uri="{FF2B5EF4-FFF2-40B4-BE49-F238E27FC236}">
                <a16:creationId xmlns:a16="http://schemas.microsoft.com/office/drawing/2014/main" id="{0D290984-318A-4561-8E93-5B446EC1F390}"/>
              </a:ext>
            </a:extLst>
          </p:cNvPr>
          <p:cNvCxnSpPr>
            <a:cxnSpLocks/>
            <a:stCxn id="35" idx="1"/>
            <a:endCxn id="4" idx="5"/>
          </p:cNvCxnSpPr>
          <p:nvPr/>
        </p:nvCxnSpPr>
        <p:spPr>
          <a:xfrm flipH="1" flipV="1">
            <a:off x="8344144" y="2694102"/>
            <a:ext cx="635851" cy="88039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" name="Rak koppling 104">
            <a:extLst>
              <a:ext uri="{FF2B5EF4-FFF2-40B4-BE49-F238E27FC236}">
                <a16:creationId xmlns:a16="http://schemas.microsoft.com/office/drawing/2014/main" id="{6F3BEFF4-0993-4358-9F61-4C30CB519169}"/>
              </a:ext>
            </a:extLst>
          </p:cNvPr>
          <p:cNvCxnSpPr>
            <a:cxnSpLocks/>
            <a:stCxn id="5" idx="7"/>
            <a:endCxn id="35" idx="2"/>
          </p:cNvCxnSpPr>
          <p:nvPr/>
        </p:nvCxnSpPr>
        <p:spPr>
          <a:xfrm flipV="1">
            <a:off x="6050617" y="4077389"/>
            <a:ext cx="2718367" cy="36392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3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5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vänster-höger 92"/>
          <p:cNvSpPr/>
          <p:nvPr/>
        </p:nvSpPr>
        <p:spPr>
          <a:xfrm>
            <a:off x="2879725" y="4841875"/>
            <a:ext cx="6611938" cy="595313"/>
          </a:xfrm>
          <a:prstGeom prst="left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		Data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about</a:t>
            </a: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samples</a:t>
            </a: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individual</a:t>
            </a: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results</a:t>
            </a:r>
            <a:endParaRPr kumimoji="0" lang="sv-SE" sz="145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Pil: vänster-höger 94"/>
          <p:cNvSpPr/>
          <p:nvPr/>
        </p:nvSpPr>
        <p:spPr>
          <a:xfrm>
            <a:off x="2879725" y="6002338"/>
            <a:ext cx="6611938" cy="595312"/>
          </a:xfrm>
          <a:prstGeom prst="leftRightArrow">
            <a:avLst/>
          </a:prstGeom>
          <a:solidFill>
            <a:srgbClr val="ED7D3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		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Results</a:t>
            </a: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aggregated</a:t>
            </a: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analyses</a:t>
            </a:r>
            <a:endParaRPr kumimoji="0" lang="sv-SE" sz="145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72750" y="2326317"/>
            <a:ext cx="242650" cy="575284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2635" y="2146186"/>
            <a:ext cx="221418" cy="594493"/>
          </a:xfrm>
          <a:prstGeom prst="rect">
            <a:avLst/>
          </a:prstGeom>
        </p:spPr>
      </p:pic>
      <p:pic>
        <p:nvPicPr>
          <p:cNvPr id="19" name="Bildobjekt 1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0585" y="2506449"/>
            <a:ext cx="242650" cy="575284"/>
          </a:xfrm>
          <a:prstGeom prst="rect">
            <a:avLst/>
          </a:prstGeom>
        </p:spPr>
      </p:pic>
      <p:pic>
        <p:nvPicPr>
          <p:cNvPr id="20" name="Bildobjekt 1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70471" y="2326317"/>
            <a:ext cx="221418" cy="594493"/>
          </a:xfrm>
          <a:prstGeom prst="rect">
            <a:avLst/>
          </a:prstGeom>
        </p:spPr>
      </p:pic>
      <p:pic>
        <p:nvPicPr>
          <p:cNvPr id="21" name="Bildobjekt 2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48421" y="2686580"/>
            <a:ext cx="242650" cy="575284"/>
          </a:xfrm>
          <a:prstGeom prst="rect">
            <a:avLst/>
          </a:prstGeom>
        </p:spPr>
      </p:pic>
      <p:pic>
        <p:nvPicPr>
          <p:cNvPr id="22" name="Bildobjekt 2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8307" y="2506449"/>
            <a:ext cx="221418" cy="594493"/>
          </a:xfrm>
          <a:prstGeom prst="rect">
            <a:avLst/>
          </a:prstGeom>
        </p:spPr>
      </p:pic>
      <p:pic>
        <p:nvPicPr>
          <p:cNvPr id="23" name="Bildobjekt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9990" y="2866712"/>
            <a:ext cx="242650" cy="575284"/>
          </a:xfrm>
          <a:prstGeom prst="rect">
            <a:avLst/>
          </a:prstGeom>
        </p:spPr>
      </p:pic>
      <p:pic>
        <p:nvPicPr>
          <p:cNvPr id="24" name="Bildobjekt 2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99876" y="2686580"/>
            <a:ext cx="221418" cy="59449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54977" y="2632481"/>
            <a:ext cx="242650" cy="575284"/>
          </a:xfrm>
          <a:prstGeom prst="rect">
            <a:avLst/>
          </a:prstGeom>
        </p:spPr>
      </p:pic>
      <p:pic>
        <p:nvPicPr>
          <p:cNvPr id="26" name="Bildobjekt 2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4863" y="2452350"/>
            <a:ext cx="221418" cy="594493"/>
          </a:xfrm>
          <a:prstGeom prst="rect">
            <a:avLst/>
          </a:prstGeom>
        </p:spPr>
      </p:pic>
      <p:pic>
        <p:nvPicPr>
          <p:cNvPr id="27" name="Bildobjekt 2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1094" y="3147250"/>
            <a:ext cx="242650" cy="575284"/>
          </a:xfrm>
          <a:prstGeom prst="rect">
            <a:avLst/>
          </a:prstGeom>
        </p:spPr>
      </p:pic>
      <p:pic>
        <p:nvPicPr>
          <p:cNvPr id="28" name="Bildobjekt 2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00980" y="2967119"/>
            <a:ext cx="221418" cy="594493"/>
          </a:xfrm>
          <a:prstGeom prst="rect">
            <a:avLst/>
          </a:prstGeom>
        </p:spPr>
      </p:pic>
      <p:pic>
        <p:nvPicPr>
          <p:cNvPr id="29" name="Bildobjekt 2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8307" y="3086736"/>
            <a:ext cx="242650" cy="575284"/>
          </a:xfrm>
          <a:prstGeom prst="rect">
            <a:avLst/>
          </a:prstGeom>
        </p:spPr>
      </p:pic>
      <p:pic>
        <p:nvPicPr>
          <p:cNvPr id="30" name="Bildobjekt 2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68192" y="2906605"/>
            <a:ext cx="221418" cy="594493"/>
          </a:xfrm>
          <a:prstGeom prst="rect">
            <a:avLst/>
          </a:prstGeom>
        </p:spPr>
      </p:pic>
      <p:pic>
        <p:nvPicPr>
          <p:cNvPr id="31" name="Bildobjekt 3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27096" y="3434892"/>
            <a:ext cx="242650" cy="575284"/>
          </a:xfrm>
          <a:prstGeom prst="rect">
            <a:avLst/>
          </a:prstGeom>
        </p:spPr>
      </p:pic>
      <p:pic>
        <p:nvPicPr>
          <p:cNvPr id="32" name="Bildobjekt 3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6981" y="3254761"/>
            <a:ext cx="221418" cy="594493"/>
          </a:xfrm>
          <a:prstGeom prst="rect">
            <a:avLst/>
          </a:prstGeom>
        </p:spPr>
      </p:pic>
      <p:pic>
        <p:nvPicPr>
          <p:cNvPr id="33" name="Bildobjekt 3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9286" y="3142691"/>
            <a:ext cx="242650" cy="575284"/>
          </a:xfrm>
          <a:prstGeom prst="rect">
            <a:avLst/>
          </a:prstGeom>
        </p:spPr>
      </p:pic>
      <p:pic>
        <p:nvPicPr>
          <p:cNvPr id="34" name="Bildobjekt 3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16307" y="3327382"/>
            <a:ext cx="221418" cy="594493"/>
          </a:xfrm>
          <a:prstGeom prst="rect">
            <a:avLst/>
          </a:prstGeom>
        </p:spPr>
      </p:pic>
      <p:pic>
        <p:nvPicPr>
          <p:cNvPr id="35" name="Bildobjekt 3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2263" y="1743950"/>
            <a:ext cx="400301" cy="512581"/>
          </a:xfrm>
          <a:prstGeom prst="rect">
            <a:avLst/>
          </a:prstGeom>
        </p:spPr>
      </p:pic>
      <p:pic>
        <p:nvPicPr>
          <p:cNvPr id="36" name="Bildobjekt 3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7287" y="1656823"/>
            <a:ext cx="400301" cy="512581"/>
          </a:xfrm>
          <a:prstGeom prst="rect">
            <a:avLst/>
          </a:prstGeom>
        </p:spPr>
      </p:pic>
      <p:pic>
        <p:nvPicPr>
          <p:cNvPr id="37" name="Bildobjekt 3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39775" y="1980509"/>
            <a:ext cx="400301" cy="512581"/>
          </a:xfrm>
          <a:prstGeom prst="rect">
            <a:avLst/>
          </a:prstGeom>
        </p:spPr>
      </p:pic>
      <p:pic>
        <p:nvPicPr>
          <p:cNvPr id="38" name="Bildobjekt 3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12093" y="1715517"/>
            <a:ext cx="400301" cy="512581"/>
          </a:xfrm>
          <a:prstGeom prst="rect">
            <a:avLst/>
          </a:prstGeom>
        </p:spPr>
      </p:pic>
      <p:pic>
        <p:nvPicPr>
          <p:cNvPr id="39" name="Bildobjekt 38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82462" y="1798130"/>
            <a:ext cx="400301" cy="512581"/>
          </a:xfrm>
          <a:prstGeom prst="rect">
            <a:avLst/>
          </a:prstGeom>
        </p:spPr>
      </p:pic>
      <p:pic>
        <p:nvPicPr>
          <p:cNvPr id="40" name="Bildobjekt 3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15608" y="2085544"/>
            <a:ext cx="400301" cy="512581"/>
          </a:xfrm>
          <a:prstGeom prst="rect">
            <a:avLst/>
          </a:prstGeom>
        </p:spPr>
      </p:pic>
      <p:pic>
        <p:nvPicPr>
          <p:cNvPr id="41" name="Bildobjekt 4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9540" y="2228099"/>
            <a:ext cx="400301" cy="512581"/>
          </a:xfrm>
          <a:prstGeom prst="rect">
            <a:avLst/>
          </a:prstGeom>
        </p:spPr>
      </p:pic>
      <p:pic>
        <p:nvPicPr>
          <p:cNvPr id="42" name="Bildobjekt 41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4751" y="2255186"/>
            <a:ext cx="400301" cy="512581"/>
          </a:xfrm>
          <a:prstGeom prst="rect">
            <a:avLst/>
          </a:prstGeom>
        </p:spPr>
      </p:pic>
      <p:pic>
        <p:nvPicPr>
          <p:cNvPr id="43" name="Bildobjekt 4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74795" y="2501791"/>
            <a:ext cx="400301" cy="512581"/>
          </a:xfrm>
          <a:prstGeom prst="rect">
            <a:avLst/>
          </a:prstGeom>
        </p:spPr>
      </p:pic>
      <p:pic>
        <p:nvPicPr>
          <p:cNvPr id="44" name="Bildobjekt 4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0442" y="2125626"/>
            <a:ext cx="400301" cy="512581"/>
          </a:xfrm>
          <a:prstGeom prst="rect">
            <a:avLst/>
          </a:prstGeom>
        </p:spPr>
      </p:pic>
      <p:pic>
        <p:nvPicPr>
          <p:cNvPr id="45" name="Bildobjekt 4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0890" y="2484389"/>
            <a:ext cx="400301" cy="512581"/>
          </a:xfrm>
          <a:prstGeom prst="rect">
            <a:avLst/>
          </a:prstGeom>
        </p:spPr>
      </p:pic>
      <p:pic>
        <p:nvPicPr>
          <p:cNvPr id="46" name="Bildobjekt 4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1191" y="2389020"/>
            <a:ext cx="400301" cy="512581"/>
          </a:xfrm>
          <a:prstGeom prst="rect">
            <a:avLst/>
          </a:prstGeom>
        </p:spPr>
      </p:pic>
      <p:pic>
        <p:nvPicPr>
          <p:cNvPr id="43042" name="Bild 46" descr="Tillagad kalko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2088" y="3157538"/>
            <a:ext cx="4683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43" name="Bild 47" descr="Tillagad kalko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5338" y="3049588"/>
            <a:ext cx="46831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44" name="Bild 48" descr="Tillagad kalkon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1038" y="3479800"/>
            <a:ext cx="4667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45" name="Bild 49" descr="Tillagad kalko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4438" y="3622675"/>
            <a:ext cx="4683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46" name="Bild 50" descr="Tillagad kalko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75263" y="3143250"/>
            <a:ext cx="4683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ktangel 51"/>
          <p:cNvSpPr/>
          <p:nvPr/>
        </p:nvSpPr>
        <p:spPr>
          <a:xfrm>
            <a:off x="1814513" y="3227388"/>
            <a:ext cx="1719262" cy="2524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7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prevalence</a:t>
            </a:r>
            <a:endParaRPr kumimoji="0" lang="sv-SE" sz="127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ktangel 52"/>
          <p:cNvSpPr/>
          <p:nvPr/>
        </p:nvSpPr>
        <p:spPr>
          <a:xfrm>
            <a:off x="7318375" y="3781425"/>
            <a:ext cx="1497013" cy="254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7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cases</a:t>
            </a:r>
            <a:endParaRPr kumimoji="0" lang="sv-SE" sz="127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ktangel 53"/>
          <p:cNvSpPr/>
          <p:nvPr/>
        </p:nvSpPr>
        <p:spPr>
          <a:xfrm>
            <a:off x="10067925" y="3795713"/>
            <a:ext cx="1147763" cy="2524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7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outbreaks</a:t>
            </a:r>
            <a:endParaRPr kumimoji="0" lang="sv-SE" sz="127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Ellips 54"/>
          <p:cNvSpPr/>
          <p:nvPr/>
        </p:nvSpPr>
        <p:spPr>
          <a:xfrm>
            <a:off x="9586913" y="2447925"/>
            <a:ext cx="666750" cy="1270000"/>
          </a:xfrm>
          <a:prstGeom prst="ellipse">
            <a:avLst/>
          </a:prstGeom>
          <a:solidFill>
            <a:srgbClr val="FF0000">
              <a:alpha val="10196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1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1" name="Grupp 60"/>
          <p:cNvGrpSpPr>
            <a:grpSpLocks/>
          </p:cNvGrpSpPr>
          <p:nvPr/>
        </p:nvGrpSpPr>
        <p:grpSpPr bwMode="auto">
          <a:xfrm>
            <a:off x="4733925" y="4651375"/>
            <a:ext cx="531813" cy="784225"/>
            <a:chOff x="6286017" y="3525793"/>
            <a:chExt cx="587724" cy="863200"/>
          </a:xfrm>
        </p:grpSpPr>
        <p:pic>
          <p:nvPicPr>
            <p:cNvPr id="65" name="Bildobjekt 64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86017" y="3565226"/>
              <a:ext cx="214963" cy="511263"/>
            </a:xfrm>
            <a:prstGeom prst="rect">
              <a:avLst/>
            </a:prstGeom>
          </p:spPr>
        </p:pic>
        <p:pic>
          <p:nvPicPr>
            <p:cNvPr id="66" name="Bildobjekt 65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58778" y="3525793"/>
              <a:ext cx="214963" cy="511263"/>
            </a:xfrm>
            <a:prstGeom prst="rect">
              <a:avLst/>
            </a:prstGeom>
          </p:spPr>
        </p:pic>
        <p:pic>
          <p:nvPicPr>
            <p:cNvPr id="67" name="Bildobjekt 66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6169" y="3877730"/>
              <a:ext cx="214963" cy="511263"/>
            </a:xfrm>
            <a:prstGeom prst="rect">
              <a:avLst/>
            </a:prstGeom>
          </p:spPr>
        </p:pic>
      </p:grpSp>
      <p:grpSp>
        <p:nvGrpSpPr>
          <p:cNvPr id="72" name="Grupp 71"/>
          <p:cNvGrpSpPr>
            <a:grpSpLocks/>
          </p:cNvGrpSpPr>
          <p:nvPr/>
        </p:nvGrpSpPr>
        <p:grpSpPr bwMode="auto">
          <a:xfrm>
            <a:off x="2366963" y="4579938"/>
            <a:ext cx="533400" cy="782637"/>
            <a:chOff x="6286017" y="3525793"/>
            <a:chExt cx="587724" cy="863200"/>
          </a:xfrm>
        </p:grpSpPr>
        <p:pic>
          <p:nvPicPr>
            <p:cNvPr id="73" name="Bildobjekt 72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86017" y="3565226"/>
              <a:ext cx="214963" cy="511263"/>
            </a:xfrm>
            <a:prstGeom prst="rect">
              <a:avLst/>
            </a:prstGeom>
          </p:spPr>
        </p:pic>
        <p:pic>
          <p:nvPicPr>
            <p:cNvPr id="74" name="Bildobjekt 73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58778" y="3525793"/>
              <a:ext cx="214963" cy="511263"/>
            </a:xfrm>
            <a:prstGeom prst="rect">
              <a:avLst/>
            </a:prstGeom>
          </p:spPr>
        </p:pic>
        <p:pic>
          <p:nvPicPr>
            <p:cNvPr id="75" name="Bildobjekt 74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6169" y="3877730"/>
              <a:ext cx="214963" cy="511263"/>
            </a:xfrm>
            <a:prstGeom prst="rect">
              <a:avLst/>
            </a:prstGeom>
          </p:spPr>
        </p:pic>
      </p:grpSp>
      <p:grpSp>
        <p:nvGrpSpPr>
          <p:cNvPr id="76" name="Grupp 75"/>
          <p:cNvGrpSpPr>
            <a:grpSpLocks/>
          </p:cNvGrpSpPr>
          <p:nvPr/>
        </p:nvGrpSpPr>
        <p:grpSpPr bwMode="auto">
          <a:xfrm>
            <a:off x="9809163" y="4719638"/>
            <a:ext cx="533400" cy="782637"/>
            <a:chOff x="6286017" y="3525793"/>
            <a:chExt cx="587724" cy="863200"/>
          </a:xfrm>
        </p:grpSpPr>
        <p:pic>
          <p:nvPicPr>
            <p:cNvPr id="77" name="Bildobjekt 76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86017" y="3565226"/>
              <a:ext cx="214963" cy="511263"/>
            </a:xfrm>
            <a:prstGeom prst="rect">
              <a:avLst/>
            </a:prstGeom>
          </p:spPr>
        </p:pic>
        <p:pic>
          <p:nvPicPr>
            <p:cNvPr id="78" name="Bildobjekt 77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58778" y="3525793"/>
              <a:ext cx="214963" cy="511263"/>
            </a:xfrm>
            <a:prstGeom prst="rect">
              <a:avLst/>
            </a:prstGeom>
          </p:spPr>
        </p:pic>
        <p:pic>
          <p:nvPicPr>
            <p:cNvPr id="79" name="Bildobjekt 78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6169" y="3877730"/>
              <a:ext cx="214963" cy="511263"/>
            </a:xfrm>
            <a:prstGeom prst="rect">
              <a:avLst/>
            </a:prstGeom>
          </p:spPr>
        </p:pic>
      </p:grpSp>
      <p:pic>
        <p:nvPicPr>
          <p:cNvPr id="80" name="Bild 79" descr="Stapeldiagram med uppåtgående trend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25613" y="5849938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Bild 81" descr="Spelbok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7475" y="1182688"/>
            <a:ext cx="595313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Bild 83" descr="Tabell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846263" y="4862513"/>
            <a:ext cx="57308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Bild 85" descr="Måltavla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66688" y="315913"/>
            <a:ext cx="5032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Bild 87" descr="Tabell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97350" y="4913313"/>
            <a:ext cx="56038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Bild 88" descr="Stapeldiagram med uppåtgående trend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62413" y="5865813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Bild 89" descr="Stapeldiagram med uppåtgående trend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29713" y="5845175"/>
            <a:ext cx="8302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Bild 90" descr="Tabell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64650" y="4973638"/>
            <a:ext cx="56038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ktangel 93"/>
          <p:cNvSpPr/>
          <p:nvPr/>
        </p:nvSpPr>
        <p:spPr>
          <a:xfrm>
            <a:off x="1676400" y="352425"/>
            <a:ext cx="1824038" cy="50323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AH</a:t>
            </a:r>
          </a:p>
        </p:txBody>
      </p:sp>
      <p:sp>
        <p:nvSpPr>
          <p:cNvPr id="97" name="Rektangel 96"/>
          <p:cNvSpPr/>
          <p:nvPr/>
        </p:nvSpPr>
        <p:spPr>
          <a:xfrm>
            <a:off x="4592638" y="352425"/>
            <a:ext cx="1824037" cy="50323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FS</a:t>
            </a:r>
          </a:p>
        </p:txBody>
      </p:sp>
      <p:sp>
        <p:nvSpPr>
          <p:cNvPr id="98" name="Rektangel 97"/>
          <p:cNvSpPr/>
          <p:nvPr/>
        </p:nvSpPr>
        <p:spPr>
          <a:xfrm>
            <a:off x="9056688" y="352425"/>
            <a:ext cx="1822450" cy="50323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</a:t>
            </a:r>
            <a:r>
              <a:rPr kumimoji="0" lang="sv-SE" sz="145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  <a:r>
              <a:rPr kumimoji="0" lang="sv-SE" sz="14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PH</a:t>
            </a:r>
          </a:p>
        </p:txBody>
      </p:sp>
      <p:sp>
        <p:nvSpPr>
          <p:cNvPr id="99" name="Rektangel 98"/>
          <p:cNvSpPr/>
          <p:nvPr/>
        </p:nvSpPr>
        <p:spPr>
          <a:xfrm>
            <a:off x="552450" y="442913"/>
            <a:ext cx="998538" cy="30638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Surveillance</a:t>
            </a:r>
            <a:r>
              <a:rPr kumimoji="0" lang="sv-SE" sz="10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objective</a:t>
            </a:r>
            <a:endParaRPr kumimoji="0" lang="sv-SE" sz="108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ktangel 99"/>
          <p:cNvSpPr/>
          <p:nvPr/>
        </p:nvSpPr>
        <p:spPr>
          <a:xfrm>
            <a:off x="604838" y="1314450"/>
            <a:ext cx="998537" cy="3063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Surveillance</a:t>
            </a:r>
            <a:r>
              <a:rPr kumimoji="0" lang="sv-SE" sz="10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Protocol</a:t>
            </a:r>
            <a:endParaRPr kumimoji="0" lang="sv-SE" sz="108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ktangel 100"/>
          <p:cNvSpPr/>
          <p:nvPr/>
        </p:nvSpPr>
        <p:spPr>
          <a:xfrm>
            <a:off x="2782888" y="1327150"/>
            <a:ext cx="3362325" cy="3063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Sampling design</a:t>
            </a:r>
          </a:p>
        </p:txBody>
      </p:sp>
      <p:sp>
        <p:nvSpPr>
          <p:cNvPr id="102" name="Rektangel 101"/>
          <p:cNvSpPr/>
          <p:nvPr/>
        </p:nvSpPr>
        <p:spPr>
          <a:xfrm>
            <a:off x="8451850" y="1349375"/>
            <a:ext cx="1890713" cy="304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Reporting</a:t>
            </a:r>
            <a:r>
              <a:rPr kumimoji="0" lang="sv-SE" sz="10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protocol</a:t>
            </a:r>
            <a:endParaRPr kumimoji="0" lang="sv-SE" sz="108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Rektangel 102"/>
          <p:cNvSpPr/>
          <p:nvPr/>
        </p:nvSpPr>
        <p:spPr>
          <a:xfrm>
            <a:off x="657225" y="2392363"/>
            <a:ext cx="847725" cy="6191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Sample</a:t>
            </a:r>
            <a:r>
              <a:rPr kumimoji="0" lang="sv-SE" sz="10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collection</a:t>
            </a:r>
            <a:r>
              <a:rPr kumimoji="0" lang="sv-SE" sz="10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protocol</a:t>
            </a:r>
            <a:endParaRPr kumimoji="0" lang="sv-SE" sz="108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Rektangel 103"/>
          <p:cNvSpPr/>
          <p:nvPr/>
        </p:nvSpPr>
        <p:spPr>
          <a:xfrm>
            <a:off x="627063" y="3638550"/>
            <a:ext cx="849312" cy="6191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1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Diagnostic</a:t>
            </a:r>
            <a:r>
              <a:rPr kumimoji="0" lang="sv-SE" sz="10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08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protocol</a:t>
            </a:r>
            <a:endParaRPr kumimoji="0" lang="sv-SE" sz="108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1" name="Picture 2" descr="Image result for curved arrow large base">
            <a:extLst>
              <a:ext uri="{FF2B5EF4-FFF2-40B4-BE49-F238E27FC236}">
                <a16:creationId xmlns:a16="http://schemas.microsoft.com/office/drawing/2014/main" id="{8EA7AE1F-BDC1-42BD-9EDA-1FFDB556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</a:blip>
          <a:srcRect/>
          <a:stretch>
            <a:fillRect/>
          </a:stretch>
        </p:blipFill>
        <p:spPr bwMode="auto">
          <a:xfrm rot="14011686" flipH="1">
            <a:off x="4783915" y="1033993"/>
            <a:ext cx="2936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5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13F9A0DB-2CBD-4D5B-8D37-E39CDBC98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5B914F66-781F-4B37-8FC6-52928C14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80184"/>
            <a:ext cx="9496425" cy="1018896"/>
          </a:xfrm>
        </p:spPr>
        <p:txBody>
          <a:bodyPr/>
          <a:lstStyle/>
          <a:p>
            <a:r>
              <a:rPr lang="sv-SE" dirty="0" err="1"/>
              <a:t>Attach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to data</a:t>
            </a:r>
          </a:p>
        </p:txBody>
      </p:sp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46F3539A-734F-4283-8AB2-1BA1C101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76"/>
            <a:ext cx="12192000" cy="6693647"/>
          </a:xfrm>
          <a:prstGeom prst="rect">
            <a:avLst/>
          </a:prstGeom>
        </p:spPr>
      </p:pic>
      <p:sp>
        <p:nvSpPr>
          <p:cNvPr id="6" name="Rubrik 2">
            <a:extLst>
              <a:ext uri="{FF2B5EF4-FFF2-40B4-BE49-F238E27FC236}">
                <a16:creationId xmlns:a16="http://schemas.microsoft.com/office/drawing/2014/main" id="{77536962-268D-4868-834A-E5962F78BA6D}"/>
              </a:ext>
            </a:extLst>
          </p:cNvPr>
          <p:cNvSpPr txBox="1">
            <a:spLocks/>
          </p:cNvSpPr>
          <p:nvPr/>
        </p:nvSpPr>
        <p:spPr>
          <a:xfrm>
            <a:off x="9246742" y="100616"/>
            <a:ext cx="2811694" cy="12060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800" dirty="0" err="1"/>
              <a:t>Attach</a:t>
            </a:r>
            <a:r>
              <a:rPr lang="sv-SE" sz="2800" dirty="0"/>
              <a:t> </a:t>
            </a:r>
            <a:r>
              <a:rPr lang="sv-SE" sz="2800" dirty="0" err="1"/>
              <a:t>context</a:t>
            </a:r>
            <a:r>
              <a:rPr lang="sv-SE" sz="2800" dirty="0"/>
              <a:t> to </a:t>
            </a:r>
            <a:r>
              <a:rPr lang="sv-SE" sz="2800" i="1" u="sng" dirty="0" err="1"/>
              <a:t>results</a:t>
            </a:r>
            <a:endParaRPr lang="sv-SE" sz="2800" i="1" u="sng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E2C3D9F-F147-440F-AD72-6AF9C88B4D7A}"/>
              </a:ext>
            </a:extLst>
          </p:cNvPr>
          <p:cNvSpPr/>
          <p:nvPr/>
        </p:nvSpPr>
        <p:spPr>
          <a:xfrm>
            <a:off x="2845942" y="1039579"/>
            <a:ext cx="1181528" cy="53425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440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6576225B-77D9-4F2B-BC42-7BF778623D0A}"/>
              </a:ext>
            </a:extLst>
          </p:cNvPr>
          <p:cNvSpPr/>
          <p:nvPr/>
        </p:nvSpPr>
        <p:spPr>
          <a:xfrm>
            <a:off x="6626311" y="2854698"/>
            <a:ext cx="1464276" cy="8251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Lab data</a:t>
            </a:r>
          </a:p>
          <a:p>
            <a:pPr algn="ctr"/>
            <a:r>
              <a:rPr lang="sv-SE" dirty="0"/>
              <a:t>Lab B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E6DF456-305B-48FC-8C90-BF445D6A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Interoperable</a:t>
            </a:r>
          </a:p>
        </p:txBody>
      </p:sp>
      <p:pic>
        <p:nvPicPr>
          <p:cNvPr id="5" name="Bild 4" descr="Ett kugghjul">
            <a:extLst>
              <a:ext uri="{FF2B5EF4-FFF2-40B4-BE49-F238E27FC236}">
                <a16:creationId xmlns:a16="http://schemas.microsoft.com/office/drawing/2014/main" id="{2416026E-17BA-473E-A369-9BF2C8A0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461" y="4049397"/>
            <a:ext cx="580434" cy="580434"/>
          </a:xfrm>
          <a:prstGeom prst="rect">
            <a:avLst/>
          </a:prstGeom>
        </p:spPr>
      </p:pic>
      <p:pic>
        <p:nvPicPr>
          <p:cNvPr id="6" name="Bild 5" descr="Ett kugghjul">
            <a:extLst>
              <a:ext uri="{FF2B5EF4-FFF2-40B4-BE49-F238E27FC236}">
                <a16:creationId xmlns:a16="http://schemas.microsoft.com/office/drawing/2014/main" id="{CC376942-FF6B-4537-B32D-042958E65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503" y="225385"/>
            <a:ext cx="914400" cy="914400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19041848-375B-4659-9153-91E57BA2C4C2}"/>
              </a:ext>
            </a:extLst>
          </p:cNvPr>
          <p:cNvSpPr/>
          <p:nvPr/>
        </p:nvSpPr>
        <p:spPr>
          <a:xfrm>
            <a:off x="5894173" y="2157603"/>
            <a:ext cx="1464276" cy="8251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Lab data</a:t>
            </a:r>
          </a:p>
          <a:p>
            <a:pPr algn="ctr"/>
            <a:r>
              <a:rPr lang="sv-SE" dirty="0"/>
              <a:t>Lab A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ABBB05F-37A7-406A-A704-2002177B83FB}"/>
              </a:ext>
            </a:extLst>
          </p:cNvPr>
          <p:cNvSpPr/>
          <p:nvPr/>
        </p:nvSpPr>
        <p:spPr>
          <a:xfrm>
            <a:off x="9810879" y="2150750"/>
            <a:ext cx="1464276" cy="8251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Lab data</a:t>
            </a:r>
          </a:p>
          <a:p>
            <a:pPr algn="ctr"/>
            <a:r>
              <a:rPr lang="sv-SE" dirty="0"/>
              <a:t>Lab A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F1B058F-8AD6-4913-B3CB-5DD7B032439D}"/>
              </a:ext>
            </a:extLst>
          </p:cNvPr>
          <p:cNvSpPr/>
          <p:nvPr/>
        </p:nvSpPr>
        <p:spPr>
          <a:xfrm>
            <a:off x="1795205" y="2150750"/>
            <a:ext cx="1464276" cy="8251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Lab data</a:t>
            </a:r>
          </a:p>
          <a:p>
            <a:pPr algn="ctr"/>
            <a:r>
              <a:rPr lang="sv-SE" dirty="0"/>
              <a:t>Lab A </a:t>
            </a:r>
          </a:p>
        </p:txBody>
      </p:sp>
      <p:pic>
        <p:nvPicPr>
          <p:cNvPr id="11" name="Bild 10" descr="Man med käpp">
            <a:extLst>
              <a:ext uri="{FF2B5EF4-FFF2-40B4-BE49-F238E27FC236}">
                <a16:creationId xmlns:a16="http://schemas.microsoft.com/office/drawing/2014/main" id="{0319AD05-A582-4C1A-8B95-C3AA7AFC4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2876" y="2088249"/>
            <a:ext cx="914400" cy="914400"/>
          </a:xfrm>
          <a:prstGeom prst="rect">
            <a:avLst/>
          </a:prstGeom>
        </p:spPr>
      </p:pic>
      <p:pic>
        <p:nvPicPr>
          <p:cNvPr id="13" name="Bild 12" descr="Man">
            <a:extLst>
              <a:ext uri="{FF2B5EF4-FFF2-40B4-BE49-F238E27FC236}">
                <a16:creationId xmlns:a16="http://schemas.microsoft.com/office/drawing/2014/main" id="{8A3094D8-7B9E-433E-9AED-0994BB764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9382" y="2112984"/>
            <a:ext cx="914400" cy="914400"/>
          </a:xfrm>
          <a:prstGeom prst="rect">
            <a:avLst/>
          </a:prstGeom>
        </p:spPr>
      </p:pic>
      <p:pic>
        <p:nvPicPr>
          <p:cNvPr id="15" name="Bild 14" descr="Man som byter på baby">
            <a:extLst>
              <a:ext uri="{FF2B5EF4-FFF2-40B4-BE49-F238E27FC236}">
                <a16:creationId xmlns:a16="http://schemas.microsoft.com/office/drawing/2014/main" id="{104A6945-3E30-444F-BF57-C8252A960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9021" y="2157603"/>
            <a:ext cx="914400" cy="914400"/>
          </a:xfrm>
          <a:prstGeom prst="rect">
            <a:avLst/>
          </a:prstGeom>
        </p:spPr>
      </p:pic>
      <p:sp>
        <p:nvSpPr>
          <p:cNvPr id="18" name="Rektangel 17">
            <a:extLst>
              <a:ext uri="{FF2B5EF4-FFF2-40B4-BE49-F238E27FC236}">
                <a16:creationId xmlns:a16="http://schemas.microsoft.com/office/drawing/2014/main" id="{93366900-FC31-41C5-AE7A-642A6C4070C8}"/>
              </a:ext>
            </a:extLst>
          </p:cNvPr>
          <p:cNvSpPr/>
          <p:nvPr/>
        </p:nvSpPr>
        <p:spPr>
          <a:xfrm>
            <a:off x="8446764" y="4988723"/>
            <a:ext cx="1464276" cy="8251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Epi</a:t>
            </a:r>
            <a:r>
              <a:rPr lang="sv-SE" dirty="0"/>
              <a:t> data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1A45A96-8560-4086-B5BF-BDE2728A8D7C}"/>
              </a:ext>
            </a:extLst>
          </p:cNvPr>
          <p:cNvSpPr/>
          <p:nvPr/>
        </p:nvSpPr>
        <p:spPr>
          <a:xfrm>
            <a:off x="5901381" y="5515211"/>
            <a:ext cx="1464276" cy="825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Weather</a:t>
            </a:r>
            <a:r>
              <a:rPr lang="sv-SE" dirty="0"/>
              <a:t> data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72698D87-804C-4DAF-A69D-8109297C7F02}"/>
              </a:ext>
            </a:extLst>
          </p:cNvPr>
          <p:cNvSpPr/>
          <p:nvPr/>
        </p:nvSpPr>
        <p:spPr>
          <a:xfrm>
            <a:off x="3426811" y="4951608"/>
            <a:ext cx="1464276" cy="8251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Population </a:t>
            </a:r>
            <a:r>
              <a:rPr lang="sv-SE" dirty="0" err="1"/>
              <a:t>registry</a:t>
            </a:r>
            <a:endParaRPr lang="sv-SE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2E4D49B5-91E9-4D23-AD7B-10622BABE072}"/>
              </a:ext>
            </a:extLst>
          </p:cNvPr>
          <p:cNvSpPr/>
          <p:nvPr/>
        </p:nvSpPr>
        <p:spPr>
          <a:xfrm>
            <a:off x="5038301" y="3042123"/>
            <a:ext cx="1464276" cy="8251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Lab data</a:t>
            </a:r>
          </a:p>
          <a:p>
            <a:pPr algn="ctr"/>
            <a:r>
              <a:rPr lang="sv-SE" dirty="0"/>
              <a:t>Lab D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6895686-224B-4088-9BA4-017D27B303DE}"/>
              </a:ext>
            </a:extLst>
          </p:cNvPr>
          <p:cNvSpPr/>
          <p:nvPr/>
        </p:nvSpPr>
        <p:spPr>
          <a:xfrm>
            <a:off x="6096000" y="3530734"/>
            <a:ext cx="1464276" cy="8251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Lab data</a:t>
            </a:r>
          </a:p>
          <a:p>
            <a:pPr algn="ctr"/>
            <a:r>
              <a:rPr lang="sv-SE" dirty="0"/>
              <a:t>Lab C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0F76C459-0CFC-4777-9D15-32E6EEB16F2B}"/>
              </a:ext>
            </a:extLst>
          </p:cNvPr>
          <p:cNvSpPr/>
          <p:nvPr/>
        </p:nvSpPr>
        <p:spPr>
          <a:xfrm>
            <a:off x="10708738" y="3859419"/>
            <a:ext cx="1464276" cy="8251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Epi</a:t>
            </a:r>
            <a:r>
              <a:rPr lang="sv-SE" dirty="0"/>
              <a:t> data</a:t>
            </a:r>
          </a:p>
          <a:p>
            <a:pPr algn="ctr"/>
            <a:r>
              <a:rPr lang="sv-SE" dirty="0"/>
              <a:t>ANIMALS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B8E36BAD-DE3B-4CC1-B4D1-AB21BD750651}"/>
              </a:ext>
            </a:extLst>
          </p:cNvPr>
          <p:cNvSpPr/>
          <p:nvPr/>
        </p:nvSpPr>
        <p:spPr>
          <a:xfrm>
            <a:off x="10694083" y="5715938"/>
            <a:ext cx="1464276" cy="8251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Epi</a:t>
            </a:r>
            <a:r>
              <a:rPr lang="sv-SE" dirty="0"/>
              <a:t> data</a:t>
            </a:r>
          </a:p>
          <a:p>
            <a:pPr algn="ctr"/>
            <a:r>
              <a:rPr lang="sv-SE" dirty="0"/>
              <a:t>FOOD</a:t>
            </a:r>
          </a:p>
        </p:txBody>
      </p:sp>
      <p:sp>
        <p:nvSpPr>
          <p:cNvPr id="25" name="Pil: vänster-höger 24">
            <a:extLst>
              <a:ext uri="{FF2B5EF4-FFF2-40B4-BE49-F238E27FC236}">
                <a16:creationId xmlns:a16="http://schemas.microsoft.com/office/drawing/2014/main" id="{5516F423-A67A-4469-80A2-BE09DAD1FF95}"/>
              </a:ext>
            </a:extLst>
          </p:cNvPr>
          <p:cNvSpPr/>
          <p:nvPr/>
        </p:nvSpPr>
        <p:spPr>
          <a:xfrm>
            <a:off x="3923892" y="2353919"/>
            <a:ext cx="1242497" cy="38306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Pil: vänster-höger 25">
            <a:extLst>
              <a:ext uri="{FF2B5EF4-FFF2-40B4-BE49-F238E27FC236}">
                <a16:creationId xmlns:a16="http://schemas.microsoft.com/office/drawing/2014/main" id="{70CCAAB4-3053-4E86-BE11-0C489A1DC7FC}"/>
              </a:ext>
            </a:extLst>
          </p:cNvPr>
          <p:cNvSpPr/>
          <p:nvPr/>
        </p:nvSpPr>
        <p:spPr>
          <a:xfrm>
            <a:off x="8107812" y="2378654"/>
            <a:ext cx="1242497" cy="38306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Pil: vänster-höger 26">
            <a:extLst>
              <a:ext uri="{FF2B5EF4-FFF2-40B4-BE49-F238E27FC236}">
                <a16:creationId xmlns:a16="http://schemas.microsoft.com/office/drawing/2014/main" id="{44595E87-784B-44DD-B088-A70E14682109}"/>
              </a:ext>
            </a:extLst>
          </p:cNvPr>
          <p:cNvSpPr/>
          <p:nvPr/>
        </p:nvSpPr>
        <p:spPr>
          <a:xfrm rot="1841785">
            <a:off x="7825516" y="4215069"/>
            <a:ext cx="1242497" cy="38306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Pil: vänster-höger 27">
            <a:extLst>
              <a:ext uri="{FF2B5EF4-FFF2-40B4-BE49-F238E27FC236}">
                <a16:creationId xmlns:a16="http://schemas.microsoft.com/office/drawing/2014/main" id="{7C06E770-F6B3-4607-9425-6183E2EFB69A}"/>
              </a:ext>
            </a:extLst>
          </p:cNvPr>
          <p:cNvSpPr/>
          <p:nvPr/>
        </p:nvSpPr>
        <p:spPr>
          <a:xfrm rot="5400000">
            <a:off x="6270783" y="4727938"/>
            <a:ext cx="963672" cy="38306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il: vänster-höger 28">
            <a:extLst>
              <a:ext uri="{FF2B5EF4-FFF2-40B4-BE49-F238E27FC236}">
                <a16:creationId xmlns:a16="http://schemas.microsoft.com/office/drawing/2014/main" id="{32B7FED9-BC2B-40BB-A249-71C4794F1C41}"/>
              </a:ext>
            </a:extLst>
          </p:cNvPr>
          <p:cNvSpPr/>
          <p:nvPr/>
        </p:nvSpPr>
        <p:spPr>
          <a:xfrm rot="8425954">
            <a:off x="4269837" y="4276606"/>
            <a:ext cx="1242497" cy="38306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Pil: vänster-höger 29">
            <a:extLst>
              <a:ext uri="{FF2B5EF4-FFF2-40B4-BE49-F238E27FC236}">
                <a16:creationId xmlns:a16="http://schemas.microsoft.com/office/drawing/2014/main" id="{F8C8A855-E44A-4EEB-803C-C13E0A2B43BC}"/>
              </a:ext>
            </a:extLst>
          </p:cNvPr>
          <p:cNvSpPr/>
          <p:nvPr/>
        </p:nvSpPr>
        <p:spPr>
          <a:xfrm rot="19834410">
            <a:off x="9454884" y="4297929"/>
            <a:ext cx="1242497" cy="38306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il: vänster-höger 30">
            <a:extLst>
              <a:ext uri="{FF2B5EF4-FFF2-40B4-BE49-F238E27FC236}">
                <a16:creationId xmlns:a16="http://schemas.microsoft.com/office/drawing/2014/main" id="{843F0C8F-2A45-4DC4-8DB2-5EAA96D2DD67}"/>
              </a:ext>
            </a:extLst>
          </p:cNvPr>
          <p:cNvSpPr/>
          <p:nvPr/>
        </p:nvSpPr>
        <p:spPr>
          <a:xfrm rot="1765590" flipV="1">
            <a:off x="9454884" y="6058685"/>
            <a:ext cx="1242497" cy="38306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Bild 3" descr="Förstoringsglas">
            <a:extLst>
              <a:ext uri="{FF2B5EF4-FFF2-40B4-BE49-F238E27FC236}">
                <a16:creationId xmlns:a16="http://schemas.microsoft.com/office/drawing/2014/main" id="{2715763C-9F7D-406E-90C7-982539834E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570" y="1634368"/>
            <a:ext cx="535668" cy="535668"/>
          </a:xfrm>
          <a:prstGeom prst="rect">
            <a:avLst/>
          </a:prstGeom>
        </p:spPr>
      </p:pic>
      <p:pic>
        <p:nvPicPr>
          <p:cNvPr id="10" name="Bild 9" descr="Världen">
            <a:extLst>
              <a:ext uri="{FF2B5EF4-FFF2-40B4-BE49-F238E27FC236}">
                <a16:creationId xmlns:a16="http://schemas.microsoft.com/office/drawing/2014/main" id="{567FDE6A-3167-4FCE-B2BF-362B5986B0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461" y="2730491"/>
            <a:ext cx="580434" cy="580434"/>
          </a:xfrm>
          <a:prstGeom prst="rect">
            <a:avLst/>
          </a:prstGeom>
        </p:spPr>
      </p:pic>
      <p:pic>
        <p:nvPicPr>
          <p:cNvPr id="12" name="Bild 11" descr="Upprepa">
            <a:extLst>
              <a:ext uri="{FF2B5EF4-FFF2-40B4-BE49-F238E27FC236}">
                <a16:creationId xmlns:a16="http://schemas.microsoft.com/office/drawing/2014/main" id="{99AADB71-5941-44B1-B37A-0FD57131A6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6461" y="5368304"/>
            <a:ext cx="580434" cy="580434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122120F0-7A28-45E3-9318-FAA8AF2FEF45}"/>
              </a:ext>
            </a:extLst>
          </p:cNvPr>
          <p:cNvSpPr txBox="1"/>
          <p:nvPr/>
        </p:nvSpPr>
        <p:spPr>
          <a:xfrm>
            <a:off x="907958" y="156624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A8D08D"/>
                </a:solidFill>
              </a:rPr>
              <a:t>F</a:t>
            </a: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560676B3-9383-407B-9D47-9C6BCF7F187A}"/>
              </a:ext>
            </a:extLst>
          </p:cNvPr>
          <p:cNvSpPr txBox="1"/>
          <p:nvPr/>
        </p:nvSpPr>
        <p:spPr>
          <a:xfrm>
            <a:off x="907958" y="273099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A8D08D"/>
                </a:solidFill>
              </a:rPr>
              <a:t>A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C341B871-2EF8-4800-A4A5-BAB3EC822AE7}"/>
              </a:ext>
            </a:extLst>
          </p:cNvPr>
          <p:cNvSpPr txBox="1"/>
          <p:nvPr/>
        </p:nvSpPr>
        <p:spPr>
          <a:xfrm>
            <a:off x="907958" y="4083689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A8D08D"/>
                </a:solidFill>
              </a:rPr>
              <a:t>I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B9546005-4E20-4D06-A188-AE6D921D4199}"/>
              </a:ext>
            </a:extLst>
          </p:cNvPr>
          <p:cNvSpPr txBox="1"/>
          <p:nvPr/>
        </p:nvSpPr>
        <p:spPr>
          <a:xfrm>
            <a:off x="907958" y="543637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A8D08D"/>
                </a:solidFill>
              </a:rPr>
              <a:t>R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DDFEF555-513A-4DD9-B7BB-316911A7FFDC}"/>
              </a:ext>
            </a:extLst>
          </p:cNvPr>
          <p:cNvSpPr/>
          <p:nvPr/>
        </p:nvSpPr>
        <p:spPr>
          <a:xfrm>
            <a:off x="8446764" y="422259"/>
            <a:ext cx="3240351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LINKED DATA</a:t>
            </a:r>
          </a:p>
        </p:txBody>
      </p:sp>
    </p:spTree>
    <p:extLst>
      <p:ext uri="{BB962C8B-B14F-4D97-AF65-F5344CB8AC3E}">
        <p14:creationId xmlns:p14="http://schemas.microsoft.com/office/powerpoint/2010/main" val="138275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6DF456-305B-48FC-8C90-BF445D6A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Findable</a:t>
            </a:r>
            <a:endParaRPr lang="sv-SE" dirty="0"/>
          </a:p>
        </p:txBody>
      </p:sp>
      <p:pic>
        <p:nvPicPr>
          <p:cNvPr id="3" name="Bild 2" descr="Förstoringsglas">
            <a:extLst>
              <a:ext uri="{FF2B5EF4-FFF2-40B4-BE49-F238E27FC236}">
                <a16:creationId xmlns:a16="http://schemas.microsoft.com/office/drawing/2014/main" id="{AF813778-A8B4-4056-B69F-7292FE7B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6865" y="235524"/>
            <a:ext cx="674054" cy="674054"/>
          </a:xfrm>
          <a:prstGeom prst="rect">
            <a:avLst/>
          </a:prstGeom>
        </p:spPr>
      </p:pic>
      <p:pic>
        <p:nvPicPr>
          <p:cNvPr id="17" name="Bildobjekt 103">
            <a:extLst>
              <a:ext uri="{FF2B5EF4-FFF2-40B4-BE49-F238E27FC236}">
                <a16:creationId xmlns:a16="http://schemas.microsoft.com/office/drawing/2014/main" id="{C30F72D0-5056-490B-B54A-32B2B3A5DFF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22" y="1392844"/>
            <a:ext cx="999746" cy="1280163"/>
          </a:xfrm>
          <a:prstGeom prst="rect">
            <a:avLst/>
          </a:prstGeom>
        </p:spPr>
      </p:pic>
      <p:pic>
        <p:nvPicPr>
          <p:cNvPr id="32" name="Bildobjekt 109">
            <a:extLst>
              <a:ext uri="{FF2B5EF4-FFF2-40B4-BE49-F238E27FC236}">
                <a16:creationId xmlns:a16="http://schemas.microsoft.com/office/drawing/2014/main" id="{0D349271-00B1-4BF2-A4FC-EB002543D1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86" y="842171"/>
            <a:ext cx="691897" cy="1856236"/>
          </a:xfrm>
          <a:prstGeom prst="rect">
            <a:avLst/>
          </a:prstGeom>
        </p:spPr>
      </p:pic>
      <p:pic>
        <p:nvPicPr>
          <p:cNvPr id="34" name="Bildobjekt 122">
            <a:extLst>
              <a:ext uri="{FF2B5EF4-FFF2-40B4-BE49-F238E27FC236}">
                <a16:creationId xmlns:a16="http://schemas.microsoft.com/office/drawing/2014/main" id="{EB6A06EF-EE39-4C54-A643-3A68FD5C995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97" y="874175"/>
            <a:ext cx="667513" cy="1792228"/>
          </a:xfrm>
          <a:prstGeom prst="rect">
            <a:avLst/>
          </a:prstGeom>
        </p:spPr>
      </p:pic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BD95817B-44BF-4E0A-9434-594123A5EF48}"/>
              </a:ext>
            </a:extLst>
          </p:cNvPr>
          <p:cNvSpPr/>
          <p:nvPr/>
        </p:nvSpPr>
        <p:spPr>
          <a:xfrm>
            <a:off x="1648122" y="2698407"/>
            <a:ext cx="1304181" cy="66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Farm</a:t>
            </a:r>
          </a:p>
        </p:txBody>
      </p:sp>
      <p:sp>
        <p:nvSpPr>
          <p:cNvPr id="44" name="Right Arrow 8">
            <a:extLst>
              <a:ext uri="{FF2B5EF4-FFF2-40B4-BE49-F238E27FC236}">
                <a16:creationId xmlns:a16="http://schemas.microsoft.com/office/drawing/2014/main" id="{B45B28A1-4F3F-454F-A0CA-CA3A0DDF25C9}"/>
              </a:ext>
            </a:extLst>
          </p:cNvPr>
          <p:cNvSpPr/>
          <p:nvPr/>
        </p:nvSpPr>
        <p:spPr>
          <a:xfrm>
            <a:off x="3053903" y="2772241"/>
            <a:ext cx="266700" cy="5127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25DDF6F7-F390-413D-B2CE-A328AD153A55}"/>
              </a:ext>
            </a:extLst>
          </p:cNvPr>
          <p:cNvSpPr/>
          <p:nvPr/>
        </p:nvSpPr>
        <p:spPr>
          <a:xfrm>
            <a:off x="3399234" y="2698407"/>
            <a:ext cx="1423888" cy="66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Slaughter-house</a:t>
            </a:r>
          </a:p>
        </p:txBody>
      </p:sp>
      <p:sp>
        <p:nvSpPr>
          <p:cNvPr id="48" name="Right Arrow 10">
            <a:extLst>
              <a:ext uri="{FF2B5EF4-FFF2-40B4-BE49-F238E27FC236}">
                <a16:creationId xmlns:a16="http://schemas.microsoft.com/office/drawing/2014/main" id="{CFBE73D2-6576-4E29-B06B-F5CF7DD0BA00}"/>
              </a:ext>
            </a:extLst>
          </p:cNvPr>
          <p:cNvSpPr/>
          <p:nvPr/>
        </p:nvSpPr>
        <p:spPr>
          <a:xfrm>
            <a:off x="4950122" y="2772241"/>
            <a:ext cx="266700" cy="5127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11">
            <a:extLst>
              <a:ext uri="{FF2B5EF4-FFF2-40B4-BE49-F238E27FC236}">
                <a16:creationId xmlns:a16="http://schemas.microsoft.com/office/drawing/2014/main" id="{B65E9A55-2001-4B8D-B8D8-6B170815A068}"/>
              </a:ext>
            </a:extLst>
          </p:cNvPr>
          <p:cNvSpPr/>
          <p:nvPr/>
        </p:nvSpPr>
        <p:spPr>
          <a:xfrm>
            <a:off x="5384352" y="2698407"/>
            <a:ext cx="1546969" cy="66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Processing plant</a:t>
            </a:r>
          </a:p>
        </p:txBody>
      </p:sp>
      <p:sp>
        <p:nvSpPr>
          <p:cNvPr id="52" name="Right Arrow 12">
            <a:extLst>
              <a:ext uri="{FF2B5EF4-FFF2-40B4-BE49-F238E27FC236}">
                <a16:creationId xmlns:a16="http://schemas.microsoft.com/office/drawing/2014/main" id="{2A07880C-C0E5-4948-9807-1E8AE9463828}"/>
              </a:ext>
            </a:extLst>
          </p:cNvPr>
          <p:cNvSpPr/>
          <p:nvPr/>
        </p:nvSpPr>
        <p:spPr>
          <a:xfrm>
            <a:off x="7045621" y="2772241"/>
            <a:ext cx="266700" cy="5127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8D91C573-EC43-4AEE-889C-0A38F79F9397}"/>
              </a:ext>
            </a:extLst>
          </p:cNvPr>
          <p:cNvSpPr/>
          <p:nvPr/>
        </p:nvSpPr>
        <p:spPr>
          <a:xfrm>
            <a:off x="7416351" y="2698407"/>
            <a:ext cx="1165971" cy="66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Retailer</a:t>
            </a:r>
          </a:p>
        </p:txBody>
      </p:sp>
      <p:sp>
        <p:nvSpPr>
          <p:cNvPr id="56" name="Right Arrow 14">
            <a:extLst>
              <a:ext uri="{FF2B5EF4-FFF2-40B4-BE49-F238E27FC236}">
                <a16:creationId xmlns:a16="http://schemas.microsoft.com/office/drawing/2014/main" id="{52DF0C4E-AE74-4C37-AE76-A6DE6DF0D61E}"/>
              </a:ext>
            </a:extLst>
          </p:cNvPr>
          <p:cNvSpPr/>
          <p:nvPr/>
        </p:nvSpPr>
        <p:spPr>
          <a:xfrm>
            <a:off x="8683920" y="2772241"/>
            <a:ext cx="266700" cy="5127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15">
            <a:extLst>
              <a:ext uri="{FF2B5EF4-FFF2-40B4-BE49-F238E27FC236}">
                <a16:creationId xmlns:a16="http://schemas.microsoft.com/office/drawing/2014/main" id="{DDD4917D-093A-4A2B-846B-D4C030499B64}"/>
              </a:ext>
            </a:extLst>
          </p:cNvPr>
          <p:cNvSpPr/>
          <p:nvPr/>
        </p:nvSpPr>
        <p:spPr>
          <a:xfrm>
            <a:off x="9052218" y="2673007"/>
            <a:ext cx="1432672" cy="66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Consumer</a:t>
            </a:r>
          </a:p>
        </p:txBody>
      </p:sp>
      <p:sp>
        <p:nvSpPr>
          <p:cNvPr id="60" name="Right Arrow 16">
            <a:extLst>
              <a:ext uri="{FF2B5EF4-FFF2-40B4-BE49-F238E27FC236}">
                <a16:creationId xmlns:a16="http://schemas.microsoft.com/office/drawing/2014/main" id="{9F5C3F4A-5533-4376-B7EF-A94D063A6A79}"/>
              </a:ext>
            </a:extLst>
          </p:cNvPr>
          <p:cNvSpPr/>
          <p:nvPr/>
        </p:nvSpPr>
        <p:spPr>
          <a:xfrm>
            <a:off x="10563519" y="2772241"/>
            <a:ext cx="266700" cy="5127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17">
            <a:extLst>
              <a:ext uri="{FF2B5EF4-FFF2-40B4-BE49-F238E27FC236}">
                <a16:creationId xmlns:a16="http://schemas.microsoft.com/office/drawing/2014/main" id="{4B175B53-AFE2-4453-9904-14E30747B4F7}"/>
              </a:ext>
            </a:extLst>
          </p:cNvPr>
          <p:cNvSpPr/>
          <p:nvPr/>
        </p:nvSpPr>
        <p:spPr>
          <a:xfrm>
            <a:off x="10997749" y="2698407"/>
            <a:ext cx="1089773" cy="66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 care</a:t>
            </a:r>
          </a:p>
        </p:txBody>
      </p:sp>
      <p:pic>
        <p:nvPicPr>
          <p:cNvPr id="64" name="Bild 63" descr="Kycklingklubba">
            <a:extLst>
              <a:ext uri="{FF2B5EF4-FFF2-40B4-BE49-F238E27FC236}">
                <a16:creationId xmlns:a16="http://schemas.microsoft.com/office/drawing/2014/main" id="{8FD833DB-6FE1-460D-B4EB-C4E1015C09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9398" y="1720257"/>
            <a:ext cx="914400" cy="914400"/>
          </a:xfrm>
          <a:prstGeom prst="rect">
            <a:avLst/>
          </a:prstGeom>
        </p:spPr>
      </p:pic>
      <p:sp>
        <p:nvSpPr>
          <p:cNvPr id="66" name="Rektangel 65">
            <a:extLst>
              <a:ext uri="{FF2B5EF4-FFF2-40B4-BE49-F238E27FC236}">
                <a16:creationId xmlns:a16="http://schemas.microsoft.com/office/drawing/2014/main" id="{7E609C9D-B330-42E9-B482-E57A2AD08E94}"/>
              </a:ext>
            </a:extLst>
          </p:cNvPr>
          <p:cNvSpPr/>
          <p:nvPr/>
        </p:nvSpPr>
        <p:spPr>
          <a:xfrm>
            <a:off x="5891600" y="3937002"/>
            <a:ext cx="5188042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”LINKABLE” data</a:t>
            </a:r>
          </a:p>
          <a:p>
            <a:pPr algn="ctr"/>
            <a:r>
              <a:rPr lang="sv-SE" dirty="0" err="1"/>
              <a:t>Concepts</a:t>
            </a:r>
            <a:r>
              <a:rPr lang="sv-SE" dirty="0"/>
              <a:t> </a:t>
            </a:r>
            <a:r>
              <a:rPr lang="sv-SE" dirty="0" err="1"/>
              <a:t>needed</a:t>
            </a:r>
            <a:r>
              <a:rPr lang="sv-SE" dirty="0"/>
              <a:t> to ”</a:t>
            </a:r>
            <a:r>
              <a:rPr lang="sv-SE" dirty="0" err="1"/>
              <a:t>map</a:t>
            </a:r>
            <a:r>
              <a:rPr lang="sv-SE" dirty="0"/>
              <a:t>” </a:t>
            </a:r>
            <a:r>
              <a:rPr lang="sv-SE" dirty="0" err="1"/>
              <a:t>surveillance</a:t>
            </a:r>
            <a:r>
              <a:rPr lang="sv-SE" dirty="0"/>
              <a:t> </a:t>
            </a:r>
            <a:r>
              <a:rPr lang="sv-SE" dirty="0" err="1"/>
              <a:t>activites</a:t>
            </a:r>
            <a:endParaRPr lang="sv-SE" dirty="0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F8AF4849-41B0-4371-93D0-3AB5C3DB7784}"/>
              </a:ext>
            </a:extLst>
          </p:cNvPr>
          <p:cNvSpPr/>
          <p:nvPr/>
        </p:nvSpPr>
        <p:spPr>
          <a:xfrm>
            <a:off x="5547017" y="4732581"/>
            <a:ext cx="2880000" cy="660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Identify</a:t>
            </a:r>
            <a:r>
              <a:rPr lang="sv-SE" sz="1400" dirty="0"/>
              <a:t> </a:t>
            </a:r>
            <a:r>
              <a:rPr lang="sv-SE" sz="1400" dirty="0" err="1"/>
              <a:t>activities</a:t>
            </a:r>
            <a:r>
              <a:rPr lang="sv-SE" sz="1400" dirty="0"/>
              <a:t>, </a:t>
            </a:r>
            <a:r>
              <a:rPr lang="sv-SE" sz="1400" dirty="0" err="1"/>
              <a:t>their</a:t>
            </a:r>
            <a:r>
              <a:rPr lang="sv-SE" sz="1400" dirty="0"/>
              <a:t> </a:t>
            </a:r>
            <a:r>
              <a:rPr lang="sv-SE" sz="1400" dirty="0" err="1"/>
              <a:t>purpose</a:t>
            </a:r>
            <a:r>
              <a:rPr lang="sv-SE" sz="1400" dirty="0"/>
              <a:t>, </a:t>
            </a:r>
            <a:r>
              <a:rPr lang="sv-SE" sz="1400" dirty="0" err="1"/>
              <a:t>their</a:t>
            </a:r>
            <a:r>
              <a:rPr lang="sv-SE" sz="1400" dirty="0"/>
              <a:t> </a:t>
            </a:r>
            <a:r>
              <a:rPr lang="sv-SE" sz="1400" u="sng" dirty="0" err="1"/>
              <a:t>context</a:t>
            </a:r>
            <a:endParaRPr lang="sv-SE" sz="1400" u="sng" dirty="0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3164D60E-AE83-4CC1-88F8-FE5913C003E3}"/>
              </a:ext>
            </a:extLst>
          </p:cNvPr>
          <p:cNvSpPr/>
          <p:nvPr/>
        </p:nvSpPr>
        <p:spPr>
          <a:xfrm>
            <a:off x="8582322" y="4733371"/>
            <a:ext cx="2880000" cy="660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/>
              <a:t>Make it </a:t>
            </a:r>
            <a:r>
              <a:rPr lang="sv-SE" sz="1400" dirty="0" err="1"/>
              <a:t>clear</a:t>
            </a:r>
            <a:r>
              <a:rPr lang="sv-SE" sz="1400" dirty="0"/>
              <a:t> </a:t>
            </a:r>
            <a:r>
              <a:rPr lang="sv-SE" sz="1400" u="sng" dirty="0" err="1"/>
              <a:t>across</a:t>
            </a:r>
            <a:r>
              <a:rPr lang="sv-SE" sz="1400" u="sng" dirty="0"/>
              <a:t> </a:t>
            </a:r>
            <a:r>
              <a:rPr lang="sv-SE" sz="1400" u="sng" dirty="0" err="1"/>
              <a:t>sectors</a:t>
            </a:r>
            <a:endParaRPr lang="sv-SE" sz="1400" u="sng" dirty="0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D98D0BE5-DAE2-4D4C-999B-3BD61CAB881F}"/>
              </a:ext>
            </a:extLst>
          </p:cNvPr>
          <p:cNvSpPr/>
          <p:nvPr/>
        </p:nvSpPr>
        <p:spPr>
          <a:xfrm>
            <a:off x="5547017" y="5424985"/>
            <a:ext cx="2880000" cy="660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Identify</a:t>
            </a:r>
            <a:r>
              <a:rPr lang="sv-SE" sz="1400" dirty="0"/>
              <a:t> </a:t>
            </a:r>
            <a:r>
              <a:rPr lang="sv-SE" sz="1400" u="sng" dirty="0" err="1"/>
              <a:t>similarities</a:t>
            </a:r>
            <a:r>
              <a:rPr lang="sv-SE" sz="1400" dirty="0"/>
              <a:t> and be </a:t>
            </a:r>
            <a:r>
              <a:rPr lang="sv-SE" sz="1400" dirty="0" err="1"/>
              <a:t>able</a:t>
            </a:r>
            <a:r>
              <a:rPr lang="sv-SE" sz="1400" dirty="0"/>
              <a:t> to </a:t>
            </a:r>
            <a:r>
              <a:rPr lang="sv-SE" sz="1400" dirty="0" err="1"/>
              <a:t>identify</a:t>
            </a:r>
            <a:r>
              <a:rPr lang="sv-SE" sz="1400" dirty="0"/>
              <a:t> </a:t>
            </a:r>
            <a:r>
              <a:rPr lang="sv-SE" sz="1400" u="sng" dirty="0" err="1"/>
              <a:t>differences</a:t>
            </a:r>
            <a:endParaRPr lang="sv-SE" sz="1400" u="sng" dirty="0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8C049AC0-11E2-4A76-B20A-4199D6F39443}"/>
              </a:ext>
            </a:extLst>
          </p:cNvPr>
          <p:cNvSpPr/>
          <p:nvPr/>
        </p:nvSpPr>
        <p:spPr>
          <a:xfrm>
            <a:off x="8582322" y="5424985"/>
            <a:ext cx="2880000" cy="660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/>
              <a:t>Understand and </a:t>
            </a:r>
            <a:r>
              <a:rPr lang="sv-SE" sz="1400" dirty="0" err="1"/>
              <a:t>document</a:t>
            </a:r>
            <a:r>
              <a:rPr lang="sv-SE" sz="1400" dirty="0"/>
              <a:t> </a:t>
            </a:r>
            <a:r>
              <a:rPr lang="sv-SE" sz="1400" dirty="0" err="1"/>
              <a:t>when</a:t>
            </a:r>
            <a:r>
              <a:rPr lang="sv-SE" sz="1400" dirty="0"/>
              <a:t> </a:t>
            </a:r>
            <a:r>
              <a:rPr lang="sv-SE" sz="1400" dirty="0" err="1"/>
              <a:t>things</a:t>
            </a:r>
            <a:r>
              <a:rPr lang="sv-SE" sz="1400" dirty="0"/>
              <a:t> </a:t>
            </a:r>
            <a:r>
              <a:rPr lang="sv-SE" sz="1400" u="sng" dirty="0" err="1"/>
              <a:t>change</a:t>
            </a:r>
            <a:endParaRPr lang="sv-SE" sz="1400" u="sng" dirty="0"/>
          </a:p>
        </p:txBody>
      </p:sp>
      <p:sp>
        <p:nvSpPr>
          <p:cNvPr id="6" name="Rubrik 2">
            <a:extLst>
              <a:ext uri="{FF2B5EF4-FFF2-40B4-BE49-F238E27FC236}">
                <a16:creationId xmlns:a16="http://schemas.microsoft.com/office/drawing/2014/main" id="{662FF0BE-7D5E-42AC-B6C6-8EE4FB16BAC1}"/>
              </a:ext>
            </a:extLst>
          </p:cNvPr>
          <p:cNvSpPr txBox="1">
            <a:spLocks/>
          </p:cNvSpPr>
          <p:nvPr/>
        </p:nvSpPr>
        <p:spPr>
          <a:xfrm>
            <a:off x="4595693" y="189289"/>
            <a:ext cx="4456525" cy="7202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800" dirty="0" err="1"/>
              <a:t>Attach</a:t>
            </a:r>
            <a:r>
              <a:rPr lang="sv-SE" sz="2800" dirty="0"/>
              <a:t> </a:t>
            </a:r>
            <a:r>
              <a:rPr lang="sv-SE" sz="2800" dirty="0" err="1"/>
              <a:t>context</a:t>
            </a:r>
            <a:r>
              <a:rPr lang="sv-SE" sz="2800" dirty="0"/>
              <a:t> to </a:t>
            </a:r>
            <a:r>
              <a:rPr lang="sv-SE" sz="2800" i="1" u="sng" dirty="0"/>
              <a:t>data</a:t>
            </a:r>
          </a:p>
        </p:txBody>
      </p:sp>
      <p:pic>
        <p:nvPicPr>
          <p:cNvPr id="7" name="Bild 6" descr="Ett kugghjul">
            <a:extLst>
              <a:ext uri="{FF2B5EF4-FFF2-40B4-BE49-F238E27FC236}">
                <a16:creationId xmlns:a16="http://schemas.microsoft.com/office/drawing/2014/main" id="{AA26336F-7052-4759-B09B-572022975A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461" y="4049397"/>
            <a:ext cx="580434" cy="580434"/>
          </a:xfrm>
          <a:prstGeom prst="rect">
            <a:avLst/>
          </a:prstGeom>
        </p:spPr>
      </p:pic>
      <p:pic>
        <p:nvPicPr>
          <p:cNvPr id="8" name="Bild 7" descr="Förstoringsglas">
            <a:extLst>
              <a:ext uri="{FF2B5EF4-FFF2-40B4-BE49-F238E27FC236}">
                <a16:creationId xmlns:a16="http://schemas.microsoft.com/office/drawing/2014/main" id="{4FBE0456-9017-48EF-BE73-1DDF29DA9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70" y="1634368"/>
            <a:ext cx="535668" cy="535668"/>
          </a:xfrm>
          <a:prstGeom prst="rect">
            <a:avLst/>
          </a:prstGeom>
        </p:spPr>
      </p:pic>
      <p:pic>
        <p:nvPicPr>
          <p:cNvPr id="9" name="Bild 8" descr="Världen">
            <a:extLst>
              <a:ext uri="{FF2B5EF4-FFF2-40B4-BE49-F238E27FC236}">
                <a16:creationId xmlns:a16="http://schemas.microsoft.com/office/drawing/2014/main" id="{A88E58EA-39ED-4694-B213-0F4BBD568A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6461" y="2730491"/>
            <a:ext cx="580434" cy="580434"/>
          </a:xfrm>
          <a:prstGeom prst="rect">
            <a:avLst/>
          </a:prstGeom>
        </p:spPr>
      </p:pic>
      <p:pic>
        <p:nvPicPr>
          <p:cNvPr id="11" name="Bild 10" descr="Upprepa">
            <a:extLst>
              <a:ext uri="{FF2B5EF4-FFF2-40B4-BE49-F238E27FC236}">
                <a16:creationId xmlns:a16="http://schemas.microsoft.com/office/drawing/2014/main" id="{7A6025E8-28EA-4714-BD2F-702E35D689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6461" y="5368304"/>
            <a:ext cx="580434" cy="580434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232ADB59-A4AE-4E09-BBB5-F9CE50291530}"/>
              </a:ext>
            </a:extLst>
          </p:cNvPr>
          <p:cNvSpPr txBox="1"/>
          <p:nvPr/>
        </p:nvSpPr>
        <p:spPr>
          <a:xfrm>
            <a:off x="907958" y="156624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A8D08D"/>
                </a:solidFill>
              </a:rPr>
              <a:t>F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8B05530D-6AD9-4DFF-8F2E-0837F034CBF7}"/>
              </a:ext>
            </a:extLst>
          </p:cNvPr>
          <p:cNvSpPr txBox="1"/>
          <p:nvPr/>
        </p:nvSpPr>
        <p:spPr>
          <a:xfrm>
            <a:off x="907958" y="273099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A8D08D"/>
                </a:solidFill>
              </a:rPr>
              <a:t>A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6A37C465-7112-4648-B101-966BA4B4AA60}"/>
              </a:ext>
            </a:extLst>
          </p:cNvPr>
          <p:cNvSpPr txBox="1"/>
          <p:nvPr/>
        </p:nvSpPr>
        <p:spPr>
          <a:xfrm>
            <a:off x="907958" y="4083689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A8D08D"/>
                </a:solidFill>
              </a:rPr>
              <a:t>I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DC9FE8C6-48AA-4897-A619-E64828C1A1F7}"/>
              </a:ext>
            </a:extLst>
          </p:cNvPr>
          <p:cNvSpPr txBox="1"/>
          <p:nvPr/>
        </p:nvSpPr>
        <p:spPr>
          <a:xfrm>
            <a:off x="907958" y="543637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rgbClr val="A8D08D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6240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13F9A0DB-2CBD-4D5B-8D37-E39CDBC98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5B914F66-781F-4B37-8FC6-52928C14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80184"/>
            <a:ext cx="9496425" cy="1018896"/>
          </a:xfrm>
        </p:spPr>
        <p:txBody>
          <a:bodyPr/>
          <a:lstStyle/>
          <a:p>
            <a:r>
              <a:rPr lang="sv-SE" dirty="0" err="1"/>
              <a:t>Attach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to data</a:t>
            </a:r>
          </a:p>
        </p:txBody>
      </p:sp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46F3539A-734F-4283-8AB2-1BA1C101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76"/>
            <a:ext cx="12192000" cy="6693647"/>
          </a:xfrm>
          <a:prstGeom prst="rect">
            <a:avLst/>
          </a:prstGeom>
        </p:spPr>
      </p:pic>
      <p:sp>
        <p:nvSpPr>
          <p:cNvPr id="9" name="Ellips 8">
            <a:extLst>
              <a:ext uri="{FF2B5EF4-FFF2-40B4-BE49-F238E27FC236}">
                <a16:creationId xmlns:a16="http://schemas.microsoft.com/office/drawing/2014/main" id="{A894CBD7-CFF6-4179-A39A-103E4EB5455C}"/>
              </a:ext>
            </a:extLst>
          </p:cNvPr>
          <p:cNvSpPr/>
          <p:nvPr/>
        </p:nvSpPr>
        <p:spPr>
          <a:xfrm>
            <a:off x="6719299" y="3318657"/>
            <a:ext cx="1534274" cy="48278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E2A49382-788E-4341-B462-9E2CF74D481F}"/>
              </a:ext>
            </a:extLst>
          </p:cNvPr>
          <p:cNvSpPr/>
          <p:nvPr/>
        </p:nvSpPr>
        <p:spPr>
          <a:xfrm>
            <a:off x="2361344" y="4597403"/>
            <a:ext cx="1534274" cy="48278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94276783-6A47-40A8-AA27-7A37146F54D9}"/>
              </a:ext>
            </a:extLst>
          </p:cNvPr>
          <p:cNvSpPr/>
          <p:nvPr/>
        </p:nvSpPr>
        <p:spPr>
          <a:xfrm>
            <a:off x="9376988" y="5713280"/>
            <a:ext cx="1534274" cy="101889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34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karta&#10;&#10;Automatiskt genererad beskrivning">
            <a:extLst>
              <a:ext uri="{FF2B5EF4-FFF2-40B4-BE49-F238E27FC236}">
                <a16:creationId xmlns:a16="http://schemas.microsoft.com/office/drawing/2014/main" id="{E64F92C3-759D-4AC1-80B7-A7FEF0C7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46" y="0"/>
            <a:ext cx="9056182" cy="685800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44E47122-4342-40A7-93C1-97AE0BF1F93C}"/>
              </a:ext>
            </a:extLst>
          </p:cNvPr>
          <p:cNvSpPr/>
          <p:nvPr/>
        </p:nvSpPr>
        <p:spPr>
          <a:xfrm>
            <a:off x="9239650" y="2178121"/>
            <a:ext cx="2339325" cy="232196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7E2DAAF-B3E3-4C48-8907-D04865443F4A}"/>
              </a:ext>
            </a:extLst>
          </p:cNvPr>
          <p:cNvSpPr/>
          <p:nvPr/>
        </p:nvSpPr>
        <p:spPr>
          <a:xfrm>
            <a:off x="8066615" y="2279030"/>
            <a:ext cx="1761739" cy="457897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B66866C-9211-4DB0-9DB6-2F8FAE7C51FE}"/>
              </a:ext>
            </a:extLst>
          </p:cNvPr>
          <p:cNvSpPr/>
          <p:nvPr/>
        </p:nvSpPr>
        <p:spPr>
          <a:xfrm>
            <a:off x="6780944" y="1715784"/>
            <a:ext cx="1503797" cy="2936697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8ED71D95-3F46-4C41-8B36-B5D1A2F1A186}"/>
              </a:ext>
            </a:extLst>
          </p:cNvPr>
          <p:cNvSpPr/>
          <p:nvPr/>
        </p:nvSpPr>
        <p:spPr>
          <a:xfrm>
            <a:off x="4643920" y="2350949"/>
            <a:ext cx="1534274" cy="65937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B5825382-E4AF-4EBA-B9BE-E653D8474EA5}"/>
              </a:ext>
            </a:extLst>
          </p:cNvPr>
          <p:cNvSpPr/>
          <p:nvPr/>
        </p:nvSpPr>
        <p:spPr>
          <a:xfrm>
            <a:off x="9484007" y="3764321"/>
            <a:ext cx="1675815" cy="65937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6CF8815F-CDA6-4D05-93D7-6698BD09F550}"/>
              </a:ext>
            </a:extLst>
          </p:cNvPr>
          <p:cNvSpPr/>
          <p:nvPr/>
        </p:nvSpPr>
        <p:spPr>
          <a:xfrm>
            <a:off x="6891737" y="4094011"/>
            <a:ext cx="1675815" cy="65937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6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Office Theme">
  <a:themeElements>
    <a:clrScheme name="EJP">
      <a:dk1>
        <a:srgbClr val="00679C"/>
      </a:dk1>
      <a:lt1>
        <a:srgbClr val="FFFFFF"/>
      </a:lt1>
      <a:dk2>
        <a:srgbClr val="00679C"/>
      </a:dk2>
      <a:lt2>
        <a:srgbClr val="FFFFFF"/>
      </a:lt2>
      <a:accent1>
        <a:srgbClr val="00679C"/>
      </a:accent1>
      <a:accent2>
        <a:srgbClr val="BFBFBF"/>
      </a:accent2>
      <a:accent3>
        <a:srgbClr val="F47931"/>
      </a:accent3>
      <a:accent4>
        <a:srgbClr val="F73737"/>
      </a:accent4>
      <a:accent5>
        <a:srgbClr val="F9B067"/>
      </a:accent5>
      <a:accent6>
        <a:srgbClr val="A8D08D"/>
      </a:accent6>
      <a:hlink>
        <a:srgbClr val="00679C"/>
      </a:hlink>
      <a:folHlink>
        <a:srgbClr val="F4793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OHEJP" id="{F5E2492C-7CC2-4E8A-B2C9-19F9F6AA2F00}" vid="{F7892C0B-1B9A-4477-A0C2-2FFBD14AEEE1}"/>
    </a:ext>
  </a:extLst>
</a:theme>
</file>

<file path=ppt/theme/theme2.xml><?xml version="1.0" encoding="utf-8"?>
<a:theme xmlns:a="http://schemas.openxmlformats.org/drawingml/2006/main" name="Office-tema">
  <a:themeElements>
    <a:clrScheme name="SVA för nya 2016">
      <a:dk1>
        <a:srgbClr val="262727"/>
      </a:dk1>
      <a:lt1>
        <a:srgbClr val="FFFFFF"/>
      </a:lt1>
      <a:dk2>
        <a:srgbClr val="262727"/>
      </a:dk2>
      <a:lt2>
        <a:srgbClr val="3A3C3C"/>
      </a:lt2>
      <a:accent1>
        <a:srgbClr val="D22630"/>
      </a:accent1>
      <a:accent2>
        <a:srgbClr val="F2A900"/>
      </a:accent2>
      <a:accent3>
        <a:srgbClr val="43B02A"/>
      </a:accent3>
      <a:accent4>
        <a:srgbClr val="00A9CE"/>
      </a:accent4>
      <a:accent5>
        <a:srgbClr val="EB997E"/>
      </a:accent5>
      <a:accent6>
        <a:srgbClr val="262727"/>
      </a:accent6>
      <a:hlink>
        <a:srgbClr val="3B3D3C"/>
      </a:hlink>
      <a:folHlink>
        <a:srgbClr val="A4A7A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Mall vit bakgrund, röd framsida" id="{7EE08C47-12A8-4478-AE16-19117325389E}" vid="{BFBFCCBE-0046-43F4-9A88-7F16B2E73D9D}"/>
    </a:ext>
  </a:extLst>
</a:theme>
</file>

<file path=ppt/theme/theme3.xml><?xml version="1.0" encoding="utf-8"?>
<a:theme xmlns:a="http://schemas.openxmlformats.org/drawingml/2006/main" name="2_Office-tema">
  <a:themeElements>
    <a:clrScheme name="SVA för nya 2016">
      <a:dk1>
        <a:srgbClr val="262727"/>
      </a:dk1>
      <a:lt1>
        <a:srgbClr val="FFFFFF"/>
      </a:lt1>
      <a:dk2>
        <a:srgbClr val="262727"/>
      </a:dk2>
      <a:lt2>
        <a:srgbClr val="3A3C3C"/>
      </a:lt2>
      <a:accent1>
        <a:srgbClr val="D22630"/>
      </a:accent1>
      <a:accent2>
        <a:srgbClr val="F2A900"/>
      </a:accent2>
      <a:accent3>
        <a:srgbClr val="43B02A"/>
      </a:accent3>
      <a:accent4>
        <a:srgbClr val="00A9CE"/>
      </a:accent4>
      <a:accent5>
        <a:srgbClr val="EB997E"/>
      </a:accent5>
      <a:accent6>
        <a:srgbClr val="262727"/>
      </a:accent6>
      <a:hlink>
        <a:srgbClr val="3B3D3C"/>
      </a:hlink>
      <a:folHlink>
        <a:srgbClr val="A4A7A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Mall vit bakgrund, röd framsida" id="{F63D93AF-8B23-4BE9-80EB-AA09E8150216}" vid="{FC3F5A8F-554B-46D6-9B59-9B9AE8098DE9}"/>
    </a:ext>
  </a:extLst>
</a:theme>
</file>

<file path=ppt/theme/theme4.xml><?xml version="1.0" encoding="utf-8"?>
<a:theme xmlns:a="http://schemas.openxmlformats.org/drawingml/2006/main" name="1_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000" b="1" i="1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Office Theme">
  <a:themeElements>
    <a:clrScheme name="EJP">
      <a:dk1>
        <a:srgbClr val="00679C"/>
      </a:dk1>
      <a:lt1>
        <a:srgbClr val="FFFFFF"/>
      </a:lt1>
      <a:dk2>
        <a:srgbClr val="00679C"/>
      </a:dk2>
      <a:lt2>
        <a:srgbClr val="FFFFFF"/>
      </a:lt2>
      <a:accent1>
        <a:srgbClr val="00679C"/>
      </a:accent1>
      <a:accent2>
        <a:srgbClr val="BFBFBF"/>
      </a:accent2>
      <a:accent3>
        <a:srgbClr val="F47931"/>
      </a:accent3>
      <a:accent4>
        <a:srgbClr val="F73737"/>
      </a:accent4>
      <a:accent5>
        <a:srgbClr val="F9B067"/>
      </a:accent5>
      <a:accent6>
        <a:srgbClr val="A8D08D"/>
      </a:accent6>
      <a:hlink>
        <a:srgbClr val="00679C"/>
      </a:hlink>
      <a:folHlink>
        <a:srgbClr val="F47931"/>
      </a:folHlink>
    </a:clrScheme>
    <a:fontScheme name="1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OHEJP" id="{F5E2492C-7CC2-4E8A-B2C9-19F9F6AA2F00}" vid="{F7892C0B-1B9A-4477-A0C2-2FFBD14AEEE1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26970CF54DF4BBB73F27D8A094401" ma:contentTypeVersion="11" ma:contentTypeDescription="Create a new document." ma:contentTypeScope="" ma:versionID="1b613546c28b6167f143d0bc9f8421f8">
  <xsd:schema xmlns:xsd="http://www.w3.org/2001/XMLSchema" xmlns:xs="http://www.w3.org/2001/XMLSchema" xmlns:p="http://schemas.microsoft.com/office/2006/metadata/properties" xmlns:ns2="e5e3a8d5-a86d-451e-b9f5-ad8c18763b60" xmlns:ns3="3735135c-cc69-49c8-9bf0-2e851fbed238" targetNamespace="http://schemas.microsoft.com/office/2006/metadata/properties" ma:root="true" ma:fieldsID="f10b940c993f834a296fc98f781519b7" ns2:_="" ns3:_="">
    <xsd:import namespace="e5e3a8d5-a86d-451e-b9f5-ad8c18763b60"/>
    <xsd:import namespace="3735135c-cc69-49c8-9bf0-2e851fbed2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3a8d5-a86d-451e-b9f5-ad8c18763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5135c-cc69-49c8-9bf0-2e851fbed23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05F8BE-378A-46CB-8BFF-6DF590CC67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6C30E8-FB41-422C-87DC-6E2B53BEB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e3a8d5-a86d-451e-b9f5-ad8c18763b60"/>
    <ds:schemaRef ds:uri="3735135c-cc69-49c8-9bf0-2e851fbed2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61691D-551D-45D0-9884-04962F7D9149}">
  <ds:schemaRefs>
    <ds:schemaRef ds:uri="http://purl.org/dc/elements/1.1/"/>
    <ds:schemaRef ds:uri="3735135c-cc69-49c8-9bf0-2e851fbed23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e5e3a8d5-a86d-451e-b9f5-ad8c18763b6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3943</TotalTime>
  <Words>340</Words>
  <Application>Microsoft Macintosh PowerPoint</Application>
  <PresentationFormat>Widescreen</PresentationFormat>
  <Paragraphs>129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Office-tema</vt:lpstr>
      <vt:lpstr>2_Office-tema</vt:lpstr>
      <vt:lpstr>1_Contiguïté</vt:lpstr>
      <vt:lpstr>1_Office Theme</vt:lpstr>
      <vt:lpstr>2_Office Theme</vt:lpstr>
      <vt:lpstr>ORION WP3 – data interoperability  </vt:lpstr>
      <vt:lpstr>PowerPoint Presentation</vt:lpstr>
      <vt:lpstr>PowerPoint Presentation</vt:lpstr>
      <vt:lpstr>PowerPoint Presentation</vt:lpstr>
      <vt:lpstr>Attach context to data</vt:lpstr>
      <vt:lpstr>Interoperable</vt:lpstr>
      <vt:lpstr>Findable</vt:lpstr>
      <vt:lpstr>Attach context to data</vt:lpstr>
      <vt:lpstr>PowerPoint Presentation</vt:lpstr>
      <vt:lpstr>PowerPoint Presentation</vt:lpstr>
      <vt:lpstr>In practice - tools</vt:lpstr>
      <vt:lpstr>PowerPoint Presentation</vt:lpstr>
      <vt:lpstr>Syntatic interoperability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 Passey</dc:creator>
  <cp:lastModifiedBy>Emma Griffiths</cp:lastModifiedBy>
  <cp:revision>5</cp:revision>
  <dcterms:created xsi:type="dcterms:W3CDTF">2019-02-06T17:07:41Z</dcterms:created>
  <dcterms:modified xsi:type="dcterms:W3CDTF">2020-09-29T16:32:10Z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0x0101001AD26970CF54DF4BBB73F27D8A094401</vt:lpwstr>
  </property>
</Properties>
</file>