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9" r:id="rId3"/>
    <p:sldId id="351" r:id="rId4"/>
    <p:sldId id="384" r:id="rId5"/>
    <p:sldId id="385" r:id="rId6"/>
    <p:sldId id="387" r:id="rId7"/>
    <p:sldId id="388" r:id="rId8"/>
    <p:sldId id="265" r:id="rId9"/>
    <p:sldId id="375" r:id="rId10"/>
    <p:sldId id="376" r:id="rId11"/>
    <p:sldId id="262" r:id="rId12"/>
    <p:sldId id="3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52"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6C3B-57A5-453F-A2D7-DB87CCC457CC}" type="datetimeFigureOut">
              <a:rPr lang="en-GB" smtClean="0"/>
              <a:t>06/08/2022</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7BB8-481B-4F77-A9E0-6A80342DB471}" type="slidenum">
              <a:rPr lang="en-GB" smtClean="0"/>
              <a:t>‹N›</a:t>
            </a:fld>
            <a:endParaRPr lang="en-GB"/>
          </a:p>
        </p:txBody>
      </p:sp>
    </p:spTree>
    <p:extLst>
      <p:ext uri="{BB962C8B-B14F-4D97-AF65-F5344CB8AC3E}">
        <p14:creationId xmlns:p14="http://schemas.microsoft.com/office/powerpoint/2010/main" val="120999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B8F17BB8-481B-4F77-A9E0-6A80342DB471}" type="slidenum">
              <a:rPr lang="en-GB" smtClean="0"/>
              <a:t>1</a:t>
            </a:fld>
            <a:endParaRPr lang="en-GB"/>
          </a:p>
        </p:txBody>
      </p:sp>
    </p:spTree>
    <p:extLst>
      <p:ext uri="{BB962C8B-B14F-4D97-AF65-F5344CB8AC3E}">
        <p14:creationId xmlns:p14="http://schemas.microsoft.com/office/powerpoint/2010/main" val="2813439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Per gli attori della filiera e ed altri stakeholders del settore agro-alimentare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LOD può aiutare gli attori della catena di approvvigionamento a conformarsi in modo più efficiente a normative particolari e approcci agricoli distinti (ad es. agricoltura biologica, agricoltura integrata). Anche i consumatori possono trarre vantaggio dalle informazioni che descrivono dove, quando e come viene prodotto il cibo, in questo caso rintracciando i tipi e le quantità di input utilizzati nei processi di produzione.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L'apertura di dati nel dominio degli input agricoli e il raggiungimento dell'interoperabilità tra il dominio agro-alimentare ed altri domini può rappresentare un primo passo per rendere disponibili informazioni in modo più efficiente ed efficace, con numerosi vantaggi. Ad esempio, gli attori della filiera possono beneficiare di processi standardizzati per conformarsi agli standard di produzione (es. agricoltura biologica, agricoltura integrata); i consumatori possono rintracciare le quantità di input utilizzate durante i processi di produzione, verificando così le informazioni su dove, quando e come è stato prodotto il cibo. Inoltre, gli schemi di conformità automatici basati su LOD possono facilitare i meccanismi di valutazione di terze parti come le normative sulla sicurezza alimentare, le valutazioni del ciclo di vita, gli approcci agricoli regolamentati, solo per citarne alcuni. Altri benefici derivano dall'esaurimento delle risorse in agricoltura per quanto riguarda l'energia, i nutrienti, l'acqua, il suolo e la terra </a:t>
            </a:r>
          </a:p>
          <a:p>
            <a:endParaRPr lang="en-GB" dirty="0"/>
          </a:p>
        </p:txBody>
      </p:sp>
      <p:sp>
        <p:nvSpPr>
          <p:cNvPr id="4" name="Segnaposto numero diapositiva 3"/>
          <p:cNvSpPr>
            <a:spLocks noGrp="1"/>
          </p:cNvSpPr>
          <p:nvPr>
            <p:ph type="sldNum" sz="quarter" idx="5"/>
          </p:nvPr>
        </p:nvSpPr>
        <p:spPr/>
        <p:txBody>
          <a:bodyPr/>
          <a:lstStyle/>
          <a:p>
            <a:fld id="{B8F17BB8-481B-4F77-A9E0-6A80342DB471}" type="slidenum">
              <a:rPr lang="en-GB" smtClean="0"/>
              <a:t>11</a:t>
            </a:fld>
            <a:endParaRPr lang="en-GB"/>
          </a:p>
        </p:txBody>
      </p:sp>
    </p:spTree>
    <p:extLst>
      <p:ext uri="{BB962C8B-B14F-4D97-AF65-F5344CB8AC3E}">
        <p14:creationId xmlns:p14="http://schemas.microsoft.com/office/powerpoint/2010/main" val="101885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nSpc>
                <a:spcPct val="107000"/>
              </a:lnSpc>
              <a:spcAft>
                <a:spcPts val="800"/>
              </a:spcAft>
            </a:pPr>
            <a:endParaRPr lang="it-IT" dirty="0"/>
          </a:p>
        </p:txBody>
      </p:sp>
      <p:sp>
        <p:nvSpPr>
          <p:cNvPr id="4" name="Segnaposto numero diapositiva 3"/>
          <p:cNvSpPr>
            <a:spLocks noGrp="1"/>
          </p:cNvSpPr>
          <p:nvPr>
            <p:ph type="sldNum" sz="quarter" idx="10"/>
          </p:nvPr>
        </p:nvSpPr>
        <p:spPr/>
        <p:txBody>
          <a:bodyPr rtlCol="0"/>
          <a:lstStyle/>
          <a:p>
            <a:pPr rtl="0"/>
            <a:fld id="{34DD8812-632B-44E3-B183-D20ADC793C3A}" type="slidenum">
              <a:rPr lang="it-IT" smtClean="0"/>
              <a:t>12</a:t>
            </a:fld>
            <a:endParaRPr lang="it-IT" dirty="0"/>
          </a:p>
        </p:txBody>
      </p:sp>
    </p:spTree>
    <p:extLst>
      <p:ext uri="{BB962C8B-B14F-4D97-AF65-F5344CB8AC3E}">
        <p14:creationId xmlns:p14="http://schemas.microsoft.com/office/powerpoint/2010/main" val="396413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nSpc>
                <a:spcPct val="107000"/>
              </a:lnSpc>
              <a:spcAft>
                <a:spcPts val="800"/>
              </a:spcAft>
            </a:pPr>
            <a:endParaRPr lang="it-IT" dirty="0"/>
          </a:p>
        </p:txBody>
      </p:sp>
      <p:sp>
        <p:nvSpPr>
          <p:cNvPr id="4" name="Segnaposto numero diapositiva 3"/>
          <p:cNvSpPr>
            <a:spLocks noGrp="1"/>
          </p:cNvSpPr>
          <p:nvPr>
            <p:ph type="sldNum" sz="quarter" idx="10"/>
          </p:nvPr>
        </p:nvSpPr>
        <p:spPr/>
        <p:txBody>
          <a:bodyPr rtlCol="0"/>
          <a:lstStyle/>
          <a:p>
            <a:pPr rtl="0"/>
            <a:fld id="{34DD8812-632B-44E3-B183-D20ADC793C3A}" type="slidenum">
              <a:rPr lang="it-IT" smtClean="0"/>
              <a:t>3</a:t>
            </a:fld>
            <a:endParaRPr lang="it-IT" dirty="0"/>
          </a:p>
        </p:txBody>
      </p:sp>
    </p:spTree>
    <p:extLst>
      <p:ext uri="{BB962C8B-B14F-4D97-AF65-F5344CB8AC3E}">
        <p14:creationId xmlns:p14="http://schemas.microsoft.com/office/powerpoint/2010/main" val="167951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nSpc>
                <a:spcPct val="107000"/>
              </a:lnSpc>
              <a:spcAft>
                <a:spcPts val="800"/>
              </a:spcAft>
            </a:pPr>
            <a:endParaRPr lang="it-IT" dirty="0"/>
          </a:p>
        </p:txBody>
      </p:sp>
      <p:sp>
        <p:nvSpPr>
          <p:cNvPr id="4" name="Segnaposto numero diapositiva 3"/>
          <p:cNvSpPr>
            <a:spLocks noGrp="1"/>
          </p:cNvSpPr>
          <p:nvPr>
            <p:ph type="sldNum" sz="quarter" idx="10"/>
          </p:nvPr>
        </p:nvSpPr>
        <p:spPr/>
        <p:txBody>
          <a:bodyPr rtlCol="0"/>
          <a:lstStyle/>
          <a:p>
            <a:pPr rtl="0"/>
            <a:fld id="{34DD8812-632B-44E3-B183-D20ADC793C3A}" type="slidenum">
              <a:rPr lang="it-IT" smtClean="0"/>
              <a:t>4</a:t>
            </a:fld>
            <a:endParaRPr lang="it-IT" dirty="0"/>
          </a:p>
        </p:txBody>
      </p:sp>
    </p:spTree>
    <p:extLst>
      <p:ext uri="{BB962C8B-B14F-4D97-AF65-F5344CB8AC3E}">
        <p14:creationId xmlns:p14="http://schemas.microsoft.com/office/powerpoint/2010/main" val="42667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nSpc>
                <a:spcPct val="107000"/>
              </a:lnSpc>
              <a:spcAft>
                <a:spcPts val="800"/>
              </a:spcAft>
            </a:pPr>
            <a:endParaRPr lang="it-IT" dirty="0"/>
          </a:p>
        </p:txBody>
      </p:sp>
      <p:sp>
        <p:nvSpPr>
          <p:cNvPr id="4" name="Segnaposto numero diapositiva 3"/>
          <p:cNvSpPr>
            <a:spLocks noGrp="1"/>
          </p:cNvSpPr>
          <p:nvPr>
            <p:ph type="sldNum" sz="quarter" idx="10"/>
          </p:nvPr>
        </p:nvSpPr>
        <p:spPr/>
        <p:txBody>
          <a:bodyPr rtlCol="0"/>
          <a:lstStyle/>
          <a:p>
            <a:pPr rtl="0"/>
            <a:fld id="{34DD8812-632B-44E3-B183-D20ADC793C3A}" type="slidenum">
              <a:rPr lang="it-IT" smtClean="0"/>
              <a:t>5</a:t>
            </a:fld>
            <a:endParaRPr lang="it-IT" dirty="0"/>
          </a:p>
        </p:txBody>
      </p:sp>
    </p:spTree>
    <p:extLst>
      <p:ext uri="{BB962C8B-B14F-4D97-AF65-F5344CB8AC3E}">
        <p14:creationId xmlns:p14="http://schemas.microsoft.com/office/powerpoint/2010/main" val="842654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nSpc>
                <a:spcPct val="107000"/>
              </a:lnSpc>
              <a:spcAft>
                <a:spcPts val="800"/>
              </a:spcAft>
            </a:pPr>
            <a:endParaRPr lang="it-IT" dirty="0"/>
          </a:p>
        </p:txBody>
      </p:sp>
      <p:sp>
        <p:nvSpPr>
          <p:cNvPr id="4" name="Segnaposto numero diapositiva 3"/>
          <p:cNvSpPr>
            <a:spLocks noGrp="1"/>
          </p:cNvSpPr>
          <p:nvPr>
            <p:ph type="sldNum" sz="quarter" idx="10"/>
          </p:nvPr>
        </p:nvSpPr>
        <p:spPr/>
        <p:txBody>
          <a:bodyPr rtlCol="0"/>
          <a:lstStyle/>
          <a:p>
            <a:pPr rtl="0"/>
            <a:fld id="{34DD8812-632B-44E3-B183-D20ADC793C3A}" type="slidenum">
              <a:rPr lang="it-IT" smtClean="0"/>
              <a:t>6</a:t>
            </a:fld>
            <a:endParaRPr lang="it-IT" dirty="0"/>
          </a:p>
        </p:txBody>
      </p:sp>
    </p:spTree>
    <p:extLst>
      <p:ext uri="{BB962C8B-B14F-4D97-AF65-F5344CB8AC3E}">
        <p14:creationId xmlns:p14="http://schemas.microsoft.com/office/powerpoint/2010/main" val="395977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nSpc>
                <a:spcPct val="107000"/>
              </a:lnSpc>
              <a:spcAft>
                <a:spcPts val="800"/>
              </a:spcAft>
            </a:pPr>
            <a:endParaRPr lang="it-IT" dirty="0"/>
          </a:p>
        </p:txBody>
      </p:sp>
      <p:sp>
        <p:nvSpPr>
          <p:cNvPr id="4" name="Segnaposto numero diapositiva 3"/>
          <p:cNvSpPr>
            <a:spLocks noGrp="1"/>
          </p:cNvSpPr>
          <p:nvPr>
            <p:ph type="sldNum" sz="quarter" idx="10"/>
          </p:nvPr>
        </p:nvSpPr>
        <p:spPr/>
        <p:txBody>
          <a:bodyPr rtlCol="0"/>
          <a:lstStyle/>
          <a:p>
            <a:pPr rtl="0"/>
            <a:fld id="{34DD8812-632B-44E3-B183-D20ADC793C3A}" type="slidenum">
              <a:rPr lang="it-IT" smtClean="0"/>
              <a:t>7</a:t>
            </a:fld>
            <a:endParaRPr lang="it-IT" dirty="0"/>
          </a:p>
        </p:txBody>
      </p:sp>
    </p:spTree>
    <p:extLst>
      <p:ext uri="{BB962C8B-B14F-4D97-AF65-F5344CB8AC3E}">
        <p14:creationId xmlns:p14="http://schemas.microsoft.com/office/powerpoint/2010/main" val="427598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B8F17BB8-481B-4F77-A9E0-6A80342DB471}" type="slidenum">
              <a:rPr lang="en-GB" smtClean="0"/>
              <a:t>8</a:t>
            </a:fld>
            <a:endParaRPr lang="en-GB"/>
          </a:p>
        </p:txBody>
      </p:sp>
    </p:spTree>
    <p:extLst>
      <p:ext uri="{BB962C8B-B14F-4D97-AF65-F5344CB8AC3E}">
        <p14:creationId xmlns:p14="http://schemas.microsoft.com/office/powerpoint/2010/main" val="295560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B8F17BB8-481B-4F77-A9E0-6A80342DB471}" type="slidenum">
              <a:rPr lang="en-GB" smtClean="0"/>
              <a:t>9</a:t>
            </a:fld>
            <a:endParaRPr lang="en-GB"/>
          </a:p>
        </p:txBody>
      </p:sp>
    </p:spTree>
    <p:extLst>
      <p:ext uri="{BB962C8B-B14F-4D97-AF65-F5344CB8AC3E}">
        <p14:creationId xmlns:p14="http://schemas.microsoft.com/office/powerpoint/2010/main" val="168745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B8F17BB8-481B-4F77-A9E0-6A80342DB471}" type="slidenum">
              <a:rPr lang="en-GB" smtClean="0"/>
              <a:t>10</a:t>
            </a:fld>
            <a:endParaRPr lang="en-GB"/>
          </a:p>
        </p:txBody>
      </p:sp>
    </p:spTree>
    <p:extLst>
      <p:ext uri="{BB962C8B-B14F-4D97-AF65-F5344CB8AC3E}">
        <p14:creationId xmlns:p14="http://schemas.microsoft.com/office/powerpoint/2010/main" val="15918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235E9F0-497D-41E5-835C-1C972BF7BBB7}" type="datetimeFigureOut">
              <a:rPr lang="en-GB" smtClean="0"/>
              <a:t>06/08/2022</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D2F50D7-4A06-41B2-AD90-52EE0F08F3FC}" type="slidenum">
              <a:rPr lang="en-GB" smtClean="0"/>
              <a:t>‹N›</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617060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35E9F0-497D-41E5-835C-1C972BF7BBB7}"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362920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35E9F0-497D-41E5-835C-1C972BF7BBB7}"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327246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35E9F0-497D-41E5-835C-1C972BF7BBB7}" type="datetimeFigureOut">
              <a:rPr lang="en-GB" smtClean="0"/>
              <a:t>06/08/2022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15706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235E9F0-497D-41E5-835C-1C972BF7BBB7}" type="datetimeFigureOut">
              <a:rPr lang="en-GB" smtClean="0"/>
              <a:t>06/08/2022</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D2F50D7-4A06-41B2-AD90-52EE0F08F3FC}" type="slidenum">
              <a:rPr lang="en-GB" smtClean="0"/>
              <a:t>‹N›</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23824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235E9F0-497D-41E5-835C-1C972BF7BBB7}" type="datetimeFigureOut">
              <a:rPr lang="en-GB" smtClean="0"/>
              <a:t>06/08/2022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223537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235E9F0-497D-41E5-835C-1C972BF7BBB7}" type="datetimeFigureOut">
              <a:rPr lang="en-GB" smtClean="0"/>
              <a:t>06/08/2022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275841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235E9F0-497D-41E5-835C-1C972BF7BBB7}" type="datetimeFigureOut">
              <a:rPr lang="en-GB" smtClean="0"/>
              <a:t>06/08/2022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34766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5E9F0-497D-41E5-835C-1C972BF7BBB7}" type="datetimeFigureOut">
              <a:rPr lang="en-GB" smtClean="0"/>
              <a:t>06/08/2022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2F50D7-4A06-41B2-AD90-52EE0F08F3FC}" type="slidenum">
              <a:rPr lang="en-GB" smtClean="0"/>
              <a:t>‹N›</a:t>
            </a:fld>
            <a:endParaRPr lang="en-GB"/>
          </a:p>
        </p:txBody>
      </p:sp>
    </p:spTree>
    <p:extLst>
      <p:ext uri="{BB962C8B-B14F-4D97-AF65-F5344CB8AC3E}">
        <p14:creationId xmlns:p14="http://schemas.microsoft.com/office/powerpoint/2010/main" val="333178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35E9F0-497D-41E5-835C-1C972BF7BBB7}" type="datetimeFigureOut">
              <a:rPr lang="en-GB" smtClean="0"/>
              <a:t>06/08/2022</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D2F50D7-4A06-41B2-AD90-52EE0F08F3FC}"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500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35E9F0-497D-41E5-835C-1C972BF7BBB7}" type="datetimeFigureOut">
              <a:rPr lang="en-GB" smtClean="0"/>
              <a:t>06/08/2022</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D2F50D7-4A06-41B2-AD90-52EE0F08F3FC}" type="slidenum">
              <a:rPr lang="en-GB" smtClean="0"/>
              <a:t>‹N›</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26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235E9F0-497D-41E5-835C-1C972BF7BBB7}" type="datetimeFigureOut">
              <a:rPr lang="en-GB" smtClean="0"/>
              <a:t>06/08/2022</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D2F50D7-4A06-41B2-AD90-52EE0F08F3FC}" type="slidenum">
              <a:rPr lang="en-GB" smtClean="0"/>
              <a:t>‹N›</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621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github.com/marco-medici/peston"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doi.org/10.3390/su1411667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BBFEA5-DC86-4E17-ABEF-21217BF3D8B5}"/>
              </a:ext>
            </a:extLst>
          </p:cNvPr>
          <p:cNvSpPr>
            <a:spLocks noGrp="1"/>
          </p:cNvSpPr>
          <p:nvPr>
            <p:ph type="ctrTitle"/>
          </p:nvPr>
        </p:nvSpPr>
        <p:spPr>
          <a:xfrm>
            <a:off x="1915128" y="1438656"/>
            <a:ext cx="8361229" cy="1411704"/>
          </a:xfrm>
        </p:spPr>
        <p:txBody>
          <a:bodyPr/>
          <a:lstStyle/>
          <a:p>
            <a:r>
              <a:rPr lang="en-GB" sz="4000" dirty="0"/>
              <a:t>Linked open data for pesticides: </a:t>
            </a:r>
            <a:br>
              <a:rPr lang="en-GB" sz="4400" dirty="0"/>
            </a:br>
            <a:r>
              <a:rPr lang="en-GB" sz="4400" dirty="0"/>
              <a:t>PestOn ontology</a:t>
            </a:r>
          </a:p>
        </p:txBody>
      </p:sp>
      <p:sp>
        <p:nvSpPr>
          <p:cNvPr id="3" name="Sottotitolo 2">
            <a:extLst>
              <a:ext uri="{FF2B5EF4-FFF2-40B4-BE49-F238E27FC236}">
                <a16:creationId xmlns:a16="http://schemas.microsoft.com/office/drawing/2014/main" id="{FC4A3361-0D4E-48F1-AB45-AD35DDA0EEDE}"/>
              </a:ext>
            </a:extLst>
          </p:cNvPr>
          <p:cNvSpPr>
            <a:spLocks noGrp="1"/>
          </p:cNvSpPr>
          <p:nvPr>
            <p:ph type="subTitle" idx="1"/>
          </p:nvPr>
        </p:nvSpPr>
        <p:spPr>
          <a:xfrm>
            <a:off x="1645662" y="3742943"/>
            <a:ext cx="8900160" cy="600421"/>
          </a:xfrm>
        </p:spPr>
        <p:txBody>
          <a:bodyPr>
            <a:normAutofit fontScale="70000" lnSpcReduction="20000"/>
          </a:bodyPr>
          <a:lstStyle/>
          <a:p>
            <a:pPr rtl="0"/>
            <a:r>
              <a:rPr lang="it-IT" sz="2400" baseline="30000" dirty="0"/>
              <a:t>a </a:t>
            </a:r>
            <a:r>
              <a:rPr lang="it-IT" sz="2400" dirty="0"/>
              <a:t>Department of Agricultural and Food Sciences</a:t>
            </a:r>
          </a:p>
          <a:p>
            <a:pPr rtl="0"/>
            <a:r>
              <a:rPr lang="it-IT" sz="2400" dirty="0"/>
              <a:t>Alma Mater Studiorum – University of Bologna, </a:t>
            </a:r>
            <a:r>
              <a:rPr lang="en-US" sz="2400" dirty="0"/>
              <a:t>Italy</a:t>
            </a:r>
          </a:p>
          <a:p>
            <a:endParaRPr lang="en-GB" dirty="0"/>
          </a:p>
        </p:txBody>
      </p:sp>
      <p:sp>
        <p:nvSpPr>
          <p:cNvPr id="8" name="CasellaDiTesto 7">
            <a:extLst>
              <a:ext uri="{FF2B5EF4-FFF2-40B4-BE49-F238E27FC236}">
                <a16:creationId xmlns:a16="http://schemas.microsoft.com/office/drawing/2014/main" id="{019CE36D-D648-025D-A9E7-201A619E5F47}"/>
              </a:ext>
            </a:extLst>
          </p:cNvPr>
          <p:cNvSpPr txBox="1"/>
          <p:nvPr/>
        </p:nvSpPr>
        <p:spPr>
          <a:xfrm>
            <a:off x="2352798" y="3101577"/>
            <a:ext cx="7181346" cy="600421"/>
          </a:xfrm>
          <a:prstGeom prst="rect">
            <a:avLst/>
          </a:prstGeom>
          <a:noFill/>
        </p:spPr>
        <p:txBody>
          <a:bodyPr wrap="square">
            <a:normAutofit fontScale="77500" lnSpcReduction="20000"/>
          </a:bodyPr>
          <a:lstStyle/>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it-IT" sz="3200" b="0" i="0" u="none" strike="noStrike" kern="1200" cap="none" spc="0" normalizeH="0" baseline="0" noProof="0" dirty="0">
                <a:ln>
                  <a:noFill/>
                </a:ln>
                <a:solidFill>
                  <a:srgbClr val="1F497D"/>
                </a:solidFill>
                <a:effectLst/>
                <a:uLnTx/>
                <a:uFillTx/>
                <a:latin typeface="Franklin Gothic Book" panose="020B0503020102020204"/>
                <a:ea typeface="+mn-ea"/>
                <a:cs typeface="+mn-cs"/>
              </a:rPr>
              <a:t>Marco Medici</a:t>
            </a:r>
            <a:r>
              <a:rPr kumimoji="0" lang="it-IT" sz="3200" b="0" i="0" u="none" strike="noStrike" kern="1200" cap="none" spc="0" normalizeH="0" baseline="30000" noProof="0" dirty="0">
                <a:ln>
                  <a:noFill/>
                </a:ln>
                <a:solidFill>
                  <a:srgbClr val="1F497D"/>
                </a:solidFill>
                <a:effectLst/>
                <a:uLnTx/>
                <a:uFillTx/>
                <a:latin typeface="Franklin Gothic Book" panose="020B0503020102020204"/>
                <a:ea typeface="+mn-ea"/>
                <a:cs typeface="+mn-cs"/>
              </a:rPr>
              <a:t>a</a:t>
            </a:r>
            <a:r>
              <a:rPr kumimoji="0" lang="it-IT" sz="3200" b="0" i="0" u="none" strike="noStrike" kern="1200" cap="none" spc="0" normalizeH="0" baseline="0" noProof="0" dirty="0">
                <a:ln>
                  <a:noFill/>
                </a:ln>
                <a:solidFill>
                  <a:srgbClr val="1F497D"/>
                </a:solidFill>
                <a:effectLst/>
                <a:uLnTx/>
                <a:uFillTx/>
                <a:latin typeface="Franklin Gothic Book" panose="020B0503020102020204"/>
                <a:ea typeface="+mn-ea"/>
                <a:cs typeface="+mn-cs"/>
              </a:rPr>
              <a:t>, Damion Dooley</a:t>
            </a:r>
            <a:r>
              <a:rPr kumimoji="0" lang="it-IT" sz="3200" b="0" i="0" u="none" strike="noStrike" kern="1200" cap="none" spc="0" normalizeH="0" baseline="30000" noProof="0" dirty="0">
                <a:ln>
                  <a:noFill/>
                </a:ln>
                <a:solidFill>
                  <a:srgbClr val="1F497D"/>
                </a:solidFill>
                <a:effectLst/>
                <a:uLnTx/>
                <a:uFillTx/>
                <a:latin typeface="Franklin Gothic Book" panose="020B0503020102020204"/>
                <a:ea typeface="+mn-ea"/>
                <a:cs typeface="+mn-cs"/>
              </a:rPr>
              <a:t>b</a:t>
            </a:r>
            <a:r>
              <a:rPr kumimoji="0" lang="it-IT" sz="3200" b="0" i="0" u="none" strike="noStrike" kern="1200" cap="none" spc="0" normalizeH="0" baseline="0" noProof="0" dirty="0">
                <a:ln>
                  <a:noFill/>
                </a:ln>
                <a:solidFill>
                  <a:srgbClr val="1F497D"/>
                </a:solidFill>
                <a:effectLst/>
                <a:uLnTx/>
                <a:uFillTx/>
                <a:latin typeface="Franklin Gothic Book" panose="020B0503020102020204"/>
                <a:ea typeface="+mn-ea"/>
                <a:cs typeface="+mn-cs"/>
              </a:rPr>
              <a:t>, Maurizio Canavari</a:t>
            </a:r>
            <a:r>
              <a:rPr kumimoji="0" lang="it-IT" sz="3200" b="0" i="0" u="none" strike="noStrike" kern="1200" cap="none" spc="0" normalizeH="0" baseline="30000" noProof="0" dirty="0">
                <a:ln>
                  <a:noFill/>
                </a:ln>
                <a:solidFill>
                  <a:srgbClr val="1F497D"/>
                </a:solidFill>
                <a:effectLst/>
                <a:uLnTx/>
                <a:uFillTx/>
                <a:latin typeface="Franklin Gothic Book" panose="020B0503020102020204"/>
                <a:ea typeface="+mn-ea"/>
                <a:cs typeface="+mn-cs"/>
              </a:rPr>
              <a:t>a</a:t>
            </a:r>
          </a:p>
        </p:txBody>
      </p:sp>
      <p:sp>
        <p:nvSpPr>
          <p:cNvPr id="9" name="Sottotitolo 2">
            <a:extLst>
              <a:ext uri="{FF2B5EF4-FFF2-40B4-BE49-F238E27FC236}">
                <a16:creationId xmlns:a16="http://schemas.microsoft.com/office/drawing/2014/main" id="{29655991-42AB-9A42-D6C0-2F08DEA65FA0}"/>
              </a:ext>
            </a:extLst>
          </p:cNvPr>
          <p:cNvSpPr txBox="1">
            <a:spLocks/>
          </p:cNvSpPr>
          <p:nvPr/>
        </p:nvSpPr>
        <p:spPr>
          <a:xfrm>
            <a:off x="1645920" y="4384309"/>
            <a:ext cx="8900160" cy="600421"/>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it-IT" sz="2400" baseline="30000" dirty="0"/>
              <a:t>b </a:t>
            </a:r>
            <a:r>
              <a:rPr lang="en-GB" sz="2400" dirty="0"/>
              <a:t>Centre for Infectious Disease Genomics and One Health </a:t>
            </a:r>
            <a:br>
              <a:rPr lang="en-GB" sz="2400" dirty="0"/>
            </a:br>
            <a:r>
              <a:rPr lang="en-GB" sz="2400" dirty="0"/>
              <a:t>Simon Fraser University, Canada</a:t>
            </a:r>
            <a:endParaRPr lang="it-IT" sz="2400" dirty="0"/>
          </a:p>
          <a:p>
            <a:endParaRPr lang="it-IT" sz="2400" dirty="0"/>
          </a:p>
          <a:p>
            <a:endParaRPr lang="en-GB" dirty="0"/>
          </a:p>
        </p:txBody>
      </p:sp>
    </p:spTree>
    <p:extLst>
      <p:ext uri="{BB962C8B-B14F-4D97-AF65-F5344CB8AC3E}">
        <p14:creationId xmlns:p14="http://schemas.microsoft.com/office/powerpoint/2010/main" val="153893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contenuto 2">
            <a:extLst>
              <a:ext uri="{FF2B5EF4-FFF2-40B4-BE49-F238E27FC236}">
                <a16:creationId xmlns:a16="http://schemas.microsoft.com/office/drawing/2014/main" id="{FADB4AA8-CB97-49B8-A1F6-EDF1F4B05E89}"/>
              </a:ext>
            </a:extLst>
          </p:cNvPr>
          <p:cNvSpPr>
            <a:spLocks noGrp="1"/>
          </p:cNvSpPr>
          <p:nvPr>
            <p:ph idx="1"/>
          </p:nvPr>
        </p:nvSpPr>
        <p:spPr>
          <a:xfrm>
            <a:off x="920486" y="557824"/>
            <a:ext cx="10861230" cy="498915"/>
          </a:xfrm>
        </p:spPr>
        <p:txBody>
          <a:bodyPr>
            <a:noAutofit/>
          </a:bodyPr>
          <a:lstStyle/>
          <a:p>
            <a:pPr marL="0" indent="0">
              <a:buNone/>
            </a:pPr>
            <a:r>
              <a:rPr lang="en-US" sz="1900" i="1" dirty="0">
                <a:effectLst/>
                <a:latin typeface="Calibri" panose="020F0502020204030204" pitchFamily="34" charset="0"/>
                <a:ea typeface="Calibri" panose="020F0502020204030204" pitchFamily="34" charset="0"/>
                <a:cs typeface="Times New Roman" panose="02020603050405020304" pitchFamily="18" charset="0"/>
              </a:rPr>
              <a:t>- Products containing the active ingredient </a:t>
            </a:r>
            <a:r>
              <a:rPr lang="en-US" sz="1900" b="1" i="1" dirty="0">
                <a:effectLst/>
                <a:latin typeface="Calibri" panose="020F0502020204030204" pitchFamily="34" charset="0"/>
                <a:ea typeface="Calibri" panose="020F0502020204030204" pitchFamily="34" charset="0"/>
                <a:cs typeface="Times New Roman" panose="02020603050405020304" pitchFamily="18" charset="0"/>
              </a:rPr>
              <a:t>(R)-</a:t>
            </a:r>
            <a:r>
              <a:rPr lang="en-US" sz="1900" b="1" i="1" dirty="0" err="1">
                <a:effectLst/>
                <a:latin typeface="Calibri" panose="020F0502020204030204" pitchFamily="34" charset="0"/>
                <a:ea typeface="Calibri" panose="020F0502020204030204" pitchFamily="34" charset="0"/>
                <a:cs typeface="Times New Roman" panose="02020603050405020304" pitchFamily="18" charset="0"/>
              </a:rPr>
              <a:t>mecoprop</a:t>
            </a:r>
            <a:r>
              <a:rPr lang="en-US" sz="1900" i="1" dirty="0">
                <a:latin typeface="Calibri" panose="020F0502020204030204" pitchFamily="34" charset="0"/>
                <a:ea typeface="Calibri" panose="020F0502020204030204" pitchFamily="34" charset="0"/>
                <a:cs typeface="Times New Roman" panose="02020603050405020304" pitchFamily="18" charset="0"/>
              </a:rPr>
              <a:t>:</a:t>
            </a:r>
            <a:br>
              <a:rPr lang="en-US" sz="1900" i="1" dirty="0">
                <a:effectLst/>
                <a:latin typeface="Calibri" panose="020F0502020204030204" pitchFamily="34" charset="0"/>
                <a:ea typeface="Calibri" panose="020F0502020204030204" pitchFamily="34" charset="0"/>
                <a:cs typeface="Times New Roman" panose="02020603050405020304" pitchFamily="18" charset="0"/>
              </a:rPr>
            </a:br>
            <a:r>
              <a:rPr lang="en-US" sz="1900" i="1" dirty="0">
                <a:effectLst/>
                <a:latin typeface="Calibri" panose="020F0502020204030204" pitchFamily="34" charset="0"/>
                <a:ea typeface="Calibri" panose="020F0502020204030204" pitchFamily="34" charset="0"/>
                <a:cs typeface="Times New Roman" panose="02020603050405020304" pitchFamily="18" charset="0"/>
              </a:rPr>
              <a:t>(info about product authorization status)</a:t>
            </a:r>
            <a:endParaRPr lang="en-US" sz="1900" i="1" dirty="0"/>
          </a:p>
        </p:txBody>
      </p:sp>
      <p:pic>
        <p:nvPicPr>
          <p:cNvPr id="5" name="Immagine 4">
            <a:extLst>
              <a:ext uri="{FF2B5EF4-FFF2-40B4-BE49-F238E27FC236}">
                <a16:creationId xmlns:a16="http://schemas.microsoft.com/office/drawing/2014/main" id="{2481D08E-FAF7-4602-8BA5-6C24A7CBE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873" y="1013317"/>
            <a:ext cx="6784843" cy="5701411"/>
          </a:xfrm>
          <a:prstGeom prst="rect">
            <a:avLst/>
          </a:prstGeom>
        </p:spPr>
      </p:pic>
      <p:sp>
        <p:nvSpPr>
          <p:cNvPr id="4" name="CasellaDiTesto 3">
            <a:extLst>
              <a:ext uri="{FF2B5EF4-FFF2-40B4-BE49-F238E27FC236}">
                <a16:creationId xmlns:a16="http://schemas.microsoft.com/office/drawing/2014/main" id="{1E9C8FA9-5A66-CCBF-CF9B-BAA78AE21F8F}"/>
              </a:ext>
            </a:extLst>
          </p:cNvPr>
          <p:cNvSpPr txBox="1"/>
          <p:nvPr/>
        </p:nvSpPr>
        <p:spPr>
          <a:xfrm>
            <a:off x="6606933" y="216310"/>
            <a:ext cx="945335" cy="369332"/>
          </a:xfrm>
          <a:prstGeom prst="rect">
            <a:avLst/>
          </a:prstGeom>
          <a:noFill/>
          <a:ln>
            <a:solidFill>
              <a:srgbClr val="002060"/>
            </a:solidFill>
          </a:ln>
        </p:spPr>
        <p:txBody>
          <a:bodyPr wrap="square">
            <a:spAutoFit/>
          </a:bodyPr>
          <a:lstStyle/>
          <a:p>
            <a:r>
              <a:rPr lang="en-GB" sz="1800" dirty="0">
                <a:solidFill>
                  <a:schemeClr val="tx2"/>
                </a:solidFill>
              </a:rPr>
              <a:t>Results</a:t>
            </a:r>
          </a:p>
        </p:txBody>
      </p:sp>
    </p:spTree>
    <p:extLst>
      <p:ext uri="{BB962C8B-B14F-4D97-AF65-F5344CB8AC3E}">
        <p14:creationId xmlns:p14="http://schemas.microsoft.com/office/powerpoint/2010/main" val="30083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A74C010-2972-45AA-9CF9-948BA9ED5CD7}"/>
              </a:ext>
            </a:extLst>
          </p:cNvPr>
          <p:cNvSpPr>
            <a:spLocks noGrp="1"/>
          </p:cNvSpPr>
          <p:nvPr>
            <p:ph idx="1"/>
          </p:nvPr>
        </p:nvSpPr>
        <p:spPr>
          <a:xfrm>
            <a:off x="942975" y="885416"/>
            <a:ext cx="10538749" cy="5756273"/>
          </a:xfrm>
        </p:spPr>
        <p:txBody>
          <a:bodyPr>
            <a:noAutofit/>
          </a:bodyPr>
          <a:lstStyle/>
          <a:p>
            <a:pPr marL="0" indent="0">
              <a:buNone/>
            </a:pPr>
            <a:r>
              <a:rPr lang="it-IT" sz="1900" b="1" dirty="0">
                <a:latin typeface="Calibri" panose="020F0502020204030204" pitchFamily="34" charset="0"/>
                <a:cs typeface="Calibri" panose="020F0502020204030204" pitchFamily="34" charset="0"/>
              </a:rPr>
              <a:t>INTRINSIC ADVANTAGES OF SEMANTIC TECHNOLOGY</a:t>
            </a:r>
            <a:br>
              <a:rPr lang="it-IT" sz="1900" b="1"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 A step toward FAIRness;</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 A step toward ‘wisdom’ in DIKW paradigm:</a:t>
            </a:r>
          </a:p>
          <a:p>
            <a:pPr marL="0" indent="0">
              <a:buNone/>
            </a:pPr>
            <a:endParaRPr lang="en-US" sz="1900" dirty="0">
              <a:latin typeface="Calibri" panose="020F0502020204030204" pitchFamily="34" charset="0"/>
              <a:cs typeface="Calibri" panose="020F0502020204030204" pitchFamily="34" charset="0"/>
            </a:endParaRPr>
          </a:p>
          <a:p>
            <a:pPr marL="0" indent="0">
              <a:buNone/>
            </a:pPr>
            <a:endParaRPr lang="it-IT" sz="1900" b="1" dirty="0">
              <a:latin typeface="Calibri" panose="020F0502020204030204" pitchFamily="34" charset="0"/>
              <a:cs typeface="Calibri" panose="020F0502020204030204" pitchFamily="34" charset="0"/>
            </a:endParaRPr>
          </a:p>
          <a:p>
            <a:pPr marL="0" indent="0">
              <a:buNone/>
            </a:pPr>
            <a:r>
              <a:rPr lang="it-IT" sz="1900" b="1" dirty="0">
                <a:latin typeface="Calibri" panose="020F0502020204030204" pitchFamily="34" charset="0"/>
                <a:cs typeface="Calibri" panose="020F0502020204030204" pitchFamily="34" charset="0"/>
              </a:rPr>
              <a:t>POSSIBLE BENEFITS FOR VALUE CHAINS</a:t>
            </a:r>
            <a:br>
              <a:rPr lang="en-GB" sz="1900" dirty="0">
                <a:latin typeface="Calibri" panose="020F0502020204030204" pitchFamily="34" charset="0"/>
                <a:cs typeface="Calibri" panose="020F0502020204030204" pitchFamily="34" charset="0"/>
              </a:rPr>
            </a:br>
            <a:r>
              <a:rPr lang="en-GB" sz="1900" dirty="0">
                <a:latin typeface="Calibri" panose="020F0502020204030204" pitchFamily="34" charset="0"/>
                <a:cs typeface="Calibri" panose="020F0502020204030204" pitchFamily="34" charset="0"/>
              </a:rPr>
              <a:t>- Ensuring </a:t>
            </a:r>
            <a:r>
              <a:rPr lang="en-GB" sz="1900" b="1" dirty="0">
                <a:latin typeface="Calibri" panose="020F0502020204030204" pitchFamily="34" charset="0"/>
                <a:cs typeface="Calibri" panose="020F0502020204030204" pitchFamily="34" charset="0"/>
              </a:rPr>
              <a:t>dynamic interoperability</a:t>
            </a:r>
            <a:r>
              <a:rPr lang="en-GB" sz="1900" dirty="0">
                <a:latin typeface="Calibri" panose="020F0502020204030204" pitchFamily="34" charset="0"/>
                <a:cs typeface="Calibri" panose="020F0502020204030204" pitchFamily="34" charset="0"/>
              </a:rPr>
              <a:t>, needed to best implement traceability, quality and food safety of inputs and final products, LOD can improve the flow of information of food production inputs;</a:t>
            </a:r>
            <a:br>
              <a:rPr lang="en-GB" sz="1900" dirty="0">
                <a:latin typeface="Calibri" panose="020F0502020204030204" pitchFamily="34" charset="0"/>
                <a:cs typeface="Calibri" panose="020F0502020204030204" pitchFamily="34" charset="0"/>
              </a:rPr>
            </a:br>
            <a:r>
              <a:rPr lang="en-GB"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Automatic compliance: </a:t>
            </a:r>
            <a:r>
              <a:rPr lang="en-GB" sz="1900" dirty="0">
                <a:latin typeface="Calibri" panose="020F0502020204030204" pitchFamily="34" charset="0"/>
                <a:cs typeface="Calibri" panose="020F0502020204030204" pitchFamily="34" charset="0"/>
              </a:rPr>
              <a:t>LOD can help supply chain actors to more efficiently comply with particular regulations and distinct farming approaches </a:t>
            </a:r>
            <a:r>
              <a:rPr lang="en-US" sz="1900" dirty="0">
                <a:latin typeface="Calibri" panose="020F0502020204030204" pitchFamily="34" charset="0"/>
                <a:cs typeface="Calibri" panose="020F0502020204030204" pitchFamily="34" charset="0"/>
              </a:rPr>
              <a:t>(e.g., organic, GLOBALG.A.P., integrated production)</a:t>
            </a:r>
            <a:r>
              <a:rPr lang="it-IT" sz="1900" dirty="0">
                <a:latin typeface="Calibri" panose="020F0502020204030204" pitchFamily="34" charset="0"/>
                <a:cs typeface="Calibri" panose="020F0502020204030204" pitchFamily="34" charset="0"/>
              </a:rPr>
              <a:t>;</a:t>
            </a:r>
            <a:br>
              <a:rPr lang="it-IT" sz="1900" dirty="0">
                <a:latin typeface="Calibri" panose="020F0502020204030204" pitchFamily="34" charset="0"/>
                <a:cs typeface="Calibri" panose="020F0502020204030204" pitchFamily="34" charset="0"/>
              </a:rPr>
            </a:br>
            <a:r>
              <a:rPr lang="it-IT" sz="1900" dirty="0">
                <a:latin typeface="Calibri" panose="020F0502020204030204" pitchFamily="34" charset="0"/>
                <a:cs typeface="Calibri" panose="020F0502020204030204" pitchFamily="34" charset="0"/>
              </a:rPr>
              <a:t>- </a:t>
            </a:r>
            <a:r>
              <a:rPr lang="en-US" sz="1900" b="1" i="1" dirty="0">
                <a:latin typeface="Calibri" panose="020F0502020204030204" pitchFamily="34" charset="0"/>
                <a:cs typeface="Calibri" panose="020F0502020204030204" pitchFamily="34" charset="0"/>
              </a:rPr>
              <a:t>Smart</a:t>
            </a:r>
            <a:r>
              <a:rPr lang="en-US" sz="1900" b="1" dirty="0">
                <a:latin typeface="Calibri" panose="020F0502020204030204" pitchFamily="34" charset="0"/>
                <a:cs typeface="Calibri" panose="020F0502020204030204" pitchFamily="34" charset="0"/>
              </a:rPr>
              <a:t> labels e product attributes</a:t>
            </a:r>
            <a:r>
              <a:rPr lang="en-US" sz="1900" dirty="0">
                <a:latin typeface="Calibri" panose="020F0502020204030204" pitchFamily="34" charset="0"/>
                <a:cs typeface="Calibri" panose="020F0502020204030204" pitchFamily="34" charset="0"/>
              </a:rPr>
              <a:t>: </a:t>
            </a:r>
            <a:r>
              <a:rPr lang="en-GB" sz="1900" dirty="0">
                <a:latin typeface="Calibri" panose="020F0502020204030204" pitchFamily="34" charset="0"/>
                <a:cs typeface="Calibri" panose="020F0502020204030204" pitchFamily="34" charset="0"/>
              </a:rPr>
              <a:t>consumers may benefit from the information describing where, when, and how food is produced, in this case by tracking back types and amounts of input used [12];</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Interconnection</a:t>
            </a: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with other domains </a:t>
            </a:r>
            <a:r>
              <a:rPr lang="en-US" sz="1900" dirty="0">
                <a:latin typeface="Calibri" panose="020F0502020204030204" pitchFamily="34" charset="0"/>
                <a:cs typeface="Calibri" panose="020F0502020204030204" pitchFamily="34" charset="0"/>
              </a:rPr>
              <a:t>(agronomic, industrial, environmental, nutritional, etc.) thanks to a shared language: </a:t>
            </a:r>
            <a:r>
              <a:rPr lang="en-GB" sz="1900" dirty="0">
                <a:latin typeface="Calibri" panose="020F0502020204030204" pitchFamily="34" charset="0"/>
                <a:cs typeface="Calibri" panose="020F0502020204030204" pitchFamily="34" charset="0"/>
              </a:rPr>
              <a:t>PestOn can be beneficial to </a:t>
            </a:r>
            <a:r>
              <a:rPr lang="en-GB" sz="1900" u="sng" dirty="0">
                <a:latin typeface="Calibri" panose="020F0502020204030204" pitchFamily="34" charset="0"/>
                <a:cs typeface="Calibri" panose="020F0502020204030204" pitchFamily="34" charset="0"/>
              </a:rPr>
              <a:t>health literature </a:t>
            </a:r>
            <a:r>
              <a:rPr lang="en-GB" sz="1900" dirty="0">
                <a:latin typeface="Calibri" panose="020F0502020204030204" pitchFamily="34" charset="0"/>
                <a:cs typeface="Calibri" panose="020F0502020204030204" pitchFamily="34" charset="0"/>
              </a:rPr>
              <a:t>focusing on individuals directly exposed to pesticides, it can support investigations about </a:t>
            </a:r>
            <a:r>
              <a:rPr lang="en-GB" sz="1900" u="sng" dirty="0">
                <a:latin typeface="Calibri" panose="020F0502020204030204" pitchFamily="34" charset="0"/>
                <a:cs typeface="Calibri" panose="020F0502020204030204" pitchFamily="34" charset="0"/>
              </a:rPr>
              <a:t>productivity-health trade-offs</a:t>
            </a:r>
            <a:r>
              <a:rPr lang="en-GB" sz="1900" dirty="0">
                <a:latin typeface="Calibri" panose="020F0502020204030204" pitchFamily="34" charset="0"/>
                <a:cs typeface="Calibri" panose="020F0502020204030204" pitchFamily="34" charset="0"/>
              </a:rPr>
              <a:t> [13,14], it can be easily matched with tools for the estimation of the </a:t>
            </a:r>
            <a:r>
              <a:rPr lang="en-GB" sz="1900" u="sng" dirty="0">
                <a:latin typeface="Calibri" panose="020F0502020204030204" pitchFamily="34" charset="0"/>
                <a:cs typeface="Calibri" panose="020F0502020204030204" pitchFamily="34" charset="0"/>
              </a:rPr>
              <a:t>external costs of pesticide use</a:t>
            </a:r>
            <a:r>
              <a:rPr lang="en-GB" sz="1900" dirty="0">
                <a:latin typeface="Calibri" panose="020F0502020204030204" pitchFamily="34" charset="0"/>
                <a:cs typeface="Calibri" panose="020F0502020204030204" pitchFamily="34" charset="0"/>
              </a:rPr>
              <a:t> [15], it can be </a:t>
            </a:r>
            <a:r>
              <a:rPr lang="en-US" sz="1900" dirty="0">
                <a:effectLst/>
                <a:latin typeface="Calibri" panose="020F0502020204030204" pitchFamily="34" charset="0"/>
                <a:ea typeface="Calibri" panose="020F0502020204030204" pitchFamily="34" charset="0"/>
                <a:cs typeface="Times New Roman" panose="02020603050405020304" pitchFamily="18" charset="0"/>
              </a:rPr>
              <a:t>connected with other ontologies in the domain of human and environmental exposure to stressors (e.g., ECTO).</a:t>
            </a:r>
            <a:endParaRPr lang="en-US" sz="1900" dirty="0">
              <a:latin typeface="Calibri" panose="020F0502020204030204" pitchFamily="34" charset="0"/>
              <a:cs typeface="Calibri" panose="020F0502020204030204" pitchFamily="34" charset="0"/>
            </a:endParaRPr>
          </a:p>
        </p:txBody>
      </p:sp>
      <p:sp>
        <p:nvSpPr>
          <p:cNvPr id="5" name="CasellaDiTesto 4">
            <a:extLst>
              <a:ext uri="{FF2B5EF4-FFF2-40B4-BE49-F238E27FC236}">
                <a16:creationId xmlns:a16="http://schemas.microsoft.com/office/drawing/2014/main" id="{2C5889B1-4E1C-8935-FD0C-917048BF005C}"/>
              </a:ext>
            </a:extLst>
          </p:cNvPr>
          <p:cNvSpPr txBox="1"/>
          <p:nvPr/>
        </p:nvSpPr>
        <p:spPr>
          <a:xfrm>
            <a:off x="7932352" y="216310"/>
            <a:ext cx="2283066" cy="369332"/>
          </a:xfrm>
          <a:prstGeom prst="rect">
            <a:avLst/>
          </a:prstGeom>
          <a:noFill/>
          <a:ln>
            <a:solidFill>
              <a:srgbClr val="002060"/>
            </a:solidFill>
          </a:ln>
        </p:spPr>
        <p:txBody>
          <a:bodyPr wrap="square">
            <a:spAutoFit/>
          </a:bodyPr>
          <a:lstStyle/>
          <a:p>
            <a:r>
              <a:rPr lang="en-GB" sz="1800" dirty="0">
                <a:solidFill>
                  <a:schemeClr val="tx2"/>
                </a:solidFill>
              </a:rPr>
              <a:t>Observations</a:t>
            </a:r>
          </a:p>
        </p:txBody>
      </p:sp>
      <p:pic>
        <p:nvPicPr>
          <p:cNvPr id="11" name="Immagine 10">
            <a:extLst>
              <a:ext uri="{FF2B5EF4-FFF2-40B4-BE49-F238E27FC236}">
                <a16:creationId xmlns:a16="http://schemas.microsoft.com/office/drawing/2014/main" id="{6EBBBBB7-AA71-7C05-08B8-D4AB8F69F59D}"/>
              </a:ext>
            </a:extLst>
          </p:cNvPr>
          <p:cNvPicPr>
            <a:picLocks noChangeAspect="1"/>
          </p:cNvPicPr>
          <p:nvPr/>
        </p:nvPicPr>
        <p:blipFill>
          <a:blip r:embed="rId3"/>
          <a:stretch>
            <a:fillRect/>
          </a:stretch>
        </p:blipFill>
        <p:spPr>
          <a:xfrm>
            <a:off x="10138143" y="885416"/>
            <a:ext cx="1714342" cy="542695"/>
          </a:xfrm>
          <a:prstGeom prst="rect">
            <a:avLst/>
          </a:prstGeom>
        </p:spPr>
      </p:pic>
      <p:cxnSp>
        <p:nvCxnSpPr>
          <p:cNvPr id="12" name="Connettore 2 11">
            <a:extLst>
              <a:ext uri="{FF2B5EF4-FFF2-40B4-BE49-F238E27FC236}">
                <a16:creationId xmlns:a16="http://schemas.microsoft.com/office/drawing/2014/main" id="{DDE81C8C-7DEE-8067-EABA-FD19FD627E72}"/>
              </a:ext>
            </a:extLst>
          </p:cNvPr>
          <p:cNvCxnSpPr/>
          <p:nvPr/>
        </p:nvCxnSpPr>
        <p:spPr>
          <a:xfrm>
            <a:off x="10487310" y="1487129"/>
            <a:ext cx="1044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D3524516-1BED-0ABD-3A41-63BC1654500E}"/>
              </a:ext>
            </a:extLst>
          </p:cNvPr>
          <p:cNvPicPr>
            <a:picLocks noChangeAspect="1"/>
          </p:cNvPicPr>
          <p:nvPr/>
        </p:nvPicPr>
        <p:blipFill>
          <a:blip r:embed="rId4"/>
          <a:stretch>
            <a:fillRect/>
          </a:stretch>
        </p:blipFill>
        <p:spPr>
          <a:xfrm>
            <a:off x="5930435" y="1365936"/>
            <a:ext cx="3471025" cy="1088331"/>
          </a:xfrm>
          <a:prstGeom prst="rect">
            <a:avLst/>
          </a:prstGeom>
        </p:spPr>
      </p:pic>
    </p:spTree>
    <p:extLst>
      <p:ext uri="{BB962C8B-B14F-4D97-AF65-F5344CB8AC3E}">
        <p14:creationId xmlns:p14="http://schemas.microsoft.com/office/powerpoint/2010/main" val="428462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contenuto 11">
            <a:extLst>
              <a:ext uri="{FF2B5EF4-FFF2-40B4-BE49-F238E27FC236}">
                <a16:creationId xmlns:a16="http://schemas.microsoft.com/office/drawing/2014/main" id="{2F06A708-C428-8443-AB48-F60A95FF71FE}"/>
              </a:ext>
            </a:extLst>
          </p:cNvPr>
          <p:cNvSpPr>
            <a:spLocks noGrp="1"/>
          </p:cNvSpPr>
          <p:nvPr>
            <p:ph sz="half" idx="1"/>
          </p:nvPr>
        </p:nvSpPr>
        <p:spPr>
          <a:xfrm>
            <a:off x="916016" y="193965"/>
            <a:ext cx="11045075" cy="4461170"/>
          </a:xfrm>
        </p:spPr>
        <p:txBody>
          <a:bodyPr rtlCol="0">
            <a:noAutofit/>
          </a:bodyPr>
          <a:lstStyle/>
          <a:p>
            <a:pPr marL="0" indent="0">
              <a:lnSpc>
                <a:spcPct val="107000"/>
              </a:lnSpc>
              <a:spcAft>
                <a:spcPts val="800"/>
              </a:spcAft>
              <a:buNone/>
            </a:pPr>
            <a:r>
              <a:rPr lang="en-GB" sz="3200" b="1" kern="0" dirty="0">
                <a:latin typeface="Calibri Light" panose="020F0302020204030204" pitchFamily="34" charset="0"/>
                <a:ea typeface="Calibri" panose="020F0502020204030204" pitchFamily="34" charset="0"/>
                <a:cs typeface="Calibri Light" panose="020F0302020204030204" pitchFamily="34" charset="0"/>
              </a:rPr>
              <a:t>M</a:t>
            </a:r>
            <a:r>
              <a:rPr lang="en-GB" sz="3200" b="1" kern="0" dirty="0">
                <a:effectLst/>
                <a:latin typeface="Calibri Light" panose="020F0302020204030204" pitchFamily="34" charset="0"/>
                <a:cs typeface="Calibri Light" panose="020F0302020204030204" pitchFamily="34" charset="0"/>
              </a:rPr>
              <a:t>ain references</a:t>
            </a:r>
          </a:p>
          <a:p>
            <a:pPr marL="0" indent="0">
              <a:lnSpc>
                <a:spcPct val="100000"/>
              </a:lnSpc>
              <a:spcAft>
                <a:spcPts val="800"/>
              </a:spcAft>
              <a:buNone/>
            </a:pPr>
            <a:r>
              <a:rPr lang="it-IT" sz="1500" dirty="0">
                <a:effectLst/>
                <a:latin typeface="Calibri" panose="020F0502020204030204" pitchFamily="34" charset="0"/>
                <a:ea typeface="Calibri" panose="020F0502020204030204" pitchFamily="34" charset="0"/>
                <a:cs typeface="Calibri" panose="020F0502020204030204" pitchFamily="34" charset="0"/>
              </a:rPr>
              <a:t>1. </a:t>
            </a:r>
            <a:r>
              <a:rPr lang="it-IT" sz="1500" dirty="0" err="1">
                <a:effectLst/>
                <a:latin typeface="Calibri" panose="020F0502020204030204" pitchFamily="34" charset="0"/>
                <a:ea typeface="Calibri" panose="020F0502020204030204" pitchFamily="34" charset="0"/>
                <a:cs typeface="Calibri" panose="020F0502020204030204" pitchFamily="34" charset="0"/>
              </a:rPr>
              <a:t>Böcker</a:t>
            </a:r>
            <a:r>
              <a:rPr lang="it-IT" sz="1500" dirty="0">
                <a:effectLst/>
                <a:latin typeface="Calibri" panose="020F0502020204030204" pitchFamily="34" charset="0"/>
                <a:ea typeface="Calibri" panose="020F0502020204030204" pitchFamily="34" charset="0"/>
                <a:cs typeface="Calibri" panose="020F0502020204030204" pitchFamily="34" charset="0"/>
              </a:rPr>
              <a:t> T, Finger R, González De Molina M, et al. (2016) </a:t>
            </a:r>
            <a:r>
              <a:rPr lang="it-IT" sz="1500" dirty="0" err="1">
                <a:effectLst/>
                <a:latin typeface="Calibri" panose="020F0502020204030204" pitchFamily="34" charset="0"/>
                <a:ea typeface="Calibri" panose="020F0502020204030204" pitchFamily="34" charset="0"/>
                <a:cs typeface="Calibri" panose="020F0502020204030204" pitchFamily="34" charset="0"/>
              </a:rPr>
              <a:t>European</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Tax </a:t>
            </a:r>
            <a:r>
              <a:rPr lang="it-IT" sz="1500" dirty="0" err="1">
                <a:effectLst/>
                <a:latin typeface="Calibri" panose="020F0502020204030204" pitchFamily="34" charset="0"/>
                <a:ea typeface="Calibri" panose="020F0502020204030204" pitchFamily="34" charset="0"/>
                <a:cs typeface="Calibri" panose="020F0502020204030204" pitchFamily="34" charset="0"/>
              </a:rPr>
              <a:t>Schemes</a:t>
            </a:r>
            <a:r>
              <a:rPr lang="it-IT" sz="1500" dirty="0">
                <a:effectLst/>
                <a:latin typeface="Calibri" panose="020F0502020204030204" pitchFamily="34" charset="0"/>
                <a:ea typeface="Calibri" panose="020F0502020204030204" pitchFamily="34" charset="0"/>
                <a:cs typeface="Calibri" panose="020F0502020204030204" pitchFamily="34" charset="0"/>
              </a:rPr>
              <a:t> in </a:t>
            </a:r>
            <a:r>
              <a:rPr lang="it-IT" sz="1500" dirty="0" err="1">
                <a:effectLst/>
                <a:latin typeface="Calibri" panose="020F0502020204030204" pitchFamily="34" charset="0"/>
                <a:ea typeface="Calibri" panose="020F0502020204030204" pitchFamily="34" charset="0"/>
                <a:cs typeface="Calibri" panose="020F0502020204030204" pitchFamily="34" charset="0"/>
              </a:rPr>
              <a:t>Comparison</a:t>
            </a:r>
            <a:r>
              <a:rPr lang="it-IT" sz="1500" dirty="0">
                <a:effectLst/>
                <a:latin typeface="Calibri" panose="020F0502020204030204" pitchFamily="34" charset="0"/>
                <a:ea typeface="Calibri" panose="020F0502020204030204" pitchFamily="34" charset="0"/>
                <a:cs typeface="Calibri" panose="020F0502020204030204" pitchFamily="34" charset="0"/>
              </a:rPr>
              <a:t>: An Analysis of </a:t>
            </a:r>
            <a:r>
              <a:rPr lang="it-IT" sz="1500" dirty="0" err="1">
                <a:effectLst/>
                <a:latin typeface="Calibri" panose="020F0502020204030204" pitchFamily="34" charset="0"/>
                <a:ea typeface="Calibri" panose="020F0502020204030204" pitchFamily="34" charset="0"/>
                <a:cs typeface="Calibri" panose="020F0502020204030204" pitchFamily="34" charset="0"/>
              </a:rPr>
              <a:t>Experiences</a:t>
            </a:r>
            <a:r>
              <a:rPr lang="it-IT" sz="1500" dirty="0">
                <a:effectLst/>
                <a:latin typeface="Calibri" panose="020F0502020204030204" pitchFamily="34" charset="0"/>
                <a:ea typeface="Calibri" panose="020F0502020204030204" pitchFamily="34" charset="0"/>
                <a:cs typeface="Calibri" panose="020F0502020204030204" pitchFamily="34" charset="0"/>
              </a:rPr>
              <a:t> and </a:t>
            </a:r>
            <a:r>
              <a:rPr lang="it-IT" sz="1500" dirty="0" err="1">
                <a:effectLst/>
                <a:latin typeface="Calibri" panose="020F0502020204030204" pitchFamily="34" charset="0"/>
                <a:ea typeface="Calibri" panose="020F0502020204030204" pitchFamily="34" charset="0"/>
                <a:cs typeface="Calibri" panose="020F0502020204030204" pitchFamily="34" charset="0"/>
              </a:rPr>
              <a:t>Developments</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i="1" dirty="0" err="1">
                <a:effectLst/>
                <a:latin typeface="Calibri" panose="020F0502020204030204" pitchFamily="34" charset="0"/>
                <a:ea typeface="Calibri" panose="020F0502020204030204" pitchFamily="34" charset="0"/>
                <a:cs typeface="Calibri" panose="020F0502020204030204" pitchFamily="34" charset="0"/>
              </a:rPr>
              <a:t>Sustain</a:t>
            </a:r>
            <a:r>
              <a:rPr lang="it-IT" sz="1500" i="1" dirty="0">
                <a:effectLst/>
                <a:latin typeface="Calibri" panose="020F0502020204030204" pitchFamily="34" charset="0"/>
                <a:ea typeface="Calibri" panose="020F0502020204030204" pitchFamily="34" charset="0"/>
                <a:cs typeface="Calibri" panose="020F0502020204030204" pitchFamily="34" charset="0"/>
              </a:rPr>
              <a:t> 2016, </a:t>
            </a:r>
            <a:r>
              <a:rPr lang="it-IT" sz="1500" i="1" dirty="0" err="1">
                <a:effectLst/>
                <a:latin typeface="Calibri" panose="020F0502020204030204" pitchFamily="34" charset="0"/>
                <a:ea typeface="Calibri" panose="020F0502020204030204" pitchFamily="34" charset="0"/>
                <a:cs typeface="Calibri" panose="020F0502020204030204" pitchFamily="34" charset="0"/>
              </a:rPr>
              <a:t>Vol</a:t>
            </a:r>
            <a:r>
              <a:rPr lang="it-IT" sz="1500" i="1" dirty="0">
                <a:effectLst/>
                <a:latin typeface="Calibri" panose="020F0502020204030204" pitchFamily="34" charset="0"/>
                <a:ea typeface="Calibri" panose="020F0502020204030204" pitchFamily="34" charset="0"/>
                <a:cs typeface="Calibri" panose="020F0502020204030204" pitchFamily="34" charset="0"/>
              </a:rPr>
              <a:t> 8, Page 378</a:t>
            </a:r>
            <a:r>
              <a:rPr lang="it-IT" sz="1500" dirty="0">
                <a:effectLst/>
                <a:latin typeface="Calibri" panose="020F0502020204030204" pitchFamily="34" charset="0"/>
                <a:ea typeface="Calibri" panose="020F0502020204030204" pitchFamily="34" charset="0"/>
                <a:cs typeface="Calibri" panose="020F0502020204030204" pitchFamily="34" charset="0"/>
              </a:rPr>
              <a:t> 8: 378.</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2. Goldman LR (2002) </a:t>
            </a:r>
            <a:r>
              <a:rPr lang="it-IT" sz="1500" dirty="0" err="1">
                <a:effectLst/>
                <a:latin typeface="Calibri" panose="020F0502020204030204" pitchFamily="34" charset="0"/>
                <a:ea typeface="Calibri" panose="020F0502020204030204" pitchFamily="34" charset="0"/>
                <a:cs typeface="Calibri" panose="020F0502020204030204" pitchFamily="34" charset="0"/>
              </a:rPr>
              <a:t>Preventing</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Pollution</a:t>
            </a:r>
            <a:r>
              <a:rPr lang="it-IT" sz="1500" dirty="0">
                <a:effectLst/>
                <a:latin typeface="Calibri" panose="020F0502020204030204" pitchFamily="34" charset="0"/>
                <a:ea typeface="Calibri" panose="020F0502020204030204" pitchFamily="34" charset="0"/>
                <a:cs typeface="Calibri" panose="020F0502020204030204" pitchFamily="34" charset="0"/>
              </a:rPr>
              <a:t>: U.S. </a:t>
            </a:r>
            <a:r>
              <a:rPr lang="it-IT" sz="1500" dirty="0" err="1">
                <a:effectLst/>
                <a:latin typeface="Calibri" panose="020F0502020204030204" pitchFamily="34" charset="0"/>
                <a:ea typeface="Calibri" panose="020F0502020204030204" pitchFamily="34" charset="0"/>
                <a:cs typeface="Calibri" panose="020F0502020204030204" pitchFamily="34" charset="0"/>
              </a:rPr>
              <a:t>Toxic</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Chemicals</a:t>
            </a:r>
            <a:r>
              <a:rPr lang="it-IT" sz="1500" dirty="0">
                <a:effectLst/>
                <a:latin typeface="Calibri" panose="020F0502020204030204" pitchFamily="34" charset="0"/>
                <a:ea typeface="Calibri" panose="020F0502020204030204" pitchFamily="34" charset="0"/>
                <a:cs typeface="Calibri" panose="020F0502020204030204" pitchFamily="34" charset="0"/>
              </a:rPr>
              <a:t> and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Pesticides</a:t>
            </a:r>
            <a:r>
              <a:rPr lang="it-IT" sz="1500" dirty="0">
                <a:effectLst/>
                <a:latin typeface="Calibri" panose="020F0502020204030204" pitchFamily="34" charset="0"/>
                <a:ea typeface="Calibri" panose="020F0502020204030204" pitchFamily="34" charset="0"/>
                <a:cs typeface="Calibri" panose="020F0502020204030204" pitchFamily="34" charset="0"/>
              </a:rPr>
              <a:t> Policies and Sustainable Development. </a:t>
            </a:r>
            <a:r>
              <a:rPr lang="it-IT" sz="1500" i="1" dirty="0" err="1">
                <a:effectLst/>
                <a:latin typeface="Calibri" panose="020F0502020204030204" pitchFamily="34" charset="0"/>
                <a:ea typeface="Calibri" panose="020F0502020204030204" pitchFamily="34" charset="0"/>
                <a:cs typeface="Calibri" panose="020F0502020204030204" pitchFamily="34" charset="0"/>
              </a:rPr>
              <a:t>Environ</a:t>
            </a:r>
            <a:r>
              <a:rPr lang="it-IT" sz="1500" i="1" dirty="0">
                <a:effectLst/>
                <a:latin typeface="Calibri" panose="020F0502020204030204" pitchFamily="34" charset="0"/>
                <a:ea typeface="Calibri" panose="020F0502020204030204" pitchFamily="34" charset="0"/>
                <a:cs typeface="Calibri" panose="020F0502020204030204" pitchFamily="34" charset="0"/>
              </a:rPr>
              <a:t> </a:t>
            </a:r>
            <a:r>
              <a:rPr lang="it-IT" sz="1500" i="1" dirty="0" err="1">
                <a:effectLst/>
                <a:latin typeface="Calibri" panose="020F0502020204030204" pitchFamily="34" charset="0"/>
                <a:ea typeface="Calibri" panose="020F0502020204030204" pitchFamily="34" charset="0"/>
                <a:cs typeface="Calibri" panose="020F0502020204030204" pitchFamily="34" charset="0"/>
              </a:rPr>
              <a:t>Law</a:t>
            </a:r>
            <a:r>
              <a:rPr lang="it-IT" sz="1500" i="1" dirty="0">
                <a:effectLst/>
                <a:latin typeface="Calibri" panose="020F0502020204030204" pitchFamily="34" charset="0"/>
                <a:ea typeface="Calibri" panose="020F0502020204030204" pitchFamily="34" charset="0"/>
                <a:cs typeface="Calibri" panose="020F0502020204030204" pitchFamily="34" charset="0"/>
              </a:rPr>
              <a:t> Report News </a:t>
            </a:r>
            <a:r>
              <a:rPr lang="it-IT" sz="1500" i="1" dirty="0" err="1">
                <a:effectLst/>
                <a:latin typeface="Calibri" panose="020F0502020204030204" pitchFamily="34" charset="0"/>
                <a:ea typeface="Calibri" panose="020F0502020204030204" pitchFamily="34" charset="0"/>
                <a:cs typeface="Calibri" panose="020F0502020204030204" pitchFamily="34" charset="0"/>
              </a:rPr>
              <a:t>Anal</a:t>
            </a:r>
            <a:r>
              <a:rPr lang="it-IT" sz="1500" dirty="0">
                <a:effectLst/>
                <a:latin typeface="Calibri" panose="020F0502020204030204" pitchFamily="34" charset="0"/>
                <a:ea typeface="Calibri" panose="020F0502020204030204" pitchFamily="34" charset="0"/>
                <a:cs typeface="Calibri" panose="020F0502020204030204" pitchFamily="34" charset="0"/>
              </a:rPr>
              <a:t> 32.</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3. RPA (1997) Risk and Policy </a:t>
            </a:r>
            <a:r>
              <a:rPr lang="it-IT" sz="1500" dirty="0" err="1">
                <a:effectLst/>
                <a:latin typeface="Calibri" panose="020F0502020204030204" pitchFamily="34" charset="0"/>
                <a:ea typeface="Calibri" panose="020F0502020204030204" pitchFamily="34" charset="0"/>
                <a:cs typeface="Calibri" panose="020F0502020204030204" pitchFamily="34" charset="0"/>
              </a:rPr>
              <a:t>Analysts</a:t>
            </a:r>
            <a:r>
              <a:rPr lang="it-IT" sz="1500" dirty="0">
                <a:effectLst/>
                <a:latin typeface="Calibri" panose="020F0502020204030204" pitchFamily="34" charset="0"/>
                <a:ea typeface="Calibri" panose="020F0502020204030204" pitchFamily="34" charset="0"/>
                <a:cs typeface="Calibri" panose="020F0502020204030204" pitchFamily="34" charset="0"/>
              </a:rPr>
              <a:t>. Private Costs and Benefits of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Minimisation</a:t>
            </a:r>
            <a:r>
              <a:rPr lang="it-IT" sz="1500" dirty="0">
                <a:effectLst/>
                <a:latin typeface="Calibri" panose="020F0502020204030204" pitchFamily="34" charset="0"/>
                <a:ea typeface="Calibri" panose="020F0502020204030204" pitchFamily="34" charset="0"/>
                <a:cs typeface="Calibri" panose="020F0502020204030204" pitchFamily="34" charset="0"/>
              </a:rPr>
              <a:t>. Report to Department of the Environment: London.</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4. ECOTEC (1997) </a:t>
            </a:r>
            <a:r>
              <a:rPr lang="it-IT" sz="1500" dirty="0" err="1">
                <a:effectLst/>
                <a:latin typeface="Calibri" panose="020F0502020204030204" pitchFamily="34" charset="0"/>
                <a:ea typeface="Calibri" panose="020F0502020204030204" pitchFamily="34" charset="0"/>
                <a:cs typeface="Calibri" panose="020F0502020204030204" pitchFamily="34" charset="0"/>
              </a:rPr>
              <a:t>Economic</a:t>
            </a:r>
            <a:r>
              <a:rPr lang="it-IT" sz="1500" dirty="0">
                <a:effectLst/>
                <a:latin typeface="Calibri" panose="020F0502020204030204" pitchFamily="34" charset="0"/>
                <a:ea typeface="Calibri" panose="020F0502020204030204" pitchFamily="34" charset="0"/>
                <a:cs typeface="Calibri" panose="020F0502020204030204" pitchFamily="34" charset="0"/>
              </a:rPr>
              <a:t> Instruments for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Minimisation</a:t>
            </a:r>
            <a:r>
              <a:rPr lang="it-IT" sz="1500" dirty="0">
                <a:effectLst/>
                <a:latin typeface="Calibri" panose="020F0502020204030204" pitchFamily="34" charset="0"/>
                <a:ea typeface="Calibri" panose="020F0502020204030204" pitchFamily="34" charset="0"/>
                <a:cs typeface="Calibri" panose="020F0502020204030204" pitchFamily="34" charset="0"/>
              </a:rPr>
              <a:t>; Report to the Department of Environment: London.</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5. </a:t>
            </a:r>
            <a:r>
              <a:rPr lang="it-IT" sz="1500" dirty="0" err="1">
                <a:effectLst/>
                <a:latin typeface="Calibri" panose="020F0502020204030204" pitchFamily="34" charset="0"/>
                <a:ea typeface="Calibri" panose="020F0502020204030204" pitchFamily="34" charset="0"/>
                <a:cs typeface="Calibri" panose="020F0502020204030204" pitchFamily="34" charset="0"/>
              </a:rPr>
              <a:t>Limitations</a:t>
            </a:r>
            <a:r>
              <a:rPr lang="it-IT" sz="1500" dirty="0">
                <a:effectLst/>
                <a:latin typeface="Calibri" panose="020F0502020204030204" pitchFamily="34" charset="0"/>
                <a:ea typeface="Calibri" panose="020F0502020204030204" pitchFamily="34" charset="0"/>
                <a:cs typeface="Calibri" panose="020F0502020204030204" pitchFamily="34" charset="0"/>
              </a:rPr>
              <a:t> on Disclosure of Information under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Law</a:t>
            </a:r>
            <a:r>
              <a:rPr lang="it-IT" sz="1500" dirty="0">
                <a:effectLst/>
                <a:latin typeface="Calibri" panose="020F0502020204030204" pitchFamily="34" charset="0"/>
                <a:ea typeface="Calibri" panose="020F0502020204030204" pitchFamily="34" charset="0"/>
                <a:cs typeface="Calibri" panose="020F0502020204030204" pitchFamily="34" charset="0"/>
              </a:rPr>
              <a:t> | US EPA Available from: https://www.epa.gov/foia/</a:t>
            </a:r>
            <a:r>
              <a:rPr lang="it-IT" sz="1500" dirty="0" err="1">
                <a:effectLst/>
                <a:latin typeface="Calibri" panose="020F0502020204030204" pitchFamily="34" charset="0"/>
                <a:ea typeface="Calibri" panose="020F0502020204030204" pitchFamily="34" charset="0"/>
                <a:cs typeface="Calibri" panose="020F0502020204030204" pitchFamily="34" charset="0"/>
              </a:rPr>
              <a:t>limitations</a:t>
            </a:r>
            <a:r>
              <a:rPr lang="it-IT" sz="1500" dirty="0">
                <a:effectLst/>
                <a:latin typeface="Calibri" panose="020F0502020204030204" pitchFamily="34" charset="0"/>
                <a:ea typeface="Calibri" panose="020F0502020204030204" pitchFamily="34" charset="0"/>
                <a:cs typeface="Calibri" panose="020F0502020204030204" pitchFamily="34" charset="0"/>
              </a:rPr>
              <a:t>-</a:t>
            </a:r>
            <a:r>
              <a:rPr lang="it-IT" sz="1500" dirty="0" err="1">
                <a:effectLst/>
                <a:latin typeface="Calibri" panose="020F0502020204030204" pitchFamily="34" charset="0"/>
                <a:ea typeface="Calibri" panose="020F0502020204030204" pitchFamily="34" charset="0"/>
                <a:cs typeface="Calibri" panose="020F0502020204030204" pitchFamily="34" charset="0"/>
              </a:rPr>
              <a:t>disclosure</a:t>
            </a:r>
            <a:r>
              <a:rPr lang="it-IT" sz="1500" dirty="0">
                <a:effectLst/>
                <a:latin typeface="Calibri" panose="020F0502020204030204" pitchFamily="34" charset="0"/>
                <a:ea typeface="Calibri" panose="020F0502020204030204" pitchFamily="34" charset="0"/>
                <a:cs typeface="Calibri" panose="020F0502020204030204" pitchFamily="34" charset="0"/>
              </a:rPr>
              <a:t>-information-under-</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a:t>
            </a:r>
            <a:r>
              <a:rPr lang="it-IT" sz="1500" dirty="0" err="1">
                <a:effectLst/>
                <a:latin typeface="Calibri" panose="020F0502020204030204" pitchFamily="34" charset="0"/>
                <a:ea typeface="Calibri" panose="020F0502020204030204" pitchFamily="34" charset="0"/>
                <a:cs typeface="Calibri" panose="020F0502020204030204" pitchFamily="34" charset="0"/>
              </a:rPr>
              <a:t>law</a:t>
            </a:r>
            <a:r>
              <a:rPr lang="it-IT" sz="1500" dirty="0">
                <a:effectLst/>
                <a:latin typeface="Calibri" panose="020F0502020204030204" pitchFamily="34" charset="0"/>
                <a:ea typeface="Calibri" panose="020F0502020204030204" pitchFamily="34" charset="0"/>
                <a:cs typeface="Calibri" panose="020F0502020204030204" pitchFamily="34" charset="0"/>
              </a:rPr>
              <a:t>.</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6. </a:t>
            </a:r>
            <a:r>
              <a:rPr lang="it-IT" sz="1500" dirty="0" err="1">
                <a:effectLst/>
                <a:latin typeface="Calibri" panose="020F0502020204030204" pitchFamily="34" charset="0"/>
                <a:ea typeface="Calibri" panose="020F0502020204030204" pitchFamily="34" charset="0"/>
                <a:cs typeface="Calibri" panose="020F0502020204030204" pitchFamily="34" charset="0"/>
              </a:rPr>
              <a:t>Regulation</a:t>
            </a:r>
            <a:r>
              <a:rPr lang="it-IT" sz="1500" dirty="0">
                <a:effectLst/>
                <a:latin typeface="Calibri" panose="020F0502020204030204" pitchFamily="34" charset="0"/>
                <a:ea typeface="Calibri" panose="020F0502020204030204" pitchFamily="34" charset="0"/>
                <a:cs typeface="Calibri" panose="020F0502020204030204" pitchFamily="34" charset="0"/>
              </a:rPr>
              <a:t> EC No 1107/2009 of the </a:t>
            </a:r>
            <a:r>
              <a:rPr lang="it-IT" sz="1500" dirty="0" err="1">
                <a:effectLst/>
                <a:latin typeface="Calibri" panose="020F0502020204030204" pitchFamily="34" charset="0"/>
                <a:ea typeface="Calibri" panose="020F0502020204030204" pitchFamily="34" charset="0"/>
                <a:cs typeface="Calibri" panose="020F0502020204030204" pitchFamily="34" charset="0"/>
              </a:rPr>
              <a:t>European</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Parliament</a:t>
            </a:r>
            <a:r>
              <a:rPr lang="it-IT" sz="1500" dirty="0">
                <a:effectLst/>
                <a:latin typeface="Calibri" panose="020F0502020204030204" pitchFamily="34" charset="0"/>
                <a:ea typeface="Calibri" panose="020F0502020204030204" pitchFamily="34" charset="0"/>
                <a:cs typeface="Calibri" panose="020F0502020204030204" pitchFamily="34" charset="0"/>
              </a:rPr>
              <a:t> and of the </a:t>
            </a:r>
            <a:r>
              <a:rPr lang="it-IT" sz="1500" dirty="0" err="1">
                <a:effectLst/>
                <a:latin typeface="Calibri" panose="020F0502020204030204" pitchFamily="34" charset="0"/>
                <a:ea typeface="Calibri" panose="020F0502020204030204" pitchFamily="34" charset="0"/>
                <a:cs typeface="Calibri" panose="020F0502020204030204" pitchFamily="34" charset="0"/>
              </a:rPr>
              <a:t>Council</a:t>
            </a:r>
            <a:r>
              <a:rPr lang="it-IT" sz="1500" dirty="0">
                <a:effectLst/>
                <a:latin typeface="Calibri" panose="020F0502020204030204" pitchFamily="34" charset="0"/>
                <a:ea typeface="Calibri" panose="020F0502020204030204" pitchFamily="34" charset="0"/>
                <a:cs typeface="Calibri" panose="020F0502020204030204" pitchFamily="34" charset="0"/>
              </a:rPr>
              <a:t> of 21 </a:t>
            </a:r>
            <a:r>
              <a:rPr lang="it-IT" sz="1500" dirty="0" err="1">
                <a:effectLst/>
                <a:latin typeface="Calibri" panose="020F0502020204030204" pitchFamily="34" charset="0"/>
                <a:ea typeface="Calibri" panose="020F0502020204030204" pitchFamily="34" charset="0"/>
                <a:cs typeface="Calibri" panose="020F0502020204030204" pitchFamily="34" charset="0"/>
              </a:rPr>
              <a:t>October</a:t>
            </a:r>
            <a:r>
              <a:rPr lang="it-IT" sz="1500" dirty="0">
                <a:effectLst/>
                <a:latin typeface="Calibri" panose="020F0502020204030204" pitchFamily="34" charset="0"/>
                <a:ea typeface="Calibri" panose="020F0502020204030204" pitchFamily="34" charset="0"/>
                <a:cs typeface="Calibri" panose="020F0502020204030204" pitchFamily="34" charset="0"/>
              </a:rPr>
              <a:t> 2009 </a:t>
            </a:r>
            <a:r>
              <a:rPr lang="it-IT" sz="1500" dirty="0" err="1">
                <a:effectLst/>
                <a:latin typeface="Calibri" panose="020F0502020204030204" pitchFamily="34" charset="0"/>
                <a:ea typeface="Calibri" panose="020F0502020204030204" pitchFamily="34" charset="0"/>
                <a:cs typeface="Calibri" panose="020F0502020204030204" pitchFamily="34" charset="0"/>
              </a:rPr>
              <a:t>concerning</a:t>
            </a:r>
            <a:r>
              <a:rPr lang="it-IT" sz="1500" dirty="0">
                <a:effectLst/>
                <a:latin typeface="Calibri" panose="020F0502020204030204" pitchFamily="34" charset="0"/>
                <a:ea typeface="Calibri" panose="020F0502020204030204" pitchFamily="34" charset="0"/>
                <a:cs typeface="Calibri" panose="020F0502020204030204" pitchFamily="34" charset="0"/>
              </a:rPr>
              <a:t> the </a:t>
            </a:r>
            <a:r>
              <a:rPr lang="it-IT" sz="1500" dirty="0" err="1">
                <a:effectLst/>
                <a:latin typeface="Calibri" panose="020F0502020204030204" pitchFamily="34" charset="0"/>
                <a:ea typeface="Calibri" panose="020F0502020204030204" pitchFamily="34" charset="0"/>
                <a:cs typeface="Calibri" panose="020F0502020204030204" pitchFamily="34" charset="0"/>
              </a:rPr>
              <a:t>placing</a:t>
            </a:r>
            <a:r>
              <a:rPr lang="it-IT" sz="1500" dirty="0">
                <a:effectLst/>
                <a:latin typeface="Calibri" panose="020F0502020204030204" pitchFamily="34" charset="0"/>
                <a:ea typeface="Calibri" panose="020F0502020204030204" pitchFamily="34" charset="0"/>
                <a:cs typeface="Calibri" panose="020F0502020204030204" pitchFamily="34" charset="0"/>
              </a:rPr>
              <a:t> of </a:t>
            </a:r>
            <a:r>
              <a:rPr lang="it-IT" sz="1500" dirty="0" err="1">
                <a:effectLst/>
                <a:latin typeface="Calibri" panose="020F0502020204030204" pitchFamily="34" charset="0"/>
                <a:ea typeface="Calibri" panose="020F0502020204030204" pitchFamily="34" charset="0"/>
                <a:cs typeface="Calibri" panose="020F0502020204030204" pitchFamily="34" charset="0"/>
              </a:rPr>
              <a:t>plant</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protection</a:t>
            </a:r>
            <a:r>
              <a:rPr lang="it-IT" sz="1500" dirty="0">
                <a:effectLst/>
                <a:latin typeface="Calibri" panose="020F0502020204030204" pitchFamily="34" charset="0"/>
                <a:ea typeface="Calibri" panose="020F0502020204030204" pitchFamily="34" charset="0"/>
                <a:cs typeface="Calibri" panose="020F0502020204030204" pitchFamily="34" charset="0"/>
              </a:rPr>
              <a:t> products on the market and </a:t>
            </a:r>
            <a:r>
              <a:rPr lang="it-IT" sz="1500" dirty="0" err="1">
                <a:effectLst/>
                <a:latin typeface="Calibri" panose="020F0502020204030204" pitchFamily="34" charset="0"/>
                <a:ea typeface="Calibri" panose="020F0502020204030204" pitchFamily="34" charset="0"/>
                <a:cs typeface="Calibri" panose="020F0502020204030204" pitchFamily="34" charset="0"/>
              </a:rPr>
              <a:t>repealing</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Council</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Directives</a:t>
            </a:r>
            <a:r>
              <a:rPr lang="it-IT" sz="1500" dirty="0">
                <a:effectLst/>
                <a:latin typeface="Calibri" panose="020F0502020204030204" pitchFamily="34" charset="0"/>
                <a:ea typeface="Calibri" panose="020F0502020204030204" pitchFamily="34" charset="0"/>
                <a:cs typeface="Calibri" panose="020F0502020204030204" pitchFamily="34" charset="0"/>
              </a:rPr>
              <a:t> 79/117/EEC and 91/414/EEC. Available from: https://eur-lex.europa.eu/</a:t>
            </a:r>
            <a:r>
              <a:rPr lang="it-IT" sz="1500" dirty="0" err="1">
                <a:effectLst/>
                <a:latin typeface="Calibri" panose="020F0502020204030204" pitchFamily="34" charset="0"/>
                <a:ea typeface="Calibri" panose="020F0502020204030204" pitchFamily="34" charset="0"/>
                <a:cs typeface="Calibri" panose="020F0502020204030204" pitchFamily="34" charset="0"/>
              </a:rPr>
              <a:t>legal-content</a:t>
            </a:r>
            <a:r>
              <a:rPr lang="it-IT" sz="1500" dirty="0">
                <a:effectLst/>
                <a:latin typeface="Calibri" panose="020F0502020204030204" pitchFamily="34" charset="0"/>
                <a:ea typeface="Calibri" panose="020F0502020204030204" pitchFamily="34" charset="0"/>
                <a:cs typeface="Calibri" panose="020F0502020204030204" pitchFamily="34" charset="0"/>
              </a:rPr>
              <a:t>/EN/TXT/?uri=celex%3A32009R1107.</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7. Jacobson B (2011) Making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Pesticides</a:t>
            </a:r>
            <a:r>
              <a:rPr lang="it-IT" sz="1500" dirty="0">
                <a:effectLst/>
                <a:latin typeface="Calibri" panose="020F0502020204030204" pitchFamily="34" charset="0"/>
                <a:ea typeface="Calibri" panose="020F0502020204030204" pitchFamily="34" charset="0"/>
                <a:cs typeface="Calibri" panose="020F0502020204030204" pitchFamily="34" charset="0"/>
              </a:rPr>
              <a:t> Public: A Disclosure-Based </a:t>
            </a:r>
            <a:r>
              <a:rPr lang="it-IT" sz="1500" dirty="0" err="1">
                <a:effectLst/>
                <a:latin typeface="Calibri" panose="020F0502020204030204" pitchFamily="34" charset="0"/>
                <a:ea typeface="Calibri" panose="020F0502020204030204" pitchFamily="34" charset="0"/>
                <a:cs typeface="Calibri" panose="020F0502020204030204" pitchFamily="34" charset="0"/>
              </a:rPr>
              <a:t>Approach</a:t>
            </a:r>
            <a:r>
              <a:rPr lang="it-IT" sz="1500" dirty="0">
                <a:effectLst/>
                <a:latin typeface="Calibri" panose="020F0502020204030204" pitchFamily="34" charset="0"/>
                <a:ea typeface="Calibri" panose="020F0502020204030204" pitchFamily="34" charset="0"/>
                <a:cs typeface="Calibri" panose="020F0502020204030204" pitchFamily="34" charset="0"/>
              </a:rPr>
              <a:t> to </a:t>
            </a:r>
            <a:r>
              <a:rPr lang="it-IT" sz="1500" dirty="0" err="1">
                <a:effectLst/>
                <a:latin typeface="Calibri" panose="020F0502020204030204" pitchFamily="34" charset="0"/>
                <a:ea typeface="Calibri" panose="020F0502020204030204" pitchFamily="34" charset="0"/>
                <a:cs typeface="Calibri" panose="020F0502020204030204" pitchFamily="34" charset="0"/>
              </a:rPr>
              <a:t>Regulating</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Use. </a:t>
            </a:r>
            <a:r>
              <a:rPr lang="it-IT" sz="1500" i="1" dirty="0" err="1">
                <a:effectLst/>
                <a:latin typeface="Calibri" panose="020F0502020204030204" pitchFamily="34" charset="0"/>
                <a:ea typeface="Calibri" panose="020F0502020204030204" pitchFamily="34" charset="0"/>
                <a:cs typeface="Calibri" panose="020F0502020204030204" pitchFamily="34" charset="0"/>
              </a:rPr>
              <a:t>Minn</a:t>
            </a:r>
            <a:r>
              <a:rPr lang="it-IT" sz="1500" i="1" dirty="0">
                <a:effectLst/>
                <a:latin typeface="Calibri" panose="020F0502020204030204" pitchFamily="34" charset="0"/>
                <a:ea typeface="Calibri" panose="020F0502020204030204" pitchFamily="34" charset="0"/>
                <a:cs typeface="Calibri" panose="020F0502020204030204" pitchFamily="34" charset="0"/>
              </a:rPr>
              <a:t> L </a:t>
            </a:r>
            <a:r>
              <a:rPr lang="it-IT" sz="1500" i="1" dirty="0" err="1">
                <a:effectLst/>
                <a:latin typeface="Calibri" panose="020F0502020204030204" pitchFamily="34" charset="0"/>
                <a:ea typeface="Calibri" panose="020F0502020204030204" pitchFamily="34" charset="0"/>
                <a:cs typeface="Calibri" panose="020F0502020204030204" pitchFamily="34" charset="0"/>
              </a:rPr>
              <a:t>Rev</a:t>
            </a:r>
            <a:r>
              <a:rPr lang="it-IT" sz="1500" dirty="0">
                <a:effectLst/>
                <a:latin typeface="Calibri" panose="020F0502020204030204" pitchFamily="34" charset="0"/>
                <a:ea typeface="Calibri" panose="020F0502020204030204" pitchFamily="34" charset="0"/>
                <a:cs typeface="Calibri" panose="020F0502020204030204" pitchFamily="34" charset="0"/>
              </a:rPr>
              <a:t> 96: 1123.</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latin typeface="Calibri" panose="020F0502020204030204" pitchFamily="34" charset="0"/>
                <a:cs typeface="Calibri" panose="020F0502020204030204" pitchFamily="34" charset="0"/>
              </a:rPr>
              <a:t>8. </a:t>
            </a:r>
            <a:r>
              <a:rPr lang="it-IT" sz="1500" dirty="0" err="1">
                <a:latin typeface="Calibri" panose="020F0502020204030204" pitchFamily="34" charset="0"/>
                <a:cs typeface="Calibri" panose="020F0502020204030204" pitchFamily="34" charset="0"/>
              </a:rPr>
              <a:t>Ruhl</a:t>
            </a:r>
            <a:r>
              <a:rPr lang="it-IT" sz="1500" dirty="0">
                <a:latin typeface="Calibri" panose="020F0502020204030204" pitchFamily="34" charset="0"/>
                <a:cs typeface="Calibri" panose="020F0502020204030204" pitchFamily="34" charset="0"/>
              </a:rPr>
              <a:t> JB (2000) Farms, </a:t>
            </a:r>
            <a:r>
              <a:rPr lang="it-IT" sz="1500" dirty="0" err="1">
                <a:latin typeface="Calibri" panose="020F0502020204030204" pitchFamily="34" charset="0"/>
                <a:cs typeface="Calibri" panose="020F0502020204030204" pitchFamily="34" charset="0"/>
              </a:rPr>
              <a:t>Their</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Environmental</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Harms</a:t>
            </a:r>
            <a:r>
              <a:rPr lang="it-IT" sz="1500" dirty="0">
                <a:latin typeface="Calibri" panose="020F0502020204030204" pitchFamily="34" charset="0"/>
                <a:cs typeface="Calibri" panose="020F0502020204030204" pitchFamily="34" charset="0"/>
              </a:rPr>
              <a:t>, and </a:t>
            </a:r>
            <a:r>
              <a:rPr lang="it-IT" sz="1500" dirty="0" err="1">
                <a:latin typeface="Calibri" panose="020F0502020204030204" pitchFamily="34" charset="0"/>
                <a:cs typeface="Calibri" panose="020F0502020204030204" pitchFamily="34" charset="0"/>
              </a:rPr>
              <a:t>Environmental</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Law</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Ecol</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Law</a:t>
            </a:r>
            <a:r>
              <a:rPr lang="it-IT" sz="1500" dirty="0">
                <a:latin typeface="Calibri" panose="020F0502020204030204" pitchFamily="34" charset="0"/>
                <a:cs typeface="Calibri" panose="020F0502020204030204" pitchFamily="34" charset="0"/>
              </a:rPr>
              <a:t> Q 27: 263–348.</a:t>
            </a:r>
            <a:br>
              <a:rPr lang="it-IT" sz="1500" dirty="0">
                <a:latin typeface="Calibri" panose="020F0502020204030204" pitchFamily="34" charset="0"/>
                <a:cs typeface="Calibri" panose="020F0502020204030204" pitchFamily="34" charset="0"/>
              </a:rPr>
            </a:br>
            <a:r>
              <a:rPr lang="it-IT" sz="1500" dirty="0">
                <a:latin typeface="Calibri" panose="020F0502020204030204" pitchFamily="34" charset="0"/>
                <a:cs typeface="Calibri" panose="020F0502020204030204" pitchFamily="34" charset="0"/>
              </a:rPr>
              <a:t>9. Broad </a:t>
            </a:r>
            <a:r>
              <a:rPr lang="it-IT" sz="1500" dirty="0" err="1">
                <a:latin typeface="Calibri" panose="020F0502020204030204" pitchFamily="34" charset="0"/>
                <a:cs typeface="Calibri" panose="020F0502020204030204" pitchFamily="34" charset="0"/>
              </a:rPr>
              <a:t>Leib</a:t>
            </a:r>
            <a:r>
              <a:rPr lang="it-IT" sz="1500" dirty="0">
                <a:latin typeface="Calibri" panose="020F0502020204030204" pitchFamily="34" charset="0"/>
                <a:cs typeface="Calibri" panose="020F0502020204030204" pitchFamily="34" charset="0"/>
              </a:rPr>
              <a:t> EM, </a:t>
            </a:r>
            <a:r>
              <a:rPr lang="it-IT" sz="1500" dirty="0" err="1">
                <a:latin typeface="Calibri" panose="020F0502020204030204" pitchFamily="34" charset="0"/>
                <a:cs typeface="Calibri" panose="020F0502020204030204" pitchFamily="34" charset="0"/>
              </a:rPr>
              <a:t>Pollans</a:t>
            </a:r>
            <a:r>
              <a:rPr lang="it-IT" sz="1500" dirty="0">
                <a:latin typeface="Calibri" panose="020F0502020204030204" pitchFamily="34" charset="0"/>
                <a:cs typeface="Calibri" panose="020F0502020204030204" pitchFamily="34" charset="0"/>
              </a:rPr>
              <a:t> MJ, Babcock H, et al. (2019) The New Food </a:t>
            </a:r>
            <a:r>
              <a:rPr lang="it-IT" sz="1500" dirty="0" err="1">
                <a:latin typeface="Calibri" panose="020F0502020204030204" pitchFamily="34" charset="0"/>
                <a:cs typeface="Calibri" panose="020F0502020204030204" pitchFamily="34" charset="0"/>
              </a:rPr>
              <a:t>Safety</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Calif</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Law</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Rev</a:t>
            </a:r>
            <a:r>
              <a:rPr lang="it-IT" sz="1500" dirty="0">
                <a:latin typeface="Calibri" panose="020F0502020204030204" pitchFamily="34" charset="0"/>
                <a:cs typeface="Calibri" panose="020F0502020204030204" pitchFamily="34" charset="0"/>
              </a:rPr>
              <a:t> 107: 1173.</a:t>
            </a:r>
            <a:br>
              <a:rPr lang="it-IT" sz="1500" dirty="0">
                <a:latin typeface="Calibri" panose="020F0502020204030204" pitchFamily="34" charset="0"/>
                <a:cs typeface="Calibri" panose="020F0502020204030204" pitchFamily="34" charset="0"/>
              </a:rPr>
            </a:br>
            <a:r>
              <a:rPr lang="it-IT" sz="1500" dirty="0">
                <a:latin typeface="Calibri" panose="020F0502020204030204" pitchFamily="34" charset="0"/>
                <a:cs typeface="Calibri" panose="020F0502020204030204" pitchFamily="34" charset="0"/>
              </a:rPr>
              <a:t>10. Dooley D, Andrés-</a:t>
            </a:r>
            <a:r>
              <a:rPr lang="it-IT" sz="1500" dirty="0" err="1">
                <a:latin typeface="Calibri" panose="020F0502020204030204" pitchFamily="34" charset="0"/>
                <a:cs typeface="Calibri" panose="020F0502020204030204" pitchFamily="34" charset="0"/>
              </a:rPr>
              <a:t>Hernández</a:t>
            </a:r>
            <a:r>
              <a:rPr lang="it-IT" sz="1500" dirty="0">
                <a:latin typeface="Calibri" panose="020F0502020204030204" pitchFamily="34" charset="0"/>
                <a:cs typeface="Calibri" panose="020F0502020204030204" pitchFamily="34" charset="0"/>
              </a:rPr>
              <a:t> L, </a:t>
            </a:r>
            <a:r>
              <a:rPr lang="it-IT" sz="1500" dirty="0" err="1">
                <a:latin typeface="Calibri" panose="020F0502020204030204" pitchFamily="34" charset="0"/>
                <a:cs typeface="Calibri" panose="020F0502020204030204" pitchFamily="34" charset="0"/>
              </a:rPr>
              <a:t>Bordea</a:t>
            </a:r>
            <a:r>
              <a:rPr lang="it-IT" sz="1500" dirty="0">
                <a:latin typeface="Calibri" panose="020F0502020204030204" pitchFamily="34" charset="0"/>
                <a:cs typeface="Calibri" panose="020F0502020204030204" pitchFamily="34" charset="0"/>
              </a:rPr>
              <a:t> G, et al. (2021) </a:t>
            </a:r>
            <a:r>
              <a:rPr lang="it-IT" sz="1500" dirty="0" err="1">
                <a:latin typeface="Calibri" panose="020F0502020204030204" pitchFamily="34" charset="0"/>
                <a:cs typeface="Calibri" panose="020F0502020204030204" pitchFamily="34" charset="0"/>
              </a:rPr>
              <a:t>Obo</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foundry</a:t>
            </a:r>
            <a:r>
              <a:rPr lang="it-IT" sz="1500" dirty="0">
                <a:latin typeface="Calibri" panose="020F0502020204030204" pitchFamily="34" charset="0"/>
                <a:cs typeface="Calibri" panose="020F0502020204030204" pitchFamily="34" charset="0"/>
              </a:rPr>
              <a:t> food </a:t>
            </a:r>
            <a:r>
              <a:rPr lang="it-IT" sz="1500" dirty="0" err="1">
                <a:latin typeface="Calibri" panose="020F0502020204030204" pitchFamily="34" charset="0"/>
                <a:cs typeface="Calibri" panose="020F0502020204030204" pitchFamily="34" charset="0"/>
              </a:rPr>
              <a:t>ontology</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interconnectivity</a:t>
            </a:r>
            <a:r>
              <a:rPr lang="it-IT" sz="1500" dirty="0">
                <a:latin typeface="Calibri" panose="020F0502020204030204" pitchFamily="34" charset="0"/>
                <a:cs typeface="Calibri" panose="020F0502020204030204" pitchFamily="34" charset="0"/>
              </a:rPr>
              <a:t>. CEUR Workshop Proc 2969.</a:t>
            </a:r>
            <a:br>
              <a:rPr lang="it-IT" sz="1500" dirty="0">
                <a:latin typeface="Calibri" panose="020F0502020204030204" pitchFamily="34" charset="0"/>
                <a:cs typeface="Calibri" panose="020F0502020204030204" pitchFamily="34" charset="0"/>
              </a:rPr>
            </a:br>
            <a:r>
              <a:rPr lang="it-IT" sz="1500" dirty="0">
                <a:latin typeface="Calibri" panose="020F0502020204030204" pitchFamily="34" charset="0"/>
                <a:cs typeface="Calibri" panose="020F0502020204030204" pitchFamily="34" charset="0"/>
              </a:rPr>
              <a:t>11. Smith B, </a:t>
            </a:r>
            <a:r>
              <a:rPr lang="it-IT" sz="1500" dirty="0" err="1">
                <a:latin typeface="Calibri" panose="020F0502020204030204" pitchFamily="34" charset="0"/>
                <a:cs typeface="Calibri" panose="020F0502020204030204" pitchFamily="34" charset="0"/>
              </a:rPr>
              <a:t>Ashburner</a:t>
            </a:r>
            <a:r>
              <a:rPr lang="it-IT" sz="1500" dirty="0">
                <a:latin typeface="Calibri" panose="020F0502020204030204" pitchFamily="34" charset="0"/>
                <a:cs typeface="Calibri" panose="020F0502020204030204" pitchFamily="34" charset="0"/>
              </a:rPr>
              <a:t> M, Rosse C, et al. (2007) The OBO </a:t>
            </a:r>
            <a:r>
              <a:rPr lang="it-IT" sz="1500" dirty="0" err="1">
                <a:latin typeface="Calibri" panose="020F0502020204030204" pitchFamily="34" charset="0"/>
                <a:cs typeface="Calibri" panose="020F0502020204030204" pitchFamily="34" charset="0"/>
              </a:rPr>
              <a:t>Foundry</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coordinated</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evolution</a:t>
            </a:r>
            <a:r>
              <a:rPr lang="it-IT" sz="1500" dirty="0">
                <a:latin typeface="Calibri" panose="020F0502020204030204" pitchFamily="34" charset="0"/>
                <a:cs typeface="Calibri" panose="020F0502020204030204" pitchFamily="34" charset="0"/>
              </a:rPr>
              <a:t> of </a:t>
            </a:r>
            <a:r>
              <a:rPr lang="it-IT" sz="1500" dirty="0" err="1">
                <a:latin typeface="Calibri" panose="020F0502020204030204" pitchFamily="34" charset="0"/>
                <a:cs typeface="Calibri" panose="020F0502020204030204" pitchFamily="34" charset="0"/>
              </a:rPr>
              <a:t>ontologies</a:t>
            </a:r>
            <a:r>
              <a:rPr lang="it-IT" sz="1500" dirty="0">
                <a:latin typeface="Calibri" panose="020F0502020204030204" pitchFamily="34" charset="0"/>
                <a:cs typeface="Calibri" panose="020F0502020204030204" pitchFamily="34" charset="0"/>
              </a:rPr>
              <a:t> to support </a:t>
            </a:r>
            <a:r>
              <a:rPr lang="it-IT" sz="1500" dirty="0" err="1">
                <a:latin typeface="Calibri" panose="020F0502020204030204" pitchFamily="34" charset="0"/>
                <a:cs typeface="Calibri" panose="020F0502020204030204" pitchFamily="34" charset="0"/>
              </a:rPr>
              <a:t>biomedical</a:t>
            </a:r>
            <a:r>
              <a:rPr lang="it-IT" sz="1500" dirty="0">
                <a:latin typeface="Calibri" panose="020F0502020204030204" pitchFamily="34" charset="0"/>
                <a:cs typeface="Calibri" panose="020F0502020204030204" pitchFamily="34" charset="0"/>
              </a:rPr>
              <a:t> data </a:t>
            </a:r>
            <a:r>
              <a:rPr lang="it-IT" sz="1500" dirty="0" err="1">
                <a:latin typeface="Calibri" panose="020F0502020204030204" pitchFamily="34" charset="0"/>
                <a:cs typeface="Calibri" panose="020F0502020204030204" pitchFamily="34" charset="0"/>
              </a:rPr>
              <a:t>integration</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Nat</a:t>
            </a:r>
            <a:r>
              <a:rPr lang="it-IT" sz="1500" dirty="0">
                <a:latin typeface="Calibri" panose="020F0502020204030204" pitchFamily="34" charset="0"/>
                <a:cs typeface="Calibri" panose="020F0502020204030204" pitchFamily="34" charset="0"/>
              </a:rPr>
              <a:t> </a:t>
            </a:r>
            <a:r>
              <a:rPr lang="it-IT" sz="1500" dirty="0" err="1">
                <a:latin typeface="Calibri" panose="020F0502020204030204" pitchFamily="34" charset="0"/>
                <a:cs typeface="Calibri" panose="020F0502020204030204" pitchFamily="34" charset="0"/>
              </a:rPr>
              <a:t>Biotechnol</a:t>
            </a:r>
            <a:r>
              <a:rPr lang="it-IT" sz="1500" dirty="0">
                <a:latin typeface="Calibri" panose="020F0502020204030204" pitchFamily="34" charset="0"/>
                <a:cs typeface="Calibri" panose="020F0502020204030204" pitchFamily="34" charset="0"/>
              </a:rPr>
              <a:t> 2007 2511 25: 1251–1255.</a:t>
            </a:r>
            <a:br>
              <a:rPr lang="it-IT" sz="1500" dirty="0">
                <a:latin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12. Reeves WR, McGuire MK, Stokes M, et al. (2019) </a:t>
            </a:r>
            <a:r>
              <a:rPr lang="it-IT" sz="1500" dirty="0" err="1">
                <a:effectLst/>
                <a:latin typeface="Calibri" panose="020F0502020204030204" pitchFamily="34" charset="0"/>
                <a:ea typeface="Calibri" panose="020F0502020204030204" pitchFamily="34" charset="0"/>
                <a:cs typeface="Calibri" panose="020F0502020204030204" pitchFamily="34" charset="0"/>
              </a:rPr>
              <a:t>Assessing</a:t>
            </a:r>
            <a:r>
              <a:rPr lang="it-IT" sz="1500" dirty="0">
                <a:effectLst/>
                <a:latin typeface="Calibri" panose="020F0502020204030204" pitchFamily="34" charset="0"/>
                <a:ea typeface="Calibri" panose="020F0502020204030204" pitchFamily="34" charset="0"/>
                <a:cs typeface="Calibri" panose="020F0502020204030204" pitchFamily="34" charset="0"/>
              </a:rPr>
              <a:t> the </a:t>
            </a:r>
            <a:r>
              <a:rPr lang="it-IT" sz="1500" dirty="0" err="1">
                <a:effectLst/>
                <a:latin typeface="Calibri" panose="020F0502020204030204" pitchFamily="34" charset="0"/>
                <a:ea typeface="Calibri" panose="020F0502020204030204" pitchFamily="34" charset="0"/>
                <a:cs typeface="Calibri" panose="020F0502020204030204" pitchFamily="34" charset="0"/>
              </a:rPr>
              <a:t>Safety</a:t>
            </a:r>
            <a:r>
              <a:rPr lang="it-IT" sz="1500" dirty="0">
                <a:effectLst/>
                <a:latin typeface="Calibri" panose="020F0502020204030204" pitchFamily="34" charset="0"/>
                <a:ea typeface="Calibri" panose="020F0502020204030204" pitchFamily="34" charset="0"/>
                <a:cs typeface="Calibri" panose="020F0502020204030204" pitchFamily="34" charset="0"/>
              </a:rPr>
              <a:t> of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Pesticides</a:t>
            </a:r>
            <a:r>
              <a:rPr lang="it-IT" sz="1500" dirty="0">
                <a:effectLst/>
                <a:latin typeface="Calibri" panose="020F0502020204030204" pitchFamily="34" charset="0"/>
                <a:ea typeface="Calibri" panose="020F0502020204030204" pitchFamily="34" charset="0"/>
                <a:cs typeface="Calibri" panose="020F0502020204030204" pitchFamily="34" charset="0"/>
              </a:rPr>
              <a:t> in Food: How </a:t>
            </a:r>
            <a:r>
              <a:rPr lang="it-IT" sz="1500" dirty="0" err="1">
                <a:effectLst/>
                <a:latin typeface="Calibri" panose="020F0502020204030204" pitchFamily="34" charset="0"/>
                <a:ea typeface="Calibri" panose="020F0502020204030204" pitchFamily="34" charset="0"/>
                <a:cs typeface="Calibri" panose="020F0502020204030204" pitchFamily="34" charset="0"/>
              </a:rPr>
              <a:t>Current</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Regulations</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Protect</a:t>
            </a:r>
            <a:r>
              <a:rPr lang="it-IT" sz="1500" dirty="0">
                <a:effectLst/>
                <a:latin typeface="Calibri" panose="020F0502020204030204" pitchFamily="34" charset="0"/>
                <a:ea typeface="Calibri" panose="020F0502020204030204" pitchFamily="34" charset="0"/>
                <a:cs typeface="Calibri" panose="020F0502020204030204" pitchFamily="34" charset="0"/>
              </a:rPr>
              <a:t> Human Health. </a:t>
            </a:r>
            <a:r>
              <a:rPr lang="it-IT" sz="1500" i="1" dirty="0" err="1">
                <a:effectLst/>
                <a:latin typeface="Calibri" panose="020F0502020204030204" pitchFamily="34" charset="0"/>
                <a:ea typeface="Calibri" panose="020F0502020204030204" pitchFamily="34" charset="0"/>
                <a:cs typeface="Calibri" panose="020F0502020204030204" pitchFamily="34" charset="0"/>
              </a:rPr>
              <a:t>Adv</a:t>
            </a:r>
            <a:r>
              <a:rPr lang="it-IT" sz="1500" i="1" dirty="0">
                <a:effectLst/>
                <a:latin typeface="Calibri" panose="020F0502020204030204" pitchFamily="34" charset="0"/>
                <a:ea typeface="Calibri" panose="020F0502020204030204" pitchFamily="34" charset="0"/>
                <a:cs typeface="Calibri" panose="020F0502020204030204" pitchFamily="34" charset="0"/>
              </a:rPr>
              <a:t> </a:t>
            </a:r>
            <a:r>
              <a:rPr lang="it-IT" sz="1500" i="1" dirty="0" err="1">
                <a:effectLst/>
                <a:latin typeface="Calibri" panose="020F0502020204030204" pitchFamily="34" charset="0"/>
                <a:ea typeface="Calibri" panose="020F0502020204030204" pitchFamily="34" charset="0"/>
                <a:cs typeface="Calibri" panose="020F0502020204030204" pitchFamily="34" charset="0"/>
              </a:rPr>
              <a:t>Nutr</a:t>
            </a:r>
            <a:r>
              <a:rPr lang="it-IT" sz="1500" dirty="0">
                <a:effectLst/>
                <a:latin typeface="Calibri" panose="020F0502020204030204" pitchFamily="34" charset="0"/>
                <a:ea typeface="Calibri" panose="020F0502020204030204" pitchFamily="34" charset="0"/>
                <a:cs typeface="Calibri" panose="020F0502020204030204" pitchFamily="34" charset="0"/>
              </a:rPr>
              <a:t> 10: 80–88.</a:t>
            </a:r>
            <a:br>
              <a:rPr lang="en-GB" sz="1500" dirty="0">
                <a:latin typeface="Calibri" panose="020F0502020204030204" pitchFamily="34" charset="0"/>
                <a:ea typeface="Calibri" panose="020F0502020204030204" pitchFamily="34" charset="0"/>
                <a:cs typeface="Times New Roman" panose="02020603050405020304" pitchFamily="18"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13. </a:t>
            </a:r>
            <a:r>
              <a:rPr lang="it-IT" sz="1500" dirty="0" err="1">
                <a:effectLst/>
                <a:latin typeface="Calibri" panose="020F0502020204030204" pitchFamily="34" charset="0"/>
                <a:ea typeface="Calibri" panose="020F0502020204030204" pitchFamily="34" charset="0"/>
                <a:cs typeface="Calibri" panose="020F0502020204030204" pitchFamily="34" charset="0"/>
              </a:rPr>
              <a:t>Sheahan</a:t>
            </a:r>
            <a:r>
              <a:rPr lang="it-IT" sz="1500" dirty="0">
                <a:effectLst/>
                <a:latin typeface="Calibri" panose="020F0502020204030204" pitchFamily="34" charset="0"/>
                <a:ea typeface="Calibri" panose="020F0502020204030204" pitchFamily="34" charset="0"/>
                <a:cs typeface="Calibri" panose="020F0502020204030204" pitchFamily="34" charset="0"/>
              </a:rPr>
              <a:t> M, Barrett CB, </a:t>
            </a:r>
            <a:r>
              <a:rPr lang="it-IT" sz="1500" dirty="0" err="1">
                <a:effectLst/>
                <a:latin typeface="Calibri" panose="020F0502020204030204" pitchFamily="34" charset="0"/>
                <a:ea typeface="Calibri" panose="020F0502020204030204" pitchFamily="34" charset="0"/>
                <a:cs typeface="Calibri" panose="020F0502020204030204" pitchFamily="34" charset="0"/>
              </a:rPr>
              <a:t>Goldvale</a:t>
            </a:r>
            <a:r>
              <a:rPr lang="it-IT" sz="1500" dirty="0">
                <a:effectLst/>
                <a:latin typeface="Calibri" panose="020F0502020204030204" pitchFamily="34" charset="0"/>
                <a:ea typeface="Calibri" panose="020F0502020204030204" pitchFamily="34" charset="0"/>
                <a:cs typeface="Calibri" panose="020F0502020204030204" pitchFamily="34" charset="0"/>
              </a:rPr>
              <a:t> C (2017) Human health and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use in Sub-</a:t>
            </a:r>
            <a:r>
              <a:rPr lang="it-IT" sz="1500" dirty="0" err="1">
                <a:effectLst/>
                <a:latin typeface="Calibri" panose="020F0502020204030204" pitchFamily="34" charset="0"/>
                <a:ea typeface="Calibri" panose="020F0502020204030204" pitchFamily="34" charset="0"/>
                <a:cs typeface="Calibri" panose="020F0502020204030204" pitchFamily="34" charset="0"/>
              </a:rPr>
              <a:t>Saharan</a:t>
            </a:r>
            <a:r>
              <a:rPr lang="it-IT" sz="1500" dirty="0">
                <a:effectLst/>
                <a:latin typeface="Calibri" panose="020F0502020204030204" pitchFamily="34" charset="0"/>
                <a:ea typeface="Calibri" panose="020F0502020204030204" pitchFamily="34" charset="0"/>
                <a:cs typeface="Calibri" panose="020F0502020204030204" pitchFamily="34" charset="0"/>
              </a:rPr>
              <a:t> Africa. </a:t>
            </a:r>
            <a:r>
              <a:rPr lang="it-IT" sz="1500" i="1" dirty="0" err="1">
                <a:effectLst/>
                <a:latin typeface="Calibri" panose="020F0502020204030204" pitchFamily="34" charset="0"/>
                <a:ea typeface="Calibri" panose="020F0502020204030204" pitchFamily="34" charset="0"/>
                <a:cs typeface="Calibri" panose="020F0502020204030204" pitchFamily="34" charset="0"/>
              </a:rPr>
              <a:t>Agric</a:t>
            </a:r>
            <a:r>
              <a:rPr lang="it-IT" sz="1500" i="1" dirty="0">
                <a:effectLst/>
                <a:latin typeface="Calibri" panose="020F0502020204030204" pitchFamily="34" charset="0"/>
                <a:ea typeface="Calibri" panose="020F0502020204030204" pitchFamily="34" charset="0"/>
                <a:cs typeface="Calibri" panose="020F0502020204030204" pitchFamily="34" charset="0"/>
              </a:rPr>
              <a:t> </a:t>
            </a:r>
            <a:r>
              <a:rPr lang="it-IT" sz="1500" i="1" dirty="0" err="1">
                <a:effectLst/>
                <a:latin typeface="Calibri" panose="020F0502020204030204" pitchFamily="34" charset="0"/>
                <a:ea typeface="Calibri" panose="020F0502020204030204" pitchFamily="34" charset="0"/>
                <a:cs typeface="Calibri" panose="020F0502020204030204" pitchFamily="34" charset="0"/>
              </a:rPr>
              <a:t>Econ</a:t>
            </a:r>
            <a:r>
              <a:rPr lang="it-IT" sz="1500" dirty="0">
                <a:effectLst/>
                <a:latin typeface="Calibri" panose="020F0502020204030204" pitchFamily="34" charset="0"/>
                <a:ea typeface="Calibri" panose="020F0502020204030204" pitchFamily="34" charset="0"/>
                <a:cs typeface="Calibri" panose="020F0502020204030204" pitchFamily="34" charset="0"/>
              </a:rPr>
              <a:t> 48: 27–41.</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14. </a:t>
            </a:r>
            <a:r>
              <a:rPr lang="it-IT" sz="1500" dirty="0" err="1">
                <a:effectLst/>
                <a:latin typeface="Calibri" panose="020F0502020204030204" pitchFamily="34" charset="0"/>
                <a:ea typeface="Calibri" panose="020F0502020204030204" pitchFamily="34" charset="0"/>
                <a:cs typeface="Calibri" panose="020F0502020204030204" pitchFamily="34" charset="0"/>
              </a:rPr>
              <a:t>Ye</a:t>
            </a:r>
            <a:r>
              <a:rPr lang="it-IT" sz="1500" dirty="0">
                <a:effectLst/>
                <a:latin typeface="Calibri" panose="020F0502020204030204" pitchFamily="34" charset="0"/>
                <a:ea typeface="Calibri" panose="020F0502020204030204" pitchFamily="34" charset="0"/>
                <a:cs typeface="Calibri" panose="020F0502020204030204" pitchFamily="34" charset="0"/>
              </a:rPr>
              <a:t> M, Beach J, Martin JW, et al. (2013) </a:t>
            </a:r>
            <a:r>
              <a:rPr lang="it-IT" sz="1500" dirty="0" err="1">
                <a:effectLst/>
                <a:latin typeface="Calibri" panose="020F0502020204030204" pitchFamily="34" charset="0"/>
                <a:ea typeface="Calibri" panose="020F0502020204030204" pitchFamily="34" charset="0"/>
                <a:cs typeface="Calibri" panose="020F0502020204030204" pitchFamily="34" charset="0"/>
              </a:rPr>
              <a:t>Occupational</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Exposures</a:t>
            </a:r>
            <a:r>
              <a:rPr lang="it-IT" sz="1500" dirty="0">
                <a:effectLst/>
                <a:latin typeface="Calibri" panose="020F0502020204030204" pitchFamily="34" charset="0"/>
                <a:ea typeface="Calibri" panose="020F0502020204030204" pitchFamily="34" charset="0"/>
                <a:cs typeface="Calibri" panose="020F0502020204030204" pitchFamily="34" charset="0"/>
              </a:rPr>
              <a:t> and </a:t>
            </a:r>
            <a:r>
              <a:rPr lang="it-IT" sz="1500" dirty="0" err="1">
                <a:effectLst/>
                <a:latin typeface="Calibri" panose="020F0502020204030204" pitchFamily="34" charset="0"/>
                <a:ea typeface="Calibri" panose="020F0502020204030204" pitchFamily="34" charset="0"/>
                <a:cs typeface="Calibri" panose="020F0502020204030204" pitchFamily="34" charset="0"/>
              </a:rPr>
              <a:t>Respiratory</a:t>
            </a:r>
            <a:r>
              <a:rPr lang="it-IT" sz="1500" dirty="0">
                <a:effectLst/>
                <a:latin typeface="Calibri" panose="020F0502020204030204" pitchFamily="34" charset="0"/>
                <a:ea typeface="Calibri" panose="020F0502020204030204" pitchFamily="34" charset="0"/>
                <a:cs typeface="Calibri" panose="020F0502020204030204" pitchFamily="34" charset="0"/>
              </a:rPr>
              <a:t> Health. </a:t>
            </a:r>
            <a:r>
              <a:rPr lang="it-IT" sz="1500" i="1" dirty="0">
                <a:effectLst/>
                <a:latin typeface="Calibri" panose="020F0502020204030204" pitchFamily="34" charset="0"/>
                <a:ea typeface="Calibri" panose="020F0502020204030204" pitchFamily="34" charset="0"/>
                <a:cs typeface="Calibri" panose="020F0502020204030204" pitchFamily="34" charset="0"/>
              </a:rPr>
              <a:t>Int J </a:t>
            </a:r>
            <a:r>
              <a:rPr lang="it-IT" sz="1500" i="1" dirty="0" err="1">
                <a:effectLst/>
                <a:latin typeface="Calibri" panose="020F0502020204030204" pitchFamily="34" charset="0"/>
                <a:ea typeface="Calibri" panose="020F0502020204030204" pitchFamily="34" charset="0"/>
                <a:cs typeface="Calibri" panose="020F0502020204030204" pitchFamily="34" charset="0"/>
              </a:rPr>
              <a:t>Environ</a:t>
            </a:r>
            <a:r>
              <a:rPr lang="it-IT" sz="1500" i="1" dirty="0">
                <a:effectLst/>
                <a:latin typeface="Calibri" panose="020F0502020204030204" pitchFamily="34" charset="0"/>
                <a:ea typeface="Calibri" panose="020F0502020204030204" pitchFamily="34" charset="0"/>
                <a:cs typeface="Calibri" panose="020F0502020204030204" pitchFamily="34" charset="0"/>
              </a:rPr>
              <a:t> Res Public </a:t>
            </a:r>
            <a:r>
              <a:rPr lang="it-IT" sz="1500" i="1" dirty="0" err="1">
                <a:effectLst/>
                <a:latin typeface="Calibri" panose="020F0502020204030204" pitchFamily="34" charset="0"/>
                <a:ea typeface="Calibri" panose="020F0502020204030204" pitchFamily="34" charset="0"/>
                <a:cs typeface="Calibri" panose="020F0502020204030204" pitchFamily="34" charset="0"/>
              </a:rPr>
              <a:t>Heal</a:t>
            </a:r>
            <a:r>
              <a:rPr lang="it-IT" sz="1500" i="1" dirty="0">
                <a:effectLst/>
                <a:latin typeface="Calibri" panose="020F0502020204030204" pitchFamily="34" charset="0"/>
                <a:ea typeface="Calibri" panose="020F0502020204030204" pitchFamily="34" charset="0"/>
                <a:cs typeface="Calibri" panose="020F0502020204030204" pitchFamily="34" charset="0"/>
              </a:rPr>
              <a:t> 2013, </a:t>
            </a:r>
            <a:r>
              <a:rPr lang="it-IT" sz="1500" i="1" dirty="0" err="1">
                <a:effectLst/>
                <a:latin typeface="Calibri" panose="020F0502020204030204" pitchFamily="34" charset="0"/>
                <a:ea typeface="Calibri" panose="020F0502020204030204" pitchFamily="34" charset="0"/>
                <a:cs typeface="Calibri" panose="020F0502020204030204" pitchFamily="34" charset="0"/>
              </a:rPr>
              <a:t>Vol</a:t>
            </a:r>
            <a:r>
              <a:rPr lang="it-IT" sz="1500" i="1" dirty="0">
                <a:effectLst/>
                <a:latin typeface="Calibri" panose="020F0502020204030204" pitchFamily="34" charset="0"/>
                <a:ea typeface="Calibri" panose="020F0502020204030204" pitchFamily="34" charset="0"/>
                <a:cs typeface="Calibri" panose="020F0502020204030204" pitchFamily="34" charset="0"/>
              </a:rPr>
              <a:t> 10, Pages 6442-6471</a:t>
            </a:r>
            <a:r>
              <a:rPr lang="it-IT" sz="1500" dirty="0">
                <a:effectLst/>
                <a:latin typeface="Calibri" panose="020F0502020204030204" pitchFamily="34" charset="0"/>
                <a:ea typeface="Calibri" panose="020F0502020204030204" pitchFamily="34" charset="0"/>
                <a:cs typeface="Calibri" panose="020F0502020204030204" pitchFamily="34" charset="0"/>
              </a:rPr>
              <a:t> 10: 6442–6471.</a:t>
            </a:r>
            <a:br>
              <a:rPr lang="it-IT" sz="1500" dirty="0">
                <a:effectLst/>
                <a:latin typeface="Calibri" panose="020F0502020204030204" pitchFamily="34" charset="0"/>
                <a:ea typeface="Calibri" panose="020F0502020204030204" pitchFamily="34" charset="0"/>
                <a:cs typeface="Calibri" panose="020F0502020204030204" pitchFamily="34" charset="0"/>
              </a:rPr>
            </a:br>
            <a:r>
              <a:rPr lang="it-IT" sz="1500" dirty="0">
                <a:effectLst/>
                <a:latin typeface="Calibri" panose="020F0502020204030204" pitchFamily="34" charset="0"/>
                <a:ea typeface="Calibri" panose="020F0502020204030204" pitchFamily="34" charset="0"/>
                <a:cs typeface="Calibri" panose="020F0502020204030204" pitchFamily="34" charset="0"/>
              </a:rPr>
              <a:t>15. Leach AW, Mumford JD (2008)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Environmental</a:t>
            </a:r>
            <a:r>
              <a:rPr lang="it-IT" sz="1500" dirty="0">
                <a:effectLst/>
                <a:latin typeface="Calibri" panose="020F0502020204030204" pitchFamily="34" charset="0"/>
                <a:ea typeface="Calibri" panose="020F0502020204030204" pitchFamily="34" charset="0"/>
                <a:cs typeface="Calibri" panose="020F0502020204030204" pitchFamily="34" charset="0"/>
              </a:rPr>
              <a:t> Accounting: A </a:t>
            </a:r>
            <a:r>
              <a:rPr lang="it-IT" sz="1500" dirty="0" err="1">
                <a:effectLst/>
                <a:latin typeface="Calibri" panose="020F0502020204030204" pitchFamily="34" charset="0"/>
                <a:ea typeface="Calibri" panose="020F0502020204030204" pitchFamily="34" charset="0"/>
                <a:cs typeface="Calibri" panose="020F0502020204030204" pitchFamily="34" charset="0"/>
              </a:rPr>
              <a:t>method</a:t>
            </a:r>
            <a:r>
              <a:rPr lang="it-IT" sz="1500" dirty="0">
                <a:effectLst/>
                <a:latin typeface="Calibri" panose="020F0502020204030204" pitchFamily="34" charset="0"/>
                <a:ea typeface="Calibri" panose="020F0502020204030204" pitchFamily="34" charset="0"/>
                <a:cs typeface="Calibri" panose="020F0502020204030204" pitchFamily="34" charset="0"/>
              </a:rPr>
              <a:t> for </a:t>
            </a:r>
            <a:r>
              <a:rPr lang="it-IT" sz="1500" dirty="0" err="1">
                <a:effectLst/>
                <a:latin typeface="Calibri" panose="020F0502020204030204" pitchFamily="34" charset="0"/>
                <a:ea typeface="Calibri" panose="020F0502020204030204" pitchFamily="34" charset="0"/>
                <a:cs typeface="Calibri" panose="020F0502020204030204" pitchFamily="34" charset="0"/>
              </a:rPr>
              <a:t>assessing</a:t>
            </a:r>
            <a:r>
              <a:rPr lang="it-IT" sz="1500" dirty="0">
                <a:effectLst/>
                <a:latin typeface="Calibri" panose="020F0502020204030204" pitchFamily="34" charset="0"/>
                <a:ea typeface="Calibri" panose="020F0502020204030204" pitchFamily="34" charset="0"/>
                <a:cs typeface="Calibri" panose="020F0502020204030204" pitchFamily="34" charset="0"/>
              </a:rPr>
              <a:t> the </a:t>
            </a:r>
            <a:r>
              <a:rPr lang="it-IT" sz="1500" dirty="0" err="1">
                <a:effectLst/>
                <a:latin typeface="Calibri" panose="020F0502020204030204" pitchFamily="34" charset="0"/>
                <a:ea typeface="Calibri" panose="020F0502020204030204" pitchFamily="34" charset="0"/>
                <a:cs typeface="Calibri" panose="020F0502020204030204" pitchFamily="34" charset="0"/>
              </a:rPr>
              <a:t>external</a:t>
            </a:r>
            <a:r>
              <a:rPr lang="it-IT" sz="1500" dirty="0">
                <a:effectLst/>
                <a:latin typeface="Calibri" panose="020F0502020204030204" pitchFamily="34" charset="0"/>
                <a:ea typeface="Calibri" panose="020F0502020204030204" pitchFamily="34" charset="0"/>
                <a:cs typeface="Calibri" panose="020F0502020204030204" pitchFamily="34" charset="0"/>
              </a:rPr>
              <a:t> costs of </a:t>
            </a:r>
            <a:r>
              <a:rPr lang="it-IT" sz="1500" dirty="0" err="1">
                <a:effectLst/>
                <a:latin typeface="Calibri" panose="020F0502020204030204" pitchFamily="34" charset="0"/>
                <a:ea typeface="Calibri" panose="020F0502020204030204" pitchFamily="34" charset="0"/>
                <a:cs typeface="Calibri" panose="020F0502020204030204" pitchFamily="34" charset="0"/>
              </a:rPr>
              <a:t>individual</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pesticide</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dirty="0" err="1">
                <a:effectLst/>
                <a:latin typeface="Calibri" panose="020F0502020204030204" pitchFamily="34" charset="0"/>
                <a:ea typeface="Calibri" panose="020F0502020204030204" pitchFamily="34" charset="0"/>
                <a:cs typeface="Calibri" panose="020F0502020204030204" pitchFamily="34" charset="0"/>
              </a:rPr>
              <a:t>applications</a:t>
            </a:r>
            <a:r>
              <a:rPr lang="it-IT" sz="1500" dirty="0">
                <a:effectLst/>
                <a:latin typeface="Calibri" panose="020F0502020204030204" pitchFamily="34" charset="0"/>
                <a:ea typeface="Calibri" panose="020F0502020204030204" pitchFamily="34" charset="0"/>
                <a:cs typeface="Calibri" panose="020F0502020204030204" pitchFamily="34" charset="0"/>
              </a:rPr>
              <a:t>. </a:t>
            </a:r>
            <a:r>
              <a:rPr lang="it-IT" sz="1500" i="1" dirty="0" err="1">
                <a:effectLst/>
                <a:latin typeface="Calibri" panose="020F0502020204030204" pitchFamily="34" charset="0"/>
                <a:ea typeface="Calibri" panose="020F0502020204030204" pitchFamily="34" charset="0"/>
                <a:cs typeface="Calibri" panose="020F0502020204030204" pitchFamily="34" charset="0"/>
              </a:rPr>
              <a:t>Environ</a:t>
            </a:r>
            <a:r>
              <a:rPr lang="it-IT" sz="1500" i="1" dirty="0">
                <a:effectLst/>
                <a:latin typeface="Calibri" panose="020F0502020204030204" pitchFamily="34" charset="0"/>
                <a:ea typeface="Calibri" panose="020F0502020204030204" pitchFamily="34" charset="0"/>
                <a:cs typeface="Calibri" panose="020F0502020204030204" pitchFamily="34" charset="0"/>
              </a:rPr>
              <a:t> </a:t>
            </a:r>
            <a:r>
              <a:rPr lang="it-IT" sz="1500" i="1" dirty="0" err="1">
                <a:effectLst/>
                <a:latin typeface="Calibri" panose="020F0502020204030204" pitchFamily="34" charset="0"/>
                <a:ea typeface="Calibri" panose="020F0502020204030204" pitchFamily="34" charset="0"/>
                <a:cs typeface="Calibri" panose="020F0502020204030204" pitchFamily="34" charset="0"/>
              </a:rPr>
              <a:t>Pollut</a:t>
            </a:r>
            <a:r>
              <a:rPr lang="it-IT" sz="1500" dirty="0">
                <a:effectLst/>
                <a:latin typeface="Calibri" panose="020F0502020204030204" pitchFamily="34" charset="0"/>
                <a:ea typeface="Calibri" panose="020F0502020204030204" pitchFamily="34" charset="0"/>
                <a:cs typeface="Calibri" panose="020F0502020204030204" pitchFamily="34" charset="0"/>
              </a:rPr>
              <a:t> 151: 139–147.</a:t>
            </a:r>
            <a:br>
              <a:rPr lang="it-IT" sz="1500" dirty="0">
                <a:effectLst/>
                <a:latin typeface="Calibri" panose="020F0502020204030204" pitchFamily="34" charset="0"/>
                <a:ea typeface="Calibri" panose="020F0502020204030204" pitchFamily="34" charset="0"/>
                <a:cs typeface="Calibri" panose="020F0502020204030204" pitchFamily="34" charset="0"/>
              </a:rPr>
            </a:b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651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1E3CA3-1C54-48BC-8B4F-432FCFF8556C}"/>
              </a:ext>
            </a:extLst>
          </p:cNvPr>
          <p:cNvSpPr>
            <a:spLocks noGrp="1"/>
          </p:cNvSpPr>
          <p:nvPr>
            <p:ph type="title"/>
          </p:nvPr>
        </p:nvSpPr>
        <p:spPr>
          <a:xfrm>
            <a:off x="1371600" y="685800"/>
            <a:ext cx="9601200" cy="906332"/>
          </a:xfrm>
        </p:spPr>
        <p:txBody>
          <a:bodyPr>
            <a:normAutofit/>
          </a:bodyPr>
          <a:lstStyle/>
          <a:p>
            <a:r>
              <a:rPr lang="en-US" sz="3600" dirty="0"/>
              <a:t>Table of contents</a:t>
            </a:r>
          </a:p>
        </p:txBody>
      </p:sp>
      <p:sp>
        <p:nvSpPr>
          <p:cNvPr id="3" name="Segnaposto contenuto 2">
            <a:extLst>
              <a:ext uri="{FF2B5EF4-FFF2-40B4-BE49-F238E27FC236}">
                <a16:creationId xmlns:a16="http://schemas.microsoft.com/office/drawing/2014/main" id="{D506413C-A8CA-4993-A1A1-4F414CF399E9}"/>
              </a:ext>
            </a:extLst>
          </p:cNvPr>
          <p:cNvSpPr>
            <a:spLocks noGrp="1"/>
          </p:cNvSpPr>
          <p:nvPr>
            <p:ph idx="1"/>
          </p:nvPr>
        </p:nvSpPr>
        <p:spPr>
          <a:xfrm>
            <a:off x="1371601" y="1823422"/>
            <a:ext cx="5126736" cy="2065826"/>
          </a:xfrm>
        </p:spPr>
        <p:txBody>
          <a:bodyPr>
            <a:normAutofit/>
          </a:bodyPr>
          <a:lstStyle/>
          <a:p>
            <a:pPr>
              <a:buFont typeface="Wingdings" panose="05000000000000000000" pitchFamily="2" charset="2"/>
              <a:buChar char="q"/>
            </a:pPr>
            <a:r>
              <a:rPr lang="en-GB" sz="2400" dirty="0"/>
              <a:t>Context, aims and objectives</a:t>
            </a:r>
          </a:p>
          <a:p>
            <a:pPr>
              <a:buFont typeface="Wingdings" panose="05000000000000000000" pitchFamily="2" charset="2"/>
              <a:buChar char="q"/>
            </a:pPr>
            <a:r>
              <a:rPr lang="en-GB" sz="2400" dirty="0"/>
              <a:t>Methods and tools</a:t>
            </a:r>
          </a:p>
          <a:p>
            <a:pPr>
              <a:buFont typeface="Wingdings" panose="05000000000000000000" pitchFamily="2" charset="2"/>
              <a:buChar char="q"/>
            </a:pPr>
            <a:r>
              <a:rPr lang="en-GB" sz="2400" dirty="0"/>
              <a:t>Results</a:t>
            </a:r>
          </a:p>
          <a:p>
            <a:pPr>
              <a:buFont typeface="Wingdings" panose="05000000000000000000" pitchFamily="2" charset="2"/>
              <a:buChar char="q"/>
            </a:pPr>
            <a:r>
              <a:rPr lang="en-GB" sz="2400" dirty="0"/>
              <a:t>Observations</a:t>
            </a:r>
          </a:p>
        </p:txBody>
      </p:sp>
    </p:spTree>
    <p:extLst>
      <p:ext uri="{BB962C8B-B14F-4D97-AF65-F5344CB8AC3E}">
        <p14:creationId xmlns:p14="http://schemas.microsoft.com/office/powerpoint/2010/main" val="406226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contenuto 11">
            <a:extLst>
              <a:ext uri="{FF2B5EF4-FFF2-40B4-BE49-F238E27FC236}">
                <a16:creationId xmlns:a16="http://schemas.microsoft.com/office/drawing/2014/main" id="{2F06A708-C428-8443-AB48-F60A95FF71FE}"/>
              </a:ext>
            </a:extLst>
          </p:cNvPr>
          <p:cNvSpPr>
            <a:spLocks noGrp="1"/>
          </p:cNvSpPr>
          <p:nvPr>
            <p:ph sz="half" idx="1"/>
          </p:nvPr>
        </p:nvSpPr>
        <p:spPr>
          <a:xfrm>
            <a:off x="1008379" y="1865742"/>
            <a:ext cx="9382529" cy="4829958"/>
          </a:xfrm>
        </p:spPr>
        <p:txBody>
          <a:bodyPr rtlCol="0">
            <a:noAutofit/>
          </a:bodyPr>
          <a:lstStyle/>
          <a:p>
            <a:pPr marL="0" indent="0">
              <a:lnSpc>
                <a:spcPct val="107000"/>
              </a:lnSpc>
              <a:spcAft>
                <a:spcPts val="800"/>
              </a:spcAft>
              <a:buNone/>
            </a:pPr>
            <a:r>
              <a:rPr lang="en-GB" sz="1900" dirty="0">
                <a:effectLst/>
                <a:latin typeface="Calibri" panose="020F0502020204030204" pitchFamily="34" charset="0"/>
                <a:ea typeface="Calibri" panose="020F0502020204030204" pitchFamily="34" charset="0"/>
                <a:cs typeface="Times New Roman" panose="02020603050405020304" pitchFamily="18" charset="0"/>
              </a:rPr>
              <a:t>Pesticide products are chemical agents used to protect crops from disease, pests, and weeds, and improve plant growth. </a:t>
            </a:r>
            <a:r>
              <a:rPr lang="en-GB" sz="1900" b="1" dirty="0">
                <a:effectLst/>
                <a:latin typeface="Calibri" panose="020F0502020204030204" pitchFamily="34" charset="0"/>
                <a:ea typeface="Calibri" panose="020F0502020204030204" pitchFamily="34" charset="0"/>
                <a:cs typeface="Times New Roman" panose="02020603050405020304" pitchFamily="18" charset="0"/>
              </a:rPr>
              <a:t>Regulation of pesticides </a:t>
            </a:r>
            <a:r>
              <a:rPr lang="en-GB" sz="1900" dirty="0">
                <a:effectLst/>
                <a:latin typeface="Calibri" panose="020F0502020204030204" pitchFamily="34" charset="0"/>
                <a:ea typeface="Calibri" panose="020F0502020204030204" pitchFamily="34" charset="0"/>
                <a:cs typeface="Times New Roman" panose="02020603050405020304" pitchFamily="18" charset="0"/>
              </a:rPr>
              <a:t>increased in the last decades mainly in Europe and North America to encourage a </a:t>
            </a:r>
            <a:r>
              <a:rPr lang="en-GB" sz="1900" b="1" dirty="0">
                <a:effectLst/>
                <a:latin typeface="Calibri" panose="020F0502020204030204" pitchFamily="34" charset="0"/>
                <a:ea typeface="Calibri" panose="020F0502020204030204" pitchFamily="34" charset="0"/>
                <a:cs typeface="Times New Roman" panose="02020603050405020304" pitchFamily="18" charset="0"/>
              </a:rPr>
              <a:t>more appropriate use </a:t>
            </a:r>
            <a:r>
              <a:rPr lang="en-GB" sz="1900" dirty="0">
                <a:effectLst/>
                <a:latin typeface="Calibri" panose="020F0502020204030204" pitchFamily="34" charset="0"/>
                <a:ea typeface="Calibri" panose="020F0502020204030204" pitchFamily="34" charset="0"/>
                <a:cs typeface="Times New Roman" panose="02020603050405020304" pitchFamily="18" charset="0"/>
              </a:rPr>
              <a:t>[1–4]. </a:t>
            </a:r>
          </a:p>
          <a:p>
            <a:pPr marL="0" indent="0">
              <a:lnSpc>
                <a:spcPct val="107000"/>
              </a:lnSpc>
              <a:spcAft>
                <a:spcPts val="800"/>
              </a:spcAft>
              <a:buNone/>
            </a:pPr>
            <a:r>
              <a:rPr lang="en-GB" sz="1900" b="1" dirty="0">
                <a:latin typeface="Calibri" panose="020F0502020204030204" pitchFamily="34" charset="0"/>
                <a:ea typeface="Calibri" panose="020F0502020204030204" pitchFamily="34" charset="0"/>
                <a:cs typeface="Times New Roman" panose="02020603050405020304" pitchFamily="18" charset="0"/>
              </a:rPr>
              <a:t>PRODUCTION</a:t>
            </a:r>
            <a:r>
              <a:rPr lang="en-GB" sz="1900" dirty="0">
                <a:latin typeface="Calibri" panose="020F0502020204030204" pitchFamily="34" charset="0"/>
                <a:ea typeface="Calibri" panose="020F0502020204030204" pitchFamily="34" charset="0"/>
                <a:cs typeface="Times New Roman" panose="02020603050405020304" pitchFamily="18" charset="0"/>
              </a:rPr>
              <a:t> </a:t>
            </a:r>
            <a:br>
              <a:rPr lang="en-GB" sz="1900" dirty="0">
                <a:latin typeface="Calibri" panose="020F0502020204030204" pitchFamily="34" charset="0"/>
                <a:ea typeface="Calibri" panose="020F0502020204030204" pitchFamily="34" charset="0"/>
                <a:cs typeface="Times New Roman" panose="02020603050405020304" pitchFamily="18" charset="0"/>
              </a:rPr>
            </a:br>
            <a:r>
              <a:rPr lang="en-GB" sz="1900" dirty="0">
                <a:latin typeface="Calibri" panose="020F0502020204030204" pitchFamily="34" charset="0"/>
                <a:ea typeface="Calibri" panose="020F0502020204030204" pitchFamily="34" charset="0"/>
                <a:cs typeface="Times New Roman" panose="02020603050405020304" pitchFamily="18" charset="0"/>
              </a:rPr>
              <a:t>Today</a:t>
            </a:r>
            <a:r>
              <a:rPr lang="en-GB" sz="1900" dirty="0">
                <a:effectLst/>
                <a:latin typeface="Calibri" panose="020F0502020204030204" pitchFamily="34" charset="0"/>
                <a:ea typeface="Calibri" panose="020F0502020204030204" pitchFamily="34" charset="0"/>
                <a:cs typeface="Times New Roman" panose="02020603050405020304" pitchFamily="18" charset="0"/>
              </a:rPr>
              <a:t> pesticide producers are not required to disclose information such as </a:t>
            </a:r>
            <a:r>
              <a:rPr lang="en-GB" sz="1900" i="1" dirty="0">
                <a:effectLst/>
                <a:latin typeface="Calibri" panose="020F0502020204030204" pitchFamily="34" charset="0"/>
                <a:ea typeface="Calibri" panose="020F0502020204030204" pitchFamily="34" charset="0"/>
                <a:cs typeface="Times New Roman" panose="02020603050405020304" pitchFamily="18" charset="0"/>
              </a:rPr>
              <a:t>pesticide data evaluation records, product inert ingredients and ingredient source</a:t>
            </a:r>
            <a:r>
              <a:rPr lang="en-GB" sz="1900" dirty="0">
                <a:effectLst/>
                <a:latin typeface="Calibri" panose="020F0502020204030204" pitchFamily="34" charset="0"/>
                <a:ea typeface="Calibri" panose="020F0502020204030204" pitchFamily="34" charset="0"/>
                <a:cs typeface="Times New Roman" panose="02020603050405020304" pitchFamily="18" charset="0"/>
              </a:rPr>
              <a:t> [5]. </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In the EU, </a:t>
            </a:r>
            <a:r>
              <a:rPr lang="en-GB" sz="1900" b="1" dirty="0">
                <a:effectLst/>
                <a:latin typeface="Calibri" panose="020F0502020204030204" pitchFamily="34" charset="0"/>
                <a:ea typeface="Calibri" panose="020F0502020204030204" pitchFamily="34" charset="0"/>
                <a:cs typeface="Times New Roman" panose="02020603050405020304" pitchFamily="18" charset="0"/>
              </a:rPr>
              <a:t>information about pesticides is only indirectly accessible</a:t>
            </a:r>
            <a:r>
              <a:rPr lang="en-GB" sz="1900" dirty="0">
                <a:effectLst/>
                <a:latin typeface="Calibri" panose="020F0502020204030204" pitchFamily="34" charset="0"/>
                <a:ea typeface="Calibri" panose="020F0502020204030204" pitchFamily="34" charset="0"/>
                <a:cs typeface="Times New Roman" panose="02020603050405020304" pitchFamily="18" charset="0"/>
              </a:rPr>
              <a:t>, with an intermediate step involving the national authority [6]. </a:t>
            </a:r>
          </a:p>
          <a:p>
            <a:pPr marL="0" indent="0">
              <a:lnSpc>
                <a:spcPct val="107000"/>
              </a:lnSpc>
              <a:spcAft>
                <a:spcPts val="800"/>
              </a:spcAft>
              <a:buNone/>
            </a:pPr>
            <a:r>
              <a:rPr lang="en-GB" sz="1900" b="1" dirty="0">
                <a:latin typeface="Calibri" panose="020F0502020204030204" pitchFamily="34" charset="0"/>
                <a:ea typeface="Calibri" panose="020F0502020204030204" pitchFamily="34" charset="0"/>
                <a:cs typeface="Times New Roman" panose="02020603050405020304" pitchFamily="18" charset="0"/>
              </a:rPr>
              <a:t>USE</a:t>
            </a:r>
            <a:br>
              <a:rPr lang="en-GB" sz="1900" dirty="0">
                <a:latin typeface="Calibri" panose="020F0502020204030204" pitchFamily="34" charset="0"/>
                <a:ea typeface="Calibri" panose="020F0502020204030204" pitchFamily="34" charset="0"/>
                <a:cs typeface="Times New Roman" panose="02020603050405020304" pitchFamily="18" charset="0"/>
              </a:rPr>
            </a:br>
            <a:r>
              <a:rPr lang="en-GB" sz="1900" dirty="0">
                <a:latin typeface="Calibri" panose="020F0502020204030204" pitchFamily="34" charset="0"/>
                <a:ea typeface="Calibri" panose="020F0502020204030204" pitchFamily="34" charset="0"/>
                <a:cs typeface="Times New Roman" panose="02020603050405020304" pitchFamily="18" charset="0"/>
              </a:rPr>
              <a:t>P</a:t>
            </a:r>
            <a:r>
              <a:rPr lang="en-GB" sz="1900" dirty="0">
                <a:effectLst/>
                <a:latin typeface="Calibri" panose="020F0502020204030204" pitchFamily="34" charset="0"/>
                <a:ea typeface="Calibri" panose="020F0502020204030204" pitchFamily="34" charset="0"/>
                <a:cs typeface="Times New Roman" panose="02020603050405020304" pitchFamily="18" charset="0"/>
              </a:rPr>
              <a:t>resent regulations treat pesticides with a light touch, leaving </a:t>
            </a:r>
            <a:r>
              <a:rPr lang="en-GB" sz="1900" b="1" dirty="0">
                <a:effectLst/>
                <a:latin typeface="Calibri" panose="020F0502020204030204" pitchFamily="34" charset="0"/>
                <a:ea typeface="Calibri" panose="020F0502020204030204" pitchFamily="34" charset="0"/>
                <a:cs typeface="Times New Roman" panose="02020603050405020304" pitchFamily="18" charset="0"/>
              </a:rPr>
              <a:t>users with scarce reporting requirements </a:t>
            </a:r>
            <a:r>
              <a:rPr lang="en-GB" sz="1900" dirty="0">
                <a:effectLst/>
                <a:latin typeface="Calibri" panose="020F0502020204030204" pitchFamily="34" charset="0"/>
                <a:ea typeface="Calibri" panose="020F0502020204030204" pitchFamily="34" charset="0"/>
                <a:cs typeface="Times New Roman" panose="02020603050405020304" pitchFamily="18" charset="0"/>
              </a:rPr>
              <a:t>[7–9]. </a:t>
            </a:r>
          </a:p>
        </p:txBody>
      </p:sp>
      <p:sp>
        <p:nvSpPr>
          <p:cNvPr id="11" name="Titolo 10">
            <a:extLst>
              <a:ext uri="{FF2B5EF4-FFF2-40B4-BE49-F238E27FC236}">
                <a16:creationId xmlns:a16="http://schemas.microsoft.com/office/drawing/2014/main" id="{09B206E8-59BD-1B4C-8912-9A0443F96A4F}"/>
              </a:ext>
            </a:extLst>
          </p:cNvPr>
          <p:cNvSpPr>
            <a:spLocks noGrp="1"/>
          </p:cNvSpPr>
          <p:nvPr>
            <p:ph type="title"/>
          </p:nvPr>
        </p:nvSpPr>
        <p:spPr>
          <a:xfrm>
            <a:off x="1008380" y="994468"/>
            <a:ext cx="10058400" cy="871274"/>
          </a:xfrm>
        </p:spPr>
        <p:txBody>
          <a:bodyPr rtlCol="0" anchor="ctr">
            <a:normAutofit/>
          </a:bodyPr>
          <a:lstStyle/>
          <a:p>
            <a:pPr rtl="0"/>
            <a:r>
              <a:rPr lang="en-US" sz="3600" dirty="0"/>
              <a:t>Pesticide information</a:t>
            </a:r>
            <a:endParaRPr lang="en-GB" sz="3600" dirty="0"/>
          </a:p>
        </p:txBody>
      </p:sp>
      <p:sp>
        <p:nvSpPr>
          <p:cNvPr id="9" name="CasellaDiTesto 8">
            <a:extLst>
              <a:ext uri="{FF2B5EF4-FFF2-40B4-BE49-F238E27FC236}">
                <a16:creationId xmlns:a16="http://schemas.microsoft.com/office/drawing/2014/main" id="{66BEDCC7-022C-1A77-40BA-2A205D07072A}"/>
              </a:ext>
            </a:extLst>
          </p:cNvPr>
          <p:cNvSpPr txBox="1"/>
          <p:nvPr/>
        </p:nvSpPr>
        <p:spPr>
          <a:xfrm>
            <a:off x="1008380" y="213760"/>
            <a:ext cx="3011424" cy="369332"/>
          </a:xfrm>
          <a:prstGeom prst="rect">
            <a:avLst/>
          </a:prstGeom>
          <a:noFill/>
          <a:ln>
            <a:solidFill>
              <a:srgbClr val="002060"/>
            </a:solidFill>
          </a:ln>
        </p:spPr>
        <p:txBody>
          <a:bodyPr wrap="square">
            <a:spAutoFit/>
          </a:bodyPr>
          <a:lstStyle/>
          <a:p>
            <a:r>
              <a:rPr lang="en-GB" sz="1800" dirty="0">
                <a:solidFill>
                  <a:schemeClr val="tx2"/>
                </a:solidFill>
              </a:rPr>
              <a:t>Context, aims and objectives</a:t>
            </a:r>
          </a:p>
        </p:txBody>
      </p:sp>
    </p:spTree>
    <p:extLst>
      <p:ext uri="{BB962C8B-B14F-4D97-AF65-F5344CB8AC3E}">
        <p14:creationId xmlns:p14="http://schemas.microsoft.com/office/powerpoint/2010/main" val="153632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contenuto 11">
            <a:extLst>
              <a:ext uri="{FF2B5EF4-FFF2-40B4-BE49-F238E27FC236}">
                <a16:creationId xmlns:a16="http://schemas.microsoft.com/office/drawing/2014/main" id="{2F06A708-C428-8443-AB48-F60A95FF71FE}"/>
              </a:ext>
            </a:extLst>
          </p:cNvPr>
          <p:cNvSpPr>
            <a:spLocks noGrp="1"/>
          </p:cNvSpPr>
          <p:nvPr>
            <p:ph sz="half" idx="1"/>
          </p:nvPr>
        </p:nvSpPr>
        <p:spPr>
          <a:xfrm>
            <a:off x="1068073" y="2091370"/>
            <a:ext cx="9322836" cy="3487392"/>
          </a:xfrm>
        </p:spPr>
        <p:txBody>
          <a:bodyPr rtlCol="0">
            <a:noAutofit/>
          </a:bodyPr>
          <a:lstStyle/>
          <a:p>
            <a:pPr marL="0" indent="0">
              <a:lnSpc>
                <a:spcPct val="90000"/>
              </a:lnSpc>
              <a:buNone/>
            </a:pPr>
            <a:r>
              <a:rPr lang="en-GB" sz="1900" dirty="0">
                <a:effectLst/>
                <a:latin typeface="Calibri" panose="020F0502020204030204" pitchFamily="34" charset="0"/>
                <a:ea typeface="Calibri" panose="020F0502020204030204" pitchFamily="34" charset="0"/>
                <a:cs typeface="Times New Roman" panose="02020603050405020304" pitchFamily="18" charset="0"/>
              </a:rPr>
              <a:t>Yet, making pesticide information available to the public and improving pesticide use reporting systems would incentivize professional users to perform </a:t>
            </a:r>
            <a:r>
              <a:rPr lang="en-GB" sz="1900" b="1" dirty="0">
                <a:effectLst/>
                <a:latin typeface="Calibri" panose="020F0502020204030204" pitchFamily="34" charset="0"/>
                <a:ea typeface="Calibri" panose="020F0502020204030204" pitchFamily="34" charset="0"/>
                <a:cs typeface="Times New Roman" panose="02020603050405020304" pitchFamily="18" charset="0"/>
              </a:rPr>
              <a:t>responsible pesticide use</a:t>
            </a:r>
            <a:r>
              <a:rPr lang="en-GB" sz="19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90000"/>
              </a:lnSpc>
              <a:buNone/>
            </a:pPr>
            <a:r>
              <a:rPr lang="en-GB" sz="1900" b="1" dirty="0">
                <a:latin typeface="Calibri" panose="020F0502020204030204" pitchFamily="34" charset="0"/>
                <a:cs typeface="Times New Roman" panose="02020603050405020304" pitchFamily="18" charset="0"/>
              </a:rPr>
              <a:t>AIM</a:t>
            </a:r>
            <a:br>
              <a:rPr lang="en-GB" sz="1900" dirty="0">
                <a:latin typeface="Calibri" panose="020F0502020204030204" pitchFamily="34" charset="0"/>
                <a:cs typeface="Times New Roman" panose="02020603050405020304" pitchFamily="18" charset="0"/>
              </a:rPr>
            </a:br>
            <a:r>
              <a:rPr lang="en-GB" sz="1900" dirty="0">
                <a:latin typeface="Calibri" panose="020F0502020204030204" pitchFamily="34" charset="0"/>
                <a:cs typeface="Times New Roman" panose="02020603050405020304" pitchFamily="18" charset="0"/>
              </a:rPr>
              <a:t>To take advantage of data science tools to overcome information gaps characterising pesticides and food systems and </a:t>
            </a:r>
            <a:r>
              <a:rPr lang="en-GB" sz="1900" dirty="0">
                <a:effectLst/>
                <a:latin typeface="Calibri" panose="020F0502020204030204" pitchFamily="34" charset="0"/>
                <a:ea typeface="Calibri" panose="020F0502020204030204" pitchFamily="34" charset="0"/>
                <a:cs typeface="Times New Roman" panose="02020603050405020304" pitchFamily="18" charset="0"/>
              </a:rPr>
              <a:t>provide better metrics to monitor pesticide information.</a:t>
            </a:r>
            <a:endParaRPr lang="en-GB" sz="1900" dirty="0">
              <a:latin typeface="Calibri" panose="020F0502020204030204" pitchFamily="34" charset="0"/>
              <a:cs typeface="Times New Roman" panose="02020603050405020304" pitchFamily="18" charset="0"/>
            </a:endParaRPr>
          </a:p>
          <a:p>
            <a:pPr marL="0" indent="0">
              <a:lnSpc>
                <a:spcPct val="90000"/>
              </a:lnSpc>
              <a:buNone/>
            </a:pPr>
            <a:r>
              <a:rPr lang="en-GB" sz="1900" b="1" dirty="0">
                <a:latin typeface="Calibri" panose="020F0502020204030204" pitchFamily="34" charset="0"/>
                <a:cs typeface="Times New Roman" panose="02020603050405020304" pitchFamily="18" charset="0"/>
              </a:rPr>
              <a:t>OBJECTIVE</a:t>
            </a:r>
            <a:r>
              <a:rPr lang="en-GB" sz="1900" dirty="0">
                <a:latin typeface="Calibri" panose="020F0502020204030204" pitchFamily="34" charset="0"/>
                <a:cs typeface="Times New Roman" panose="02020603050405020304" pitchFamily="18" charset="0"/>
              </a:rPr>
              <a:t> </a:t>
            </a:r>
            <a:br>
              <a:rPr lang="en-GB" sz="1900" dirty="0">
                <a:latin typeface="Calibri" panose="020F0502020204030204" pitchFamily="34" charset="0"/>
                <a:cs typeface="Times New Roman" panose="02020603050405020304" pitchFamily="18" charset="0"/>
              </a:rPr>
            </a:br>
            <a:r>
              <a:rPr lang="en-GB" sz="1900" dirty="0">
                <a:latin typeface="Calibri" panose="020F0502020204030204" pitchFamily="34" charset="0"/>
                <a:cs typeface="Times New Roman" panose="02020603050405020304" pitchFamily="18" charset="0"/>
              </a:rPr>
              <a:t>To design an ontology describing public pesticide registers so that pesticide characteristics contained therein can be easily </a:t>
            </a:r>
            <a:r>
              <a:rPr lang="en-GB" sz="1900" b="1" dirty="0">
                <a:latin typeface="Calibri" panose="020F0502020204030204" pitchFamily="34" charset="0"/>
                <a:cs typeface="Times New Roman" panose="02020603050405020304" pitchFamily="18" charset="0"/>
              </a:rPr>
              <a:t>accessible, interoperable, and jointly usable </a:t>
            </a:r>
            <a:r>
              <a:rPr lang="en-GB" sz="1900" dirty="0">
                <a:latin typeface="Calibri" panose="020F0502020204030204" pitchFamily="34" charset="0"/>
                <a:cs typeface="Times New Roman" panose="02020603050405020304" pitchFamily="18" charset="0"/>
              </a:rPr>
              <a:t>by food supply chain stakeholders.</a:t>
            </a:r>
          </a:p>
        </p:txBody>
      </p:sp>
      <p:sp>
        <p:nvSpPr>
          <p:cNvPr id="11" name="Titolo 10">
            <a:extLst>
              <a:ext uri="{FF2B5EF4-FFF2-40B4-BE49-F238E27FC236}">
                <a16:creationId xmlns:a16="http://schemas.microsoft.com/office/drawing/2014/main" id="{09B206E8-59BD-1B4C-8912-9A0443F96A4F}"/>
              </a:ext>
            </a:extLst>
          </p:cNvPr>
          <p:cNvSpPr>
            <a:spLocks noGrp="1"/>
          </p:cNvSpPr>
          <p:nvPr>
            <p:ph type="title"/>
          </p:nvPr>
        </p:nvSpPr>
        <p:spPr>
          <a:xfrm>
            <a:off x="1008380" y="1196470"/>
            <a:ext cx="6956826" cy="673291"/>
          </a:xfrm>
        </p:spPr>
        <p:txBody>
          <a:bodyPr rtlCol="0" anchor="ctr">
            <a:normAutofit/>
          </a:bodyPr>
          <a:lstStyle/>
          <a:p>
            <a:pPr rtl="0"/>
            <a:r>
              <a:rPr lang="en-US" sz="3600" dirty="0"/>
              <a:t>Linked open data</a:t>
            </a:r>
            <a:endParaRPr lang="en-GB" sz="3600" dirty="0"/>
          </a:p>
        </p:txBody>
      </p:sp>
      <p:sp>
        <p:nvSpPr>
          <p:cNvPr id="9" name="CasellaDiTesto 8">
            <a:extLst>
              <a:ext uri="{FF2B5EF4-FFF2-40B4-BE49-F238E27FC236}">
                <a16:creationId xmlns:a16="http://schemas.microsoft.com/office/drawing/2014/main" id="{66BEDCC7-022C-1A77-40BA-2A205D07072A}"/>
              </a:ext>
            </a:extLst>
          </p:cNvPr>
          <p:cNvSpPr txBox="1"/>
          <p:nvPr/>
        </p:nvSpPr>
        <p:spPr>
          <a:xfrm>
            <a:off x="1008380" y="213760"/>
            <a:ext cx="3011424" cy="369332"/>
          </a:xfrm>
          <a:prstGeom prst="rect">
            <a:avLst/>
          </a:prstGeom>
          <a:noFill/>
          <a:ln>
            <a:solidFill>
              <a:srgbClr val="002060"/>
            </a:solidFill>
          </a:ln>
        </p:spPr>
        <p:txBody>
          <a:bodyPr wrap="square">
            <a:spAutoFit/>
          </a:bodyPr>
          <a:lstStyle/>
          <a:p>
            <a:r>
              <a:rPr lang="en-GB" sz="1800" dirty="0">
                <a:solidFill>
                  <a:schemeClr val="tx2"/>
                </a:solidFill>
              </a:rPr>
              <a:t>Context, aims and objectives</a:t>
            </a:r>
          </a:p>
        </p:txBody>
      </p:sp>
    </p:spTree>
    <p:extLst>
      <p:ext uri="{BB962C8B-B14F-4D97-AF65-F5344CB8AC3E}">
        <p14:creationId xmlns:p14="http://schemas.microsoft.com/office/powerpoint/2010/main" val="198176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contenuto 11">
            <a:extLst>
              <a:ext uri="{FF2B5EF4-FFF2-40B4-BE49-F238E27FC236}">
                <a16:creationId xmlns:a16="http://schemas.microsoft.com/office/drawing/2014/main" id="{2F06A708-C428-8443-AB48-F60A95FF71FE}"/>
              </a:ext>
            </a:extLst>
          </p:cNvPr>
          <p:cNvSpPr>
            <a:spLocks noGrp="1"/>
          </p:cNvSpPr>
          <p:nvPr>
            <p:ph sz="half" idx="1"/>
          </p:nvPr>
        </p:nvSpPr>
        <p:spPr>
          <a:xfrm>
            <a:off x="1008379" y="698231"/>
            <a:ext cx="10126346" cy="5458681"/>
          </a:xfrm>
        </p:spPr>
        <p:txBody>
          <a:bodyPr rtlCol="0">
            <a:noAutofit/>
          </a:bodyPr>
          <a:lstStyle/>
          <a:p>
            <a:pPr marL="0" indent="0">
              <a:lnSpc>
                <a:spcPct val="107000"/>
              </a:lnSpc>
              <a:spcAft>
                <a:spcPts val="800"/>
              </a:spcAft>
              <a:buNone/>
            </a:pPr>
            <a:r>
              <a:rPr lang="en-GB" sz="1900" b="1" dirty="0">
                <a:effectLst/>
                <a:latin typeface="Calibri" panose="020F0502020204030204" pitchFamily="34" charset="0"/>
                <a:ea typeface="Calibri" panose="020F0502020204030204" pitchFamily="34" charset="0"/>
                <a:cs typeface="Times New Roman" panose="02020603050405020304" pitchFamily="18" charset="0"/>
              </a:rPr>
              <a:t>DATA</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The public pesticide register issued by the Italian regulation authority comprising </a:t>
            </a:r>
            <a:r>
              <a:rPr lang="en-GB" sz="1600" dirty="0"/>
              <a:t>~ </a:t>
            </a:r>
            <a:r>
              <a:rPr lang="en-GB" sz="1900" dirty="0">
                <a:effectLst/>
                <a:latin typeface="Calibri" panose="020F0502020204030204" pitchFamily="34" charset="0"/>
                <a:ea typeface="Calibri" panose="020F0502020204030204" pitchFamily="34" charset="0"/>
                <a:cs typeface="Times New Roman" panose="02020603050405020304" pitchFamily="18" charset="0"/>
              </a:rPr>
              <a:t>16,500 products was considered as starting point to build the ontology (a .csv file)</a:t>
            </a:r>
          </a:p>
          <a:p>
            <a:pPr marL="0" indent="0">
              <a:lnSpc>
                <a:spcPct val="107000"/>
              </a:lnSpc>
              <a:spcAft>
                <a:spcPts val="800"/>
              </a:spcAft>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900" b="1" dirty="0">
                <a:effectLst/>
                <a:latin typeface="Calibri" panose="020F0502020204030204" pitchFamily="34" charset="0"/>
                <a:ea typeface="Calibri" panose="020F0502020204030204" pitchFamily="34" charset="0"/>
                <a:cs typeface="Times New Roman" panose="02020603050405020304" pitchFamily="18" charset="0"/>
              </a:rPr>
              <a:t>ATTRIBUTES</a:t>
            </a:r>
            <a:br>
              <a:rPr lang="en-GB" sz="1900" b="1"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A first scheme was designed to represent relations between concepts reported in the</a:t>
            </a:r>
            <a:r>
              <a:rPr lang="en-GB" sz="1900" dirty="0">
                <a:latin typeface="Calibri" panose="020F0502020204030204" pitchFamily="34" charset="0"/>
                <a:ea typeface="Calibri" panose="020F0502020204030204" pitchFamily="34" charset="0"/>
                <a:cs typeface="Times New Roman" panose="02020603050405020304" pitchFamily="18" charset="0"/>
              </a:rPr>
              <a:t> </a:t>
            </a:r>
            <a:r>
              <a:rPr lang="en-GB" sz="1900" dirty="0">
                <a:effectLst/>
                <a:latin typeface="Calibri" panose="020F0502020204030204" pitchFamily="34" charset="0"/>
                <a:ea typeface="Calibri" panose="020F0502020204030204" pitchFamily="34" charset="0"/>
                <a:cs typeface="Times New Roman" panose="02020603050405020304" pitchFamily="18" charset="0"/>
              </a:rPr>
              <a:t>dataset.</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For each pesticide product, the following available attributes were considered: </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a) commercial name of the product</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b) list of active ingredients contained therein (name and concentration)</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c) chemical role (e.g., fungicide, insecticide, etc.)</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d) type of associated hazards</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e) product formulation</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f) producer company name; g) producer company location and h) address</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i) parallel importing  (IP) and use by non-professional users</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j) issue date, k) expiry date, l) revocation date, and m) revocation decision date of the product; </a:t>
            </a:r>
            <a:br>
              <a:rPr lang="en-GB" sz="1600" i="1" dirty="0">
                <a:effectLst/>
                <a:latin typeface="Calibri" panose="020F0502020204030204" pitchFamily="34" charset="0"/>
                <a:ea typeface="Calibri" panose="020F0502020204030204" pitchFamily="34" charset="0"/>
                <a:cs typeface="Times New Roman" panose="02020603050405020304" pitchFamily="18" charset="0"/>
              </a:rPr>
            </a:br>
            <a:r>
              <a:rPr lang="en-GB" sz="1600" i="1" dirty="0">
                <a:effectLst/>
                <a:latin typeface="Calibri" panose="020F0502020204030204" pitchFamily="34" charset="0"/>
                <a:ea typeface="Calibri" panose="020F0502020204030204" pitchFamily="34" charset="0"/>
                <a:cs typeface="Times New Roman" panose="02020603050405020304" pitchFamily="18" charset="0"/>
              </a:rPr>
              <a:t>n) revocation reason, o) authorization status of the product (e.g., authorized, revoked, re-registered)</a:t>
            </a:r>
            <a:endParaRPr lang="en-GB"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sellaDiTesto 4">
            <a:extLst>
              <a:ext uri="{FF2B5EF4-FFF2-40B4-BE49-F238E27FC236}">
                <a16:creationId xmlns:a16="http://schemas.microsoft.com/office/drawing/2014/main" id="{136B39EE-063F-34CD-04DD-7E57F9450D9D}"/>
              </a:ext>
            </a:extLst>
          </p:cNvPr>
          <p:cNvSpPr txBox="1"/>
          <p:nvPr/>
        </p:nvSpPr>
        <p:spPr>
          <a:xfrm>
            <a:off x="4193931" y="216310"/>
            <a:ext cx="2105269" cy="369332"/>
          </a:xfrm>
          <a:prstGeom prst="rect">
            <a:avLst/>
          </a:prstGeom>
          <a:noFill/>
          <a:ln>
            <a:solidFill>
              <a:srgbClr val="002060"/>
            </a:solidFill>
          </a:ln>
        </p:spPr>
        <p:txBody>
          <a:bodyPr wrap="square">
            <a:spAutoFit/>
          </a:bodyPr>
          <a:lstStyle/>
          <a:p>
            <a:r>
              <a:rPr lang="en-GB" sz="1800" dirty="0">
                <a:solidFill>
                  <a:schemeClr val="tx2"/>
                </a:solidFill>
              </a:rPr>
              <a:t>Methods and tools</a:t>
            </a:r>
          </a:p>
        </p:txBody>
      </p:sp>
      <p:pic>
        <p:nvPicPr>
          <p:cNvPr id="6" name="Immagine 5">
            <a:extLst>
              <a:ext uri="{FF2B5EF4-FFF2-40B4-BE49-F238E27FC236}">
                <a16:creationId xmlns:a16="http://schemas.microsoft.com/office/drawing/2014/main" id="{19AEE04E-CB43-E2EB-812F-3F6C97CA711E}"/>
              </a:ext>
            </a:extLst>
          </p:cNvPr>
          <p:cNvPicPr>
            <a:picLocks noChangeAspect="1"/>
          </p:cNvPicPr>
          <p:nvPr/>
        </p:nvPicPr>
        <p:blipFill>
          <a:blip r:embed="rId3"/>
          <a:stretch>
            <a:fillRect/>
          </a:stretch>
        </p:blipFill>
        <p:spPr>
          <a:xfrm>
            <a:off x="5238829" y="1698149"/>
            <a:ext cx="1714342" cy="542695"/>
          </a:xfrm>
          <a:prstGeom prst="rect">
            <a:avLst/>
          </a:prstGeom>
        </p:spPr>
      </p:pic>
      <p:pic>
        <p:nvPicPr>
          <p:cNvPr id="10" name="Immagine 9">
            <a:extLst>
              <a:ext uri="{FF2B5EF4-FFF2-40B4-BE49-F238E27FC236}">
                <a16:creationId xmlns:a16="http://schemas.microsoft.com/office/drawing/2014/main" id="{3FA05C0C-EB35-3B1C-54AD-6E98576ECD99}"/>
              </a:ext>
            </a:extLst>
          </p:cNvPr>
          <p:cNvPicPr>
            <a:picLocks noChangeAspect="1"/>
          </p:cNvPicPr>
          <p:nvPr/>
        </p:nvPicPr>
        <p:blipFill>
          <a:blip r:embed="rId4"/>
          <a:stretch>
            <a:fillRect/>
          </a:stretch>
        </p:blipFill>
        <p:spPr>
          <a:xfrm>
            <a:off x="2759787" y="5656107"/>
            <a:ext cx="7078826" cy="1001609"/>
          </a:xfrm>
          <a:prstGeom prst="rect">
            <a:avLst/>
          </a:prstGeom>
        </p:spPr>
      </p:pic>
      <p:cxnSp>
        <p:nvCxnSpPr>
          <p:cNvPr id="8" name="Connettore 2 7">
            <a:extLst>
              <a:ext uri="{FF2B5EF4-FFF2-40B4-BE49-F238E27FC236}">
                <a16:creationId xmlns:a16="http://schemas.microsoft.com/office/drawing/2014/main" id="{831AEE43-150D-E2E2-1F22-B6BFC1941E74}"/>
              </a:ext>
            </a:extLst>
          </p:cNvPr>
          <p:cNvCxnSpPr/>
          <p:nvPr/>
        </p:nvCxnSpPr>
        <p:spPr>
          <a:xfrm>
            <a:off x="5587996" y="2299862"/>
            <a:ext cx="1044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0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contenuto 11">
            <a:extLst>
              <a:ext uri="{FF2B5EF4-FFF2-40B4-BE49-F238E27FC236}">
                <a16:creationId xmlns:a16="http://schemas.microsoft.com/office/drawing/2014/main" id="{2F06A708-C428-8443-AB48-F60A95FF71FE}"/>
              </a:ext>
            </a:extLst>
          </p:cNvPr>
          <p:cNvSpPr>
            <a:spLocks noGrp="1"/>
          </p:cNvSpPr>
          <p:nvPr>
            <p:ph sz="half" idx="1"/>
          </p:nvPr>
        </p:nvSpPr>
        <p:spPr>
          <a:xfrm>
            <a:off x="1008379" y="658093"/>
            <a:ext cx="10638330" cy="4184832"/>
          </a:xfrm>
        </p:spPr>
        <p:txBody>
          <a:bodyPr rtlCol="0">
            <a:noAutofit/>
          </a:bodyPr>
          <a:lstStyle/>
          <a:p>
            <a:pPr marL="0" indent="0">
              <a:lnSpc>
                <a:spcPct val="107000"/>
              </a:lnSpc>
              <a:spcAft>
                <a:spcPts val="800"/>
              </a:spcAft>
              <a:buNone/>
            </a:pPr>
            <a:r>
              <a:rPr lang="en-GB" sz="1900" b="1" dirty="0">
                <a:effectLst/>
                <a:latin typeface="Calibri" panose="020F0502020204030204" pitchFamily="34" charset="0"/>
                <a:ea typeface="Calibri" panose="020F0502020204030204" pitchFamily="34" charset="0"/>
                <a:cs typeface="Times New Roman" panose="02020603050405020304" pitchFamily="18" charset="0"/>
              </a:rPr>
              <a:t>ALIGNMENT</a:t>
            </a:r>
            <a:br>
              <a:rPr lang="en-GB" sz="1900" b="1" dirty="0">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To determine possible correspondences between concepts defined in other ontologies, the OBO Foundry framework approach was adopted [10,11].</a:t>
            </a:r>
            <a:br>
              <a:rPr lang="en-GB" sz="1900" b="1" dirty="0">
                <a:latin typeface="Calibri" panose="020F0502020204030204" pitchFamily="34" charset="0"/>
                <a:ea typeface="Calibri" panose="020F0502020204030204" pitchFamily="34" charset="0"/>
                <a:cs typeface="Times New Roman" panose="02020603050405020304" pitchFamily="18" charset="0"/>
              </a:rPr>
            </a:br>
            <a:r>
              <a:rPr lang="en-GB" sz="1900" dirty="0">
                <a:latin typeface="Calibri" panose="020F0502020204030204" pitchFamily="34" charset="0"/>
                <a:ea typeface="Calibri" panose="020F0502020204030204" pitchFamily="34" charset="0"/>
                <a:cs typeface="Times New Roman" panose="02020603050405020304" pitchFamily="18" charset="0"/>
              </a:rPr>
              <a:t>Patterns</a:t>
            </a:r>
            <a:r>
              <a:rPr lang="en-GB" sz="1900" b="1" dirty="0">
                <a:latin typeface="Calibri" panose="020F0502020204030204" pitchFamily="34" charset="0"/>
                <a:ea typeface="Calibri" panose="020F0502020204030204" pitchFamily="34" charset="0"/>
                <a:cs typeface="Times New Roman" panose="02020603050405020304" pitchFamily="18" charset="0"/>
              </a:rPr>
              <a:t> </a:t>
            </a:r>
            <a:r>
              <a:rPr lang="en-GB" sz="1900" dirty="0">
                <a:effectLst/>
                <a:latin typeface="Calibri" panose="020F0502020204030204" pitchFamily="34" charset="0"/>
                <a:ea typeface="Calibri" panose="020F0502020204030204" pitchFamily="34" charset="0"/>
                <a:cs typeface="Times New Roman" panose="02020603050405020304" pitchFamily="18" charset="0"/>
              </a:rPr>
              <a:t>were checked with: </a:t>
            </a:r>
            <a:r>
              <a:rPr lang="en-GB" sz="1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existing ontologies </a:t>
            </a:r>
            <a:r>
              <a:rPr lang="en-GB" sz="1900" dirty="0">
                <a:effectLst/>
                <a:latin typeface="Calibri" panose="020F0502020204030204" pitchFamily="34" charset="0"/>
                <a:ea typeface="Calibri" panose="020F0502020204030204" pitchFamily="34" charset="0"/>
                <a:cs typeface="Times New Roman" panose="02020603050405020304" pitchFamily="18" charset="0"/>
              </a:rPr>
              <a:t>&gt; </a:t>
            </a:r>
            <a:r>
              <a:rPr lang="en-GB" sz="1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other types of LOD </a:t>
            </a:r>
            <a:r>
              <a:rPr lang="en-GB" sz="1900" dirty="0">
                <a:effectLst/>
                <a:latin typeface="Calibri" panose="020F0502020204030204" pitchFamily="34" charset="0"/>
                <a:ea typeface="Calibri" panose="020F0502020204030204" pitchFamily="34" charset="0"/>
                <a:cs typeface="Times New Roman" panose="02020603050405020304" pitchFamily="18" charset="0"/>
              </a:rPr>
              <a:t>&gt; </a:t>
            </a:r>
            <a:r>
              <a:rPr lang="en-GB" sz="19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other existing standards</a:t>
            </a:r>
            <a:r>
              <a:rPr lang="en-GB" sz="19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a) commercial name of the </a:t>
            </a:r>
            <a:r>
              <a:rPr lang="en-GB" sz="1600" b="1" i="1" dirty="0">
                <a:effectLst/>
                <a:latin typeface="Calibri" panose="020F0502020204030204" pitchFamily="34" charset="0"/>
                <a:ea typeface="Calibri" panose="020F0502020204030204" pitchFamily="34" charset="0"/>
                <a:cs typeface="Times New Roman" panose="02020603050405020304" pitchFamily="18" charset="0"/>
              </a:rPr>
              <a:t>product</a:t>
            </a:r>
            <a:r>
              <a:rPr lang="en-GB" sz="1600" i="1" dirty="0">
                <a:effectLst/>
                <a:latin typeface="Calibri" panose="020F0502020204030204" pitchFamily="34" charset="0"/>
                <a:ea typeface="Calibri" panose="020F0502020204030204" pitchFamily="34" charset="0"/>
                <a:cs typeface="Times New Roman" panose="02020603050405020304" pitchFamily="18" charset="0"/>
              </a:rPr>
              <a:t> </a:t>
            </a:r>
            <a:r>
              <a:rPr kumimoji="0" lang="en-GB" sz="1600" b="0" i="1" u="none" strike="noStrike" kern="1200" cap="none" spc="0" normalizeH="0" baseline="0" noProof="0" dirty="0">
                <a:ln>
                  <a:noFill/>
                </a:ln>
                <a:solidFill>
                  <a:srgbClr val="EEECE1"/>
                </a:solidFill>
                <a:effectLst/>
                <a:uLnTx/>
                <a:uFillTx/>
                <a:latin typeface="Calibri" panose="020F0502020204030204" pitchFamily="34" charset="0"/>
                <a:ea typeface="Calibri" panose="020F0502020204030204" pitchFamily="34" charset="0"/>
                <a:cs typeface="Times New Roman" panose="02020603050405020304" pitchFamily="18" charset="0"/>
              </a:rPr>
              <a:t>duct</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b) name and concentration of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active ingredient(s)</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contained therein</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c) chemical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role</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(e.g., fungicide, insecticide, etc.)</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d) type of associated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hazards</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e) product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formulation</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f) producer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company name</a:t>
            </a:r>
            <a:r>
              <a:rPr lang="en-GB"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g) producer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company location</a:t>
            </a:r>
            <a:r>
              <a:rPr lang="en-GB"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h) producer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company address</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i) parallel importing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IP</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and use by non-professional users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PFnPO, PFnPE</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j) issue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date</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k) expiry date, l) revocation date, and m) revocation decision date of the product </a:t>
            </a:r>
            <a:b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n) revocation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reason</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o) </a:t>
            </a:r>
            <a:r>
              <a:rPr kumimoji="0" lang="en-GB" sz="1600" b="1"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authorization status </a:t>
            </a:r>
            <a:r>
              <a:rPr kumimoji="0" lang="en-GB" sz="16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of the product (authorized, revoked, re-registered)</a:t>
            </a:r>
            <a:endParaRPr kumimoji="0" lang="en-GB" sz="1800" b="0" i="0" u="none" strike="noStrike" kern="1200" cap="none" spc="0" normalizeH="0" baseline="0" noProof="0" dirty="0">
              <a:ln>
                <a:noFill/>
              </a:ln>
              <a:solidFill>
                <a:prstClr val="black"/>
              </a:solidFill>
              <a:effectLst/>
              <a:uLnTx/>
              <a:uFillTx/>
              <a:latin typeface="Franklin Gothic Book" panose="020B0503020102020204"/>
              <a:ea typeface="+mn-ea"/>
              <a:cs typeface="+mn-cs"/>
            </a:endParaRPr>
          </a:p>
        </p:txBody>
      </p:sp>
      <p:sp>
        <p:nvSpPr>
          <p:cNvPr id="5" name="CasellaDiTesto 4">
            <a:extLst>
              <a:ext uri="{FF2B5EF4-FFF2-40B4-BE49-F238E27FC236}">
                <a16:creationId xmlns:a16="http://schemas.microsoft.com/office/drawing/2014/main" id="{136B39EE-063F-34CD-04DD-7E57F9450D9D}"/>
              </a:ext>
            </a:extLst>
          </p:cNvPr>
          <p:cNvSpPr txBox="1"/>
          <p:nvPr/>
        </p:nvSpPr>
        <p:spPr>
          <a:xfrm>
            <a:off x="4193931" y="216310"/>
            <a:ext cx="2105269" cy="369332"/>
          </a:xfrm>
          <a:prstGeom prst="rect">
            <a:avLst/>
          </a:prstGeom>
          <a:noFill/>
          <a:ln>
            <a:solidFill>
              <a:srgbClr val="002060"/>
            </a:solidFill>
          </a:ln>
        </p:spPr>
        <p:txBody>
          <a:bodyPr wrap="square">
            <a:spAutoFit/>
          </a:bodyPr>
          <a:lstStyle/>
          <a:p>
            <a:r>
              <a:rPr lang="en-GB" sz="1800" dirty="0">
                <a:solidFill>
                  <a:schemeClr val="tx2"/>
                </a:solidFill>
              </a:rPr>
              <a:t>Methods and tools</a:t>
            </a:r>
          </a:p>
        </p:txBody>
      </p:sp>
      <p:cxnSp>
        <p:nvCxnSpPr>
          <p:cNvPr id="8" name="Connettore 2 7" descr="fr">
            <a:extLst>
              <a:ext uri="{FF2B5EF4-FFF2-40B4-BE49-F238E27FC236}">
                <a16:creationId xmlns:a16="http://schemas.microsoft.com/office/drawing/2014/main" id="{A95CA323-87A5-14F7-E931-B5950AD208E4}"/>
              </a:ext>
            </a:extLst>
          </p:cNvPr>
          <p:cNvCxnSpPr>
            <a:cxnSpLocks/>
          </p:cNvCxnSpPr>
          <p:nvPr/>
        </p:nvCxnSpPr>
        <p:spPr>
          <a:xfrm>
            <a:off x="6717917" y="2429925"/>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24F4F8BD-C34A-8CF9-CA17-580E8CDA87BD}"/>
              </a:ext>
            </a:extLst>
          </p:cNvPr>
          <p:cNvSpPr txBox="1"/>
          <p:nvPr/>
        </p:nvSpPr>
        <p:spPr>
          <a:xfrm>
            <a:off x="7461606" y="2245259"/>
            <a:ext cx="2981444" cy="338554"/>
          </a:xfrm>
          <a:prstGeom prst="rect">
            <a:avLst/>
          </a:prstGeom>
          <a:noFill/>
        </p:spPr>
        <p:txBody>
          <a:bodyPr wrap="square">
            <a:spAutoFit/>
          </a:bodyPr>
          <a:lstStyle/>
          <a:p>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CHeBI</a:t>
            </a:r>
            <a:r>
              <a:rPr lang="en-GB" sz="16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(via Zooma), </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UOM</a:t>
            </a:r>
            <a:endParaRPr lang="en-GB"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Connettore 2 21" descr="fr">
            <a:extLst>
              <a:ext uri="{FF2B5EF4-FFF2-40B4-BE49-F238E27FC236}">
                <a16:creationId xmlns:a16="http://schemas.microsoft.com/office/drawing/2014/main" id="{ECB86B82-5C8F-5F03-D7D4-2476852A735B}"/>
              </a:ext>
            </a:extLst>
          </p:cNvPr>
          <p:cNvCxnSpPr>
            <a:cxnSpLocks/>
          </p:cNvCxnSpPr>
          <p:nvPr/>
        </p:nvCxnSpPr>
        <p:spPr>
          <a:xfrm>
            <a:off x="5126178" y="2666990"/>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939BE2C8-38BA-BB6E-4D46-333192B908A1}"/>
              </a:ext>
            </a:extLst>
          </p:cNvPr>
          <p:cNvSpPr txBox="1"/>
          <p:nvPr/>
        </p:nvSpPr>
        <p:spPr>
          <a:xfrm>
            <a:off x="5882308" y="2482324"/>
            <a:ext cx="1763089" cy="338554"/>
          </a:xfrm>
          <a:prstGeom prst="rect">
            <a:avLst/>
          </a:prstGeom>
          <a:noFill/>
        </p:spPr>
        <p:txBody>
          <a:bodyPr wrap="square">
            <a:spAutoFit/>
          </a:bodyPr>
          <a:lstStyle/>
          <a:p>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CHeBI</a:t>
            </a:r>
            <a:endParaRPr lang="en-GB" sz="1600" dirty="0"/>
          </a:p>
        </p:txBody>
      </p:sp>
      <p:cxnSp>
        <p:nvCxnSpPr>
          <p:cNvPr id="25" name="Connettore 2 24" descr="fr">
            <a:extLst>
              <a:ext uri="{FF2B5EF4-FFF2-40B4-BE49-F238E27FC236}">
                <a16:creationId xmlns:a16="http://schemas.microsoft.com/office/drawing/2014/main" id="{05FEEBED-C22B-54F7-6800-B0753D328525}"/>
              </a:ext>
            </a:extLst>
          </p:cNvPr>
          <p:cNvCxnSpPr>
            <a:cxnSpLocks/>
          </p:cNvCxnSpPr>
          <p:nvPr/>
        </p:nvCxnSpPr>
        <p:spPr>
          <a:xfrm>
            <a:off x="3534445" y="2902458"/>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B66449AD-8C39-0D85-197E-A4B815BACD45}"/>
              </a:ext>
            </a:extLst>
          </p:cNvPr>
          <p:cNvSpPr txBox="1"/>
          <p:nvPr/>
        </p:nvSpPr>
        <p:spPr>
          <a:xfrm>
            <a:off x="4294786" y="2717792"/>
            <a:ext cx="2130378" cy="338554"/>
          </a:xfrm>
          <a:prstGeom prst="rect">
            <a:avLst/>
          </a:prstGeom>
          <a:noFill/>
        </p:spPr>
        <p:txBody>
          <a:bodyPr wrap="square">
            <a:spAutoFit/>
          </a:bodyPr>
          <a:lstStyle/>
          <a:p>
            <a:r>
              <a:rPr lang="en-GB"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GHS</a:t>
            </a:r>
            <a:r>
              <a:rPr lang="en-GB" sz="1600" baseline="30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1</a:t>
            </a:r>
            <a:r>
              <a:rPr lang="en-GB"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GB"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EU legislation</a:t>
            </a:r>
            <a:endParaRPr lang="en-GB" sz="1600" dirty="0">
              <a:solidFill>
                <a:srgbClr val="00B050"/>
              </a:solidFill>
            </a:endParaRPr>
          </a:p>
        </p:txBody>
      </p:sp>
      <p:sp>
        <p:nvSpPr>
          <p:cNvPr id="29" name="CasellaDiTesto 28">
            <a:extLst>
              <a:ext uri="{FF2B5EF4-FFF2-40B4-BE49-F238E27FC236}">
                <a16:creationId xmlns:a16="http://schemas.microsoft.com/office/drawing/2014/main" id="{CFD61DA3-CB24-ED45-A9B5-12A6ADF9BF36}"/>
              </a:ext>
            </a:extLst>
          </p:cNvPr>
          <p:cNvSpPr txBox="1"/>
          <p:nvPr/>
        </p:nvSpPr>
        <p:spPr>
          <a:xfrm>
            <a:off x="3760684" y="2953259"/>
            <a:ext cx="2938333" cy="338554"/>
          </a:xfrm>
          <a:prstGeom prst="rect">
            <a:avLst/>
          </a:prstGeom>
          <a:noFill/>
        </p:spPr>
        <p:txBody>
          <a:bodyPr wrap="square">
            <a:spAutoFit/>
          </a:bodyPr>
          <a:lstStyle/>
          <a:p>
            <a:r>
              <a:rPr lang="en-GB"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CropLife International</a:t>
            </a:r>
            <a:r>
              <a:rPr lang="en-GB"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GB"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IPARC</a:t>
            </a:r>
            <a:r>
              <a:rPr lang="en-GB" sz="1600" baseline="30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a:t>
            </a:r>
            <a:r>
              <a:rPr lang="en-GB"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a:solidFill>
                <a:srgbClr val="00B050"/>
              </a:solidFill>
            </a:endParaRPr>
          </a:p>
        </p:txBody>
      </p:sp>
      <p:cxnSp>
        <p:nvCxnSpPr>
          <p:cNvPr id="30" name="Connettore 2 29" descr="fr">
            <a:extLst>
              <a:ext uri="{FF2B5EF4-FFF2-40B4-BE49-F238E27FC236}">
                <a16:creationId xmlns:a16="http://schemas.microsoft.com/office/drawing/2014/main" id="{BDD7D009-972F-8D2F-6475-758A02DF1930}"/>
              </a:ext>
            </a:extLst>
          </p:cNvPr>
          <p:cNvCxnSpPr>
            <a:cxnSpLocks/>
          </p:cNvCxnSpPr>
          <p:nvPr/>
        </p:nvCxnSpPr>
        <p:spPr>
          <a:xfrm>
            <a:off x="3012445" y="3137926"/>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descr="fr">
            <a:extLst>
              <a:ext uri="{FF2B5EF4-FFF2-40B4-BE49-F238E27FC236}">
                <a16:creationId xmlns:a16="http://schemas.microsoft.com/office/drawing/2014/main" id="{5D4D044E-7C06-2CF7-FD1A-699275DD93AA}"/>
              </a:ext>
            </a:extLst>
          </p:cNvPr>
          <p:cNvCxnSpPr>
            <a:cxnSpLocks/>
          </p:cNvCxnSpPr>
          <p:nvPr/>
        </p:nvCxnSpPr>
        <p:spPr>
          <a:xfrm>
            <a:off x="3421301" y="3400392"/>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F9BFB37E-E3E1-3632-9D46-8A61CDFA13AC}"/>
              </a:ext>
            </a:extLst>
          </p:cNvPr>
          <p:cNvSpPr txBox="1"/>
          <p:nvPr/>
        </p:nvSpPr>
        <p:spPr>
          <a:xfrm>
            <a:off x="4082409" y="3239765"/>
            <a:ext cx="3808517" cy="338554"/>
          </a:xfrm>
          <a:prstGeom prst="rect">
            <a:avLst/>
          </a:prstGeom>
          <a:noFill/>
        </p:spPr>
        <p:txBody>
          <a:bodyPr wrap="square">
            <a:spAutoFit/>
          </a:bodyPr>
          <a:lstStyle/>
          <a:p>
            <a:r>
              <a:rPr lang="en-GB"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NCIT</a:t>
            </a:r>
            <a:endParaRPr lang="en-GB" sz="1600" dirty="0">
              <a:solidFill>
                <a:schemeClr val="tx2"/>
              </a:solidFill>
            </a:endParaRPr>
          </a:p>
        </p:txBody>
      </p:sp>
      <p:cxnSp>
        <p:nvCxnSpPr>
          <p:cNvPr id="33" name="Connettore 2 32" descr="fr">
            <a:extLst>
              <a:ext uri="{FF2B5EF4-FFF2-40B4-BE49-F238E27FC236}">
                <a16:creationId xmlns:a16="http://schemas.microsoft.com/office/drawing/2014/main" id="{C442DBCC-C247-B5F8-A660-670748C7FD76}"/>
              </a:ext>
            </a:extLst>
          </p:cNvPr>
          <p:cNvCxnSpPr>
            <a:cxnSpLocks/>
          </p:cNvCxnSpPr>
          <p:nvPr/>
        </p:nvCxnSpPr>
        <p:spPr>
          <a:xfrm>
            <a:off x="7234595" y="4114794"/>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7CBA5E15-C619-7ECA-1146-C8A392D3B94A}"/>
              </a:ext>
            </a:extLst>
          </p:cNvPr>
          <p:cNvSpPr txBox="1"/>
          <p:nvPr/>
        </p:nvSpPr>
        <p:spPr>
          <a:xfrm>
            <a:off x="7883575" y="3930128"/>
            <a:ext cx="1302758" cy="338554"/>
          </a:xfrm>
          <a:prstGeom prst="rect">
            <a:avLst/>
          </a:prstGeom>
          <a:noFill/>
        </p:spPr>
        <p:txBody>
          <a:bodyPr wrap="square">
            <a:spAutoFit/>
          </a:bodyPr>
          <a:lstStyle/>
          <a:p>
            <a:r>
              <a:rPr lang="en-GB" sz="1600"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[new classes]</a:t>
            </a:r>
          </a:p>
        </p:txBody>
      </p:sp>
      <p:sp>
        <p:nvSpPr>
          <p:cNvPr id="36" name="CasellaDiTesto 35">
            <a:extLst>
              <a:ext uri="{FF2B5EF4-FFF2-40B4-BE49-F238E27FC236}">
                <a16:creationId xmlns:a16="http://schemas.microsoft.com/office/drawing/2014/main" id="{0CF8CE62-2F9A-3C6B-EF75-3F25C0595E01}"/>
              </a:ext>
            </a:extLst>
          </p:cNvPr>
          <p:cNvSpPr txBox="1"/>
          <p:nvPr/>
        </p:nvSpPr>
        <p:spPr>
          <a:xfrm>
            <a:off x="9546464" y="4161039"/>
            <a:ext cx="1858136" cy="338554"/>
          </a:xfrm>
          <a:prstGeom prst="rect">
            <a:avLst/>
          </a:prstGeom>
          <a:noFill/>
        </p:spPr>
        <p:txBody>
          <a:bodyPr wrap="square">
            <a:spAutoFit/>
          </a:bodyPr>
          <a:lstStyle/>
          <a:p>
            <a:r>
              <a:rPr lang="en-GB" sz="1600" i="1"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r>
              <a:rPr lang="en-GB" sz="1600"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instant entities] </a:t>
            </a:r>
            <a:endParaRPr lang="en-GB" sz="1600" i="1" dirty="0">
              <a:solidFill>
                <a:schemeClr val="tx2"/>
              </a:solidFill>
            </a:endParaRPr>
          </a:p>
        </p:txBody>
      </p:sp>
      <p:cxnSp>
        <p:nvCxnSpPr>
          <p:cNvPr id="37" name="Connettore 2 36" descr="fr">
            <a:extLst>
              <a:ext uri="{FF2B5EF4-FFF2-40B4-BE49-F238E27FC236}">
                <a16:creationId xmlns:a16="http://schemas.microsoft.com/office/drawing/2014/main" id="{81D34B69-F7CF-A3CC-C521-CAAE952E9538}"/>
              </a:ext>
            </a:extLst>
          </p:cNvPr>
          <p:cNvCxnSpPr>
            <a:cxnSpLocks/>
          </p:cNvCxnSpPr>
          <p:nvPr/>
        </p:nvCxnSpPr>
        <p:spPr>
          <a:xfrm>
            <a:off x="8897121" y="4356425"/>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descr="fr">
            <a:extLst>
              <a:ext uri="{FF2B5EF4-FFF2-40B4-BE49-F238E27FC236}">
                <a16:creationId xmlns:a16="http://schemas.microsoft.com/office/drawing/2014/main" id="{D649FC4D-8181-AA02-DDA0-A619817218A6}"/>
              </a:ext>
            </a:extLst>
          </p:cNvPr>
          <p:cNvCxnSpPr>
            <a:cxnSpLocks/>
          </p:cNvCxnSpPr>
          <p:nvPr/>
        </p:nvCxnSpPr>
        <p:spPr>
          <a:xfrm>
            <a:off x="9035698" y="4588929"/>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1293B60E-9336-73F9-AF2F-0CE06DCC7181}"/>
              </a:ext>
            </a:extLst>
          </p:cNvPr>
          <p:cNvSpPr txBox="1"/>
          <p:nvPr/>
        </p:nvSpPr>
        <p:spPr>
          <a:xfrm>
            <a:off x="9684678" y="4404263"/>
            <a:ext cx="1302758" cy="338554"/>
          </a:xfrm>
          <a:prstGeom prst="rect">
            <a:avLst/>
          </a:prstGeom>
          <a:noFill/>
        </p:spPr>
        <p:txBody>
          <a:bodyPr wrap="square">
            <a:spAutoFit/>
          </a:bodyPr>
          <a:lstStyle/>
          <a:p>
            <a:r>
              <a:rPr lang="en-GB" sz="1600"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[new classes]</a:t>
            </a:r>
          </a:p>
        </p:txBody>
      </p:sp>
      <p:cxnSp>
        <p:nvCxnSpPr>
          <p:cNvPr id="40" name="Connettore 2 39" descr="fr">
            <a:extLst>
              <a:ext uri="{FF2B5EF4-FFF2-40B4-BE49-F238E27FC236}">
                <a16:creationId xmlns:a16="http://schemas.microsoft.com/office/drawing/2014/main" id="{04560A1F-8253-AEDD-B4D1-0A31776612E1}"/>
              </a:ext>
            </a:extLst>
          </p:cNvPr>
          <p:cNvCxnSpPr>
            <a:cxnSpLocks/>
          </p:cNvCxnSpPr>
          <p:nvPr/>
        </p:nvCxnSpPr>
        <p:spPr>
          <a:xfrm>
            <a:off x="4042665" y="2196055"/>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5D82CF59-39B7-AB11-5F27-03A2D3466452}"/>
              </a:ext>
            </a:extLst>
          </p:cNvPr>
          <p:cNvSpPr txBox="1"/>
          <p:nvPr/>
        </p:nvSpPr>
        <p:spPr>
          <a:xfrm>
            <a:off x="4691645" y="2011389"/>
            <a:ext cx="1302758" cy="338554"/>
          </a:xfrm>
          <a:prstGeom prst="rect">
            <a:avLst/>
          </a:prstGeom>
          <a:noFill/>
        </p:spPr>
        <p:txBody>
          <a:bodyPr wrap="square">
            <a:spAutoFit/>
          </a:bodyPr>
          <a:lstStyle/>
          <a:p>
            <a:r>
              <a:rPr lang="en-GB" sz="1600"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[new class]</a:t>
            </a:r>
          </a:p>
        </p:txBody>
      </p:sp>
      <p:cxnSp>
        <p:nvCxnSpPr>
          <p:cNvPr id="46" name="Connettore 2 45" descr="fr">
            <a:extLst>
              <a:ext uri="{FF2B5EF4-FFF2-40B4-BE49-F238E27FC236}">
                <a16:creationId xmlns:a16="http://schemas.microsoft.com/office/drawing/2014/main" id="{48145306-7F41-A790-8392-E79554047C02}"/>
              </a:ext>
            </a:extLst>
          </p:cNvPr>
          <p:cNvCxnSpPr>
            <a:cxnSpLocks/>
          </p:cNvCxnSpPr>
          <p:nvPr/>
        </p:nvCxnSpPr>
        <p:spPr>
          <a:xfrm>
            <a:off x="3621412" y="3874530"/>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CasellaDiTesto 46">
            <a:extLst>
              <a:ext uri="{FF2B5EF4-FFF2-40B4-BE49-F238E27FC236}">
                <a16:creationId xmlns:a16="http://schemas.microsoft.com/office/drawing/2014/main" id="{CA6B2F21-A4EE-A1D7-29CC-5061912EDF49}"/>
              </a:ext>
            </a:extLst>
          </p:cNvPr>
          <p:cNvSpPr txBox="1"/>
          <p:nvPr/>
        </p:nvSpPr>
        <p:spPr>
          <a:xfrm>
            <a:off x="4282521" y="3705436"/>
            <a:ext cx="1429390" cy="338554"/>
          </a:xfrm>
          <a:prstGeom prst="rect">
            <a:avLst/>
          </a:prstGeom>
          <a:noFill/>
        </p:spPr>
        <p:txBody>
          <a:bodyPr wrap="square">
            <a:spAutoFit/>
          </a:bodyPr>
          <a:lstStyle/>
          <a:p>
            <a:r>
              <a:rPr lang="en-GB" sz="16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PostalAddress</a:t>
            </a:r>
            <a:endParaRPr lang="en-GB" sz="1600" dirty="0">
              <a:solidFill>
                <a:schemeClr val="tx2"/>
              </a:solidFill>
            </a:endParaRPr>
          </a:p>
        </p:txBody>
      </p:sp>
      <p:cxnSp>
        <p:nvCxnSpPr>
          <p:cNvPr id="48" name="Connettore 2 47" descr="fr">
            <a:extLst>
              <a:ext uri="{FF2B5EF4-FFF2-40B4-BE49-F238E27FC236}">
                <a16:creationId xmlns:a16="http://schemas.microsoft.com/office/drawing/2014/main" id="{70DB04B8-8E67-3213-E124-A1954FAF401E}"/>
              </a:ext>
            </a:extLst>
          </p:cNvPr>
          <p:cNvCxnSpPr>
            <a:cxnSpLocks/>
          </p:cNvCxnSpPr>
          <p:nvPr/>
        </p:nvCxnSpPr>
        <p:spPr>
          <a:xfrm>
            <a:off x="3658371" y="3645925"/>
            <a:ext cx="72000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03E3BF10-6876-F46C-8C07-FC00BE2C6E22}"/>
              </a:ext>
            </a:extLst>
          </p:cNvPr>
          <p:cNvSpPr txBox="1"/>
          <p:nvPr/>
        </p:nvSpPr>
        <p:spPr>
          <a:xfrm>
            <a:off x="4319479" y="3485298"/>
            <a:ext cx="3808517" cy="338554"/>
          </a:xfrm>
          <a:prstGeom prst="rect">
            <a:avLst/>
          </a:prstGeom>
          <a:noFill/>
        </p:spPr>
        <p:txBody>
          <a:bodyPr wrap="square">
            <a:spAutoFit/>
          </a:bodyPr>
          <a:lstStyle/>
          <a:p>
            <a:r>
              <a:rPr lang="en-GB"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Wikidata </a:t>
            </a:r>
            <a:r>
              <a:rPr lang="en-GB"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(via Wikidata Query Service) </a:t>
            </a:r>
            <a:endParaRPr lang="en-GB" sz="1600" dirty="0">
              <a:solidFill>
                <a:schemeClr val="tx2"/>
              </a:solidFill>
            </a:endParaRPr>
          </a:p>
        </p:txBody>
      </p:sp>
      <p:sp>
        <p:nvSpPr>
          <p:cNvPr id="51" name="CasellaDiTesto 50">
            <a:extLst>
              <a:ext uri="{FF2B5EF4-FFF2-40B4-BE49-F238E27FC236}">
                <a16:creationId xmlns:a16="http://schemas.microsoft.com/office/drawing/2014/main" id="{3746B452-1725-C35F-D698-BB83602461FB}"/>
              </a:ext>
            </a:extLst>
          </p:cNvPr>
          <p:cNvSpPr txBox="1"/>
          <p:nvPr/>
        </p:nvSpPr>
        <p:spPr>
          <a:xfrm>
            <a:off x="4609283" y="4814818"/>
            <a:ext cx="7037426" cy="478849"/>
          </a:xfrm>
          <a:prstGeom prst="rect">
            <a:avLst/>
          </a:prstGeom>
          <a:noFill/>
        </p:spPr>
        <p:txBody>
          <a:bodyPr wrap="square">
            <a:spAutoFit/>
          </a:bodyPr>
          <a:lstStyle/>
          <a:p>
            <a:pPr marL="0" indent="0">
              <a:lnSpc>
                <a:spcPct val="107000"/>
              </a:lnSpc>
              <a:spcAft>
                <a:spcPts val="800"/>
              </a:spcAft>
              <a:buNone/>
            </a:pPr>
            <a:r>
              <a:rPr lang="en-GB" sz="1200" i="1" baseline="30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a:t>
            </a:r>
            <a:r>
              <a:rPr lang="en-GB" sz="1200"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Globally Harmonized System of Classification and Labelling of Chemicals</a:t>
            </a:r>
            <a:br>
              <a:rPr lang="en-GB" sz="1200" b="1"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GB" sz="1200" i="1" baseline="30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2</a:t>
            </a:r>
            <a:r>
              <a:rPr lang="en-GB" sz="1200" i="1" dirty="0">
                <a:solidFill>
                  <a:schemeClr val="tx2"/>
                </a:solidFill>
                <a:effectLst/>
                <a:latin typeface="Calibri" panose="020F0502020204030204" pitchFamily="34" charset="0"/>
                <a:ea typeface="Calibri" panose="020F0502020204030204" pitchFamily="34" charset="0"/>
              </a:rPr>
              <a:t>The International Pesticide Application Research Consortium, Department of Biology, Imperial College, London</a:t>
            </a:r>
            <a:endParaRPr lang="en-GB" sz="1200" i="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CasellaDiTesto 52">
            <a:extLst>
              <a:ext uri="{FF2B5EF4-FFF2-40B4-BE49-F238E27FC236}">
                <a16:creationId xmlns:a16="http://schemas.microsoft.com/office/drawing/2014/main" id="{AC6DFB25-E6E8-CF40-E71E-1AF821D3A39B}"/>
              </a:ext>
            </a:extLst>
          </p:cNvPr>
          <p:cNvSpPr txBox="1"/>
          <p:nvPr/>
        </p:nvSpPr>
        <p:spPr>
          <a:xfrm>
            <a:off x="1008378" y="5355751"/>
            <a:ext cx="10396221" cy="1261884"/>
          </a:xfrm>
          <a:prstGeom prst="rect">
            <a:avLst/>
          </a:prstGeom>
          <a:noFill/>
        </p:spPr>
        <p:txBody>
          <a:bodyPr wrap="square">
            <a:spAutoFit/>
          </a:bodyPr>
          <a:lstStyle/>
          <a:p>
            <a:r>
              <a:rPr lang="en-GB" sz="19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IMPLEMENTATION</a:t>
            </a:r>
            <a:br>
              <a:rPr lang="en-GB" sz="19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br>
            <a: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PestOn was implemented using </a:t>
            </a:r>
            <a:r>
              <a:rPr lang="en-GB" sz="19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ROBOT template</a:t>
            </a:r>
            <a: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the initial dataset was progressively imported into the ontology using </a:t>
            </a:r>
            <a:r>
              <a:rPr lang="en-GB" sz="19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OntoFox</a:t>
            </a:r>
            <a: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fetching terms and axioms.</a:t>
            </a:r>
            <a:b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Then, </a:t>
            </a:r>
            <a:r>
              <a:rPr lang="en-GB" sz="19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Protégé</a:t>
            </a:r>
            <a: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was used to verify the syntax correctness and possible undesired results from </a:t>
            </a:r>
            <a:r>
              <a:rPr lang="en-GB" sz="19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reasoning</a:t>
            </a:r>
            <a:r>
              <a:rPr lang="en-GB" sz="19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900" dirty="0">
              <a:solidFill>
                <a:schemeClr val="tx2"/>
              </a:solidFill>
            </a:endParaRPr>
          </a:p>
        </p:txBody>
      </p:sp>
    </p:spTree>
    <p:extLst>
      <p:ext uri="{BB962C8B-B14F-4D97-AF65-F5344CB8AC3E}">
        <p14:creationId xmlns:p14="http://schemas.microsoft.com/office/powerpoint/2010/main" val="180002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contenuto 11">
            <a:extLst>
              <a:ext uri="{FF2B5EF4-FFF2-40B4-BE49-F238E27FC236}">
                <a16:creationId xmlns:a16="http://schemas.microsoft.com/office/drawing/2014/main" id="{2F06A708-C428-8443-AB48-F60A95FF71FE}"/>
              </a:ext>
            </a:extLst>
          </p:cNvPr>
          <p:cNvSpPr>
            <a:spLocks noGrp="1"/>
          </p:cNvSpPr>
          <p:nvPr>
            <p:ph sz="half" idx="1"/>
          </p:nvPr>
        </p:nvSpPr>
        <p:spPr>
          <a:xfrm>
            <a:off x="975787" y="775850"/>
            <a:ext cx="9511839" cy="5781967"/>
          </a:xfrm>
        </p:spPr>
        <p:txBody>
          <a:bodyPr rtlCol="0">
            <a:noAutofit/>
          </a:bodyPr>
          <a:lstStyle/>
          <a:p>
            <a:pPr marL="0" indent="0">
              <a:lnSpc>
                <a:spcPct val="107000"/>
              </a:lnSpc>
              <a:spcAft>
                <a:spcPts val="800"/>
              </a:spcAft>
              <a:buNone/>
            </a:pPr>
            <a:r>
              <a:rPr lang="en-GB" sz="1900" b="1" dirty="0">
                <a:effectLst/>
                <a:latin typeface="Calibri" panose="020F0502020204030204" pitchFamily="34" charset="0"/>
                <a:ea typeface="Calibri" panose="020F0502020204030204" pitchFamily="34" charset="0"/>
                <a:cs typeface="Times New Roman" panose="02020603050405020304" pitchFamily="18" charset="0"/>
              </a:rPr>
              <a:t>ALIGNMENT OUTCOMES</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&gt;99% of the entities were successfully matched against </a:t>
            </a:r>
            <a:r>
              <a:rPr lang="en-GB" sz="1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CHeBI</a:t>
            </a:r>
            <a:r>
              <a:rPr lang="en-GB" sz="1900" dirty="0">
                <a:effectLst/>
                <a:latin typeface="Calibri" panose="020F0502020204030204" pitchFamily="34" charset="0"/>
                <a:ea typeface="Calibri" panose="020F0502020204030204" pitchFamily="34" charset="0"/>
                <a:cs typeface="Times New Roman" panose="02020603050405020304" pitchFamily="18" charset="0"/>
              </a:rPr>
              <a:t> </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(exceptions: terms referring to organic entities distinct form chemical compounds -fungi, bacteria, terms not tracked in CHeBI)</a:t>
            </a:r>
          </a:p>
          <a:p>
            <a:pPr marL="0" indent="0">
              <a:lnSpc>
                <a:spcPct val="107000"/>
              </a:lnSpc>
              <a:spcAft>
                <a:spcPts val="800"/>
              </a:spcAft>
              <a:buNone/>
            </a:pPr>
            <a:r>
              <a:rPr lang="en-GB" sz="1900" b="1" dirty="0">
                <a:latin typeface="Calibri" panose="020F0502020204030204" pitchFamily="34" charset="0"/>
                <a:ea typeface="Calibri" panose="020F0502020204030204" pitchFamily="34" charset="0"/>
                <a:cs typeface="Times New Roman" panose="02020603050405020304" pitchFamily="18" charset="0"/>
              </a:rPr>
              <a:t>MAIN FIGURES</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-1957 classes </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-795 active ingredients contained in 16,458 pesticide products</a:t>
            </a:r>
            <a:br>
              <a:rPr lang="en-GB" sz="1900" dirty="0">
                <a:effectLst/>
                <a:latin typeface="Calibri" panose="020F0502020204030204" pitchFamily="34" charset="0"/>
                <a:ea typeface="Calibri" panose="020F0502020204030204" pitchFamily="34" charset="0"/>
                <a:cs typeface="Times New Roman" panose="02020603050405020304" pitchFamily="18" charset="0"/>
              </a:rPr>
            </a:br>
            <a:r>
              <a:rPr lang="en-GB" sz="1900" dirty="0">
                <a:effectLst/>
                <a:latin typeface="Calibri" panose="020F0502020204030204" pitchFamily="34" charset="0"/>
                <a:ea typeface="Calibri" panose="020F0502020204030204" pitchFamily="34" charset="0"/>
                <a:cs typeface="Times New Roman" panose="02020603050405020304" pitchFamily="18" charset="0"/>
              </a:rPr>
              <a:t>-532 producer companies</a:t>
            </a:r>
          </a:p>
          <a:p>
            <a:pPr marL="0" indent="0">
              <a:lnSpc>
                <a:spcPct val="107000"/>
              </a:lnSpc>
              <a:spcAft>
                <a:spcPts val="800"/>
              </a:spcAft>
              <a:buNone/>
            </a:pPr>
            <a:r>
              <a:rPr lang="en-GB" sz="1900" dirty="0">
                <a:latin typeface="Calibri" panose="020F0502020204030204" pitchFamily="34" charset="0"/>
                <a:ea typeface="Calibri" panose="020F0502020204030204" pitchFamily="34" charset="0"/>
                <a:cs typeface="Times New Roman" panose="02020603050405020304" pitchFamily="18" charset="0"/>
              </a:rPr>
              <a:t>Freely available on GitHub: </a:t>
            </a:r>
            <a:r>
              <a:rPr lang="en-GB" sz="1900" dirty="0">
                <a:latin typeface="Calibri" panose="020F0502020204030204" pitchFamily="34" charset="0"/>
                <a:ea typeface="Calibri" panose="020F0502020204030204" pitchFamily="34" charset="0"/>
                <a:cs typeface="Times New Roman" panose="02020603050405020304" pitchFamily="18" charset="0"/>
                <a:hlinkClick r:id="rId3"/>
              </a:rPr>
              <a:t>http://github.com/marco-medici/peston</a:t>
            </a:r>
            <a:endParaRPr lang="en-GB" sz="1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900" dirty="0">
                <a:latin typeface="Calibri" panose="020F0502020204030204" pitchFamily="34" charset="0"/>
                <a:cs typeface="Times New Roman" panose="02020603050405020304" pitchFamily="18" charset="0"/>
              </a:rPr>
              <a:t>Scientific article: </a:t>
            </a:r>
            <a:br>
              <a:rPr lang="en-GB" sz="1900" dirty="0">
                <a:latin typeface="Calibri" panose="020F0502020204030204" pitchFamily="34" charset="0"/>
                <a:cs typeface="Times New Roman" panose="02020603050405020304" pitchFamily="18" charset="0"/>
              </a:rPr>
            </a:br>
            <a:r>
              <a:rPr lang="en-GB" sz="1900" i="1" dirty="0">
                <a:latin typeface="Calibri" panose="020F0502020204030204" pitchFamily="34" charset="0"/>
                <a:cs typeface="Times New Roman" panose="02020603050405020304" pitchFamily="18" charset="0"/>
              </a:rPr>
              <a:t>An Ontology to Make Pesticides Information </a:t>
            </a:r>
            <a:br>
              <a:rPr lang="en-GB" sz="1900" i="1" dirty="0">
                <a:latin typeface="Calibri" panose="020F0502020204030204" pitchFamily="34" charset="0"/>
                <a:cs typeface="Times New Roman" panose="02020603050405020304" pitchFamily="18" charset="0"/>
              </a:rPr>
            </a:br>
            <a:r>
              <a:rPr lang="en-GB" sz="1900" i="1" dirty="0">
                <a:latin typeface="Calibri" panose="020F0502020204030204" pitchFamily="34" charset="0"/>
                <a:cs typeface="Times New Roman" panose="02020603050405020304" pitchFamily="18" charset="0"/>
              </a:rPr>
              <a:t>Easily Accessible and Interoperable</a:t>
            </a:r>
            <a:br>
              <a:rPr lang="en-GB" sz="1900" i="1" dirty="0">
                <a:latin typeface="Calibri" panose="020F0502020204030204" pitchFamily="34" charset="0"/>
                <a:cs typeface="Times New Roman" panose="02020603050405020304" pitchFamily="18" charset="0"/>
              </a:rPr>
            </a:br>
            <a:r>
              <a:rPr lang="en-GB" sz="1900" dirty="0">
                <a:latin typeface="Calibri" panose="020F0502020204030204" pitchFamily="34" charset="0"/>
                <a:cs typeface="Times New Roman" panose="02020603050405020304" pitchFamily="18" charset="0"/>
                <a:hlinkClick r:id="rId4"/>
              </a:rPr>
              <a:t>https://doi.org/10.3390/su14116673</a:t>
            </a:r>
            <a:endParaRPr lang="en-GB" sz="1900" dirty="0">
              <a:latin typeface="Calibri" panose="020F0502020204030204" pitchFamily="34" charset="0"/>
              <a:cs typeface="Times New Roman" panose="02020603050405020304" pitchFamily="18" charset="0"/>
            </a:endParaRPr>
          </a:p>
        </p:txBody>
      </p:sp>
      <p:sp>
        <p:nvSpPr>
          <p:cNvPr id="7" name="CasellaDiTesto 6">
            <a:extLst>
              <a:ext uri="{FF2B5EF4-FFF2-40B4-BE49-F238E27FC236}">
                <a16:creationId xmlns:a16="http://schemas.microsoft.com/office/drawing/2014/main" id="{095FC889-4D62-C9D6-6654-21BD3316E13E}"/>
              </a:ext>
            </a:extLst>
          </p:cNvPr>
          <p:cNvSpPr txBox="1"/>
          <p:nvPr/>
        </p:nvSpPr>
        <p:spPr>
          <a:xfrm>
            <a:off x="6606933" y="216310"/>
            <a:ext cx="945335" cy="369332"/>
          </a:xfrm>
          <a:prstGeom prst="rect">
            <a:avLst/>
          </a:prstGeom>
          <a:noFill/>
          <a:ln>
            <a:solidFill>
              <a:srgbClr val="002060"/>
            </a:solidFill>
          </a:ln>
        </p:spPr>
        <p:txBody>
          <a:bodyPr wrap="square">
            <a:spAutoFit/>
          </a:bodyPr>
          <a:lstStyle/>
          <a:p>
            <a:r>
              <a:rPr lang="en-GB" sz="1800" dirty="0">
                <a:solidFill>
                  <a:schemeClr val="tx2"/>
                </a:solidFill>
              </a:rPr>
              <a:t>Results</a:t>
            </a:r>
          </a:p>
        </p:txBody>
      </p:sp>
      <p:pic>
        <p:nvPicPr>
          <p:cNvPr id="3" name="Immagine 2">
            <a:extLst>
              <a:ext uri="{FF2B5EF4-FFF2-40B4-BE49-F238E27FC236}">
                <a16:creationId xmlns:a16="http://schemas.microsoft.com/office/drawing/2014/main" id="{B5DFC750-2B04-65CE-CBB6-8BC443957545}"/>
              </a:ext>
            </a:extLst>
          </p:cNvPr>
          <p:cNvPicPr>
            <a:picLocks noChangeAspect="1"/>
          </p:cNvPicPr>
          <p:nvPr/>
        </p:nvPicPr>
        <p:blipFill>
          <a:blip r:embed="rId5"/>
          <a:stretch>
            <a:fillRect/>
          </a:stretch>
        </p:blipFill>
        <p:spPr>
          <a:xfrm>
            <a:off x="8036652" y="3666833"/>
            <a:ext cx="3696797" cy="1844824"/>
          </a:xfrm>
          <a:prstGeom prst="rect">
            <a:avLst/>
          </a:prstGeom>
        </p:spPr>
      </p:pic>
    </p:spTree>
    <p:extLst>
      <p:ext uri="{BB962C8B-B14F-4D97-AF65-F5344CB8AC3E}">
        <p14:creationId xmlns:p14="http://schemas.microsoft.com/office/powerpoint/2010/main" val="198867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21A81B54-ECA3-408C-95D4-C9817618A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323" y="1003980"/>
            <a:ext cx="7193277" cy="5700586"/>
          </a:xfrm>
          <a:prstGeom prst="rect">
            <a:avLst/>
          </a:prstGeom>
        </p:spPr>
      </p:pic>
      <p:sp>
        <p:nvSpPr>
          <p:cNvPr id="4" name="CasellaDiTesto 3">
            <a:extLst>
              <a:ext uri="{FF2B5EF4-FFF2-40B4-BE49-F238E27FC236}">
                <a16:creationId xmlns:a16="http://schemas.microsoft.com/office/drawing/2014/main" id="{4CAE9E6F-5F37-C0CA-0AC4-3F868ACA76E3}"/>
              </a:ext>
            </a:extLst>
          </p:cNvPr>
          <p:cNvSpPr txBox="1"/>
          <p:nvPr/>
        </p:nvSpPr>
        <p:spPr>
          <a:xfrm>
            <a:off x="6606933" y="216310"/>
            <a:ext cx="945335" cy="369332"/>
          </a:xfrm>
          <a:prstGeom prst="rect">
            <a:avLst/>
          </a:prstGeom>
          <a:noFill/>
          <a:ln>
            <a:solidFill>
              <a:srgbClr val="002060"/>
            </a:solidFill>
          </a:ln>
        </p:spPr>
        <p:txBody>
          <a:bodyPr wrap="square">
            <a:spAutoFit/>
          </a:bodyPr>
          <a:lstStyle/>
          <a:p>
            <a:r>
              <a:rPr lang="en-GB" sz="1800" dirty="0">
                <a:solidFill>
                  <a:schemeClr val="tx2"/>
                </a:solidFill>
              </a:rPr>
              <a:t>Results</a:t>
            </a:r>
          </a:p>
        </p:txBody>
      </p:sp>
      <p:sp>
        <p:nvSpPr>
          <p:cNvPr id="12" name="CasellaDiTesto 11">
            <a:extLst>
              <a:ext uri="{FF2B5EF4-FFF2-40B4-BE49-F238E27FC236}">
                <a16:creationId xmlns:a16="http://schemas.microsoft.com/office/drawing/2014/main" id="{ABEAFA9C-966D-D5C7-E99B-9A5D810AE5FD}"/>
              </a:ext>
            </a:extLst>
          </p:cNvPr>
          <p:cNvSpPr txBox="1"/>
          <p:nvPr/>
        </p:nvSpPr>
        <p:spPr>
          <a:xfrm>
            <a:off x="694413" y="610145"/>
            <a:ext cx="10093660" cy="384721"/>
          </a:xfrm>
          <a:prstGeom prst="rect">
            <a:avLst/>
          </a:prstGeom>
          <a:noFill/>
        </p:spPr>
        <p:txBody>
          <a:bodyPr wrap="square">
            <a:spAutoFit/>
          </a:bodyPr>
          <a:lstStyle/>
          <a:p>
            <a:r>
              <a:rPr kumimoji="0" lang="en-GB" sz="1900" b="0" i="0"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In </a:t>
            </a:r>
            <a:r>
              <a:rPr kumimoji="0" lang="en-GB" sz="1900" b="1" i="0"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PestOn</a:t>
            </a:r>
            <a:r>
              <a:rPr kumimoji="0" lang="en-GB" sz="1900" b="0" i="0"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 the information describing a certain entity can be aggregated across multiple dimensions</a:t>
            </a:r>
            <a:endParaRPr lang="en-GB" sz="1900" dirty="0"/>
          </a:p>
        </p:txBody>
      </p:sp>
      <p:sp>
        <p:nvSpPr>
          <p:cNvPr id="14" name="CasellaDiTesto 13">
            <a:extLst>
              <a:ext uri="{FF2B5EF4-FFF2-40B4-BE49-F238E27FC236}">
                <a16:creationId xmlns:a16="http://schemas.microsoft.com/office/drawing/2014/main" id="{F028DA5E-4464-9E90-D574-808628EAE21D}"/>
              </a:ext>
            </a:extLst>
          </p:cNvPr>
          <p:cNvSpPr txBox="1"/>
          <p:nvPr/>
        </p:nvSpPr>
        <p:spPr>
          <a:xfrm>
            <a:off x="713050" y="1317348"/>
            <a:ext cx="3628041" cy="1846659"/>
          </a:xfrm>
          <a:prstGeom prst="rect">
            <a:avLst/>
          </a:prstGeom>
          <a:noFill/>
        </p:spPr>
        <p:txBody>
          <a:bodyPr wrap="square">
            <a:spAutoFit/>
          </a:bodyPr>
          <a:lstStyle/>
          <a:p>
            <a:r>
              <a:rPr kumimoji="0" lang="en-GB" sz="1900" b="0" i="0"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For example:</a:t>
            </a:r>
          </a:p>
          <a:p>
            <a:pPr marL="285750" indent="-285750">
              <a:buFontTx/>
              <a:buChar char="-"/>
            </a:pPr>
            <a:r>
              <a:rPr kumimoji="0" lang="en-GB" sz="19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overview of the current available products for each role;</a:t>
            </a:r>
            <a:endParaRPr lang="en-GB" sz="1900" i="1" dirty="0">
              <a:solidFill>
                <a:srgbClr val="1F497D"/>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kumimoji="0" lang="en-GB" sz="19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summary of products containing a given active ingredient;</a:t>
            </a:r>
          </a:p>
          <a:p>
            <a:pPr marL="285750" indent="-285750">
              <a:buFontTx/>
              <a:buChar char="-"/>
            </a:pPr>
            <a:r>
              <a:rPr kumimoji="0" lang="en-GB" sz="1900" b="0" i="1" u="none" strike="noStrike" kern="1200" cap="none" spc="0" normalizeH="0" baseline="0" noProof="0" dirty="0">
                <a:ln>
                  <a:noFill/>
                </a:ln>
                <a:solidFill>
                  <a:srgbClr val="1F497D"/>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lang="en-GB" sz="1900" i="1" dirty="0"/>
          </a:p>
        </p:txBody>
      </p:sp>
    </p:spTree>
    <p:extLst>
      <p:ext uri="{BB962C8B-B14F-4D97-AF65-F5344CB8AC3E}">
        <p14:creationId xmlns:p14="http://schemas.microsoft.com/office/powerpoint/2010/main" val="256365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B10A2DB-70A9-4791-9D77-6D04AB249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8375" y="1383575"/>
            <a:ext cx="8450914" cy="5258115"/>
          </a:xfrm>
          <a:prstGeom prst="rect">
            <a:avLst/>
          </a:prstGeom>
          <a:noFill/>
          <a:ln>
            <a:noFill/>
          </a:ln>
        </p:spPr>
      </p:pic>
      <p:sp>
        <p:nvSpPr>
          <p:cNvPr id="10" name="Segnaposto contenuto 2">
            <a:extLst>
              <a:ext uri="{FF2B5EF4-FFF2-40B4-BE49-F238E27FC236}">
                <a16:creationId xmlns:a16="http://schemas.microsoft.com/office/drawing/2014/main" id="{FADB4AA8-CB97-49B8-A1F6-EDF1F4B05E89}"/>
              </a:ext>
            </a:extLst>
          </p:cNvPr>
          <p:cNvSpPr>
            <a:spLocks noGrp="1"/>
          </p:cNvSpPr>
          <p:nvPr>
            <p:ph idx="1"/>
          </p:nvPr>
        </p:nvSpPr>
        <p:spPr>
          <a:xfrm>
            <a:off x="764458" y="895224"/>
            <a:ext cx="9201577" cy="490231"/>
          </a:xfrm>
        </p:spPr>
        <p:txBody>
          <a:bodyPr>
            <a:normAutofit/>
          </a:bodyPr>
          <a:lstStyle/>
          <a:p>
            <a:pPr marL="0" indent="0">
              <a:buNone/>
            </a:pPr>
            <a:r>
              <a:rPr lang="en-US" sz="1900" i="1" dirty="0">
                <a:effectLst/>
                <a:latin typeface="Calibri" panose="020F0502020204030204" pitchFamily="34" charset="0"/>
                <a:ea typeface="Calibri" panose="020F0502020204030204" pitchFamily="34" charset="0"/>
                <a:cs typeface="Times New Roman" panose="02020603050405020304" pitchFamily="18" charset="0"/>
              </a:rPr>
              <a:t>- Overview of a sample herbicide product </a:t>
            </a:r>
            <a:r>
              <a:rPr lang="en-US" sz="1900" b="1" i="1" dirty="0">
                <a:effectLst/>
                <a:latin typeface="Calibri" panose="020F0502020204030204" pitchFamily="34" charset="0"/>
                <a:ea typeface="Calibri" panose="020F0502020204030204" pitchFamily="34" charset="0"/>
                <a:cs typeface="Times New Roman" panose="02020603050405020304" pitchFamily="18" charset="0"/>
              </a:rPr>
              <a:t>KYLEO</a:t>
            </a:r>
            <a:r>
              <a:rPr lang="en-US" sz="19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1900" i="1" dirty="0"/>
          </a:p>
        </p:txBody>
      </p:sp>
      <p:sp>
        <p:nvSpPr>
          <p:cNvPr id="4" name="CasellaDiTesto 3">
            <a:extLst>
              <a:ext uri="{FF2B5EF4-FFF2-40B4-BE49-F238E27FC236}">
                <a16:creationId xmlns:a16="http://schemas.microsoft.com/office/drawing/2014/main" id="{22829563-7EEE-1636-D852-57B12777397F}"/>
              </a:ext>
            </a:extLst>
          </p:cNvPr>
          <p:cNvSpPr txBox="1"/>
          <p:nvPr/>
        </p:nvSpPr>
        <p:spPr>
          <a:xfrm>
            <a:off x="6606933" y="216310"/>
            <a:ext cx="945335" cy="369332"/>
          </a:xfrm>
          <a:prstGeom prst="rect">
            <a:avLst/>
          </a:prstGeom>
          <a:noFill/>
          <a:ln>
            <a:solidFill>
              <a:srgbClr val="002060"/>
            </a:solidFill>
          </a:ln>
        </p:spPr>
        <p:txBody>
          <a:bodyPr wrap="square">
            <a:spAutoFit/>
          </a:bodyPr>
          <a:lstStyle/>
          <a:p>
            <a:r>
              <a:rPr lang="en-GB" sz="1800" dirty="0">
                <a:solidFill>
                  <a:schemeClr val="tx2"/>
                </a:solidFill>
              </a:rPr>
              <a:t>Results</a:t>
            </a:r>
          </a:p>
        </p:txBody>
      </p:sp>
    </p:spTree>
    <p:extLst>
      <p:ext uri="{BB962C8B-B14F-4D97-AF65-F5344CB8AC3E}">
        <p14:creationId xmlns:p14="http://schemas.microsoft.com/office/powerpoint/2010/main" val="3630544877"/>
      </p:ext>
    </p:extLst>
  </p:cSld>
  <p:clrMapOvr>
    <a:masterClrMapping/>
  </p:clrMapOvr>
</p:sld>
</file>

<file path=ppt/theme/theme1.xml><?xml version="1.0" encoding="utf-8"?>
<a:theme xmlns:a="http://schemas.openxmlformats.org/drawingml/2006/main" name="Ritaglio">
  <a:themeElements>
    <a:clrScheme name="Personalizzato 1">
      <a:dk1>
        <a:sysClr val="windowText" lastClr="000000"/>
      </a:dk1>
      <a:lt1>
        <a:sysClr val="window" lastClr="FFFFFF"/>
      </a:lt1>
      <a:dk2>
        <a:srgbClr val="1F497D"/>
      </a:dk2>
      <a:lt2>
        <a:srgbClr val="EEECE1"/>
      </a:lt2>
      <a:accent1>
        <a:srgbClr val="FFC000"/>
      </a:accent1>
      <a:accent2>
        <a:srgbClr val="BF9000"/>
      </a:accent2>
      <a:accent3>
        <a:srgbClr val="7030A0"/>
      </a:accent3>
      <a:accent4>
        <a:srgbClr val="00B050"/>
      </a:accent4>
      <a:accent5>
        <a:srgbClr val="C00000"/>
      </a:accent5>
      <a:accent6>
        <a:srgbClr val="938953"/>
      </a:accent6>
      <a:hlink>
        <a:srgbClr val="0000FF"/>
      </a:hlink>
      <a:folHlink>
        <a:srgbClr val="800080"/>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TM10001105[[fn=Ritaglio]]</Template>
  <TotalTime>1765</TotalTime>
  <Words>1929</Words>
  <Application>Microsoft Office PowerPoint</Application>
  <PresentationFormat>Widescreen</PresentationFormat>
  <Paragraphs>76</Paragraphs>
  <Slides>12</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Calibri</vt:lpstr>
      <vt:lpstr>Calibri Light</vt:lpstr>
      <vt:lpstr>Franklin Gothic Book</vt:lpstr>
      <vt:lpstr>Wingdings</vt:lpstr>
      <vt:lpstr>Ritaglio</vt:lpstr>
      <vt:lpstr>Linked open data for pesticides:  PestOn ontology</vt:lpstr>
      <vt:lpstr>Table of contents</vt:lpstr>
      <vt:lpstr>Pesticide information</vt:lpstr>
      <vt:lpstr>Linked open data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potenziale delle ontologie per le catene del valore agro-alimentari</dc:title>
  <dc:creator>Marco Medici</dc:creator>
  <cp:lastModifiedBy>Marco Medici</cp:lastModifiedBy>
  <cp:revision>48</cp:revision>
  <dcterms:created xsi:type="dcterms:W3CDTF">2021-12-10T13:58:20Z</dcterms:created>
  <dcterms:modified xsi:type="dcterms:W3CDTF">2022-08-06T14:02:28Z</dcterms:modified>
</cp:coreProperties>
</file>