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9"/>
  </p:notesMasterIdLst>
  <p:handoutMasterIdLst>
    <p:handoutMasterId r:id="rId20"/>
  </p:handoutMasterIdLst>
  <p:sldIdLst>
    <p:sldId id="341" r:id="rId2"/>
    <p:sldId id="375" r:id="rId3"/>
    <p:sldId id="259" r:id="rId4"/>
    <p:sldId id="346" r:id="rId5"/>
    <p:sldId id="465" r:id="rId6"/>
    <p:sldId id="347" r:id="rId7"/>
    <p:sldId id="362" r:id="rId8"/>
    <p:sldId id="367" r:id="rId9"/>
    <p:sldId id="365" r:id="rId10"/>
    <p:sldId id="466" r:id="rId11"/>
    <p:sldId id="463" r:id="rId12"/>
    <p:sldId id="468" r:id="rId13"/>
    <p:sldId id="353" r:id="rId14"/>
    <p:sldId id="371" r:id="rId15"/>
    <p:sldId id="301" r:id="rId16"/>
    <p:sldId id="300" r:id="rId17"/>
    <p:sldId id="297" r:id="rId18"/>
  </p:sldIdLst>
  <p:sldSz cx="9144000" cy="6858000" type="screen4x3"/>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4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30" autoAdjust="0"/>
    <p:restoredTop sz="77571" autoAdjust="0"/>
  </p:normalViewPr>
  <p:slideViewPr>
    <p:cSldViewPr snapToGrid="0" showGuides="1">
      <p:cViewPr varScale="1">
        <p:scale>
          <a:sx n="108" d="100"/>
          <a:sy n="108" d="100"/>
        </p:scale>
        <p:origin x="2960" y="192"/>
      </p:cViewPr>
      <p:guideLst>
        <p:guide orient="horz" pos="2160"/>
        <p:guide pos="2880"/>
      </p:guideLst>
    </p:cSldViewPr>
  </p:slideViewPr>
  <p:outlineViewPr>
    <p:cViewPr>
      <p:scale>
        <a:sx n="33" d="100"/>
        <a:sy n="33" d="100"/>
      </p:scale>
      <p:origin x="0" y="-21464"/>
    </p:cViewPr>
  </p:outlineViewPr>
  <p:notesTextViewPr>
    <p:cViewPr>
      <p:scale>
        <a:sx n="1" d="1"/>
        <a:sy n="1" d="1"/>
      </p:scale>
      <p:origin x="0" y="0"/>
    </p:cViewPr>
  </p:notesTextViewPr>
  <p:sorterViewPr>
    <p:cViewPr>
      <p:scale>
        <a:sx n="95" d="100"/>
        <a:sy n="95" d="100"/>
      </p:scale>
      <p:origin x="0" y="0"/>
    </p:cViewPr>
  </p:sorterViewPr>
  <p:notesViewPr>
    <p:cSldViewPr snapToGrid="0">
      <p:cViewPr varScale="1">
        <p:scale>
          <a:sx n="72" d="100"/>
          <a:sy n="72" d="100"/>
        </p:scale>
        <p:origin x="319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BB90319-08F6-E743-9585-BE4D95BA3E1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B42D36E-B200-F645-8F18-C3581103F2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CA1EC3-2BA7-C94F-A4F6-A84351EDC1DD}" type="datetimeFigureOut">
              <a:rPr lang="en-US" smtClean="0"/>
              <a:t>9/16/20</a:t>
            </a:fld>
            <a:endParaRPr lang="en-US"/>
          </a:p>
        </p:txBody>
      </p:sp>
      <p:sp>
        <p:nvSpPr>
          <p:cNvPr id="4" name="Footer Placeholder 3">
            <a:extLst>
              <a:ext uri="{FF2B5EF4-FFF2-40B4-BE49-F238E27FC236}">
                <a16:creationId xmlns:a16="http://schemas.microsoft.com/office/drawing/2014/main" id="{88076052-1B3C-C648-BDB8-A1C3DDDFE9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62D7C0E-19BF-AE4E-87A1-E81C1F0CEA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68577A0-F765-D54C-8130-9009D6D922F6}" type="slidenum">
              <a:rPr lang="en-US" smtClean="0"/>
              <a:t>‹#›</a:t>
            </a:fld>
            <a:endParaRPr lang="en-US"/>
          </a:p>
        </p:txBody>
      </p:sp>
    </p:spTree>
    <p:extLst>
      <p:ext uri="{BB962C8B-B14F-4D97-AF65-F5344CB8AC3E}">
        <p14:creationId xmlns:p14="http://schemas.microsoft.com/office/powerpoint/2010/main" val="2640161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34F1E6-2DA2-4BC5-B254-5EB5E12836DC}" type="datetimeFigureOut">
              <a:rPr lang="en-US" smtClean="0"/>
              <a:t>9/16/20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42308C-F437-4C64-BE65-31B9A0216091}" type="slidenum">
              <a:rPr lang="en-US" smtClean="0"/>
              <a:t>‹#›</a:t>
            </a:fld>
            <a:endParaRPr lang="en-US"/>
          </a:p>
        </p:txBody>
      </p:sp>
    </p:spTree>
    <p:extLst>
      <p:ext uri="{BB962C8B-B14F-4D97-AF65-F5344CB8AC3E}">
        <p14:creationId xmlns:p14="http://schemas.microsoft.com/office/powerpoint/2010/main" val="3564002543"/>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42308C-F437-4C64-BE65-31B9A0216091}" type="slidenum">
              <a:rPr lang="en-US" smtClean="0"/>
              <a:t>1</a:t>
            </a:fld>
            <a:endParaRPr lang="en-US"/>
          </a:p>
        </p:txBody>
      </p:sp>
    </p:spTree>
    <p:extLst>
      <p:ext uri="{BB962C8B-B14F-4D97-AF65-F5344CB8AC3E}">
        <p14:creationId xmlns:p14="http://schemas.microsoft.com/office/powerpoint/2010/main" val="2022214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396A17-5DE0-5247-BB73-6ECF9B04E00E}" type="slidenum">
              <a:rPr lang="en-US" smtClean="0"/>
              <a:t>14</a:t>
            </a:fld>
            <a:endParaRPr lang="en-US" dirty="0"/>
          </a:p>
        </p:txBody>
      </p:sp>
    </p:spTree>
    <p:extLst>
      <p:ext uri="{BB962C8B-B14F-4D97-AF65-F5344CB8AC3E}">
        <p14:creationId xmlns:p14="http://schemas.microsoft.com/office/powerpoint/2010/main" val="3598794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Fix this</a:t>
            </a:r>
          </a:p>
        </p:txBody>
      </p:sp>
      <p:sp>
        <p:nvSpPr>
          <p:cNvPr id="4" name="Slide Number Placeholder 3"/>
          <p:cNvSpPr>
            <a:spLocks noGrp="1"/>
          </p:cNvSpPr>
          <p:nvPr>
            <p:ph type="sldNum" sz="quarter" idx="5"/>
          </p:nvPr>
        </p:nvSpPr>
        <p:spPr/>
        <p:txBody>
          <a:bodyPr/>
          <a:lstStyle/>
          <a:p>
            <a:fld id="{D642308C-F437-4C64-BE65-31B9A0216091}" type="slidenum">
              <a:rPr lang="en-US" smtClean="0"/>
              <a:t>2</a:t>
            </a:fld>
            <a:endParaRPr lang="en-US"/>
          </a:p>
        </p:txBody>
      </p:sp>
    </p:spTree>
    <p:extLst>
      <p:ext uri="{BB962C8B-B14F-4D97-AF65-F5344CB8AC3E}">
        <p14:creationId xmlns:p14="http://schemas.microsoft.com/office/powerpoint/2010/main" val="3123193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400" dirty="0"/>
              <a:t>Updated numbers for Release Feb 2017</a:t>
            </a:r>
          </a:p>
        </p:txBody>
      </p:sp>
      <p:sp>
        <p:nvSpPr>
          <p:cNvPr id="4" name="Slide Number Placeholder 3"/>
          <p:cNvSpPr>
            <a:spLocks noGrp="1"/>
          </p:cNvSpPr>
          <p:nvPr>
            <p:ph type="sldNum" sz="quarter" idx="10"/>
          </p:nvPr>
        </p:nvSpPr>
        <p:spPr/>
        <p:txBody>
          <a:bodyPr/>
          <a:lstStyle/>
          <a:p>
            <a:fld id="{542AEEA0-E2A0-5C4B-B77C-B2BA4CBF209A}" type="slidenum">
              <a:rPr lang="en-US" smtClean="0"/>
              <a:t>3</a:t>
            </a:fld>
            <a:endParaRPr lang="en-US"/>
          </a:p>
        </p:txBody>
      </p:sp>
    </p:spTree>
    <p:extLst>
      <p:ext uri="{BB962C8B-B14F-4D97-AF65-F5344CB8AC3E}">
        <p14:creationId xmlns:p14="http://schemas.microsoft.com/office/powerpoint/2010/main" val="3122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642308C-F437-4C64-BE65-31B9A0216091}" type="slidenum">
              <a:rPr lang="en-US" smtClean="0"/>
              <a:t>7</a:t>
            </a:fld>
            <a:endParaRPr lang="en-US"/>
          </a:p>
        </p:txBody>
      </p:sp>
    </p:spTree>
    <p:extLst>
      <p:ext uri="{BB962C8B-B14F-4D97-AF65-F5344CB8AC3E}">
        <p14:creationId xmlns:p14="http://schemas.microsoft.com/office/powerpoint/2010/main" val="1019809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“Compound mappings”</a:t>
            </a:r>
            <a:r>
              <a:rPr lang="en-US" baseline="30000" dirty="0"/>
              <a:t>1</a:t>
            </a:r>
            <a:r>
              <a:rPr lang="en-US" dirty="0"/>
              <a:t> based the formal definition of a trait concept. 1 source ontology is mapped to 2 target ontologies</a:t>
            </a:r>
          </a:p>
          <a:p>
            <a:endParaRPr lang="en-US" dirty="0"/>
          </a:p>
          <a:p>
            <a:r>
              <a:rPr lang="en-US" dirty="0"/>
              <a:t>Trait = Entity (PO) + Attribute (PATO)</a:t>
            </a:r>
          </a:p>
          <a:p>
            <a:endParaRPr lang="en-US" dirty="0"/>
          </a:p>
          <a:p>
            <a:r>
              <a:rPr lang="en-US" dirty="0"/>
              <a:t>Benefit: formal</a:t>
            </a:r>
            <a:r>
              <a:rPr lang="en-US" baseline="0" dirty="0"/>
              <a:t> definition </a:t>
            </a:r>
            <a:r>
              <a:rPr lang="en-US" dirty="0"/>
              <a:t>are created and therefore mapping can be inferred by a </a:t>
            </a:r>
            <a:r>
              <a:rPr lang="en-US" dirty="0" err="1"/>
              <a:t>reasoner</a:t>
            </a:r>
            <a:r>
              <a:rPr lang="en-US" dirty="0"/>
              <a:t> </a:t>
            </a:r>
          </a:p>
          <a:p>
            <a:endParaRPr lang="en-US" dirty="0"/>
          </a:p>
        </p:txBody>
      </p:sp>
      <p:sp>
        <p:nvSpPr>
          <p:cNvPr id="4" name="Espace réservé du numéro de diapositive 3"/>
          <p:cNvSpPr>
            <a:spLocks noGrp="1"/>
          </p:cNvSpPr>
          <p:nvPr>
            <p:ph type="sldNum" sz="quarter" idx="10"/>
          </p:nvPr>
        </p:nvSpPr>
        <p:spPr/>
        <p:txBody>
          <a:bodyPr/>
          <a:lstStyle/>
          <a:p>
            <a:fld id="{25020E42-6D6E-0C4D-A9C3-2FEBAA5E5D89}" type="slidenum">
              <a:rPr lang="en-US" smtClean="0"/>
              <a:t>8</a:t>
            </a:fld>
            <a:endParaRPr lang="en-US"/>
          </a:p>
        </p:txBody>
      </p:sp>
    </p:spTree>
    <p:extLst>
      <p:ext uri="{BB962C8B-B14F-4D97-AF65-F5344CB8AC3E}">
        <p14:creationId xmlns:p14="http://schemas.microsoft.com/office/powerpoint/2010/main" val="1482343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642308C-F437-4C64-BE65-31B9A0216091}" type="slidenum">
              <a:rPr lang="en-US" smtClean="0"/>
              <a:t>9</a:t>
            </a:fld>
            <a:endParaRPr lang="en-US"/>
          </a:p>
        </p:txBody>
      </p:sp>
    </p:spTree>
    <p:extLst>
      <p:ext uri="{BB962C8B-B14F-4D97-AF65-F5344CB8AC3E}">
        <p14:creationId xmlns:p14="http://schemas.microsoft.com/office/powerpoint/2010/main" val="2686728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42308C-F437-4C64-BE65-31B9A0216091}" type="slidenum">
              <a:rPr lang="en-US" smtClean="0"/>
              <a:t>10</a:t>
            </a:fld>
            <a:endParaRPr lang="en-US"/>
          </a:p>
        </p:txBody>
      </p:sp>
    </p:spTree>
    <p:extLst>
      <p:ext uri="{BB962C8B-B14F-4D97-AF65-F5344CB8AC3E}">
        <p14:creationId xmlns:p14="http://schemas.microsoft.com/office/powerpoint/2010/main" val="1255817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368 traits described</a:t>
            </a:r>
          </a:p>
          <a:p>
            <a:endParaRPr lang="en-US" dirty="0"/>
          </a:p>
          <a:p>
            <a:pPr marL="0" marR="0" lvl="0" indent="0" algn="l" defTabSz="914377"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improve data standardization and interoperability, 246 traits in the GrainGenes database have been mapped to date to 155 unique TO terms, and 72 traits mapped to 42 unique wheat CO terms, all of which link back to the Planteome database. </a:t>
            </a:r>
          </a:p>
          <a:p>
            <a:endParaRPr lang="en-US" dirty="0"/>
          </a:p>
        </p:txBody>
      </p:sp>
      <p:sp>
        <p:nvSpPr>
          <p:cNvPr id="4" name="Slide Number Placeholder 3"/>
          <p:cNvSpPr>
            <a:spLocks noGrp="1"/>
          </p:cNvSpPr>
          <p:nvPr>
            <p:ph type="sldNum" sz="quarter" idx="5"/>
          </p:nvPr>
        </p:nvSpPr>
        <p:spPr/>
        <p:txBody>
          <a:bodyPr/>
          <a:lstStyle/>
          <a:p>
            <a:fld id="{D642308C-F437-4C64-BE65-31B9A0216091}" type="slidenum">
              <a:rPr lang="en-US" smtClean="0"/>
              <a:t>11</a:t>
            </a:fld>
            <a:endParaRPr lang="en-US"/>
          </a:p>
        </p:txBody>
      </p:sp>
    </p:spTree>
    <p:extLst>
      <p:ext uri="{BB962C8B-B14F-4D97-AF65-F5344CB8AC3E}">
        <p14:creationId xmlns:p14="http://schemas.microsoft.com/office/powerpoint/2010/main" val="3694179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42308C-F437-4C64-BE65-31B9A0216091}" type="slidenum">
              <a:rPr lang="en-US" smtClean="0"/>
              <a:t>13</a:t>
            </a:fld>
            <a:endParaRPr lang="en-US"/>
          </a:p>
        </p:txBody>
      </p:sp>
    </p:spTree>
    <p:extLst>
      <p:ext uri="{BB962C8B-B14F-4D97-AF65-F5344CB8AC3E}">
        <p14:creationId xmlns:p14="http://schemas.microsoft.com/office/powerpoint/2010/main" val="3280300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5AC1CE-1BDE-4374-BEB9-D796831B8EF0}" type="datetimeFigureOut">
              <a:rPr lang="en-US" smtClean="0"/>
              <a:t>9/16/20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B0EA40-E2FE-4CFF-A8BF-828977C1D3F3}" type="slidenum">
              <a:rPr lang="en-US" smtClean="0"/>
              <a:t>‹#›</a:t>
            </a:fld>
            <a:endParaRPr lang="en-US"/>
          </a:p>
        </p:txBody>
      </p:sp>
    </p:spTree>
    <p:extLst>
      <p:ext uri="{BB962C8B-B14F-4D97-AF65-F5344CB8AC3E}">
        <p14:creationId xmlns:p14="http://schemas.microsoft.com/office/powerpoint/2010/main" val="2541251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5AC1CE-1BDE-4374-BEB9-D796831B8EF0}" type="datetimeFigureOut">
              <a:rPr lang="en-US" smtClean="0"/>
              <a:t>9/16/20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B0EA40-E2FE-4CFF-A8BF-828977C1D3F3}" type="slidenum">
              <a:rPr lang="en-US" smtClean="0"/>
              <a:t>‹#›</a:t>
            </a:fld>
            <a:endParaRPr lang="en-US"/>
          </a:p>
        </p:txBody>
      </p:sp>
    </p:spTree>
    <p:extLst>
      <p:ext uri="{BB962C8B-B14F-4D97-AF65-F5344CB8AC3E}">
        <p14:creationId xmlns:p14="http://schemas.microsoft.com/office/powerpoint/2010/main" val="391101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7"/>
            <a:ext cx="1971675" cy="58118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7"/>
            <a:ext cx="5800725" cy="581183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5AC1CE-1BDE-4374-BEB9-D796831B8EF0}" type="datetimeFigureOut">
              <a:rPr lang="en-US" smtClean="0"/>
              <a:t>9/16/20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B0EA40-E2FE-4CFF-A8BF-828977C1D3F3}" type="slidenum">
              <a:rPr lang="en-US" smtClean="0"/>
              <a:t>‹#›</a:t>
            </a:fld>
            <a:endParaRPr lang="en-US"/>
          </a:p>
        </p:txBody>
      </p:sp>
    </p:spTree>
    <p:extLst>
      <p:ext uri="{BB962C8B-B14F-4D97-AF65-F5344CB8AC3E}">
        <p14:creationId xmlns:p14="http://schemas.microsoft.com/office/powerpoint/2010/main" val="3547528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5AC1CE-1BDE-4374-BEB9-D796831B8EF0}" type="datetimeFigureOut">
              <a:rPr lang="en-US" smtClean="0"/>
              <a:t>9/16/20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B0EA40-E2FE-4CFF-A8BF-828977C1D3F3}" type="slidenum">
              <a:rPr lang="en-US" smtClean="0"/>
              <a:t>‹#›</a:t>
            </a:fld>
            <a:endParaRPr lang="en-US"/>
          </a:p>
        </p:txBody>
      </p:sp>
    </p:spTree>
    <p:extLst>
      <p:ext uri="{BB962C8B-B14F-4D97-AF65-F5344CB8AC3E}">
        <p14:creationId xmlns:p14="http://schemas.microsoft.com/office/powerpoint/2010/main" val="1984790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5"/>
            <a:ext cx="78867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5AC1CE-1BDE-4374-BEB9-D796831B8EF0}" type="datetimeFigureOut">
              <a:rPr lang="en-US" smtClean="0"/>
              <a:t>9/16/20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B0EA40-E2FE-4CFF-A8BF-828977C1D3F3}" type="slidenum">
              <a:rPr lang="en-US" smtClean="0"/>
              <a:t>‹#›</a:t>
            </a:fld>
            <a:endParaRPr lang="en-US"/>
          </a:p>
        </p:txBody>
      </p:sp>
    </p:spTree>
    <p:extLst>
      <p:ext uri="{BB962C8B-B14F-4D97-AF65-F5344CB8AC3E}">
        <p14:creationId xmlns:p14="http://schemas.microsoft.com/office/powerpoint/2010/main" val="1812275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5AC1CE-1BDE-4374-BEB9-D796831B8EF0}" type="datetimeFigureOut">
              <a:rPr lang="en-US" smtClean="0"/>
              <a:t>9/16/20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B0EA40-E2FE-4CFF-A8BF-828977C1D3F3}" type="slidenum">
              <a:rPr lang="en-US" smtClean="0"/>
              <a:t>‹#›</a:t>
            </a:fld>
            <a:endParaRPr lang="en-US"/>
          </a:p>
        </p:txBody>
      </p:sp>
    </p:spTree>
    <p:extLst>
      <p:ext uri="{BB962C8B-B14F-4D97-AF65-F5344CB8AC3E}">
        <p14:creationId xmlns:p14="http://schemas.microsoft.com/office/powerpoint/2010/main" val="3895079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5AC1CE-1BDE-4374-BEB9-D796831B8EF0}" type="datetimeFigureOut">
              <a:rPr lang="en-US" smtClean="0"/>
              <a:t>9/16/20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B0EA40-E2FE-4CFF-A8BF-828977C1D3F3}" type="slidenum">
              <a:rPr lang="en-US" smtClean="0"/>
              <a:t>‹#›</a:t>
            </a:fld>
            <a:endParaRPr lang="en-US"/>
          </a:p>
        </p:txBody>
      </p:sp>
    </p:spTree>
    <p:extLst>
      <p:ext uri="{BB962C8B-B14F-4D97-AF65-F5344CB8AC3E}">
        <p14:creationId xmlns:p14="http://schemas.microsoft.com/office/powerpoint/2010/main" val="615833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5AC1CE-1BDE-4374-BEB9-D796831B8EF0}" type="datetimeFigureOut">
              <a:rPr lang="en-US" smtClean="0"/>
              <a:t>9/16/20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B0EA40-E2FE-4CFF-A8BF-828977C1D3F3}" type="slidenum">
              <a:rPr lang="en-US" smtClean="0"/>
              <a:t>‹#›</a:t>
            </a:fld>
            <a:endParaRPr lang="en-US"/>
          </a:p>
        </p:txBody>
      </p:sp>
    </p:spTree>
    <p:extLst>
      <p:ext uri="{BB962C8B-B14F-4D97-AF65-F5344CB8AC3E}">
        <p14:creationId xmlns:p14="http://schemas.microsoft.com/office/powerpoint/2010/main" val="2884454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5AC1CE-1BDE-4374-BEB9-D796831B8EF0}" type="datetimeFigureOut">
              <a:rPr lang="en-US" smtClean="0"/>
              <a:t>9/16/20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B0EA40-E2FE-4CFF-A8BF-828977C1D3F3}" type="slidenum">
              <a:rPr lang="en-US" smtClean="0"/>
              <a:t>‹#›</a:t>
            </a:fld>
            <a:endParaRPr lang="en-US"/>
          </a:p>
        </p:txBody>
      </p:sp>
    </p:spTree>
    <p:extLst>
      <p:ext uri="{BB962C8B-B14F-4D97-AF65-F5344CB8AC3E}">
        <p14:creationId xmlns:p14="http://schemas.microsoft.com/office/powerpoint/2010/main" val="944455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7"/>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1"/>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75AC1CE-1BDE-4374-BEB9-D796831B8EF0}" type="datetimeFigureOut">
              <a:rPr lang="en-US" smtClean="0"/>
              <a:t>9/16/20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B0EA40-E2FE-4CFF-A8BF-828977C1D3F3}" type="slidenum">
              <a:rPr lang="en-US" smtClean="0"/>
              <a:t>‹#›</a:t>
            </a:fld>
            <a:endParaRPr lang="en-US"/>
          </a:p>
        </p:txBody>
      </p:sp>
    </p:spTree>
    <p:extLst>
      <p:ext uri="{BB962C8B-B14F-4D97-AF65-F5344CB8AC3E}">
        <p14:creationId xmlns:p14="http://schemas.microsoft.com/office/powerpoint/2010/main" val="940969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7"/>
            <a:ext cx="462915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1"/>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75AC1CE-1BDE-4374-BEB9-D796831B8EF0}" type="datetimeFigureOut">
              <a:rPr lang="en-US" smtClean="0"/>
              <a:t>9/16/20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B0EA40-E2FE-4CFF-A8BF-828977C1D3F3}" type="slidenum">
              <a:rPr lang="en-US" smtClean="0"/>
              <a:t>‹#›</a:t>
            </a:fld>
            <a:endParaRPr lang="en-US"/>
          </a:p>
        </p:txBody>
      </p:sp>
    </p:spTree>
    <p:extLst>
      <p:ext uri="{BB962C8B-B14F-4D97-AF65-F5344CB8AC3E}">
        <p14:creationId xmlns:p14="http://schemas.microsoft.com/office/powerpoint/2010/main" val="4227328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5AC1CE-1BDE-4374-BEB9-D796831B8EF0}" type="datetimeFigureOut">
              <a:rPr lang="en-US" smtClean="0"/>
              <a:t>9/16/20</a:t>
            </a:fld>
            <a:endParaRPr lang="en-US"/>
          </a:p>
        </p:txBody>
      </p:sp>
      <p:sp>
        <p:nvSpPr>
          <p:cNvPr id="5" name="Footer Placeholder 4"/>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2"/>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B0EA40-E2FE-4CFF-A8BF-828977C1D3F3}" type="slidenum">
              <a:rPr lang="en-US" smtClean="0"/>
              <a:t>‹#›</a:t>
            </a:fld>
            <a:endParaRPr lang="en-US"/>
          </a:p>
        </p:txBody>
      </p:sp>
    </p:spTree>
    <p:extLst>
      <p:ext uri="{BB962C8B-B14F-4D97-AF65-F5344CB8AC3E}">
        <p14:creationId xmlns:p14="http://schemas.microsoft.com/office/powerpoint/2010/main" val="26117083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hyperlink" Target="https://doi.org/10.1093/database/baz065"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github.com/Planteome/plant-trait-ontology/issues" TargetMode="External"/><Relationship Id="rId3" Type="http://schemas.openxmlformats.org/officeDocument/2006/relationships/hyperlink" Target="http://planteome.org/" TargetMode="External"/><Relationship Id="rId7" Type="http://schemas.openxmlformats.org/officeDocument/2006/relationships/hyperlink" Target="https://github.com/Planteome/plant-ontology/issues" TargetMode="Externa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hyperlink" Target="https://github.com/Planteome" TargetMode="External"/><Relationship Id="rId5" Type="http://schemas.openxmlformats.org/officeDocument/2006/relationships/hyperlink" Target="http://draco.cyverse.org/amigo" TargetMode="External"/><Relationship Id="rId10" Type="http://schemas.openxmlformats.org/officeDocument/2006/relationships/hyperlink" Target="http://palea.cgrb.oregonstate.edu/viewsvn/associations/" TargetMode="External"/><Relationship Id="rId4" Type="http://schemas.openxmlformats.org/officeDocument/2006/relationships/hyperlink" Target="http://dev.planteome.org/" TargetMode="External"/><Relationship Id="rId9" Type="http://schemas.openxmlformats.org/officeDocument/2006/relationships/hyperlink" Target="https://github.com/Planteome/plant-environment-ontology/issue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8.jpeg"/><Relationship Id="rId1" Type="http://schemas.openxmlformats.org/officeDocument/2006/relationships/slideLayout" Target="../slideLayouts/slideLayout6.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6.JPG"/><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6234" y="1061179"/>
            <a:ext cx="8399285" cy="2119878"/>
          </a:xfrm>
        </p:spPr>
        <p:txBody>
          <a:bodyPr>
            <a:noAutofit/>
          </a:bodyPr>
          <a:lstStyle/>
          <a:p>
            <a:r>
              <a:rPr lang="en-US" sz="4800" dirty="0"/>
              <a:t>The Plant Trait Ontology Links Wheat Traits for Crop Improvement and Genomics</a:t>
            </a:r>
            <a:endParaRPr lang="en-US" sz="4800" dirty="0">
              <a:effectLst/>
            </a:endParaRPr>
          </a:p>
        </p:txBody>
      </p:sp>
      <p:sp>
        <p:nvSpPr>
          <p:cNvPr id="3" name="Subtitle 2"/>
          <p:cNvSpPr>
            <a:spLocks noGrp="1"/>
          </p:cNvSpPr>
          <p:nvPr>
            <p:ph type="subTitle" idx="1"/>
          </p:nvPr>
        </p:nvSpPr>
        <p:spPr>
          <a:xfrm>
            <a:off x="863959" y="3458932"/>
            <a:ext cx="6914737" cy="1756306"/>
          </a:xfrm>
        </p:spPr>
        <p:txBody>
          <a:bodyPr>
            <a:normAutofit/>
          </a:bodyPr>
          <a:lstStyle/>
          <a:p>
            <a:r>
              <a:rPr lang="en-US" sz="2800" dirty="0"/>
              <a:t>Laurel Cooper, PhD</a:t>
            </a:r>
          </a:p>
          <a:p>
            <a:r>
              <a:rPr lang="en-US" sz="2800" dirty="0"/>
              <a:t>Oregon State University,</a:t>
            </a:r>
          </a:p>
          <a:p>
            <a:r>
              <a:rPr lang="en-US" sz="2800" dirty="0"/>
              <a:t>Planteome Project, GrainGenes Database</a:t>
            </a:r>
          </a:p>
        </p:txBody>
      </p:sp>
      <p:grpSp>
        <p:nvGrpSpPr>
          <p:cNvPr id="5" name="Group 4"/>
          <p:cNvGrpSpPr/>
          <p:nvPr/>
        </p:nvGrpSpPr>
        <p:grpSpPr>
          <a:xfrm>
            <a:off x="7295796" y="5270155"/>
            <a:ext cx="1431802" cy="1346278"/>
            <a:chOff x="7551126" y="5316875"/>
            <a:chExt cx="1431802" cy="1346277"/>
          </a:xfrm>
        </p:grpSpPr>
        <p:pic>
          <p:nvPicPr>
            <p:cNvPr id="6" name="Picture 5" descr="NSF_world.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56255" y="5316875"/>
              <a:ext cx="959402" cy="960042"/>
            </a:xfrm>
            <a:prstGeom prst="rect">
              <a:avLst/>
            </a:prstGeom>
          </p:spPr>
        </p:pic>
        <p:sp>
          <p:nvSpPr>
            <p:cNvPr id="7" name="TextBox 6"/>
            <p:cNvSpPr txBox="1"/>
            <p:nvPr/>
          </p:nvSpPr>
          <p:spPr>
            <a:xfrm>
              <a:off x="7551126" y="6324598"/>
              <a:ext cx="1431802" cy="338554"/>
            </a:xfrm>
            <a:prstGeom prst="rect">
              <a:avLst/>
            </a:prstGeom>
            <a:noFill/>
          </p:spPr>
          <p:txBody>
            <a:bodyPr wrap="none" rtlCol="0">
              <a:spAutoFit/>
            </a:bodyPr>
            <a:lstStyle/>
            <a:p>
              <a:r>
                <a:rPr lang="en-US" sz="1600" dirty="0">
                  <a:solidFill>
                    <a:schemeClr val="tx2">
                      <a:lumMod val="75000"/>
                    </a:schemeClr>
                  </a:solidFill>
                </a:rPr>
                <a:t> NSF #1340112</a:t>
              </a:r>
            </a:p>
          </p:txBody>
        </p:sp>
      </p:grpSp>
      <p:pic>
        <p:nvPicPr>
          <p:cNvPr id="8" name="Picture 7" descr="Planteome_logo1.pd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205" y="61382"/>
            <a:ext cx="2058541" cy="1061104"/>
          </a:xfrm>
          <a:prstGeom prst="rect">
            <a:avLst/>
          </a:prstGeom>
        </p:spPr>
      </p:pic>
      <p:pic>
        <p:nvPicPr>
          <p:cNvPr id="11" name="Picture 10" descr="Oregon_State_University_logo_trans.png">
            <a:extLst>
              <a:ext uri="{FF2B5EF4-FFF2-40B4-BE49-F238E27FC236}">
                <a16:creationId xmlns:a16="http://schemas.microsoft.com/office/drawing/2014/main" id="{F5D5D5BA-D77F-B14B-8CAA-9C39B3640821}"/>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6857255" y="0"/>
            <a:ext cx="2222584" cy="889035"/>
          </a:xfrm>
          <a:prstGeom prst="rect">
            <a:avLst/>
          </a:prstGeom>
        </p:spPr>
      </p:pic>
      <p:pic>
        <p:nvPicPr>
          <p:cNvPr id="15" name="Picture 14" descr="A picture containing food, drawing&#10;&#10;Description automatically generated">
            <a:extLst>
              <a:ext uri="{FF2B5EF4-FFF2-40B4-BE49-F238E27FC236}">
                <a16:creationId xmlns:a16="http://schemas.microsoft.com/office/drawing/2014/main" id="{58549C16-9994-454F-B460-E1C22E3EC4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6234" y="5943917"/>
            <a:ext cx="2943761" cy="551955"/>
          </a:xfrm>
          <a:prstGeom prst="rect">
            <a:avLst/>
          </a:prstGeom>
        </p:spPr>
      </p:pic>
      <p:pic>
        <p:nvPicPr>
          <p:cNvPr id="16" name="Picture 17" descr="Crop Ontology logo short (CO only).png">
            <a:extLst>
              <a:ext uri="{FF2B5EF4-FFF2-40B4-BE49-F238E27FC236}">
                <a16:creationId xmlns:a16="http://schemas.microsoft.com/office/drawing/2014/main" id="{57625605-EC19-DA41-97FD-774573494CF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14788" y="5796821"/>
            <a:ext cx="1259632" cy="819612"/>
          </a:xfrm>
          <a:prstGeom prst="rect">
            <a:avLst/>
          </a:prstGeom>
        </p:spPr>
      </p:pic>
    </p:spTree>
    <p:extLst>
      <p:ext uri="{BB962C8B-B14F-4D97-AF65-F5344CB8AC3E}">
        <p14:creationId xmlns:p14="http://schemas.microsoft.com/office/powerpoint/2010/main" val="641340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food, drawing&#10;&#10;Description automatically generated">
            <a:extLst>
              <a:ext uri="{FF2B5EF4-FFF2-40B4-BE49-F238E27FC236}">
                <a16:creationId xmlns:a16="http://schemas.microsoft.com/office/drawing/2014/main" id="{344AA31D-F1CB-C945-A6A8-AD11BBBDFE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46" y="168729"/>
            <a:ext cx="7135750" cy="1295400"/>
          </a:xfrm>
          <a:prstGeom prst="rect">
            <a:avLst/>
          </a:prstGeom>
        </p:spPr>
      </p:pic>
      <p:sp>
        <p:nvSpPr>
          <p:cNvPr id="6" name="TextBox 5">
            <a:extLst>
              <a:ext uri="{FF2B5EF4-FFF2-40B4-BE49-F238E27FC236}">
                <a16:creationId xmlns:a16="http://schemas.microsoft.com/office/drawing/2014/main" id="{C2436C62-6305-FC4C-8AF5-F8D64CD9C776}"/>
              </a:ext>
            </a:extLst>
          </p:cNvPr>
          <p:cNvSpPr txBox="1"/>
          <p:nvPr/>
        </p:nvSpPr>
        <p:spPr>
          <a:xfrm>
            <a:off x="189222" y="5949538"/>
            <a:ext cx="8659997" cy="646331"/>
          </a:xfrm>
          <a:prstGeom prst="rect">
            <a:avLst/>
          </a:prstGeom>
          <a:noFill/>
        </p:spPr>
        <p:txBody>
          <a:bodyPr wrap="square" rtlCol="0">
            <a:spAutoFit/>
          </a:bodyPr>
          <a:lstStyle/>
          <a:p>
            <a:r>
              <a:rPr lang="en-US" b="1" dirty="0"/>
              <a:t>Blake et al</a:t>
            </a:r>
            <a:r>
              <a:rPr lang="en-US" dirty="0"/>
              <a:t> (2019) GrainGenes: centralized small grain resources and digital platform for geneticists and breeders. Database (Oxford).  DOI: </a:t>
            </a:r>
            <a:r>
              <a:rPr lang="en-US" dirty="0">
                <a:hlinkClick r:id="rId4"/>
              </a:rPr>
              <a:t>10.1093/database/baz065</a:t>
            </a:r>
            <a:endParaRPr lang="en-US" dirty="0"/>
          </a:p>
        </p:txBody>
      </p:sp>
      <p:sp>
        <p:nvSpPr>
          <p:cNvPr id="9" name="TextBox 8">
            <a:extLst>
              <a:ext uri="{FF2B5EF4-FFF2-40B4-BE49-F238E27FC236}">
                <a16:creationId xmlns:a16="http://schemas.microsoft.com/office/drawing/2014/main" id="{0D08220B-FD64-3D47-8D15-108CAA5C87F3}"/>
              </a:ext>
            </a:extLst>
          </p:cNvPr>
          <p:cNvSpPr txBox="1"/>
          <p:nvPr/>
        </p:nvSpPr>
        <p:spPr>
          <a:xfrm>
            <a:off x="189222" y="1704982"/>
            <a:ext cx="2968831" cy="3416320"/>
          </a:xfrm>
          <a:prstGeom prst="rect">
            <a:avLst/>
          </a:prstGeom>
          <a:noFill/>
        </p:spPr>
        <p:txBody>
          <a:bodyPr wrap="square" rtlCol="0">
            <a:spAutoFit/>
          </a:bodyPr>
          <a:lstStyle/>
          <a:p>
            <a:pPr marL="285750" indent="-285750">
              <a:buFont typeface="Arial" panose="020B0604020202020204" pitchFamily="34" charset="0"/>
              <a:buChar char="•"/>
            </a:pPr>
            <a:r>
              <a:rPr lang="en-US" dirty="0"/>
              <a:t>An integrated relational database and internet resource for the international small grains community </a:t>
            </a:r>
          </a:p>
          <a:p>
            <a:pPr marL="285750" indent="-285750">
              <a:buFont typeface="Arial" panose="020B0604020202020204" pitchFamily="34" charset="0"/>
              <a:buChar char="•"/>
            </a:pPr>
            <a:r>
              <a:rPr lang="en-US" dirty="0"/>
              <a:t>Provides curated genetic and genomic information about Triticeae species (mainly wheat, barley, rye and their wild relatives), and Avena species (mainly oat</a:t>
            </a:r>
          </a:p>
        </p:txBody>
      </p:sp>
      <p:pic>
        <p:nvPicPr>
          <p:cNvPr id="12" name="Picture 11" descr="A screenshot of a social media post&#10;&#10;Description automatically generated">
            <a:extLst>
              <a:ext uri="{FF2B5EF4-FFF2-40B4-BE49-F238E27FC236}">
                <a16:creationId xmlns:a16="http://schemas.microsoft.com/office/drawing/2014/main" id="{76085C10-BC52-F941-9A56-E2804188498A}"/>
              </a:ext>
            </a:extLst>
          </p:cNvPr>
          <p:cNvPicPr>
            <a:picLocks noChangeAspect="1"/>
          </p:cNvPicPr>
          <p:nvPr/>
        </p:nvPicPr>
        <p:blipFill rotWithShape="1">
          <a:blip r:embed="rId5">
            <a:extLst>
              <a:ext uri="{28A0092B-C50C-407E-A947-70E740481C1C}">
                <a14:useLocalDpi xmlns:a14="http://schemas.microsoft.com/office/drawing/2010/main" val="0"/>
              </a:ext>
            </a:extLst>
          </a:blip>
          <a:srcRect t="12074" b="14979"/>
          <a:stretch/>
        </p:blipFill>
        <p:spPr>
          <a:xfrm>
            <a:off x="3587132" y="1894996"/>
            <a:ext cx="5049388" cy="2827155"/>
          </a:xfrm>
          <a:prstGeom prst="rect">
            <a:avLst/>
          </a:prstGeom>
        </p:spPr>
      </p:pic>
      <p:sp>
        <p:nvSpPr>
          <p:cNvPr id="13" name="TextBox 12">
            <a:extLst>
              <a:ext uri="{FF2B5EF4-FFF2-40B4-BE49-F238E27FC236}">
                <a16:creationId xmlns:a16="http://schemas.microsoft.com/office/drawing/2014/main" id="{71C51115-4BF0-654D-82FC-958F199A5FBF}"/>
              </a:ext>
            </a:extLst>
          </p:cNvPr>
          <p:cNvSpPr txBox="1"/>
          <p:nvPr/>
        </p:nvSpPr>
        <p:spPr>
          <a:xfrm>
            <a:off x="189222" y="5153018"/>
            <a:ext cx="8637303" cy="646331"/>
          </a:xfrm>
          <a:prstGeom prst="rect">
            <a:avLst/>
          </a:prstGeom>
          <a:noFill/>
        </p:spPr>
        <p:txBody>
          <a:bodyPr wrap="square" rtlCol="0">
            <a:spAutoFit/>
          </a:bodyPr>
          <a:lstStyle/>
          <a:p>
            <a:r>
              <a:rPr lang="en-US" dirty="0"/>
              <a:t>Hosts a diversity of data types including genome browsers, comparative linkage maps, sequence polymorphisms, and QTLs. </a:t>
            </a:r>
          </a:p>
        </p:txBody>
      </p:sp>
    </p:spTree>
    <p:extLst>
      <p:ext uri="{BB962C8B-B14F-4D97-AF65-F5344CB8AC3E}">
        <p14:creationId xmlns:p14="http://schemas.microsoft.com/office/powerpoint/2010/main" val="3003153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A6DB3-5788-8A4C-83CC-61520E99B0C8}"/>
              </a:ext>
            </a:extLst>
          </p:cNvPr>
          <p:cNvSpPr>
            <a:spLocks noGrp="1"/>
          </p:cNvSpPr>
          <p:nvPr>
            <p:ph type="title"/>
          </p:nvPr>
        </p:nvSpPr>
        <p:spPr>
          <a:xfrm>
            <a:off x="1230786" y="201880"/>
            <a:ext cx="6393172" cy="1092529"/>
          </a:xfrm>
        </p:spPr>
        <p:txBody>
          <a:bodyPr>
            <a:normAutofit/>
          </a:bodyPr>
          <a:lstStyle/>
          <a:p>
            <a:pPr algn="ctr"/>
            <a:r>
              <a:rPr lang="en-US" sz="2800" b="1" dirty="0"/>
              <a:t>Trait data at GrainGenes for wheat, barley and other small grains</a:t>
            </a:r>
          </a:p>
        </p:txBody>
      </p:sp>
      <p:pic>
        <p:nvPicPr>
          <p:cNvPr id="4" name="Picture 3">
            <a:extLst>
              <a:ext uri="{FF2B5EF4-FFF2-40B4-BE49-F238E27FC236}">
                <a16:creationId xmlns:a16="http://schemas.microsoft.com/office/drawing/2014/main" id="{236B1F89-A88A-D74E-BE4B-6B76F941EACA}"/>
              </a:ext>
            </a:extLst>
          </p:cNvPr>
          <p:cNvPicPr>
            <a:picLocks noChangeAspect="1"/>
          </p:cNvPicPr>
          <p:nvPr/>
        </p:nvPicPr>
        <p:blipFill>
          <a:blip r:embed="rId3"/>
          <a:stretch>
            <a:fillRect/>
          </a:stretch>
        </p:blipFill>
        <p:spPr>
          <a:xfrm>
            <a:off x="285008" y="2011163"/>
            <a:ext cx="6102762" cy="4241301"/>
          </a:xfrm>
          <a:prstGeom prst="rect">
            <a:avLst/>
          </a:prstGeom>
        </p:spPr>
      </p:pic>
      <p:sp>
        <p:nvSpPr>
          <p:cNvPr id="3" name="TextBox 2">
            <a:extLst>
              <a:ext uri="{FF2B5EF4-FFF2-40B4-BE49-F238E27FC236}">
                <a16:creationId xmlns:a16="http://schemas.microsoft.com/office/drawing/2014/main" id="{72816E0F-2BDA-6B4E-8572-958A0B5E69C6}"/>
              </a:ext>
            </a:extLst>
          </p:cNvPr>
          <p:cNvSpPr txBox="1"/>
          <p:nvPr/>
        </p:nvSpPr>
        <p:spPr>
          <a:xfrm>
            <a:off x="766470" y="1390331"/>
            <a:ext cx="7053341" cy="369332"/>
          </a:xfrm>
          <a:prstGeom prst="rect">
            <a:avLst/>
          </a:prstGeom>
          <a:noFill/>
        </p:spPr>
        <p:txBody>
          <a:bodyPr wrap="none" rtlCol="0">
            <a:spAutoFit/>
          </a:bodyPr>
          <a:lstStyle/>
          <a:p>
            <a:r>
              <a:rPr lang="en-US" dirty="0"/>
              <a:t>Annotation with TO, PO and CO terms make the data more interoperable </a:t>
            </a:r>
          </a:p>
        </p:txBody>
      </p:sp>
      <p:sp>
        <p:nvSpPr>
          <p:cNvPr id="5" name="TextBox 4">
            <a:extLst>
              <a:ext uri="{FF2B5EF4-FFF2-40B4-BE49-F238E27FC236}">
                <a16:creationId xmlns:a16="http://schemas.microsoft.com/office/drawing/2014/main" id="{CFC768B3-0017-AF4C-8339-CEEEC038675C}"/>
              </a:ext>
            </a:extLst>
          </p:cNvPr>
          <p:cNvSpPr txBox="1"/>
          <p:nvPr/>
        </p:nvSpPr>
        <p:spPr>
          <a:xfrm>
            <a:off x="4572000" y="3016333"/>
            <a:ext cx="3925498" cy="1200329"/>
          </a:xfrm>
          <a:prstGeom prst="rect">
            <a:avLst/>
          </a:prstGeom>
          <a:solidFill>
            <a:schemeClr val="accent1">
              <a:lumMod val="40000"/>
              <a:lumOff val="60000"/>
            </a:schemeClr>
          </a:solidFill>
        </p:spPr>
        <p:txBody>
          <a:bodyPr wrap="none" rtlCol="0">
            <a:spAutoFit/>
          </a:bodyPr>
          <a:lstStyle/>
          <a:p>
            <a:pPr marL="285750" indent="-285750">
              <a:buFontTx/>
              <a:buChar char="-"/>
            </a:pPr>
            <a:r>
              <a:rPr lang="en-US" dirty="0"/>
              <a:t>386 traits described</a:t>
            </a:r>
          </a:p>
          <a:p>
            <a:pPr marL="285750" indent="-285750">
              <a:buFontTx/>
              <a:buChar char="-"/>
            </a:pPr>
            <a:r>
              <a:rPr lang="en-US" dirty="0"/>
              <a:t>246 mapped to TO terms</a:t>
            </a:r>
          </a:p>
          <a:p>
            <a:pPr marL="285750" indent="-285750">
              <a:buFontTx/>
              <a:buChar char="-"/>
            </a:pPr>
            <a:r>
              <a:rPr lang="en-US" dirty="0"/>
              <a:t>72 also mapped to CO terms</a:t>
            </a:r>
          </a:p>
          <a:p>
            <a:pPr marL="285750" indent="-285750">
              <a:buFontTx/>
              <a:buChar char="-"/>
            </a:pPr>
            <a:r>
              <a:rPr lang="en-US" dirty="0"/>
              <a:t>Link back to the Planteome database</a:t>
            </a:r>
          </a:p>
        </p:txBody>
      </p:sp>
    </p:spTree>
    <p:extLst>
      <p:ext uri="{BB962C8B-B14F-4D97-AF65-F5344CB8AC3E}">
        <p14:creationId xmlns:p14="http://schemas.microsoft.com/office/powerpoint/2010/main" val="1275125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AEC9B13-7BD1-3346-BFC9-0F7F016FACA9}"/>
              </a:ext>
            </a:extLst>
          </p:cNvPr>
          <p:cNvPicPr>
            <a:picLocks noChangeAspect="1"/>
          </p:cNvPicPr>
          <p:nvPr/>
        </p:nvPicPr>
        <p:blipFill>
          <a:blip r:embed="rId2"/>
          <a:stretch>
            <a:fillRect/>
          </a:stretch>
        </p:blipFill>
        <p:spPr>
          <a:xfrm>
            <a:off x="628650" y="1096922"/>
            <a:ext cx="7504018" cy="5487031"/>
          </a:xfrm>
          <a:prstGeom prst="rect">
            <a:avLst/>
          </a:prstGeom>
        </p:spPr>
      </p:pic>
      <p:sp>
        <p:nvSpPr>
          <p:cNvPr id="5" name="Title 1">
            <a:extLst>
              <a:ext uri="{FF2B5EF4-FFF2-40B4-BE49-F238E27FC236}">
                <a16:creationId xmlns:a16="http://schemas.microsoft.com/office/drawing/2014/main" id="{57A20510-2037-9A47-9B4E-2236D6899015}"/>
              </a:ext>
            </a:extLst>
          </p:cNvPr>
          <p:cNvSpPr>
            <a:spLocks noGrp="1"/>
          </p:cNvSpPr>
          <p:nvPr>
            <p:ph type="title"/>
          </p:nvPr>
        </p:nvSpPr>
        <p:spPr>
          <a:xfrm>
            <a:off x="628650" y="274047"/>
            <a:ext cx="7886700" cy="644277"/>
          </a:xfrm>
        </p:spPr>
        <p:txBody>
          <a:bodyPr>
            <a:normAutofit/>
          </a:bodyPr>
          <a:lstStyle/>
          <a:p>
            <a:r>
              <a:rPr lang="en-US" sz="2800" b="1" dirty="0"/>
              <a:t>TO and CO Annotations: Reaction to stem rust trait</a:t>
            </a:r>
          </a:p>
        </p:txBody>
      </p:sp>
    </p:spTree>
    <p:extLst>
      <p:ext uri="{BB962C8B-B14F-4D97-AF65-F5344CB8AC3E}">
        <p14:creationId xmlns:p14="http://schemas.microsoft.com/office/powerpoint/2010/main" val="2141849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Planteome_logo1.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441" y="6174819"/>
            <a:ext cx="1301523" cy="670888"/>
          </a:xfrm>
          <a:prstGeom prst="rect">
            <a:avLst/>
          </a:prstGeom>
        </p:spPr>
      </p:pic>
      <p:sp>
        <p:nvSpPr>
          <p:cNvPr id="3" name="Rectangle 2"/>
          <p:cNvSpPr/>
          <p:nvPr/>
        </p:nvSpPr>
        <p:spPr>
          <a:xfrm>
            <a:off x="2672248" y="6001268"/>
            <a:ext cx="5317738" cy="584775"/>
          </a:xfrm>
          <a:prstGeom prst="rect">
            <a:avLst/>
          </a:prstGeom>
        </p:spPr>
        <p:txBody>
          <a:bodyPr wrap="none">
            <a:spAutoFit/>
          </a:bodyPr>
          <a:lstStyle/>
          <a:p>
            <a:r>
              <a:rPr lang="en-US" sz="3200" dirty="0"/>
              <a:t>https://github.com/Planteome</a:t>
            </a:r>
          </a:p>
        </p:txBody>
      </p:sp>
      <p:pic>
        <p:nvPicPr>
          <p:cNvPr id="11" name="Picture 10" descr="Screen Shot 2016-01-11 at 3.58.32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646" y="1460749"/>
            <a:ext cx="5436259" cy="3985932"/>
          </a:xfrm>
          <a:prstGeom prst="rect">
            <a:avLst/>
          </a:prstGeom>
          <a:ln w="12700">
            <a:solidFill>
              <a:schemeClr val="tx1"/>
            </a:solidFill>
          </a:ln>
        </p:spPr>
      </p:pic>
      <p:sp>
        <p:nvSpPr>
          <p:cNvPr id="12" name="Title 1"/>
          <p:cNvSpPr>
            <a:spLocks noGrp="1"/>
          </p:cNvSpPr>
          <p:nvPr>
            <p:ph type="title"/>
          </p:nvPr>
        </p:nvSpPr>
        <p:spPr>
          <a:xfrm>
            <a:off x="0" y="260069"/>
            <a:ext cx="8369304" cy="894191"/>
          </a:xfrm>
        </p:spPr>
        <p:txBody>
          <a:bodyPr>
            <a:noAutofit/>
          </a:bodyPr>
          <a:lstStyle/>
          <a:p>
            <a:pPr marL="742932" lvl="1" indent="-285744" algn="ctr" defTabSz="457189" rtl="0">
              <a:spcBef>
                <a:spcPts val="600"/>
              </a:spcBef>
              <a:spcAft>
                <a:spcPts val="600"/>
              </a:spcAft>
              <a:defRPr/>
            </a:pPr>
            <a:r>
              <a:rPr lang="en-US" sz="2800" b="1" kern="1200" dirty="0">
                <a:solidFill>
                  <a:prstClr val="black"/>
                </a:solidFill>
                <a:latin typeface="+mj-lt"/>
                <a:ea typeface="+mn-ea"/>
                <a:cs typeface="+mn-cs"/>
              </a:rPr>
              <a:t>Practical tools for ontology development and collaboration- Planteome is available on GitHub</a:t>
            </a:r>
            <a:endParaRPr lang="en-US" sz="2800" b="1" dirty="0">
              <a:latin typeface="+mj-lt"/>
            </a:endParaRPr>
          </a:p>
        </p:txBody>
      </p:sp>
      <p:sp>
        <p:nvSpPr>
          <p:cNvPr id="13" name="TextBox 12"/>
          <p:cNvSpPr txBox="1"/>
          <p:nvPr/>
        </p:nvSpPr>
        <p:spPr>
          <a:xfrm flipH="1">
            <a:off x="6032501" y="1295246"/>
            <a:ext cx="2667004" cy="1938992"/>
          </a:xfrm>
          <a:prstGeom prst="rect">
            <a:avLst/>
          </a:prstGeom>
          <a:solidFill>
            <a:schemeClr val="accent1">
              <a:lumMod val="40000"/>
              <a:lumOff val="60000"/>
            </a:schemeClr>
          </a:solidFill>
        </p:spPr>
        <p:txBody>
          <a:bodyPr wrap="square" rtlCol="0">
            <a:spAutoFit/>
          </a:bodyPr>
          <a:lstStyle/>
          <a:p>
            <a:r>
              <a:rPr lang="en-US" sz="2400" dirty="0"/>
              <a:t>Ontologies are maintained at GitHub for sharing and tracking revisions </a:t>
            </a:r>
          </a:p>
        </p:txBody>
      </p:sp>
      <p:sp>
        <p:nvSpPr>
          <p:cNvPr id="14" name="TextBox 13"/>
          <p:cNvSpPr txBox="1"/>
          <p:nvPr/>
        </p:nvSpPr>
        <p:spPr>
          <a:xfrm>
            <a:off x="6032502" y="3780304"/>
            <a:ext cx="2655831" cy="1938992"/>
          </a:xfrm>
          <a:prstGeom prst="rect">
            <a:avLst/>
          </a:prstGeom>
          <a:solidFill>
            <a:schemeClr val="accent1">
              <a:lumMod val="40000"/>
              <a:lumOff val="60000"/>
            </a:schemeClr>
          </a:solidFill>
        </p:spPr>
        <p:txBody>
          <a:bodyPr wrap="square" rtlCol="0">
            <a:spAutoFit/>
          </a:bodyPr>
          <a:lstStyle/>
          <a:p>
            <a:r>
              <a:rPr lang="en-US" sz="2400" dirty="0"/>
              <a:t>Community feedback- make comments, request terms, and suggest changes</a:t>
            </a:r>
          </a:p>
        </p:txBody>
      </p:sp>
    </p:spTree>
    <p:extLst>
      <p:ext uri="{BB962C8B-B14F-4D97-AF65-F5344CB8AC3E}">
        <p14:creationId xmlns:p14="http://schemas.microsoft.com/office/powerpoint/2010/main" val="904264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356" y="571599"/>
            <a:ext cx="8153400" cy="1084262"/>
          </a:xfrm>
          <a:solidFill>
            <a:schemeClr val="accent2">
              <a:lumMod val="40000"/>
              <a:lumOff val="60000"/>
            </a:schemeClr>
          </a:solidFill>
        </p:spPr>
        <p:txBody>
          <a:bodyPr>
            <a:normAutofit/>
          </a:bodyPr>
          <a:lstStyle/>
          <a:p>
            <a:pPr algn="ctr"/>
            <a:r>
              <a:rPr lang="en-US" sz="2800" b="1" dirty="0"/>
              <a:t>Getting Involved: </a:t>
            </a:r>
            <a:br>
              <a:rPr lang="en-US" sz="2800" b="1" dirty="0"/>
            </a:br>
            <a:r>
              <a:rPr lang="en-US" sz="2800" b="1" dirty="0"/>
              <a:t>How can you contribute and utilize these resources?</a:t>
            </a:r>
            <a:endParaRPr lang="en-US" sz="2800" dirty="0"/>
          </a:p>
        </p:txBody>
      </p:sp>
      <p:pic>
        <p:nvPicPr>
          <p:cNvPr id="4" name="Picture 3" descr="Planteome_logo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313" y="242684"/>
            <a:ext cx="1372254" cy="707348"/>
          </a:xfrm>
          <a:prstGeom prst="rect">
            <a:avLst/>
          </a:prstGeom>
        </p:spPr>
      </p:pic>
      <p:sp>
        <p:nvSpPr>
          <p:cNvPr id="5" name="TextBox 4"/>
          <p:cNvSpPr txBox="1"/>
          <p:nvPr/>
        </p:nvSpPr>
        <p:spPr>
          <a:xfrm>
            <a:off x="2730500" y="3187700"/>
            <a:ext cx="184666" cy="369332"/>
          </a:xfrm>
          <a:prstGeom prst="rect">
            <a:avLst/>
          </a:prstGeom>
          <a:noFill/>
        </p:spPr>
        <p:txBody>
          <a:bodyPr wrap="none" rtlCol="0">
            <a:spAutoFit/>
          </a:bodyPr>
          <a:lstStyle/>
          <a:p>
            <a:endParaRPr lang="en-US" dirty="0"/>
          </a:p>
        </p:txBody>
      </p:sp>
      <p:sp>
        <p:nvSpPr>
          <p:cNvPr id="8" name="TextBox 7"/>
          <p:cNvSpPr txBox="1"/>
          <p:nvPr/>
        </p:nvSpPr>
        <p:spPr>
          <a:xfrm>
            <a:off x="429356" y="1879649"/>
            <a:ext cx="8361487" cy="2985433"/>
          </a:xfrm>
          <a:prstGeom prst="rect">
            <a:avLst/>
          </a:prstGeom>
          <a:noFill/>
        </p:spPr>
        <p:txBody>
          <a:bodyPr wrap="square" rtlCol="0">
            <a:spAutoFit/>
          </a:bodyPr>
          <a:lstStyle/>
          <a:p>
            <a:pPr marL="285750" indent="-285750">
              <a:spcAft>
                <a:spcPts val="1200"/>
              </a:spcAft>
              <a:buFont typeface="Arial"/>
              <a:buChar char="•"/>
            </a:pPr>
            <a:r>
              <a:rPr lang="en-US" sz="2800" dirty="0"/>
              <a:t>Explore annotations and ontologies for your own research work</a:t>
            </a:r>
          </a:p>
          <a:p>
            <a:pPr marL="285750" indent="-285750">
              <a:spcAft>
                <a:spcPts val="1200"/>
              </a:spcAft>
              <a:buFont typeface="Arial"/>
              <a:buChar char="•"/>
            </a:pPr>
            <a:r>
              <a:rPr lang="en-US" sz="2800" dirty="0"/>
              <a:t>Create a </a:t>
            </a:r>
            <a:r>
              <a:rPr lang="en-US" sz="2800" b="1" dirty="0"/>
              <a:t>GitHub account </a:t>
            </a:r>
            <a:r>
              <a:rPr lang="en-US" sz="2800" dirty="0"/>
              <a:t>to request terms, make comments, or share your own ontology</a:t>
            </a:r>
          </a:p>
          <a:p>
            <a:pPr marL="285750" indent="-285750">
              <a:spcAft>
                <a:spcPts val="1200"/>
              </a:spcAft>
              <a:buFont typeface="Arial"/>
              <a:buChar char="•"/>
            </a:pPr>
            <a:r>
              <a:rPr lang="en-US" sz="2800" dirty="0"/>
              <a:t>Annotate your data, and work with us to submit to our repository</a:t>
            </a:r>
          </a:p>
        </p:txBody>
      </p:sp>
      <p:sp>
        <p:nvSpPr>
          <p:cNvPr id="6" name="TextBox 5">
            <a:extLst>
              <a:ext uri="{FF2B5EF4-FFF2-40B4-BE49-F238E27FC236}">
                <a16:creationId xmlns:a16="http://schemas.microsoft.com/office/drawing/2014/main" id="{46DBE0B1-F32E-234D-B7F3-33C73415BB64}"/>
              </a:ext>
            </a:extLst>
          </p:cNvPr>
          <p:cNvSpPr txBox="1"/>
          <p:nvPr/>
        </p:nvSpPr>
        <p:spPr>
          <a:xfrm>
            <a:off x="1011440" y="5419593"/>
            <a:ext cx="7459460" cy="1200329"/>
          </a:xfrm>
          <a:prstGeom prst="rect">
            <a:avLst/>
          </a:prstGeom>
          <a:noFill/>
          <a:ln>
            <a:solidFill>
              <a:schemeClr val="tx1"/>
            </a:solidFill>
          </a:ln>
        </p:spPr>
        <p:txBody>
          <a:bodyPr wrap="square" rtlCol="0">
            <a:spAutoFit/>
          </a:bodyPr>
          <a:lstStyle/>
          <a:p>
            <a:pPr algn="ctr"/>
            <a:r>
              <a:rPr lang="en-US" sz="2400" dirty="0"/>
              <a:t>Recent Publication: </a:t>
            </a:r>
          </a:p>
          <a:p>
            <a:pPr algn="ctr"/>
            <a:r>
              <a:rPr lang="en-US" sz="2400" b="1" dirty="0">
                <a:hlinkClick r:id="" action="ppaction://noaction"/>
              </a:rPr>
              <a:t>The Planteome Database: Nucleic Acids Research,</a:t>
            </a:r>
          </a:p>
          <a:p>
            <a:pPr algn="ctr"/>
            <a:r>
              <a:rPr lang="en-US" sz="2400" b="1" dirty="0">
                <a:hlinkClick r:id="" action="ppaction://noaction"/>
              </a:rPr>
              <a:t> Jan 2018</a:t>
            </a:r>
            <a:endParaRPr lang="en-US" sz="2400" b="1" dirty="0"/>
          </a:p>
        </p:txBody>
      </p:sp>
    </p:spTree>
    <p:extLst>
      <p:ext uri="{BB962C8B-B14F-4D97-AF65-F5344CB8AC3E}">
        <p14:creationId xmlns:p14="http://schemas.microsoft.com/office/powerpoint/2010/main" val="3970969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7" descr="Crop Ontology logo short (CO only).png">
            <a:extLst>
              <a:ext uri="{FF2B5EF4-FFF2-40B4-BE49-F238E27FC236}">
                <a16:creationId xmlns:a16="http://schemas.microsoft.com/office/drawing/2014/main" id="{6B12B7B5-9BEC-0340-A594-2400874D91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56847" y="1143576"/>
            <a:ext cx="858416" cy="558551"/>
          </a:xfrm>
          <a:prstGeom prst="rect">
            <a:avLst/>
          </a:prstGeom>
        </p:spPr>
      </p:pic>
      <p:pic>
        <p:nvPicPr>
          <p:cNvPr id="6" name="Picture 5">
            <a:extLst>
              <a:ext uri="{FF2B5EF4-FFF2-40B4-BE49-F238E27FC236}">
                <a16:creationId xmlns:a16="http://schemas.microsoft.com/office/drawing/2014/main" id="{A6FCC1DA-CFF5-424E-8EDC-E08F60C0F50C}"/>
              </a:ext>
            </a:extLst>
          </p:cNvPr>
          <p:cNvPicPr>
            <a:picLocks noChangeAspect="1"/>
          </p:cNvPicPr>
          <p:nvPr/>
        </p:nvPicPr>
        <p:blipFill>
          <a:blip r:embed="rId3"/>
          <a:stretch>
            <a:fillRect/>
          </a:stretch>
        </p:blipFill>
        <p:spPr>
          <a:xfrm>
            <a:off x="7815263" y="397154"/>
            <a:ext cx="914019" cy="628483"/>
          </a:xfrm>
          <a:prstGeom prst="rect">
            <a:avLst/>
          </a:prstGeom>
        </p:spPr>
      </p:pic>
      <p:grpSp>
        <p:nvGrpSpPr>
          <p:cNvPr id="8" name="Group 7">
            <a:extLst>
              <a:ext uri="{FF2B5EF4-FFF2-40B4-BE49-F238E27FC236}">
                <a16:creationId xmlns:a16="http://schemas.microsoft.com/office/drawing/2014/main" id="{E46C2085-0E03-8148-8FD6-88B01C6B5ADD}"/>
              </a:ext>
            </a:extLst>
          </p:cNvPr>
          <p:cNvGrpSpPr/>
          <p:nvPr/>
        </p:nvGrpSpPr>
        <p:grpSpPr>
          <a:xfrm>
            <a:off x="207171" y="434340"/>
            <a:ext cx="8522113" cy="5989320"/>
            <a:chOff x="207171" y="434340"/>
            <a:chExt cx="8522113" cy="5989320"/>
          </a:xfrm>
        </p:grpSpPr>
        <p:grpSp>
          <p:nvGrpSpPr>
            <p:cNvPr id="2" name="Group 1">
              <a:extLst>
                <a:ext uri="{FF2B5EF4-FFF2-40B4-BE49-F238E27FC236}">
                  <a16:creationId xmlns:a16="http://schemas.microsoft.com/office/drawing/2014/main" id="{98E0A973-E7B5-1649-997A-D21A87B697A5}"/>
                </a:ext>
              </a:extLst>
            </p:cNvPr>
            <p:cNvGrpSpPr/>
            <p:nvPr/>
          </p:nvGrpSpPr>
          <p:grpSpPr>
            <a:xfrm>
              <a:off x="207171" y="434340"/>
              <a:ext cx="8522113" cy="5989320"/>
              <a:chOff x="207171" y="434340"/>
              <a:chExt cx="8522113" cy="5989320"/>
            </a:xfrm>
          </p:grpSpPr>
          <p:pic>
            <p:nvPicPr>
              <p:cNvPr id="29" name="Picture 28"/>
              <p:cNvPicPr>
                <a:picLocks noChangeAspect="1"/>
              </p:cNvPicPr>
              <p:nvPr/>
            </p:nvPicPr>
            <p:blipFill>
              <a:blip r:embed="rId4"/>
              <a:stretch>
                <a:fillRect/>
              </a:stretch>
            </p:blipFill>
            <p:spPr>
              <a:xfrm>
                <a:off x="207171" y="434340"/>
                <a:ext cx="8522113" cy="5989320"/>
              </a:xfrm>
              <a:prstGeom prst="rect">
                <a:avLst/>
              </a:prstGeom>
            </p:spPr>
          </p:pic>
          <p:sp>
            <p:nvSpPr>
              <p:cNvPr id="4" name="TextBox 3">
                <a:extLst>
                  <a:ext uri="{FF2B5EF4-FFF2-40B4-BE49-F238E27FC236}">
                    <a16:creationId xmlns:a16="http://schemas.microsoft.com/office/drawing/2014/main" id="{340D69C1-ED5B-094B-A4F8-1182237D82C6}"/>
                  </a:ext>
                </a:extLst>
              </p:cNvPr>
              <p:cNvSpPr txBox="1"/>
              <p:nvPr/>
            </p:nvSpPr>
            <p:spPr>
              <a:xfrm>
                <a:off x="3962401" y="1078243"/>
                <a:ext cx="4766881" cy="1304973"/>
              </a:xfrm>
              <a:prstGeom prst="rect">
                <a:avLst/>
              </a:prstGeom>
              <a:solidFill>
                <a:schemeClr val="bg1">
                  <a:lumMod val="85000"/>
                </a:schemeClr>
              </a:solidFill>
            </p:spPr>
            <p:txBody>
              <a:bodyPr wrap="square" rtlCol="0">
                <a:spAutoFit/>
              </a:bodyPr>
              <a:lstStyle/>
              <a:p>
                <a:pPr>
                  <a:spcBef>
                    <a:spcPct val="20000"/>
                  </a:spcBef>
                </a:pPr>
                <a:r>
                  <a:rPr lang="en-US" sz="1400" b="1" dirty="0">
                    <a:solidFill>
                      <a:prstClr val="black"/>
                    </a:solidFill>
                  </a:rPr>
                  <a:t>Elizabeth Arnaud, Bioversity:</a:t>
                </a:r>
              </a:p>
              <a:p>
                <a:pPr marL="57149">
                  <a:spcBef>
                    <a:spcPct val="20000"/>
                  </a:spcBef>
                </a:pPr>
                <a:r>
                  <a:rPr lang="en-US" sz="1200" dirty="0">
                    <a:solidFill>
                      <a:prstClr val="black"/>
                    </a:solidFill>
                  </a:rPr>
                  <a:t>Marie-Angélique Laporte, Leo Valette</a:t>
                </a:r>
              </a:p>
              <a:p>
                <a:pPr marL="57149">
                  <a:spcBef>
                    <a:spcPct val="20000"/>
                  </a:spcBef>
                </a:pPr>
                <a:r>
                  <a:rPr lang="en-US" sz="1200" b="1" dirty="0">
                    <a:solidFill>
                      <a:prstClr val="black"/>
                    </a:solidFill>
                  </a:rPr>
                  <a:t>CGIAR:</a:t>
                </a:r>
                <a:endParaRPr lang="en-US" sz="1200" baseline="30000" dirty="0">
                  <a:solidFill>
                    <a:prstClr val="black"/>
                  </a:solidFill>
                </a:endParaRPr>
              </a:p>
              <a:p>
                <a:r>
                  <a:rPr lang="en-US" sz="1200" dirty="0">
                    <a:solidFill>
                      <a:prstClr val="black"/>
                    </a:solidFill>
                  </a:rPr>
                  <a:t>Rosemary Shrestha (CIMMYT), </a:t>
                </a:r>
                <a:r>
                  <a:rPr lang="en-US" sz="1200" dirty="0" err="1">
                    <a:solidFill>
                      <a:prstClr val="black"/>
                    </a:solidFill>
                  </a:rPr>
                  <a:t>Karthika</a:t>
                </a:r>
                <a:r>
                  <a:rPr lang="en-US" sz="1200" dirty="0">
                    <a:solidFill>
                      <a:prstClr val="black"/>
                    </a:solidFill>
                  </a:rPr>
                  <a:t> Rajendran (ICARDA), Agbona Afola (IITA), Omar Benites (CIP), Vilma Hualla (CIP), Jeffery Detras (IRRI)</a:t>
                </a:r>
              </a:p>
              <a:p>
                <a:r>
                  <a:rPr lang="en-US" sz="1200" dirty="0">
                    <a:solidFill>
                      <a:prstClr val="black"/>
                    </a:solidFill>
                  </a:rPr>
                  <a:t>And many others!</a:t>
                </a:r>
              </a:p>
            </p:txBody>
          </p:sp>
        </p:grpSp>
        <p:sp>
          <p:nvSpPr>
            <p:cNvPr id="3" name="Rectangle 2">
              <a:extLst>
                <a:ext uri="{FF2B5EF4-FFF2-40B4-BE49-F238E27FC236}">
                  <a16:creationId xmlns:a16="http://schemas.microsoft.com/office/drawing/2014/main" id="{38D3640C-63C0-BD4B-8916-BFBFD606B075}"/>
                </a:ext>
              </a:extLst>
            </p:cNvPr>
            <p:cNvSpPr/>
            <p:nvPr/>
          </p:nvSpPr>
          <p:spPr>
            <a:xfrm>
              <a:off x="4572000" y="2624447"/>
              <a:ext cx="4157282" cy="28738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descr="A picture containing food, drawing&#10;&#10;Description automatically generated">
            <a:extLst>
              <a:ext uri="{FF2B5EF4-FFF2-40B4-BE49-F238E27FC236}">
                <a16:creationId xmlns:a16="http://schemas.microsoft.com/office/drawing/2014/main" id="{325DE371-4C8F-9F41-B05F-9B39D63426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9795" y="3020865"/>
            <a:ext cx="2943761" cy="551955"/>
          </a:xfrm>
          <a:prstGeom prst="rect">
            <a:avLst/>
          </a:prstGeom>
          <a:solidFill>
            <a:schemeClr val="bg2">
              <a:lumMod val="75000"/>
            </a:schemeClr>
          </a:solidFill>
        </p:spPr>
      </p:pic>
      <p:sp>
        <p:nvSpPr>
          <p:cNvPr id="12" name="TextBox 11">
            <a:extLst>
              <a:ext uri="{FF2B5EF4-FFF2-40B4-BE49-F238E27FC236}">
                <a16:creationId xmlns:a16="http://schemas.microsoft.com/office/drawing/2014/main" id="{448E87E3-CBEE-CE40-A24E-4D97C046AB10}"/>
              </a:ext>
            </a:extLst>
          </p:cNvPr>
          <p:cNvSpPr txBox="1"/>
          <p:nvPr/>
        </p:nvSpPr>
        <p:spPr>
          <a:xfrm>
            <a:off x="4468227" y="3673076"/>
            <a:ext cx="3663536" cy="590931"/>
          </a:xfrm>
          <a:prstGeom prst="rect">
            <a:avLst/>
          </a:prstGeom>
          <a:solidFill>
            <a:schemeClr val="bg1">
              <a:lumMod val="85000"/>
            </a:schemeClr>
          </a:solidFill>
        </p:spPr>
        <p:txBody>
          <a:bodyPr wrap="square" rtlCol="0">
            <a:spAutoFit/>
          </a:bodyPr>
          <a:lstStyle/>
          <a:p>
            <a:pPr>
              <a:spcBef>
                <a:spcPct val="20000"/>
              </a:spcBef>
            </a:pPr>
            <a:r>
              <a:rPr lang="en-US" dirty="0"/>
              <a:t>Victoria </a:t>
            </a:r>
            <a:r>
              <a:rPr lang="en-US" dirty="0" err="1"/>
              <a:t>Carollo</a:t>
            </a:r>
            <a:r>
              <a:rPr lang="en-US" dirty="0"/>
              <a:t> Blake</a:t>
            </a:r>
            <a:r>
              <a:rPr lang="en-US" baseline="30000" dirty="0"/>
              <a:t>, </a:t>
            </a:r>
            <a:r>
              <a:rPr lang="en-US" dirty="0" err="1"/>
              <a:t>Taner</a:t>
            </a:r>
            <a:r>
              <a:rPr lang="en-US" dirty="0"/>
              <a:t> Z. Sen</a:t>
            </a:r>
          </a:p>
          <a:p>
            <a:pPr>
              <a:spcBef>
                <a:spcPct val="20000"/>
              </a:spcBef>
            </a:pPr>
            <a:r>
              <a:rPr lang="en-US" sz="1200" dirty="0">
                <a:solidFill>
                  <a:prstClr val="black"/>
                </a:solidFill>
              </a:rPr>
              <a:t>and the GrainGenes Team</a:t>
            </a:r>
          </a:p>
        </p:txBody>
      </p:sp>
    </p:spTree>
    <p:extLst>
      <p:ext uri="{BB962C8B-B14F-4D97-AF65-F5344CB8AC3E}">
        <p14:creationId xmlns:p14="http://schemas.microsoft.com/office/powerpoint/2010/main" val="843501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eceta Head ligh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5"/>
          <p:cNvSpPr txBox="1"/>
          <p:nvPr/>
        </p:nvSpPr>
        <p:spPr>
          <a:xfrm>
            <a:off x="2480735" y="609603"/>
            <a:ext cx="2531532" cy="646331"/>
          </a:xfrm>
          <a:prstGeom prst="rect">
            <a:avLst/>
          </a:prstGeom>
          <a:solidFill>
            <a:schemeClr val="tx2">
              <a:lumMod val="20000"/>
              <a:lumOff val="80000"/>
            </a:schemeClr>
          </a:solidFill>
        </p:spPr>
        <p:txBody>
          <a:bodyPr wrap="square" rtlCol="0">
            <a:spAutoFit/>
          </a:bodyPr>
          <a:lstStyle/>
          <a:p>
            <a:r>
              <a:rPr lang="en-US" sz="3600" dirty="0"/>
              <a:t>Thank you!</a:t>
            </a:r>
          </a:p>
        </p:txBody>
      </p:sp>
    </p:spTree>
    <p:extLst>
      <p:ext uri="{BB962C8B-B14F-4D97-AF65-F5344CB8AC3E}">
        <p14:creationId xmlns:p14="http://schemas.microsoft.com/office/powerpoint/2010/main" val="2702421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54508"/>
            <a:ext cx="7975600" cy="673629"/>
          </a:xfrm>
        </p:spPr>
        <p:txBody>
          <a:bodyPr>
            <a:normAutofit/>
          </a:bodyPr>
          <a:lstStyle/>
          <a:p>
            <a:r>
              <a:rPr lang="en-US" sz="3600" dirty="0"/>
              <a:t>Useful links:</a:t>
            </a:r>
          </a:p>
        </p:txBody>
      </p:sp>
      <p:pic>
        <p:nvPicPr>
          <p:cNvPr id="5" name="Picture 4" descr="Planteome_logo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3658" y="347562"/>
            <a:ext cx="1087828" cy="560736"/>
          </a:xfrm>
          <a:prstGeom prst="rect">
            <a:avLst/>
          </a:prstGeom>
        </p:spPr>
      </p:pic>
      <p:sp>
        <p:nvSpPr>
          <p:cNvPr id="3" name="TextBox 2"/>
          <p:cNvSpPr txBox="1"/>
          <p:nvPr/>
        </p:nvSpPr>
        <p:spPr>
          <a:xfrm>
            <a:off x="347272" y="627930"/>
            <a:ext cx="8796728" cy="5632311"/>
          </a:xfrm>
          <a:prstGeom prst="rect">
            <a:avLst/>
          </a:prstGeom>
          <a:noFill/>
        </p:spPr>
        <p:txBody>
          <a:bodyPr wrap="square" rtlCol="0">
            <a:spAutoFit/>
          </a:bodyPr>
          <a:lstStyle/>
          <a:p>
            <a:r>
              <a:rPr lang="en-US" sz="2000" dirty="0"/>
              <a:t>Planteome homepage: </a:t>
            </a:r>
            <a:r>
              <a:rPr lang="en-US" sz="2000" dirty="0">
                <a:hlinkClick r:id="rId3"/>
              </a:rPr>
              <a:t>http://planteome.org/</a:t>
            </a:r>
            <a:endParaRPr lang="en-US" sz="2000" dirty="0"/>
          </a:p>
          <a:p>
            <a:endParaRPr lang="en-US" sz="2000" dirty="0"/>
          </a:p>
          <a:p>
            <a:r>
              <a:rPr lang="en-US" sz="2000" dirty="0"/>
              <a:t>Development site:  </a:t>
            </a:r>
            <a:r>
              <a:rPr lang="en-US" sz="2000" dirty="0">
                <a:hlinkClick r:id="rId4"/>
              </a:rPr>
              <a:t>http://dev.planteome.org/</a:t>
            </a:r>
            <a:endParaRPr lang="en-US" sz="2000" dirty="0"/>
          </a:p>
          <a:p>
            <a:endParaRPr lang="en-US" sz="2000" dirty="0"/>
          </a:p>
          <a:p>
            <a:r>
              <a:rPr lang="en-US" sz="2000" dirty="0"/>
              <a:t>CyVerse Mirror site: </a:t>
            </a:r>
            <a:r>
              <a:rPr lang="en-US" sz="2000" dirty="0">
                <a:hlinkClick r:id="rId5"/>
              </a:rPr>
              <a:t>http://</a:t>
            </a:r>
            <a:r>
              <a:rPr lang="en-US" sz="2000" dirty="0" err="1">
                <a:hlinkClick r:id="rId5"/>
              </a:rPr>
              <a:t>draco.cyverse.org</a:t>
            </a:r>
            <a:r>
              <a:rPr lang="en-US" sz="2000" dirty="0">
                <a:hlinkClick r:id="rId5"/>
              </a:rPr>
              <a:t>/amigo</a:t>
            </a:r>
            <a:endParaRPr lang="en-US" sz="2000" dirty="0"/>
          </a:p>
          <a:p>
            <a:endParaRPr lang="en-US" sz="2000" dirty="0"/>
          </a:p>
          <a:p>
            <a:r>
              <a:rPr lang="en-US" sz="2000" dirty="0"/>
              <a:t>Planteome on GitHub:  </a:t>
            </a:r>
            <a:r>
              <a:rPr lang="en-US" sz="2000" dirty="0">
                <a:hlinkClick r:id="rId6"/>
              </a:rPr>
              <a:t>https://github.com/Planteome</a:t>
            </a:r>
            <a:endParaRPr lang="en-US" sz="2000" dirty="0"/>
          </a:p>
          <a:p>
            <a:endParaRPr lang="en-US" sz="2000" dirty="0"/>
          </a:p>
          <a:p>
            <a:r>
              <a:rPr lang="en-US" sz="2000" dirty="0"/>
              <a:t>Plant Ontology Issue tracker: </a:t>
            </a:r>
            <a:r>
              <a:rPr lang="en-US" sz="2000" dirty="0">
                <a:hlinkClick r:id="rId7"/>
              </a:rPr>
              <a:t>https://github.com/Planteome/plant-ontology/issues</a:t>
            </a:r>
            <a:endParaRPr lang="en-US" sz="2000" dirty="0"/>
          </a:p>
          <a:p>
            <a:endParaRPr lang="en-US" sz="2000" dirty="0"/>
          </a:p>
          <a:p>
            <a:r>
              <a:rPr lang="en-US" sz="2000" dirty="0"/>
              <a:t>Plant Trait Ontology Issue tracker: </a:t>
            </a:r>
            <a:r>
              <a:rPr lang="en-US" sz="2000" dirty="0">
                <a:hlinkClick r:id="rId8"/>
              </a:rPr>
              <a:t>https://github.com/Planteome/plant-trait-ontology/issues</a:t>
            </a:r>
            <a:endParaRPr lang="en-US" sz="2000" dirty="0"/>
          </a:p>
          <a:p>
            <a:endParaRPr lang="en-US" sz="2000" dirty="0"/>
          </a:p>
          <a:p>
            <a:r>
              <a:rPr lang="en-US" sz="2000" dirty="0"/>
              <a:t>Plant Experimental Conditions Ontology Issue tracker: </a:t>
            </a:r>
            <a:r>
              <a:rPr lang="en-US" sz="2000" dirty="0">
                <a:hlinkClick r:id="rId9"/>
              </a:rPr>
              <a:t>https://github.com/Planteome/plant-environment-ontology/issues</a:t>
            </a:r>
            <a:endParaRPr lang="en-US" sz="2000" dirty="0"/>
          </a:p>
          <a:p>
            <a:endParaRPr lang="en-US" sz="2000" dirty="0"/>
          </a:p>
          <a:p>
            <a:r>
              <a:rPr lang="en-US" sz="2000" dirty="0"/>
              <a:t>Planteome data files in </a:t>
            </a:r>
            <a:r>
              <a:rPr lang="en-US" sz="2000" dirty="0" err="1"/>
              <a:t>Gaf</a:t>
            </a:r>
            <a:r>
              <a:rPr lang="en-US" sz="2000" dirty="0"/>
              <a:t> 2.0 format: </a:t>
            </a:r>
            <a:r>
              <a:rPr lang="en-US" sz="2000" dirty="0">
                <a:hlinkClick r:id="rId10"/>
              </a:rPr>
              <a:t>http://palea.cgrb.oregonstate.edu/viewsvn/associations/</a:t>
            </a:r>
            <a:endParaRPr lang="en-US" sz="2000" dirty="0"/>
          </a:p>
        </p:txBody>
      </p:sp>
    </p:spTree>
    <p:extLst>
      <p:ext uri="{BB962C8B-B14F-4D97-AF65-F5344CB8AC3E}">
        <p14:creationId xmlns:p14="http://schemas.microsoft.com/office/powerpoint/2010/main" val="3419017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3BB50-0A4A-B940-A9E4-7180A37F8DBD}"/>
              </a:ext>
            </a:extLst>
          </p:cNvPr>
          <p:cNvSpPr>
            <a:spLocks noGrp="1"/>
          </p:cNvSpPr>
          <p:nvPr>
            <p:ph type="title"/>
          </p:nvPr>
        </p:nvSpPr>
        <p:spPr>
          <a:xfrm>
            <a:off x="729858" y="416019"/>
            <a:ext cx="7464116" cy="876811"/>
          </a:xfrm>
        </p:spPr>
        <p:txBody>
          <a:bodyPr>
            <a:normAutofit/>
          </a:bodyPr>
          <a:lstStyle/>
          <a:p>
            <a:pPr algn="ctr"/>
            <a:r>
              <a:rPr lang="en-US" sz="3600" b="1" dirty="0"/>
              <a:t>Goals of the Planteome Project:</a:t>
            </a:r>
          </a:p>
        </p:txBody>
      </p:sp>
      <p:sp>
        <p:nvSpPr>
          <p:cNvPr id="3" name="Content Placeholder 2">
            <a:extLst>
              <a:ext uri="{FF2B5EF4-FFF2-40B4-BE49-F238E27FC236}">
                <a16:creationId xmlns:a16="http://schemas.microsoft.com/office/drawing/2014/main" id="{617228BE-1FEA-6147-B718-96D7ADA0BF09}"/>
              </a:ext>
            </a:extLst>
          </p:cNvPr>
          <p:cNvSpPr>
            <a:spLocks noGrp="1"/>
          </p:cNvSpPr>
          <p:nvPr>
            <p:ph idx="1"/>
          </p:nvPr>
        </p:nvSpPr>
        <p:spPr>
          <a:xfrm>
            <a:off x="628650" y="1225211"/>
            <a:ext cx="7886700" cy="4351339"/>
          </a:xfrm>
        </p:spPr>
        <p:txBody>
          <a:bodyPr>
            <a:normAutofit fontScale="92500" lnSpcReduction="10000"/>
          </a:bodyPr>
          <a:lstStyle/>
          <a:p>
            <a:pPr indent="-382059" eaLnBrk="0">
              <a:defRPr/>
            </a:pPr>
            <a:endParaRPr lang="en-US" sz="3200" dirty="0">
              <a:latin typeface="Arial"/>
              <a:cs typeface="Arial"/>
            </a:endParaRPr>
          </a:p>
          <a:p>
            <a:pPr marL="168275" indent="-168275">
              <a:spcAft>
                <a:spcPts val="600"/>
              </a:spcAft>
            </a:pPr>
            <a:r>
              <a:rPr lang="en-US" dirty="0"/>
              <a:t>Develop and maintain a network of reference ontologies</a:t>
            </a:r>
          </a:p>
          <a:p>
            <a:pPr marL="168275" indent="-168275">
              <a:spcAft>
                <a:spcPts val="600"/>
              </a:spcAft>
            </a:pPr>
            <a:r>
              <a:rPr lang="en-US" dirty="0"/>
              <a:t>Link plant traits, phenotypes, gene expression, genomes and genetic diversity data across a wide range of plant species on a centralized platform</a:t>
            </a:r>
          </a:p>
          <a:p>
            <a:pPr marL="168275" indent="-168275">
              <a:spcAft>
                <a:spcPts val="600"/>
              </a:spcAft>
            </a:pPr>
            <a:r>
              <a:rPr lang="en-US" dirty="0"/>
              <a:t>Align reference ontologies with descriptors from species-specific vocabularies to link to breeding data </a:t>
            </a:r>
          </a:p>
          <a:p>
            <a:pPr marL="168275" indent="-168275">
              <a:spcAft>
                <a:spcPts val="600"/>
              </a:spcAft>
            </a:pPr>
            <a:r>
              <a:rPr lang="en-US" dirty="0">
                <a:cs typeface="Arial"/>
              </a:rPr>
              <a:t>Create mappings (links) to other ontologies and databases</a:t>
            </a:r>
          </a:p>
        </p:txBody>
      </p:sp>
      <p:pic>
        <p:nvPicPr>
          <p:cNvPr id="5" name="Picture 4" descr="Planteome_logo1.pdf">
            <a:extLst>
              <a:ext uri="{FF2B5EF4-FFF2-40B4-BE49-F238E27FC236}">
                <a16:creationId xmlns:a16="http://schemas.microsoft.com/office/drawing/2014/main" id="{DA4CF038-5791-4042-9815-EC3C402F5CE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386" y="5576550"/>
            <a:ext cx="2058541" cy="1061104"/>
          </a:xfrm>
          <a:prstGeom prst="rect">
            <a:avLst/>
          </a:prstGeom>
        </p:spPr>
      </p:pic>
      <p:pic>
        <p:nvPicPr>
          <p:cNvPr id="6" name="Picture 5" descr="Oregon_State_University_logo_trans.png">
            <a:extLst>
              <a:ext uri="{FF2B5EF4-FFF2-40B4-BE49-F238E27FC236}">
                <a16:creationId xmlns:a16="http://schemas.microsoft.com/office/drawing/2014/main" id="{1D61D3C3-7A08-FA43-83DE-AA4362A0F52C}"/>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816700" y="5947336"/>
            <a:ext cx="2222584" cy="889035"/>
          </a:xfrm>
          <a:prstGeom prst="rect">
            <a:avLst/>
          </a:prstGeom>
        </p:spPr>
      </p:pic>
    </p:spTree>
    <p:extLst>
      <p:ext uri="{BB962C8B-B14F-4D97-AF65-F5344CB8AC3E}">
        <p14:creationId xmlns:p14="http://schemas.microsoft.com/office/powerpoint/2010/main" val="1789874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lanteome_logo1.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04005"/>
            <a:ext cx="1089147" cy="622496"/>
          </a:xfrm>
          <a:prstGeom prst="rect">
            <a:avLst/>
          </a:prstGeom>
        </p:spPr>
      </p:pic>
      <p:sp>
        <p:nvSpPr>
          <p:cNvPr id="3" name="Content Placeholder 2"/>
          <p:cNvSpPr>
            <a:spLocks noGrp="1"/>
          </p:cNvSpPr>
          <p:nvPr>
            <p:ph idx="1"/>
          </p:nvPr>
        </p:nvSpPr>
        <p:spPr>
          <a:xfrm>
            <a:off x="829083" y="2743199"/>
            <a:ext cx="7304117" cy="3659736"/>
          </a:xfrm>
          <a:solidFill>
            <a:schemeClr val="accent6">
              <a:lumMod val="20000"/>
              <a:lumOff val="80000"/>
            </a:schemeClr>
          </a:solidFill>
        </p:spPr>
        <p:txBody>
          <a:bodyPr>
            <a:noAutofit/>
          </a:bodyPr>
          <a:lstStyle/>
          <a:p>
            <a:pPr marL="0" indent="0">
              <a:buNone/>
            </a:pPr>
            <a:r>
              <a:rPr lang="en-US" sz="2400" b="1" dirty="0"/>
              <a:t>Current status of annotation data:</a:t>
            </a:r>
          </a:p>
          <a:p>
            <a:pPr marL="342891" indent="-342891"/>
            <a:r>
              <a:rPr lang="en-US" sz="2400" dirty="0"/>
              <a:t>Ontology-based annotations to data objects</a:t>
            </a:r>
            <a:r>
              <a:rPr lang="en-US" sz="2000" dirty="0"/>
              <a:t>:</a:t>
            </a:r>
            <a:r>
              <a:rPr lang="en-US" sz="2400" dirty="0"/>
              <a:t> ~19.8 M</a:t>
            </a:r>
          </a:p>
          <a:p>
            <a:pPr marL="342891" indent="-342891"/>
            <a:r>
              <a:rPr lang="en-US" sz="2400" dirty="0"/>
              <a:t>Bioentities (data objects):  ~3.1 M</a:t>
            </a:r>
          </a:p>
          <a:p>
            <a:pPr marL="800080" lvl="3" indent="-342891"/>
            <a:r>
              <a:rPr lang="en-US" dirty="0"/>
              <a:t>genes and gene products</a:t>
            </a:r>
          </a:p>
          <a:p>
            <a:pPr marL="800080" lvl="3" indent="-342891"/>
            <a:r>
              <a:rPr lang="en-US" dirty="0"/>
              <a:t>germplasm sources</a:t>
            </a:r>
          </a:p>
          <a:p>
            <a:pPr marL="800080" lvl="3" indent="-342891"/>
            <a:r>
              <a:rPr lang="en-US" dirty="0"/>
              <a:t>QTLs</a:t>
            </a:r>
          </a:p>
          <a:p>
            <a:pPr marL="342891" lvl="2" indent="-342891"/>
            <a:r>
              <a:rPr lang="en-US" dirty="0"/>
              <a:t> Covers more than 124 taxa, sourced from ~30 database sources</a:t>
            </a:r>
            <a:endParaRPr lang="en-US" b="1" dirty="0"/>
          </a:p>
          <a:p>
            <a:pPr marL="342891" lvl="2" indent="-342891"/>
            <a:r>
              <a:rPr lang="en-US" b="1" dirty="0"/>
              <a:t>Ontologies integrated for use by over 40 major plant biology resources</a:t>
            </a:r>
          </a:p>
          <a:p>
            <a:pPr marL="342891" lvl="2" indent="-342891"/>
            <a:endParaRPr lang="en-US" b="1" dirty="0"/>
          </a:p>
        </p:txBody>
      </p:sp>
      <p:sp>
        <p:nvSpPr>
          <p:cNvPr id="2" name="Title 1"/>
          <p:cNvSpPr>
            <a:spLocks noGrp="1"/>
          </p:cNvSpPr>
          <p:nvPr>
            <p:ph type="title"/>
          </p:nvPr>
        </p:nvSpPr>
        <p:spPr>
          <a:xfrm>
            <a:off x="544571" y="101219"/>
            <a:ext cx="7873139" cy="694253"/>
          </a:xfrm>
        </p:spPr>
        <p:txBody>
          <a:bodyPr>
            <a:normAutofit/>
          </a:bodyPr>
          <a:lstStyle/>
          <a:p>
            <a:pPr algn="ctr"/>
            <a:r>
              <a:rPr lang="en-US" sz="3600" b="1" dirty="0"/>
              <a:t>Planteome Database 4.0</a:t>
            </a:r>
          </a:p>
        </p:txBody>
      </p:sp>
      <p:sp>
        <p:nvSpPr>
          <p:cNvPr id="6" name="TextBox 5"/>
          <p:cNvSpPr txBox="1"/>
          <p:nvPr/>
        </p:nvSpPr>
        <p:spPr>
          <a:xfrm>
            <a:off x="290242" y="842321"/>
            <a:ext cx="8672945" cy="1569660"/>
          </a:xfrm>
          <a:prstGeom prst="rect">
            <a:avLst/>
          </a:prstGeom>
          <a:solidFill>
            <a:schemeClr val="accent3">
              <a:lumMod val="40000"/>
              <a:lumOff val="60000"/>
            </a:schemeClr>
          </a:solidFill>
        </p:spPr>
        <p:txBody>
          <a:bodyPr wrap="square" rtlCol="0">
            <a:spAutoFit/>
          </a:bodyPr>
          <a:lstStyle/>
          <a:p>
            <a:pPr marL="285744" indent="-285744">
              <a:buFont typeface="Arial"/>
              <a:buChar char="•"/>
            </a:pPr>
            <a:r>
              <a:rPr lang="en-US" sz="2400" dirty="0"/>
              <a:t>Reference Ontologies for Plant Biology- PO, TO, PECO and PSO</a:t>
            </a:r>
          </a:p>
          <a:p>
            <a:pPr marL="285744" indent="-285744">
              <a:buFont typeface="Arial"/>
              <a:buChar char="•"/>
            </a:pPr>
            <a:r>
              <a:rPr lang="en-US" sz="2400" dirty="0"/>
              <a:t>Species-specific Crop Ontologies (CO):</a:t>
            </a:r>
          </a:p>
          <a:p>
            <a:pPr marL="573074" lvl="1" indent="-285744">
              <a:buFont typeface="Arial"/>
              <a:buChar char="•"/>
            </a:pPr>
            <a:r>
              <a:rPr lang="en-US" sz="2400" b="1" dirty="0"/>
              <a:t>cassava, lentil, maize, pigeon pea, potato, rice, sorghum, soybean, sweet potato, wheat, yam</a:t>
            </a:r>
          </a:p>
        </p:txBody>
      </p:sp>
      <p:pic>
        <p:nvPicPr>
          <p:cNvPr id="7" name="Picture 17" descr="Crop Ontology logo short (CO only).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42300" y="6109578"/>
            <a:ext cx="901700" cy="586715"/>
          </a:xfrm>
          <a:prstGeom prst="rect">
            <a:avLst/>
          </a:prstGeom>
        </p:spPr>
      </p:pic>
    </p:spTree>
    <p:extLst>
      <p:ext uri="{BB962C8B-B14F-4D97-AF65-F5344CB8AC3E}">
        <p14:creationId xmlns:p14="http://schemas.microsoft.com/office/powerpoint/2010/main" val="977539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018" y="121501"/>
            <a:ext cx="6098176" cy="609600"/>
          </a:xfrm>
        </p:spPr>
        <p:txBody>
          <a:bodyPr>
            <a:normAutofit/>
          </a:bodyPr>
          <a:lstStyle/>
          <a:p>
            <a:r>
              <a:rPr lang="en-US" sz="3600" b="1" dirty="0"/>
              <a:t>Reference Ontologies for Plants</a:t>
            </a:r>
          </a:p>
        </p:txBody>
      </p:sp>
      <p:sp>
        <p:nvSpPr>
          <p:cNvPr id="5" name="Line 2"/>
          <p:cNvSpPr>
            <a:spLocks noChangeShapeType="1"/>
          </p:cNvSpPr>
          <p:nvPr/>
        </p:nvSpPr>
        <p:spPr bwMode="auto">
          <a:xfrm>
            <a:off x="2419351" y="2273300"/>
            <a:ext cx="0" cy="0"/>
          </a:xfrm>
          <a:prstGeom prst="line">
            <a:avLst/>
          </a:prstGeom>
          <a:noFill/>
          <a:ln w="12700" cap="rnd">
            <a:solidFill>
              <a:srgbClr val="000000"/>
            </a:solidFill>
            <a:round/>
            <a:headEnd/>
            <a:tailEnd/>
          </a:ln>
          <a:extLst>
            <a:ext uri="{909E8E84-426E-40dd-AFC4-6F175D3DCCD1}">
              <a14:hiddenFill xmlns:a14="http://schemas.microsoft.com/office/drawing/2010/main" xmlns="">
                <a:noFill/>
              </a14:hiddenFill>
            </a:ext>
          </a:extLst>
        </p:spPr>
        <p:txBody>
          <a:bodyPr/>
          <a:lstStyle/>
          <a:p>
            <a:pPr fontAlgn="base">
              <a:spcBef>
                <a:spcPct val="0"/>
              </a:spcBef>
              <a:spcAft>
                <a:spcPct val="0"/>
              </a:spcAft>
            </a:pPr>
            <a:endParaRPr lang="en-US" sz="1351" dirty="0">
              <a:solidFill>
                <a:prstClr val="black"/>
              </a:solidFill>
              <a:latin typeface="Arial" charset="0"/>
              <a:cs typeface="Arial" charset="0"/>
            </a:endParaRPr>
          </a:p>
        </p:txBody>
      </p:sp>
      <p:sp>
        <p:nvSpPr>
          <p:cNvPr id="6" name="Line 3"/>
          <p:cNvSpPr>
            <a:spLocks noChangeShapeType="1"/>
          </p:cNvSpPr>
          <p:nvPr/>
        </p:nvSpPr>
        <p:spPr bwMode="auto">
          <a:xfrm>
            <a:off x="2419351" y="2273300"/>
            <a:ext cx="0" cy="0"/>
          </a:xfrm>
          <a:prstGeom prst="line">
            <a:avLst/>
          </a:prstGeom>
          <a:noFill/>
          <a:ln w="12700" cap="rnd">
            <a:solidFill>
              <a:srgbClr val="000000"/>
            </a:solidFill>
            <a:round/>
            <a:headEnd/>
            <a:tailEnd/>
          </a:ln>
          <a:extLst>
            <a:ext uri="{909E8E84-426E-40dd-AFC4-6F175D3DCCD1}">
              <a14:hiddenFill xmlns:a14="http://schemas.microsoft.com/office/drawing/2010/main" xmlns="">
                <a:noFill/>
              </a14:hiddenFill>
            </a:ext>
          </a:extLst>
        </p:spPr>
        <p:txBody>
          <a:bodyPr/>
          <a:lstStyle/>
          <a:p>
            <a:pPr fontAlgn="base">
              <a:spcBef>
                <a:spcPct val="0"/>
              </a:spcBef>
              <a:spcAft>
                <a:spcPct val="0"/>
              </a:spcAft>
            </a:pPr>
            <a:endParaRPr lang="en-US" sz="1351" dirty="0">
              <a:solidFill>
                <a:prstClr val="black"/>
              </a:solidFill>
              <a:latin typeface="Arial" charset="0"/>
              <a:cs typeface="Arial" charset="0"/>
            </a:endParaRPr>
          </a:p>
        </p:txBody>
      </p:sp>
      <p:graphicFrame>
        <p:nvGraphicFramePr>
          <p:cNvPr id="7" name="Group 4"/>
          <p:cNvGraphicFramePr>
            <a:graphicFrameLocks noGrp="1"/>
          </p:cNvGraphicFramePr>
          <p:nvPr>
            <p:extLst>
              <p:ext uri="{D42A27DB-BD31-4B8C-83A1-F6EECF244321}">
                <p14:modId xmlns:p14="http://schemas.microsoft.com/office/powerpoint/2010/main" val="638144973"/>
              </p:ext>
            </p:extLst>
          </p:nvPr>
        </p:nvGraphicFramePr>
        <p:xfrm>
          <a:off x="165101" y="876305"/>
          <a:ext cx="8750302" cy="4864105"/>
        </p:xfrm>
        <a:graphic>
          <a:graphicData uri="http://schemas.openxmlformats.org/drawingml/2006/table">
            <a:tbl>
              <a:tblPr/>
              <a:tblGrid>
                <a:gridCol w="605508">
                  <a:extLst>
                    <a:ext uri="{9D8B030D-6E8A-4147-A177-3AD203B41FA5}">
                      <a16:colId xmlns:a16="http://schemas.microsoft.com/office/drawing/2014/main" val="20000"/>
                    </a:ext>
                  </a:extLst>
                </a:gridCol>
                <a:gridCol w="1379995">
                  <a:extLst>
                    <a:ext uri="{9D8B030D-6E8A-4147-A177-3AD203B41FA5}">
                      <a16:colId xmlns:a16="http://schemas.microsoft.com/office/drawing/2014/main" val="20001"/>
                    </a:ext>
                  </a:extLst>
                </a:gridCol>
                <a:gridCol w="3005597">
                  <a:extLst>
                    <a:ext uri="{9D8B030D-6E8A-4147-A177-3AD203B41FA5}">
                      <a16:colId xmlns:a16="http://schemas.microsoft.com/office/drawing/2014/main" val="20002"/>
                    </a:ext>
                  </a:extLst>
                </a:gridCol>
                <a:gridCol w="558800">
                  <a:extLst>
                    <a:ext uri="{9D8B030D-6E8A-4147-A177-3AD203B41FA5}">
                      <a16:colId xmlns:a16="http://schemas.microsoft.com/office/drawing/2014/main" val="20003"/>
                    </a:ext>
                  </a:extLst>
                </a:gridCol>
                <a:gridCol w="1755039">
                  <a:extLst>
                    <a:ext uri="{9D8B030D-6E8A-4147-A177-3AD203B41FA5}">
                      <a16:colId xmlns:a16="http://schemas.microsoft.com/office/drawing/2014/main" val="20004"/>
                    </a:ext>
                  </a:extLst>
                </a:gridCol>
                <a:gridCol w="1445363">
                  <a:extLst>
                    <a:ext uri="{9D8B030D-6E8A-4147-A177-3AD203B41FA5}">
                      <a16:colId xmlns:a16="http://schemas.microsoft.com/office/drawing/2014/main" val="20005"/>
                    </a:ext>
                  </a:extLst>
                </a:gridCol>
              </a:tblGrid>
              <a:tr h="345815">
                <a:tc rowSpan="7">
                  <a:txBody>
                    <a:bodyPr/>
                    <a:lstStyle/>
                    <a:p>
                      <a:pPr marL="0" marR="0" lvl="0" indent="0" algn="r" defTabSz="914400" rtl="0" eaLnBrk="0" fontAlgn="base" latinLnBrk="0" hangingPunct="0">
                        <a:lnSpc>
                          <a:spcPct val="100000"/>
                        </a:lnSpc>
                        <a:spcBef>
                          <a:spcPct val="0"/>
                        </a:spcBef>
                        <a:spcAft>
                          <a:spcPct val="0"/>
                        </a:spcAft>
                        <a:buClrTx/>
                        <a:buSzPct val="100000"/>
                        <a:buFont typeface="Times New Roman" pitchFamily="18" charset="0"/>
                        <a:buNone/>
                        <a:tabLst/>
                      </a:pPr>
                      <a:r>
                        <a:rPr kumimoji="0" lang="en-US" sz="1600" b="0" i="0" u="none" strike="noStrike" cap="none" normalizeH="0" baseline="0" dirty="0">
                          <a:ln>
                            <a:noFill/>
                          </a:ln>
                          <a:solidFill>
                            <a:schemeClr val="tx1"/>
                          </a:solidFill>
                          <a:effectLst/>
                          <a:latin typeface="Arial" pitchFamily="34" charset="0"/>
                          <a:cs typeface="Arial" pitchFamily="34" charset="0"/>
                        </a:rPr>
                        <a:t>        </a:t>
                      </a:r>
                      <a:endParaRPr kumimoji="0" lang="en-US" sz="1600" b="0" i="0" u="none" strike="noStrike" kern="1200" cap="none" normalizeH="0" baseline="0" dirty="0">
                        <a:ln>
                          <a:noFill/>
                        </a:ln>
                        <a:solidFill>
                          <a:schemeClr val="tx1"/>
                        </a:solidFill>
                        <a:effectLst/>
                        <a:latin typeface="Arial" pitchFamily="34" charset="0"/>
                        <a:ea typeface="+mn-ea"/>
                        <a:cs typeface="Arial" pitchFamily="34" charset="0"/>
                      </a:endParaRPr>
                    </a:p>
                  </a:txBody>
                  <a:tcPr marL="0" marR="0" marT="45716" marB="45716" vert="vert270" anchor="ctr" horzOverflow="overflow">
                    <a:lnL w="28575" cap="flat" cmpd="sng" algn="ctr">
                      <a:solidFill>
                        <a:srgbClr val="CC3300"/>
                      </a:solidFill>
                      <a:prstDash val="solid"/>
                      <a:round/>
                      <a:headEnd type="none" w="med" len="med"/>
                      <a:tailEnd type="none" w="med" len="med"/>
                    </a:lnL>
                    <a:lnR w="12700" cap="flat" cmpd="sng" algn="ctr">
                      <a:solidFill>
                        <a:srgbClr val="CC3300"/>
                      </a:solidFill>
                      <a:prstDash val="solid"/>
                      <a:round/>
                      <a:headEnd type="none" w="med" len="med"/>
                      <a:tailEnd type="none" w="med" len="med"/>
                    </a:lnR>
                    <a:lnT w="28575" cap="flat" cmpd="sng" algn="ctr">
                      <a:solidFill>
                        <a:srgbClr val="CC3300"/>
                      </a:solidFill>
                      <a:prstDash val="solid"/>
                      <a:round/>
                      <a:headEnd type="none" w="med" len="med"/>
                      <a:tailEnd type="none" w="med" len="med"/>
                    </a:lnT>
                    <a:lnB w="28575" cap="flat" cmpd="sng" algn="ctr">
                      <a:solidFill>
                        <a:srgbClr val="CC3300"/>
                      </a:solidFill>
                      <a:prstDash val="solid"/>
                      <a:round/>
                      <a:headEnd type="none" w="med" len="med"/>
                      <a:tailEnd type="none" w="med" len="med"/>
                    </a:lnB>
                    <a:lnTlToBr>
                      <a:noFill/>
                    </a:lnTlToBr>
                    <a:lnBlToTr>
                      <a:noFill/>
                    </a:lnBlToTr>
                    <a:noFill/>
                  </a:tcPr>
                </a:tc>
                <a:tc gridSpan="5">
                  <a:txBody>
                    <a:bodyPr/>
                    <a:lstStyle/>
                    <a:p>
                      <a:pPr marL="0" marR="0" lvl="0" indent="0" algn="ctr" defTabSz="914400" rtl="0" eaLnBrk="0" fontAlgn="base" latinLnBrk="0" hangingPunct="0">
                        <a:lnSpc>
                          <a:spcPct val="100000"/>
                        </a:lnSpc>
                        <a:spcBef>
                          <a:spcPct val="0"/>
                        </a:spcBef>
                        <a:spcAft>
                          <a:spcPct val="0"/>
                        </a:spcAft>
                        <a:buClrTx/>
                        <a:buSzPct val="100000"/>
                        <a:buFont typeface="Times New Roman" pitchFamily="18" charset="0"/>
                        <a:buNone/>
                        <a:tabLst/>
                        <a:defRPr/>
                      </a:pPr>
                      <a:r>
                        <a:rPr lang="en-US" sz="1600" b="1" dirty="0">
                          <a:solidFill>
                            <a:schemeClr val="tx1"/>
                          </a:solidFill>
                          <a:latin typeface="Arial" pitchFamily="34" charset="0"/>
                          <a:cs typeface="Arial" pitchFamily="34" charset="0"/>
                        </a:rPr>
                        <a:t>Environment Ontology (ENVO)</a:t>
                      </a:r>
                    </a:p>
                  </a:txBody>
                  <a:tcPr marL="0" marR="0" marT="45716" marB="45716" anchor="ctr" horzOverflow="overflow">
                    <a:lnL w="12700" cap="flat" cmpd="sng" algn="ctr">
                      <a:solidFill>
                        <a:srgbClr val="CC3300"/>
                      </a:solidFill>
                      <a:prstDash val="solid"/>
                      <a:round/>
                      <a:headEnd type="none" w="med" len="med"/>
                      <a:tailEnd type="none" w="med" len="med"/>
                    </a:lnL>
                    <a:lnR w="28575" cap="flat" cmpd="sng" algn="ctr">
                      <a:solidFill>
                        <a:srgbClr val="CC3300"/>
                      </a:solidFill>
                      <a:prstDash val="solid"/>
                      <a:round/>
                      <a:headEnd type="none" w="med" len="med"/>
                      <a:tailEnd type="none" w="med" len="med"/>
                    </a:lnR>
                    <a:lnT w="28575" cap="flat" cmpd="sng" algn="ctr">
                      <a:solidFill>
                        <a:srgbClr val="CC3300"/>
                      </a:solidFill>
                      <a:prstDash val="solid"/>
                      <a:round/>
                      <a:headEnd type="none" w="med" len="med"/>
                      <a:tailEnd type="none" w="med" len="med"/>
                    </a:lnT>
                    <a:lnB w="12700" cap="flat" cmpd="sng" algn="ctr">
                      <a:solidFill>
                        <a:srgbClr val="CC3300"/>
                      </a:solidFill>
                      <a:prstDash val="solid"/>
                      <a:round/>
                      <a:headEnd type="none" w="med" len="med"/>
                      <a:tailEnd type="none" w="med" len="med"/>
                    </a:lnB>
                    <a:lnTlToBr>
                      <a:noFill/>
                    </a:lnTlToBr>
                    <a:lnBlToTr>
                      <a:noFill/>
                    </a:lnBlToTr>
                    <a:solidFill>
                      <a:srgbClr val="66FFFF"/>
                    </a:solidFill>
                  </a:tcPr>
                </a:tc>
                <a:tc hMerge="1">
                  <a:txBody>
                    <a:bodyPr/>
                    <a:lstStyle/>
                    <a:p>
                      <a:pPr marL="0" marR="0" lvl="0" indent="0" algn="ctr" defTabSz="914400" rtl="0" eaLnBrk="0" fontAlgn="base" latinLnBrk="0" hangingPunct="0">
                        <a:lnSpc>
                          <a:spcPct val="100000"/>
                        </a:lnSpc>
                        <a:spcBef>
                          <a:spcPct val="0"/>
                        </a:spcBef>
                        <a:spcAft>
                          <a:spcPct val="0"/>
                        </a:spcAft>
                        <a:buClrTx/>
                        <a:buSzPct val="100000"/>
                        <a:buFont typeface="Times New Roman" pitchFamily="18" charset="0"/>
                        <a:buNone/>
                        <a:tabLst/>
                      </a:pPr>
                      <a:endParaRPr kumimoji="0" lang="en-US" sz="1400" b="1" i="0" u="none" strike="noStrike" cap="none" normalizeH="0" baseline="0" dirty="0">
                        <a:ln>
                          <a:noFill/>
                        </a:ln>
                        <a:solidFill>
                          <a:schemeClr val="tx1"/>
                        </a:solidFill>
                        <a:effectLst/>
                        <a:latin typeface="Palatino Linotype" pitchFamily="18" charset="0"/>
                        <a:cs typeface="Arial" charset="0"/>
                      </a:endParaRPr>
                    </a:p>
                  </a:txBody>
                  <a:tcPr marL="0" marR="0" marT="45716" marB="45716" anchor="ctr" horzOverflow="overflow">
                    <a:lnL w="12700" cap="flat" cmpd="sng" algn="ctr">
                      <a:solidFill>
                        <a:srgbClr val="CC3300"/>
                      </a:solidFill>
                      <a:prstDash val="solid"/>
                      <a:round/>
                      <a:headEnd type="none" w="med" len="med"/>
                      <a:tailEnd type="none" w="med" len="med"/>
                    </a:lnL>
                    <a:lnR w="12700" cap="flat" cmpd="sng" algn="ctr">
                      <a:solidFill>
                        <a:srgbClr val="CC3300"/>
                      </a:solidFill>
                      <a:prstDash val="solid"/>
                      <a:round/>
                      <a:headEnd type="none" w="med" len="med"/>
                      <a:tailEnd type="none" w="med" len="med"/>
                    </a:lnR>
                    <a:lnT w="12700" cap="flat" cmpd="sng" algn="ctr">
                      <a:solidFill>
                        <a:srgbClr val="CC3300"/>
                      </a:solidFill>
                      <a:prstDash val="solid"/>
                      <a:round/>
                      <a:headEnd type="none" w="med" len="med"/>
                      <a:tailEnd type="none" w="med" len="med"/>
                    </a:lnT>
                    <a:lnB w="12700" cap="flat" cmpd="sng" algn="ctr">
                      <a:solidFill>
                        <a:srgbClr val="CC33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0"/>
                        </a:spcBef>
                        <a:spcAft>
                          <a:spcPct val="0"/>
                        </a:spcAft>
                        <a:buClrTx/>
                        <a:buSzPct val="100000"/>
                        <a:buFont typeface="Times New Roman" pitchFamily="18" charset="0"/>
                        <a:buNone/>
                        <a:tabLst/>
                      </a:pPr>
                      <a:endParaRPr kumimoji="0" lang="en-US" sz="1400" b="1" i="0" u="none" strike="noStrike" cap="none" normalizeH="0" baseline="0" dirty="0">
                        <a:ln>
                          <a:noFill/>
                        </a:ln>
                        <a:solidFill>
                          <a:schemeClr val="tx1"/>
                        </a:solidFill>
                        <a:effectLst/>
                        <a:latin typeface="Palatino Linotype" pitchFamily="18" charset="0"/>
                        <a:cs typeface="Arial" charset="0"/>
                      </a:endParaRPr>
                    </a:p>
                  </a:txBody>
                  <a:tcPr marL="0" marR="0" marT="45716" marB="45716" anchor="ctr" horzOverflow="overflow">
                    <a:lnL w="12700" cap="flat" cmpd="sng" algn="ctr">
                      <a:solidFill>
                        <a:srgbClr val="CC3300"/>
                      </a:solidFill>
                      <a:prstDash val="solid"/>
                      <a:round/>
                      <a:headEnd type="none" w="med" len="med"/>
                      <a:tailEnd type="none" w="med" len="med"/>
                    </a:lnL>
                    <a:lnR w="12700" cap="flat" cmpd="sng" algn="ctr">
                      <a:solidFill>
                        <a:srgbClr val="CC3300"/>
                      </a:solidFill>
                      <a:prstDash val="solid"/>
                      <a:round/>
                      <a:headEnd type="none" w="med" len="med"/>
                      <a:tailEnd type="none" w="med" len="med"/>
                    </a:lnR>
                    <a:lnT w="12700" cap="flat" cmpd="sng" algn="ctr">
                      <a:solidFill>
                        <a:srgbClr val="CC3300"/>
                      </a:solidFill>
                      <a:prstDash val="solid"/>
                      <a:round/>
                      <a:headEnd type="none" w="med" len="med"/>
                      <a:tailEnd type="none" w="med" len="med"/>
                    </a:lnT>
                    <a:lnB w="12700" cap="flat" cmpd="sng" algn="ctr">
                      <a:solidFill>
                        <a:srgbClr val="CC33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pPr marL="0" marR="0" lvl="0" indent="0" algn="ctr" defTabSz="914400" rtl="0" eaLnBrk="0" fontAlgn="base" latinLnBrk="0" hangingPunct="0">
                        <a:lnSpc>
                          <a:spcPct val="100000"/>
                        </a:lnSpc>
                        <a:spcBef>
                          <a:spcPct val="20000"/>
                        </a:spcBef>
                        <a:spcAft>
                          <a:spcPct val="0"/>
                        </a:spcAft>
                        <a:buClrTx/>
                        <a:buSzPct val="100000"/>
                        <a:buFont typeface="Times New Roman" pitchFamily="18" charset="0"/>
                        <a:buNone/>
                        <a:tabLst/>
                      </a:pPr>
                      <a:endParaRPr kumimoji="0" lang="en-US" sz="2400" b="0" i="0" u="none" strike="noStrike" cap="none" normalizeH="0" baseline="0" dirty="0">
                        <a:ln>
                          <a:noFill/>
                        </a:ln>
                        <a:solidFill>
                          <a:schemeClr val="tx1"/>
                        </a:solidFill>
                        <a:effectLst/>
                        <a:latin typeface="Palatino Linotype" pitchFamily="18" charset="0"/>
                      </a:endParaRPr>
                    </a:p>
                  </a:txBody>
                  <a:tcPr marL="0" marR="0" marT="45716" marB="45716" anchor="ctr" horzOverflow="overflow">
                    <a:lnL w="12700" cap="flat" cmpd="sng" algn="ctr">
                      <a:solidFill>
                        <a:srgbClr val="CC3300"/>
                      </a:solidFill>
                      <a:prstDash val="solid"/>
                      <a:round/>
                      <a:headEnd type="none" w="med" len="med"/>
                      <a:tailEnd type="none" w="med" len="med"/>
                    </a:lnL>
                    <a:lnR w="28575" cap="flat" cmpd="sng" algn="ctr">
                      <a:solidFill>
                        <a:srgbClr val="CC3300"/>
                      </a:solidFill>
                      <a:prstDash val="solid"/>
                      <a:round/>
                      <a:headEnd type="none" w="med" len="med"/>
                      <a:tailEnd type="none" w="med" len="med"/>
                    </a:lnR>
                    <a:lnT w="12700" cap="flat" cmpd="sng" algn="ctr">
                      <a:solidFill>
                        <a:srgbClr val="CC3300"/>
                      </a:solidFill>
                      <a:prstDash val="solid"/>
                      <a:round/>
                      <a:headEnd type="none" w="med" len="med"/>
                      <a:tailEnd type="none" w="med" len="med"/>
                    </a:lnT>
                    <a:lnB w="12700" cap="flat" cmpd="sng" algn="ctr">
                      <a:solidFill>
                        <a:srgbClr val="CC33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8693">
                <a:tc vMerge="1">
                  <a:txBody>
                    <a:bodyPr/>
                    <a:lstStyle/>
                    <a:p>
                      <a:endParaRPr lang="en-US"/>
                    </a:p>
                  </a:txBody>
                  <a:tcPr/>
                </a:tc>
                <a:tc gridSpan="5">
                  <a:txBody>
                    <a:bodyPr/>
                    <a:lstStyle/>
                    <a:p>
                      <a:pPr marL="0" marR="0" lvl="0" indent="0" algn="ctr" defTabSz="914400" rtl="0" eaLnBrk="0" fontAlgn="base" latinLnBrk="0" hangingPunct="0">
                        <a:lnSpc>
                          <a:spcPct val="100000"/>
                        </a:lnSpc>
                        <a:spcBef>
                          <a:spcPct val="0"/>
                        </a:spcBef>
                        <a:spcAft>
                          <a:spcPct val="0"/>
                        </a:spcAft>
                        <a:buClrTx/>
                        <a:buSzPct val="100000"/>
                        <a:buFont typeface="Times New Roman" pitchFamily="18" charset="0"/>
                        <a:buNone/>
                        <a:tabLst/>
                        <a:defRPr/>
                      </a:pPr>
                      <a:r>
                        <a:rPr lang="en-US" sz="1600" b="1" dirty="0">
                          <a:solidFill>
                            <a:srgbClr val="000000"/>
                          </a:solidFill>
                          <a:latin typeface="Arial" pitchFamily="34" charset="0"/>
                          <a:cs typeface="Arial" pitchFamily="34" charset="0"/>
                        </a:rPr>
                        <a:t>Plant Experimental Conditions Ontology (PECO) </a:t>
                      </a:r>
                    </a:p>
                  </a:txBody>
                  <a:tcPr marL="0" marR="0" marT="45716" marB="45716" anchor="ctr" horzOverflow="overflow">
                    <a:lnL w="12700" cap="flat" cmpd="sng" algn="ctr">
                      <a:solidFill>
                        <a:srgbClr val="CC3300"/>
                      </a:solidFill>
                      <a:prstDash val="solid"/>
                      <a:round/>
                      <a:headEnd type="none" w="med" len="med"/>
                      <a:tailEnd type="none" w="med" len="med"/>
                    </a:lnL>
                    <a:lnR w="28575" cap="flat" cmpd="sng" algn="ctr">
                      <a:solidFill>
                        <a:srgbClr val="CC3300"/>
                      </a:solidFill>
                      <a:prstDash val="solid"/>
                      <a:round/>
                      <a:headEnd type="none" w="med" len="med"/>
                      <a:tailEnd type="none" w="med" len="med"/>
                    </a:lnR>
                    <a:lnT w="12700" cap="flat" cmpd="sng" algn="ctr">
                      <a:solidFill>
                        <a:srgbClr val="CC3300"/>
                      </a:solidFill>
                      <a:prstDash val="solid"/>
                      <a:round/>
                      <a:headEnd type="none" w="med" len="med"/>
                      <a:tailEnd type="none" w="med" len="med"/>
                    </a:lnT>
                    <a:lnB w="12700" cap="flat" cmpd="sng" algn="ctr">
                      <a:solidFill>
                        <a:srgbClr val="CC3300"/>
                      </a:solidFill>
                      <a:prstDash val="solid"/>
                      <a:round/>
                      <a:headEnd type="none" w="med" len="med"/>
                      <a:tailEnd type="none" w="med" len="med"/>
                    </a:lnB>
                    <a:lnTlToBr>
                      <a:noFill/>
                    </a:lnTlToBr>
                    <a:lnBlToTr>
                      <a:noFill/>
                    </a:lnBlToTr>
                    <a:solidFill>
                      <a:srgbClr val="F6EB1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848833">
                <a:tc vMerge="1">
                  <a:txBody>
                    <a:bodyPr/>
                    <a:lstStyle/>
                    <a:p>
                      <a:endParaRPr 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34" charset="0"/>
                          <a:cs typeface="Arial" pitchFamily="34" charset="0"/>
                        </a:rPr>
                        <a:t>Plant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34" charset="0"/>
                          <a:cs typeface="Arial" pitchFamily="34" charset="0"/>
                        </a:rPr>
                        <a:t>Taxonomy</a:t>
                      </a:r>
                    </a:p>
                  </a:txBody>
                  <a:tcPr marL="0" marR="0" marT="45716" marB="45716" anchor="ctr" horzOverflow="overflow">
                    <a:lnL w="12700" cap="flat" cmpd="sng" algn="ctr">
                      <a:solidFill>
                        <a:srgbClr val="CC3300"/>
                      </a:solidFill>
                      <a:prstDash val="solid"/>
                      <a:round/>
                      <a:headEnd type="none" w="med" len="med"/>
                      <a:tailEnd type="none" w="med" len="med"/>
                    </a:lnL>
                    <a:lnR w="12700" cap="flat" cmpd="sng" algn="ctr">
                      <a:solidFill>
                        <a:srgbClr val="CC3300"/>
                      </a:solidFill>
                      <a:prstDash val="solid"/>
                      <a:round/>
                      <a:headEnd type="none" w="med" len="med"/>
                      <a:tailEnd type="none" w="med" len="med"/>
                    </a:lnR>
                    <a:lnT w="12700" cap="flat" cmpd="sng" algn="ctr">
                      <a:solidFill>
                        <a:srgbClr val="CC3300"/>
                      </a:solidFill>
                      <a:prstDash val="solid"/>
                      <a:round/>
                      <a:headEnd type="none" w="med" len="med"/>
                      <a:tailEnd type="none" w="med" len="med"/>
                    </a:lnT>
                    <a:lnB w="12700" cap="flat" cmpd="sng" algn="ctr">
                      <a:solidFill>
                        <a:srgbClr val="CC33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cap="none" normalizeH="0" baseline="0" dirty="0">
                          <a:ln>
                            <a:noFill/>
                          </a:ln>
                          <a:solidFill>
                            <a:schemeClr val="tx1"/>
                          </a:solidFill>
                          <a:effectLst/>
                          <a:latin typeface="Arial" pitchFamily="34" charset="0"/>
                          <a:cs typeface="Arial" pitchFamily="34" charset="0"/>
                        </a:rPr>
                        <a:t>NCBI Taxonomy </a:t>
                      </a:r>
                    </a:p>
                  </a:txBody>
                  <a:tcPr marL="0" marR="0" marT="45716" marB="45716" anchor="ctr" horzOverflow="overflow">
                    <a:lnL w="12700" cap="flat" cmpd="sng" algn="ctr">
                      <a:solidFill>
                        <a:srgbClr val="CC3300"/>
                      </a:solidFill>
                      <a:prstDash val="solid"/>
                      <a:round/>
                      <a:headEnd type="none" w="med" len="med"/>
                      <a:tailEnd type="none" w="med" len="med"/>
                    </a:lnL>
                    <a:lnR w="12700" cap="flat" cmpd="sng" algn="ctr">
                      <a:solidFill>
                        <a:srgbClr val="CC3300"/>
                      </a:solidFill>
                      <a:prstDash val="solid"/>
                      <a:round/>
                      <a:headEnd type="none" w="med" len="med"/>
                      <a:tailEnd type="none" w="med" len="med"/>
                    </a:lnR>
                    <a:lnT w="12700" cap="flat" cmpd="sng" algn="ctr">
                      <a:solidFill>
                        <a:srgbClr val="CC3300"/>
                      </a:solidFill>
                      <a:prstDash val="solid"/>
                      <a:round/>
                      <a:headEnd type="none" w="med" len="med"/>
                      <a:tailEnd type="none" w="med" len="med"/>
                    </a:lnT>
                    <a:lnB w="12700" cap="flat" cmpd="sng" algn="ctr">
                      <a:solidFill>
                        <a:srgbClr val="CC3300"/>
                      </a:solidFill>
                      <a:prstDash val="solid"/>
                      <a:round/>
                      <a:headEnd type="none" w="med" len="med"/>
                      <a:tailEnd type="none" w="med" len="med"/>
                    </a:lnB>
                    <a:lnTlToBr>
                      <a:noFill/>
                    </a:lnTlToBr>
                    <a:lnBlToTr>
                      <a:noFill/>
                    </a:lnBlToTr>
                    <a:solidFill>
                      <a:srgbClr val="66FFFF"/>
                    </a:solidFill>
                  </a:tcPr>
                </a:tc>
                <a:tc rowSpan="5">
                  <a:txBody>
                    <a:bodyPr/>
                    <a:lstStyle/>
                    <a:p>
                      <a:pPr marL="0" marR="0" lvl="0" indent="0" algn="ctr" defTabSz="914400" rtl="0" eaLnBrk="0" fontAlgn="base" latinLnBrk="0" hangingPunct="0">
                        <a:lnSpc>
                          <a:spcPct val="100000"/>
                        </a:lnSpc>
                        <a:spcBef>
                          <a:spcPct val="0"/>
                        </a:spcBef>
                        <a:spcAft>
                          <a:spcPct val="0"/>
                        </a:spcAft>
                        <a:buClrTx/>
                        <a:buSzPct val="100000"/>
                        <a:buFont typeface="Times New Roman" pitchFamily="18" charset="0"/>
                        <a:buNone/>
                        <a:tabLst/>
                        <a:defRPr/>
                      </a:pPr>
                      <a:r>
                        <a:rPr kumimoji="0" lang="en-US" sz="1600" b="1" i="0" u="none" strike="noStrike" kern="1200" cap="none" normalizeH="0" baseline="0" dirty="0">
                          <a:ln>
                            <a:noFill/>
                          </a:ln>
                          <a:solidFill>
                            <a:schemeClr val="tx1"/>
                          </a:solidFill>
                          <a:effectLst/>
                          <a:latin typeface="Arial" pitchFamily="34" charset="0"/>
                          <a:cs typeface="Arial" pitchFamily="34" charset="0"/>
                        </a:rPr>
                        <a:t>Plant Stress Ontology (PSO)</a:t>
                      </a:r>
                    </a:p>
                  </a:txBody>
                  <a:tcPr marL="0" marR="0" marT="45716" marB="45716" vert="vert270" anchor="ctr" horzOverflow="overflow">
                    <a:lnL w="12700" cap="flat" cmpd="sng" algn="ctr">
                      <a:solidFill>
                        <a:srgbClr val="CC3300"/>
                      </a:solidFill>
                      <a:prstDash val="solid"/>
                      <a:round/>
                      <a:headEnd type="none" w="med" len="med"/>
                      <a:tailEnd type="none" w="med" len="med"/>
                    </a:lnL>
                    <a:lnR w="12700" cap="flat" cmpd="sng" algn="ctr">
                      <a:solidFill>
                        <a:srgbClr val="CC3300"/>
                      </a:solidFill>
                      <a:prstDash val="solid"/>
                      <a:round/>
                      <a:headEnd type="none" w="med" len="med"/>
                      <a:tailEnd type="none" w="med" len="med"/>
                    </a:lnR>
                    <a:lnT w="12700" cap="flat" cmpd="sng" algn="ctr">
                      <a:solidFill>
                        <a:srgbClr val="CC3300"/>
                      </a:solidFill>
                      <a:prstDash val="solid"/>
                      <a:round/>
                      <a:headEnd type="none" w="med" len="med"/>
                      <a:tailEnd type="none" w="med" len="med"/>
                    </a:lnT>
                    <a:lnB w="28575" cap="flat" cmpd="sng" algn="ctr">
                      <a:solidFill>
                        <a:srgbClr val="CC3300"/>
                      </a:solidFill>
                      <a:prstDash val="solid"/>
                      <a:round/>
                      <a:headEnd type="none" w="med" len="med"/>
                      <a:tailEnd type="none" w="med" len="med"/>
                    </a:lnB>
                    <a:lnTlToBr>
                      <a:noFill/>
                    </a:lnTlToBr>
                    <a:lnBlToTr>
                      <a:noFill/>
                    </a:lnBlToTr>
                    <a:solidFill>
                      <a:srgbClr val="FF00FF">
                        <a:alpha val="34000"/>
                      </a:srgbClr>
                    </a:solidFill>
                  </a:tcPr>
                </a:tc>
                <a:tc>
                  <a:txBody>
                    <a:bodyPr/>
                    <a:lstStyle/>
                    <a:p>
                      <a:pPr marL="0" marR="0" lvl="0" indent="0" algn="ctr" defTabSz="914400" rtl="0" eaLnBrk="0" fontAlgn="base" latinLnBrk="0" hangingPunct="0">
                        <a:lnSpc>
                          <a:spcPct val="100000"/>
                        </a:lnSpc>
                        <a:spcBef>
                          <a:spcPct val="0"/>
                        </a:spcBef>
                        <a:spcAft>
                          <a:spcPct val="0"/>
                        </a:spcAft>
                        <a:buClrTx/>
                        <a:buSzPct val="100000"/>
                        <a:buFont typeface="Times New Roman" pitchFamily="18" charset="0"/>
                        <a:buNone/>
                        <a:tabLst/>
                        <a:defRPr/>
                      </a:pPr>
                      <a:r>
                        <a:rPr kumimoji="0" lang="en-US" sz="1600" b="1" i="0" u="none" strike="noStrike" cap="none" normalizeH="0" baseline="0" dirty="0">
                          <a:ln>
                            <a:noFill/>
                          </a:ln>
                          <a:solidFill>
                            <a:schemeClr val="tx1"/>
                          </a:solidFill>
                          <a:effectLst/>
                          <a:latin typeface="Arial" pitchFamily="34" charset="0"/>
                          <a:cs typeface="Arial" pitchFamily="34" charset="0"/>
                        </a:rPr>
                        <a:t>Phenotypic Quality</a:t>
                      </a:r>
                      <a:br>
                        <a:rPr kumimoji="0" lang="en-US" sz="1600" b="1" i="0" u="none" strike="noStrike" cap="none" normalizeH="0" baseline="0" dirty="0">
                          <a:ln>
                            <a:noFill/>
                          </a:ln>
                          <a:solidFill>
                            <a:schemeClr val="tx1"/>
                          </a:solidFill>
                          <a:effectLst/>
                          <a:latin typeface="Arial" pitchFamily="34" charset="0"/>
                          <a:cs typeface="Arial" pitchFamily="34" charset="0"/>
                        </a:rPr>
                      </a:br>
                      <a:r>
                        <a:rPr kumimoji="0" lang="en-US" sz="1600" b="1" i="0" u="none" strike="noStrike" cap="none" normalizeH="0" baseline="0" dirty="0">
                          <a:ln>
                            <a:noFill/>
                          </a:ln>
                          <a:solidFill>
                            <a:schemeClr val="tx1"/>
                          </a:solidFill>
                          <a:effectLst/>
                          <a:latin typeface="Arial" pitchFamily="34" charset="0"/>
                          <a:cs typeface="Arial" pitchFamily="34" charset="0"/>
                        </a:rPr>
                        <a:t>(PATO)</a:t>
                      </a:r>
                    </a:p>
                  </a:txBody>
                  <a:tcPr marL="0" marR="0" marT="45716" marB="45716" anchor="ctr" horzOverflow="overflow">
                    <a:lnL w="12700" cap="flat" cmpd="sng" algn="ctr">
                      <a:solidFill>
                        <a:srgbClr val="CC3300"/>
                      </a:solidFill>
                      <a:prstDash val="solid"/>
                      <a:round/>
                      <a:headEnd type="none" w="med" len="med"/>
                      <a:tailEnd type="none" w="med" len="med"/>
                    </a:lnL>
                    <a:lnR w="12700" cap="flat" cmpd="sng" algn="ctr">
                      <a:solidFill>
                        <a:srgbClr val="CC3300"/>
                      </a:solidFill>
                      <a:prstDash val="solid"/>
                      <a:round/>
                      <a:headEnd type="none" w="med" len="med"/>
                      <a:tailEnd type="none" w="med" len="med"/>
                    </a:lnR>
                    <a:lnT w="12700" cap="flat" cmpd="sng" algn="ctr">
                      <a:solidFill>
                        <a:srgbClr val="CC3300"/>
                      </a:solidFill>
                      <a:prstDash val="solid"/>
                      <a:round/>
                      <a:headEnd type="none" w="med" len="med"/>
                      <a:tailEnd type="none" w="med" len="med"/>
                    </a:lnT>
                    <a:lnB w="12700" cap="flat" cmpd="sng" algn="ctr">
                      <a:solidFill>
                        <a:srgbClr val="CC3300"/>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0" fontAlgn="base" latinLnBrk="0" hangingPunct="0">
                        <a:lnSpc>
                          <a:spcPct val="100000"/>
                        </a:lnSpc>
                        <a:spcBef>
                          <a:spcPct val="0"/>
                        </a:spcBef>
                        <a:spcAft>
                          <a:spcPct val="0"/>
                        </a:spcAft>
                        <a:buClrTx/>
                        <a:buSzPct val="100000"/>
                        <a:buFont typeface="Times New Roman" pitchFamily="18" charset="0"/>
                        <a:buNone/>
                        <a:tabLst/>
                      </a:pPr>
                      <a:r>
                        <a:rPr kumimoji="0" lang="en-US" sz="1600" b="1" i="0" u="none" strike="noStrike" cap="none" normalizeH="0" baseline="0" dirty="0">
                          <a:ln>
                            <a:noFill/>
                          </a:ln>
                          <a:solidFill>
                            <a:schemeClr val="tx1"/>
                          </a:solidFill>
                          <a:effectLst/>
                          <a:latin typeface="Arial" pitchFamily="34" charset="0"/>
                          <a:cs typeface="Arial" pitchFamily="34" charset="0"/>
                        </a:rPr>
                        <a:t>Biological </a:t>
                      </a:r>
                    </a:p>
                    <a:p>
                      <a:pPr marL="0" marR="0" lvl="0" indent="0" algn="ctr" defTabSz="914400" rtl="0" eaLnBrk="0" fontAlgn="base" latinLnBrk="0" hangingPunct="0">
                        <a:lnSpc>
                          <a:spcPct val="100000"/>
                        </a:lnSpc>
                        <a:spcBef>
                          <a:spcPct val="0"/>
                        </a:spcBef>
                        <a:spcAft>
                          <a:spcPct val="0"/>
                        </a:spcAft>
                        <a:buClrTx/>
                        <a:buSzPct val="100000"/>
                        <a:buFont typeface="Times New Roman" pitchFamily="18" charset="0"/>
                        <a:buNone/>
                        <a:tabLst/>
                      </a:pPr>
                      <a:r>
                        <a:rPr kumimoji="0" lang="en-US" sz="1600" b="1" i="0" u="none" strike="noStrike" cap="none" normalizeH="0" baseline="0" dirty="0">
                          <a:ln>
                            <a:noFill/>
                          </a:ln>
                          <a:solidFill>
                            <a:schemeClr val="tx1"/>
                          </a:solidFill>
                          <a:effectLst/>
                          <a:latin typeface="Arial" pitchFamily="34" charset="0"/>
                          <a:cs typeface="Arial" pitchFamily="34" charset="0"/>
                        </a:rPr>
                        <a:t>Process</a:t>
                      </a:r>
                    </a:p>
                    <a:p>
                      <a:pPr marL="0" marR="0" lvl="0" indent="0" algn="ctr" defTabSz="914400" rtl="0" eaLnBrk="0" fontAlgn="base" latinLnBrk="0" hangingPunct="0">
                        <a:lnSpc>
                          <a:spcPct val="100000"/>
                        </a:lnSpc>
                        <a:spcBef>
                          <a:spcPct val="0"/>
                        </a:spcBef>
                        <a:spcAft>
                          <a:spcPct val="0"/>
                        </a:spcAft>
                        <a:buClrTx/>
                        <a:buSzPct val="100000"/>
                        <a:buFont typeface="Times New Roman" pitchFamily="18" charset="0"/>
                        <a:buNone/>
                        <a:tabLst/>
                      </a:pPr>
                      <a:r>
                        <a:rPr kumimoji="0" lang="en-US" sz="1600" b="1" i="0" u="none" strike="noStrike" cap="none" normalizeH="0" baseline="0" dirty="0">
                          <a:ln>
                            <a:noFill/>
                          </a:ln>
                          <a:solidFill>
                            <a:schemeClr val="tx1"/>
                          </a:solidFill>
                          <a:effectLst/>
                          <a:latin typeface="Arial" pitchFamily="34" charset="0"/>
                          <a:cs typeface="Arial" pitchFamily="34" charset="0"/>
                        </a:rPr>
                        <a:t>(GO)</a:t>
                      </a:r>
                    </a:p>
                  </a:txBody>
                  <a:tcPr marL="0" marR="0" marT="45716" marB="45716" anchor="ctr" horzOverflow="overflow">
                    <a:lnL w="12700" cap="flat" cmpd="sng" algn="ctr">
                      <a:solidFill>
                        <a:srgbClr val="CC3300"/>
                      </a:solidFill>
                      <a:prstDash val="solid"/>
                      <a:round/>
                      <a:headEnd type="none" w="med" len="med"/>
                      <a:tailEnd type="none" w="med" len="med"/>
                    </a:lnL>
                    <a:lnR w="28575" cap="flat" cmpd="sng" algn="ctr">
                      <a:solidFill>
                        <a:srgbClr val="CC3300"/>
                      </a:solidFill>
                      <a:prstDash val="solid"/>
                      <a:round/>
                      <a:headEnd type="none" w="med" len="med"/>
                      <a:tailEnd type="none" w="med" len="med"/>
                    </a:lnR>
                    <a:lnT w="12700" cap="flat" cmpd="sng" algn="ctr">
                      <a:solidFill>
                        <a:srgbClr val="CC3300"/>
                      </a:solidFill>
                      <a:prstDash val="solid"/>
                      <a:round/>
                      <a:headEnd type="none" w="med" len="med"/>
                      <a:tailEnd type="none" w="med" len="med"/>
                    </a:lnT>
                    <a:lnB w="12700" cap="flat" cmpd="sng" algn="ctr">
                      <a:solidFill>
                        <a:srgbClr val="CC3300"/>
                      </a:solidFill>
                      <a:prstDash val="solid"/>
                      <a:round/>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2"/>
                  </a:ext>
                </a:extLst>
              </a:tr>
              <a:tr h="796567">
                <a:tc vMerge="1">
                  <a:txBody>
                    <a:bodyPr/>
                    <a:lstStyle/>
                    <a:p>
                      <a:pPr marL="0" marR="0" lvl="0" indent="0" algn="ctr" defTabSz="914400" rtl="0" eaLnBrk="0" fontAlgn="base" latinLnBrk="0" hangingPunct="0">
                        <a:lnSpc>
                          <a:spcPct val="100000"/>
                        </a:lnSpc>
                        <a:spcBef>
                          <a:spcPct val="0"/>
                        </a:spcBef>
                        <a:spcAft>
                          <a:spcPct val="0"/>
                        </a:spcAft>
                        <a:buClrTx/>
                        <a:buSzPct val="100000"/>
                        <a:buFont typeface="Times New Roman" pitchFamily="18" charset="0"/>
                        <a:buNone/>
                        <a:tabLst/>
                      </a:pPr>
                      <a:endParaRPr kumimoji="0" lang="en-US" sz="1400" b="1" i="0" u="none" strike="noStrike" cap="none" normalizeH="0" baseline="0" dirty="0">
                        <a:ln>
                          <a:noFill/>
                        </a:ln>
                        <a:solidFill>
                          <a:schemeClr val="tx1"/>
                        </a:solidFill>
                        <a:effectLst/>
                        <a:latin typeface="Palatino Linotype" pitchFamily="18" charset="0"/>
                        <a:cs typeface="Arial" charset="0"/>
                      </a:endParaRPr>
                    </a:p>
                  </a:txBody>
                  <a:tcPr marL="0" marR="0" marT="45716" marB="45716" anchor="ctr" horzOverflow="overflow">
                    <a:lnL w="28575" cap="flat" cmpd="sng" algn="ctr">
                      <a:solidFill>
                        <a:srgbClr val="CC3300"/>
                      </a:solidFill>
                      <a:prstDash val="solid"/>
                      <a:round/>
                      <a:headEnd type="none" w="med" len="med"/>
                      <a:tailEnd type="none" w="med" len="med"/>
                    </a:lnL>
                    <a:lnR w="12700" cap="flat" cmpd="sng" algn="ctr">
                      <a:solidFill>
                        <a:srgbClr val="CC3300"/>
                      </a:solidFill>
                      <a:prstDash val="solid"/>
                      <a:round/>
                      <a:headEnd type="none" w="med" len="med"/>
                      <a:tailEnd type="none" w="med" len="med"/>
                    </a:lnR>
                    <a:lnT w="12700" cap="flat" cmpd="sng" algn="ctr">
                      <a:solidFill>
                        <a:srgbClr val="CC3300"/>
                      </a:solidFill>
                      <a:prstDash val="solid"/>
                      <a:round/>
                      <a:headEnd type="none" w="med" len="med"/>
                      <a:tailEnd type="none" w="med" len="med"/>
                    </a:lnT>
                    <a:lnB w="12700" cap="flat" cmpd="sng" algn="ctr">
                      <a:solidFill>
                        <a:srgbClr val="CC33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Pct val="100000"/>
                        <a:buFont typeface="Times New Roman" pitchFamily="18" charset="0"/>
                        <a:buNone/>
                        <a:tabLst/>
                        <a:defRPr/>
                      </a:pPr>
                      <a:r>
                        <a:rPr kumimoji="0" lang="en-US" sz="1600" b="1" i="0" u="none" strike="noStrike" cap="none" normalizeH="0" baseline="0" dirty="0">
                          <a:ln>
                            <a:noFill/>
                          </a:ln>
                          <a:solidFill>
                            <a:schemeClr val="tx1"/>
                          </a:solidFill>
                          <a:effectLst/>
                          <a:latin typeface="Arial" pitchFamily="34" charset="0"/>
                          <a:cs typeface="Arial" pitchFamily="34" charset="0"/>
                        </a:rPr>
                        <a:t>Anatomy</a:t>
                      </a:r>
                    </a:p>
                  </a:txBody>
                  <a:tcPr marL="0" marR="0" marT="45716" marB="45716" anchor="ctr" horzOverflow="overflow">
                    <a:lnL w="12700" cap="flat" cmpd="sng" algn="ctr">
                      <a:solidFill>
                        <a:srgbClr val="CC3300"/>
                      </a:solidFill>
                      <a:prstDash val="solid"/>
                      <a:round/>
                      <a:headEnd type="none" w="med" len="med"/>
                      <a:tailEnd type="none" w="med" len="med"/>
                    </a:lnL>
                    <a:lnR w="12700" cap="flat" cmpd="sng" algn="ctr">
                      <a:solidFill>
                        <a:srgbClr val="CC3300"/>
                      </a:solidFill>
                      <a:prstDash val="solid"/>
                      <a:round/>
                      <a:headEnd type="none" w="med" len="med"/>
                      <a:tailEnd type="none" w="med" len="med"/>
                    </a:lnR>
                    <a:lnT w="12700" cap="flat" cmpd="sng" algn="ctr">
                      <a:solidFill>
                        <a:srgbClr val="CC3300"/>
                      </a:solidFill>
                      <a:prstDash val="solid"/>
                      <a:round/>
                      <a:headEnd type="none" w="med" len="med"/>
                      <a:tailEnd type="none" w="med" len="med"/>
                    </a:lnT>
                    <a:lnB w="12700" cap="flat" cmpd="sng" algn="ctr">
                      <a:solidFill>
                        <a:srgbClr val="CC33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Pct val="100000"/>
                        <a:buFont typeface="Times New Roman" pitchFamily="18" charset="0"/>
                        <a:buNone/>
                        <a:tabLst/>
                        <a:defRPr/>
                      </a:pPr>
                      <a:r>
                        <a:rPr kumimoji="0" lang="en-US" sz="1600" b="1" i="0" u="none" strike="noStrike" cap="none" normalizeH="0" baseline="0" dirty="0">
                          <a:ln>
                            <a:noFill/>
                          </a:ln>
                          <a:solidFill>
                            <a:schemeClr val="tx1"/>
                          </a:solidFill>
                          <a:effectLst/>
                          <a:latin typeface="Arial" pitchFamily="34" charset="0"/>
                          <a:ea typeface="Times New Roman" pitchFamily="-110" charset="0"/>
                          <a:cs typeface="Arial" pitchFamily="34" charset="0"/>
                        </a:rPr>
                        <a:t>Plant Anatomical Entity</a:t>
                      </a:r>
                    </a:p>
                    <a:p>
                      <a:pPr marL="0" marR="0" lvl="0" indent="0" algn="ctr" defTabSz="914400" rtl="0" eaLnBrk="0" fontAlgn="base" latinLnBrk="0" hangingPunct="0">
                        <a:lnSpc>
                          <a:spcPct val="100000"/>
                        </a:lnSpc>
                        <a:spcBef>
                          <a:spcPct val="0"/>
                        </a:spcBef>
                        <a:spcAft>
                          <a:spcPct val="0"/>
                        </a:spcAft>
                        <a:buClrTx/>
                        <a:buSzPct val="100000"/>
                        <a:buFont typeface="Times New Roman" pitchFamily="18" charset="0"/>
                        <a:buNone/>
                        <a:tabLst/>
                        <a:defRPr/>
                      </a:pPr>
                      <a:r>
                        <a:rPr kumimoji="0" lang="en-US" sz="1600" b="0" i="0" u="none" strike="noStrike" cap="none" normalizeH="0" baseline="0" dirty="0">
                          <a:ln>
                            <a:noFill/>
                          </a:ln>
                          <a:solidFill>
                            <a:schemeClr val="tx1"/>
                          </a:solidFill>
                          <a:effectLst/>
                          <a:latin typeface="Arial" pitchFamily="34" charset="0"/>
                          <a:cs typeface="Arial" pitchFamily="34" charset="0"/>
                        </a:rPr>
                        <a:t> </a:t>
                      </a:r>
                      <a:r>
                        <a:rPr kumimoji="0" lang="en-US" sz="1600" b="1" i="0" u="none" strike="noStrike" cap="none" normalizeH="0" baseline="0" dirty="0">
                          <a:ln>
                            <a:noFill/>
                          </a:ln>
                          <a:solidFill>
                            <a:schemeClr val="tx1"/>
                          </a:solidFill>
                          <a:effectLst/>
                          <a:latin typeface="Arial" pitchFamily="34" charset="0"/>
                          <a:ea typeface="Times New Roman" pitchFamily="-110" charset="0"/>
                          <a:cs typeface="Arial" pitchFamily="34" charset="0"/>
                        </a:rPr>
                        <a:t>Plant Ontology (PO)</a:t>
                      </a:r>
                      <a:endParaRPr kumimoji="0" lang="en-US" sz="1600" b="1" i="0" u="none" strike="noStrike" cap="none" normalizeH="0" baseline="0" dirty="0">
                        <a:ln>
                          <a:noFill/>
                        </a:ln>
                        <a:solidFill>
                          <a:schemeClr val="tx1"/>
                        </a:solidFill>
                        <a:effectLst/>
                        <a:latin typeface="Arial" pitchFamily="34" charset="0"/>
                        <a:ea typeface="Arial" pitchFamily="-110" charset="0"/>
                        <a:cs typeface="Arial" pitchFamily="34" charset="0"/>
                      </a:endParaRPr>
                    </a:p>
                  </a:txBody>
                  <a:tcPr marL="0" marR="0" marT="45716" marB="45716" anchor="ctr" horzOverflow="overflow">
                    <a:lnL w="12700" cap="flat" cmpd="sng" algn="ctr">
                      <a:solidFill>
                        <a:srgbClr val="CC3300"/>
                      </a:solidFill>
                      <a:prstDash val="solid"/>
                      <a:round/>
                      <a:headEnd type="none" w="med" len="med"/>
                      <a:tailEnd type="none" w="med" len="med"/>
                    </a:lnL>
                    <a:lnR w="12700" cap="flat" cmpd="sng" algn="ctr">
                      <a:solidFill>
                        <a:srgbClr val="CC3300"/>
                      </a:solidFill>
                      <a:prstDash val="solid"/>
                      <a:round/>
                      <a:headEnd type="none" w="med" len="med"/>
                      <a:tailEnd type="none" w="med" len="med"/>
                    </a:lnR>
                    <a:lnT w="12700" cap="flat" cmpd="sng" algn="ctr">
                      <a:solidFill>
                        <a:srgbClr val="CC3300"/>
                      </a:solidFill>
                      <a:prstDash val="solid"/>
                      <a:round/>
                      <a:headEnd type="none" w="med" len="med"/>
                      <a:tailEnd type="none" w="med" len="med"/>
                    </a:lnT>
                    <a:lnB w="12700" cap="flat" cmpd="sng" algn="ctr">
                      <a:solidFill>
                        <a:srgbClr val="CC3300"/>
                      </a:solidFill>
                      <a:prstDash val="solid"/>
                      <a:round/>
                      <a:headEnd type="none" w="med" len="med"/>
                      <a:tailEnd type="none" w="med" len="med"/>
                    </a:lnB>
                    <a:lnTlToBr>
                      <a:noFill/>
                    </a:lnTlToBr>
                    <a:lnBlToTr>
                      <a:noFill/>
                    </a:lnBlToTr>
                    <a:solidFill>
                      <a:srgbClr val="FFFF00"/>
                    </a:solidFill>
                  </a:tcPr>
                </a:tc>
                <a:tc vMerge="1">
                  <a:txBody>
                    <a:bodyPr/>
                    <a:lstStyle/>
                    <a:p>
                      <a:pPr marL="0" marR="0" lvl="0" indent="0" algn="ctr" defTabSz="914400" rtl="0" eaLnBrk="0" fontAlgn="base" latinLnBrk="0" hangingPunct="0">
                        <a:lnSpc>
                          <a:spcPct val="100000"/>
                        </a:lnSpc>
                        <a:spcBef>
                          <a:spcPct val="0"/>
                        </a:spcBef>
                        <a:spcAft>
                          <a:spcPct val="0"/>
                        </a:spcAft>
                        <a:buClrTx/>
                        <a:buSzPct val="100000"/>
                        <a:buFont typeface="Times New Roman" pitchFamily="18" charset="0"/>
                        <a:buNone/>
                        <a:tabLst/>
                      </a:pPr>
                      <a:endParaRPr kumimoji="0" lang="en-US" sz="1400" b="1" i="0" u="none" strike="noStrike" cap="none" normalizeH="0" baseline="0" dirty="0">
                        <a:ln>
                          <a:noFill/>
                        </a:ln>
                        <a:solidFill>
                          <a:schemeClr val="tx1"/>
                        </a:solidFill>
                        <a:effectLst/>
                        <a:latin typeface="Palatino Linotype" pitchFamily="18" charset="0"/>
                        <a:cs typeface="Arial" charset="0"/>
                      </a:endParaRPr>
                    </a:p>
                  </a:txBody>
                  <a:tcPr marL="0" marR="0" marT="45716" marB="45716" anchor="ctr" horzOverflow="overflow">
                    <a:lnL w="12700" cap="flat" cmpd="sng" algn="ctr">
                      <a:solidFill>
                        <a:srgbClr val="CC3300"/>
                      </a:solidFill>
                      <a:prstDash val="solid"/>
                      <a:round/>
                      <a:headEnd type="none" w="med" len="med"/>
                      <a:tailEnd type="none" w="med" len="med"/>
                    </a:lnL>
                    <a:lnR w="12700" cap="flat" cmpd="sng" algn="ctr">
                      <a:solidFill>
                        <a:srgbClr val="CC3300"/>
                      </a:solidFill>
                      <a:prstDash val="solid"/>
                      <a:round/>
                      <a:headEnd type="none" w="med" len="med"/>
                      <a:tailEnd type="none" w="med" len="med"/>
                    </a:lnR>
                    <a:lnT w="12700" cap="flat" cmpd="sng" algn="ctr">
                      <a:solidFill>
                        <a:srgbClr val="CC3300"/>
                      </a:solidFill>
                      <a:prstDash val="solid"/>
                      <a:round/>
                      <a:headEnd type="none" w="med" len="med"/>
                      <a:tailEnd type="none" w="med" len="med"/>
                    </a:lnT>
                    <a:lnB w="12700" cap="flat" cmpd="sng" algn="ctr">
                      <a:solidFill>
                        <a:srgbClr val="CC3300"/>
                      </a:solidFill>
                      <a:prstDash val="solid"/>
                      <a:round/>
                      <a:headEnd type="none" w="med" len="med"/>
                      <a:tailEnd type="none" w="med" len="med"/>
                    </a:lnB>
                    <a:lnTlToBr>
                      <a:noFill/>
                    </a:lnTlToBr>
                    <a:lnBlToTr>
                      <a:noFill/>
                    </a:lnBlToTr>
                    <a:solidFill>
                      <a:srgbClr val="FF00FF">
                        <a:alpha val="48000"/>
                      </a:srgbClr>
                    </a:solidFill>
                  </a:tcPr>
                </a:tc>
                <a:tc rowSpan="3">
                  <a:txBody>
                    <a:bodyPr/>
                    <a:lstStyle/>
                    <a:p>
                      <a:pPr marL="0" marR="0" lvl="0" indent="0" algn="ctr" defTabSz="914400" rtl="0" eaLnBrk="0" fontAlgn="base" latinLnBrk="0" hangingPunct="0">
                        <a:lnSpc>
                          <a:spcPct val="100000"/>
                        </a:lnSpc>
                        <a:spcBef>
                          <a:spcPct val="0"/>
                        </a:spcBef>
                        <a:spcAft>
                          <a:spcPct val="0"/>
                        </a:spcAft>
                        <a:buClrTx/>
                        <a:buSzPct val="100000"/>
                        <a:buFont typeface="Times New Roman" pitchFamily="18" charset="0"/>
                        <a:buNone/>
                        <a:tabLst/>
                        <a:defRPr/>
                      </a:pPr>
                      <a:r>
                        <a:rPr kumimoji="0" lang="en-US" sz="1600" b="1" i="0" u="none" strike="noStrike" cap="none" normalizeH="0" baseline="0" dirty="0">
                          <a:ln>
                            <a:noFill/>
                          </a:ln>
                          <a:solidFill>
                            <a:srgbClr val="000000"/>
                          </a:solidFill>
                          <a:effectLst/>
                          <a:latin typeface="Arial" pitchFamily="34" charset="0"/>
                          <a:cs typeface="Arial" pitchFamily="34" charset="0"/>
                        </a:rPr>
                        <a:t>Plant </a:t>
                      </a:r>
                    </a:p>
                    <a:p>
                      <a:pPr marL="0" marR="0" lvl="0" indent="0" algn="ctr" defTabSz="914400" rtl="0" eaLnBrk="0" fontAlgn="base" latinLnBrk="0" hangingPunct="0">
                        <a:lnSpc>
                          <a:spcPct val="100000"/>
                        </a:lnSpc>
                        <a:spcBef>
                          <a:spcPct val="0"/>
                        </a:spcBef>
                        <a:spcAft>
                          <a:spcPct val="0"/>
                        </a:spcAft>
                        <a:buClrTx/>
                        <a:buSzPct val="100000"/>
                        <a:buFont typeface="Times New Roman" pitchFamily="18" charset="0"/>
                        <a:buNone/>
                        <a:tabLst/>
                        <a:defRPr/>
                      </a:pPr>
                      <a:r>
                        <a:rPr kumimoji="0" lang="en-US" sz="1600" b="1" i="0" u="none" strike="noStrike" cap="none" normalizeH="0" baseline="0" dirty="0">
                          <a:ln>
                            <a:noFill/>
                          </a:ln>
                          <a:solidFill>
                            <a:srgbClr val="000000"/>
                          </a:solidFill>
                          <a:effectLst/>
                          <a:latin typeface="Arial" pitchFamily="34" charset="0"/>
                          <a:cs typeface="Arial" pitchFamily="34" charset="0"/>
                        </a:rPr>
                        <a:t>Trait Ontology (TO)</a:t>
                      </a:r>
                    </a:p>
                  </a:txBody>
                  <a:tcPr marL="0" marR="0" marT="45716" marB="45716" anchor="ctr" horzOverflow="overflow">
                    <a:lnL w="12700" cap="flat" cmpd="sng" algn="ctr">
                      <a:solidFill>
                        <a:srgbClr val="CC3300"/>
                      </a:solidFill>
                      <a:prstDash val="solid"/>
                      <a:round/>
                      <a:headEnd type="none" w="med" len="med"/>
                      <a:tailEnd type="none" w="med" len="med"/>
                    </a:lnL>
                    <a:lnR w="12700" cap="flat" cmpd="sng" algn="ctr">
                      <a:solidFill>
                        <a:srgbClr val="CC3300"/>
                      </a:solidFill>
                      <a:prstDash val="solid"/>
                      <a:round/>
                      <a:headEnd type="none" w="med" len="med"/>
                      <a:tailEnd type="none" w="med" len="med"/>
                    </a:lnR>
                    <a:lnT w="12700" cap="flat" cmpd="sng" algn="ctr">
                      <a:solidFill>
                        <a:srgbClr val="CC3300"/>
                      </a:solidFill>
                      <a:prstDash val="solid"/>
                      <a:round/>
                      <a:headEnd type="none" w="med" len="med"/>
                      <a:tailEnd type="none" w="med" len="med"/>
                    </a:lnT>
                    <a:lnB w="12700" cap="flat" cmpd="sng" algn="ctr">
                      <a:solidFill>
                        <a:srgbClr val="CC3300"/>
                      </a:solidFill>
                      <a:prstDash val="solid"/>
                      <a:round/>
                      <a:headEnd type="none" w="med" len="med"/>
                      <a:tailEnd type="none" w="med" len="med"/>
                    </a:lnB>
                    <a:lnTlToBr>
                      <a:noFill/>
                    </a:lnTlToBr>
                    <a:lnBlToTr>
                      <a:noFill/>
                    </a:lnBlToTr>
                    <a:solidFill>
                      <a:srgbClr val="F6EB16"/>
                    </a:solidFill>
                  </a:tcPr>
                </a:tc>
                <a:tc rowSpan="3">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Arial" pitchFamily="34" charset="0"/>
                          <a:ea typeface="Arial" pitchFamily="-110" charset="0"/>
                          <a:cs typeface="Arial" pitchFamily="34" charset="0"/>
                        </a:rPr>
                        <a:t>Plant  Structure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Arial" pitchFamily="34" charset="0"/>
                          <a:ea typeface="Arial" pitchFamily="-110" charset="0"/>
                          <a:cs typeface="Arial" pitchFamily="34" charset="0"/>
                        </a:rPr>
                        <a:t> Development Stage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Arial" pitchFamily="34" charset="0"/>
                          <a:ea typeface="Arial" pitchFamily="-110" charset="0"/>
                          <a:cs typeface="Arial" pitchFamily="34" charset="0"/>
                        </a:rPr>
                        <a:t>(PO)</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a:ln>
                          <a:noFill/>
                        </a:ln>
                        <a:solidFill>
                          <a:srgbClr val="800000"/>
                        </a:solidFill>
                        <a:effectLst/>
                        <a:latin typeface="Arial" pitchFamily="34" charset="0"/>
                        <a:ea typeface="Arial" pitchFamily="-110" charset="0"/>
                        <a:cs typeface="Arial" pitchFamily="34" charset="0"/>
                      </a:endParaRPr>
                    </a:p>
                  </a:txBody>
                  <a:tcPr marL="0" marR="0" marT="45716" marB="45716" anchor="ctr" horzOverflow="overflow">
                    <a:lnL w="12700" cap="flat" cmpd="sng" algn="ctr">
                      <a:solidFill>
                        <a:srgbClr val="CC3300"/>
                      </a:solidFill>
                      <a:prstDash val="solid"/>
                      <a:round/>
                      <a:headEnd type="none" w="med" len="med"/>
                      <a:tailEnd type="none" w="med" len="med"/>
                    </a:lnL>
                    <a:lnR w="28575" cap="flat" cmpd="sng" algn="ctr">
                      <a:solidFill>
                        <a:srgbClr val="CC3300"/>
                      </a:solidFill>
                      <a:prstDash val="solid"/>
                      <a:round/>
                      <a:headEnd type="none" w="med" len="med"/>
                      <a:tailEnd type="none" w="med" len="med"/>
                    </a:lnR>
                    <a:lnT w="12700" cap="flat" cmpd="sng" algn="ctr">
                      <a:solidFill>
                        <a:srgbClr val="CC3300"/>
                      </a:solidFill>
                      <a:prstDash val="solid"/>
                      <a:round/>
                      <a:headEnd type="none" w="med" len="med"/>
                      <a:tailEnd type="none" w="med" len="med"/>
                    </a:lnT>
                    <a:lnB w="12700" cap="flat" cmpd="sng" algn="ctr">
                      <a:solidFill>
                        <a:srgbClr val="CC3300"/>
                      </a:solidFill>
                      <a:prstDash val="solid"/>
                      <a:round/>
                      <a:headEnd type="none" w="med" len="med"/>
                      <a:tailEnd type="none" w="med" len="med"/>
                    </a:lnB>
                    <a:lnTlToBr>
                      <a:noFill/>
                    </a:lnTlToBr>
                    <a:lnBlToTr>
                      <a:noFill/>
                    </a:lnBlToTr>
                    <a:solidFill>
                      <a:srgbClr val="F6EB16"/>
                    </a:solidFill>
                  </a:tcPr>
                </a:tc>
                <a:extLst>
                  <a:ext uri="{0D108BD9-81ED-4DB2-BD59-A6C34878D82A}">
                    <a16:rowId xmlns:a16="http://schemas.microsoft.com/office/drawing/2014/main" val="10003"/>
                  </a:ext>
                </a:extLst>
              </a:tr>
              <a:tr h="759783">
                <a:tc vMerge="1">
                  <a:txBody>
                    <a:bodyPr/>
                    <a:lstStyle/>
                    <a:p>
                      <a:pPr marL="0" marR="0" lvl="0" indent="0" algn="ctr" defTabSz="914400" rtl="0" eaLnBrk="0" fontAlgn="base" latinLnBrk="0" hangingPunct="0">
                        <a:lnSpc>
                          <a:spcPct val="100000"/>
                        </a:lnSpc>
                        <a:spcBef>
                          <a:spcPct val="0"/>
                        </a:spcBef>
                        <a:spcAft>
                          <a:spcPct val="0"/>
                        </a:spcAft>
                        <a:buClrTx/>
                        <a:buSzPct val="100000"/>
                        <a:buFont typeface="Times New Roman" pitchFamily="18" charset="0"/>
                        <a:buNone/>
                        <a:tabLst/>
                      </a:pPr>
                      <a:endParaRPr kumimoji="0" lang="en-US" sz="1400" b="1" i="0" u="none" strike="noStrike" cap="none" normalizeH="0" baseline="0" dirty="0">
                        <a:ln>
                          <a:noFill/>
                        </a:ln>
                        <a:solidFill>
                          <a:schemeClr val="tx1"/>
                        </a:solidFill>
                        <a:effectLst/>
                        <a:latin typeface="Palatino Linotype" pitchFamily="18" charset="0"/>
                        <a:cs typeface="Arial" charset="0"/>
                      </a:endParaRPr>
                    </a:p>
                  </a:txBody>
                  <a:tcPr marL="0" marR="0" marT="45716" marB="45716" anchor="ctr" horzOverflow="overflow">
                    <a:lnL w="28575" cap="flat" cmpd="sng" algn="ctr">
                      <a:solidFill>
                        <a:srgbClr val="CC3300"/>
                      </a:solidFill>
                      <a:prstDash val="solid"/>
                      <a:round/>
                      <a:headEnd type="none" w="med" len="med"/>
                      <a:tailEnd type="none" w="med" len="med"/>
                    </a:lnL>
                    <a:lnR w="12700" cap="flat" cmpd="sng" algn="ctr">
                      <a:solidFill>
                        <a:srgbClr val="CC3300"/>
                      </a:solidFill>
                      <a:prstDash val="solid"/>
                      <a:round/>
                      <a:headEnd type="none" w="med" len="med"/>
                      <a:tailEnd type="none" w="med" len="med"/>
                    </a:lnR>
                    <a:lnT w="12700" cap="flat" cmpd="sng" algn="ctr">
                      <a:solidFill>
                        <a:srgbClr val="CC3300"/>
                      </a:solidFill>
                      <a:prstDash val="solid"/>
                      <a:round/>
                      <a:headEnd type="none" w="med" len="med"/>
                      <a:tailEnd type="none" w="med" len="med"/>
                    </a:lnT>
                    <a:lnB w="12700" cap="flat" cmpd="sng" algn="ctr">
                      <a:solidFill>
                        <a:srgbClr val="CC33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Pct val="100000"/>
                        <a:buFont typeface="Times New Roman" pitchFamily="18" charset="0"/>
                        <a:buNone/>
                        <a:tabLst/>
                      </a:pPr>
                      <a:r>
                        <a:rPr kumimoji="0" lang="en-US" sz="1600" b="1" i="0" u="none" strike="noStrike" cap="none" normalizeH="0" baseline="0" dirty="0">
                          <a:ln>
                            <a:noFill/>
                          </a:ln>
                          <a:solidFill>
                            <a:schemeClr val="tx1"/>
                          </a:solidFill>
                          <a:effectLst/>
                          <a:latin typeface="Arial" pitchFamily="34" charset="0"/>
                          <a:cs typeface="Arial" pitchFamily="34" charset="0"/>
                        </a:rPr>
                        <a:t>Cell </a:t>
                      </a:r>
                    </a:p>
                  </a:txBody>
                  <a:tcPr marL="0" marR="0" marT="45716" marB="45716" anchor="ctr" horzOverflow="overflow">
                    <a:lnL w="12700" cap="flat" cmpd="sng" algn="ctr">
                      <a:solidFill>
                        <a:srgbClr val="CC3300"/>
                      </a:solidFill>
                      <a:prstDash val="solid"/>
                      <a:round/>
                      <a:headEnd type="none" w="med" len="med"/>
                      <a:tailEnd type="none" w="med" len="med"/>
                    </a:lnL>
                    <a:lnR w="12700" cap="flat" cmpd="sng" algn="ctr">
                      <a:solidFill>
                        <a:srgbClr val="CC3300"/>
                      </a:solidFill>
                      <a:prstDash val="solid"/>
                      <a:round/>
                      <a:headEnd type="none" w="med" len="med"/>
                      <a:tailEnd type="none" w="med" len="med"/>
                    </a:lnR>
                    <a:lnT w="12700" cap="flat" cmpd="sng" algn="ctr">
                      <a:solidFill>
                        <a:srgbClr val="CC3300"/>
                      </a:solidFill>
                      <a:prstDash val="solid"/>
                      <a:round/>
                      <a:headEnd type="none" w="med" len="med"/>
                      <a:tailEnd type="none" w="med" len="med"/>
                    </a:lnT>
                    <a:lnB w="12700" cap="flat" cmpd="sng" algn="ctr">
                      <a:solidFill>
                        <a:srgbClr val="CC33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Pct val="100000"/>
                        <a:buFont typeface="Times New Roman" pitchFamily="18" charset="0"/>
                        <a:buNone/>
                        <a:tabLst/>
                      </a:pPr>
                      <a:r>
                        <a:rPr kumimoji="0" lang="en-US" sz="1600" b="1" i="0" u="none" strike="noStrike" cap="none" normalizeH="0" baseline="0" dirty="0">
                          <a:ln>
                            <a:noFill/>
                          </a:ln>
                          <a:solidFill>
                            <a:srgbClr val="000000"/>
                          </a:solidFill>
                          <a:effectLst/>
                          <a:latin typeface="Arial" pitchFamily="34" charset="0"/>
                          <a:cs typeface="Arial" pitchFamily="34" charset="0"/>
                        </a:rPr>
                        <a:t>Plant Cell (PO)</a:t>
                      </a:r>
                    </a:p>
                    <a:p>
                      <a:pPr marL="0" marR="0" lvl="0" indent="0" algn="ctr" defTabSz="914400" rtl="0" eaLnBrk="0" fontAlgn="base" latinLnBrk="0" hangingPunct="0">
                        <a:lnSpc>
                          <a:spcPct val="100000"/>
                        </a:lnSpc>
                        <a:spcBef>
                          <a:spcPct val="0"/>
                        </a:spcBef>
                        <a:spcAft>
                          <a:spcPct val="0"/>
                        </a:spcAft>
                        <a:buClrTx/>
                        <a:buSzPct val="100000"/>
                        <a:buFont typeface="Times New Roman" pitchFamily="18" charset="0"/>
                        <a:buNone/>
                        <a:tabLst/>
                        <a:defRPr/>
                      </a:pPr>
                      <a:r>
                        <a:rPr kumimoji="0" lang="en-US" sz="1600" b="0" i="0" u="none" strike="noStrike" cap="none" normalizeH="0" baseline="0" dirty="0">
                          <a:ln>
                            <a:noFill/>
                          </a:ln>
                          <a:solidFill>
                            <a:schemeClr val="tx1"/>
                          </a:solidFill>
                          <a:effectLst/>
                          <a:latin typeface="Arial" pitchFamily="34" charset="0"/>
                          <a:cs typeface="Arial" pitchFamily="34" charset="0"/>
                        </a:rPr>
                        <a:t>Cell (CL)</a:t>
                      </a:r>
                    </a:p>
                  </a:txBody>
                  <a:tcPr marL="0" marR="0" marT="45716" marB="45716" anchor="ctr" horzOverflow="overflow">
                    <a:lnL w="12700" cap="flat" cmpd="sng" algn="ctr">
                      <a:solidFill>
                        <a:srgbClr val="CC3300"/>
                      </a:solidFill>
                      <a:prstDash val="solid"/>
                      <a:round/>
                      <a:headEnd type="none" w="med" len="med"/>
                      <a:tailEnd type="none" w="med" len="med"/>
                    </a:lnL>
                    <a:lnR w="12700" cap="flat" cmpd="sng" algn="ctr">
                      <a:solidFill>
                        <a:srgbClr val="CC3300"/>
                      </a:solidFill>
                      <a:prstDash val="solid"/>
                      <a:round/>
                      <a:headEnd type="none" w="med" len="med"/>
                      <a:tailEnd type="none" w="med" len="med"/>
                    </a:lnR>
                    <a:lnT w="12700" cap="flat" cmpd="sng" algn="ctr">
                      <a:solidFill>
                        <a:srgbClr val="CC3300"/>
                      </a:solidFill>
                      <a:prstDash val="solid"/>
                      <a:round/>
                      <a:headEnd type="none" w="med" len="med"/>
                      <a:tailEnd type="none" w="med" len="med"/>
                    </a:lnT>
                    <a:lnB w="12700" cap="flat" cmpd="sng" algn="ctr">
                      <a:solidFill>
                        <a:srgbClr val="CC3300"/>
                      </a:solidFill>
                      <a:prstDash val="solid"/>
                      <a:round/>
                      <a:headEnd type="none" w="med" len="med"/>
                      <a:tailEnd type="none" w="med" len="med"/>
                    </a:lnB>
                    <a:lnTlToBr>
                      <a:noFill/>
                    </a:lnTlToBr>
                    <a:lnBlToTr>
                      <a:noFill/>
                    </a:lnBlToTr>
                    <a:solidFill>
                      <a:srgbClr val="FFFF00"/>
                    </a:solidFill>
                  </a:tcPr>
                </a:tc>
                <a:tc vMerge="1">
                  <a:txBody>
                    <a:bodyPr/>
                    <a:lstStyle/>
                    <a:p>
                      <a:endParaRPr lang="en-US"/>
                    </a:p>
                  </a:txBody>
                  <a:tcPr/>
                </a:tc>
                <a:tc vMerge="1">
                  <a:txBody>
                    <a:bodyPr/>
                    <a:lstStyle/>
                    <a:p>
                      <a:pPr marL="0" marR="0" lvl="0" indent="0" algn="ctr" defTabSz="914400" rtl="0" eaLnBrk="0" fontAlgn="base" latinLnBrk="0" hangingPunct="0">
                        <a:lnSpc>
                          <a:spcPct val="100000"/>
                        </a:lnSpc>
                        <a:spcBef>
                          <a:spcPct val="0"/>
                        </a:spcBef>
                        <a:spcAft>
                          <a:spcPct val="0"/>
                        </a:spcAft>
                        <a:buClrTx/>
                        <a:buSzPct val="100000"/>
                        <a:buFont typeface="Times New Roman" pitchFamily="18" charset="0"/>
                        <a:buNone/>
                        <a:tabLst/>
                      </a:pPr>
                      <a:endParaRPr kumimoji="0" lang="en-US" sz="1400" b="0" i="0" u="none" strike="noStrike" cap="none" normalizeH="0" baseline="0" dirty="0">
                        <a:ln>
                          <a:noFill/>
                        </a:ln>
                        <a:solidFill>
                          <a:schemeClr val="tx1"/>
                        </a:solidFill>
                        <a:effectLst/>
                        <a:latin typeface="Palatino Linotype" pitchFamily="18" charset="0"/>
                        <a:cs typeface="Times New Roman" pitchFamily="18" charset="0"/>
                      </a:endParaRPr>
                    </a:p>
                  </a:txBody>
                  <a:tcPr marL="0" marR="0" marT="45716" marB="45716" anchor="ctr" horzOverflow="overflow">
                    <a:lnL w="12700" cap="flat" cmpd="sng" algn="ctr">
                      <a:solidFill>
                        <a:srgbClr val="CC3300"/>
                      </a:solidFill>
                      <a:prstDash val="solid"/>
                      <a:round/>
                      <a:headEnd type="none" w="med" len="med"/>
                      <a:tailEnd type="none" w="med" len="med"/>
                    </a:lnL>
                    <a:lnR w="12700" cap="flat" cmpd="sng" algn="ctr">
                      <a:solidFill>
                        <a:srgbClr val="CC3300"/>
                      </a:solidFill>
                      <a:prstDash val="solid"/>
                      <a:round/>
                      <a:headEnd type="none" w="med" len="med"/>
                      <a:tailEnd type="none" w="med" len="med"/>
                    </a:lnR>
                    <a:lnT w="12700" cap="flat" cmpd="sng" algn="ctr">
                      <a:solidFill>
                        <a:srgbClr val="CC3300"/>
                      </a:solidFill>
                      <a:prstDash val="solid"/>
                      <a:round/>
                      <a:headEnd type="none" w="med" len="med"/>
                      <a:tailEnd type="none" w="med" len="med"/>
                    </a:lnT>
                    <a:lnB w="12700" cap="flat" cmpd="sng" algn="ctr">
                      <a:solidFill>
                        <a:srgbClr val="CC3300"/>
                      </a:solidFill>
                      <a:prstDash val="solid"/>
                      <a:round/>
                      <a:headEnd type="none" w="med" len="med"/>
                      <a:tailEnd type="none" w="med" len="med"/>
                    </a:lnB>
                    <a:lnTlToBr>
                      <a:noFill/>
                    </a:lnTlToBr>
                    <a:lnBlToTr>
                      <a:noFill/>
                    </a:lnBlToTr>
                    <a:solidFill>
                      <a:srgbClr val="F6EB16"/>
                    </a:solidFill>
                  </a:tcPr>
                </a:tc>
                <a:tc vMerge="1">
                  <a:txBody>
                    <a:bodyPr/>
                    <a:lstStyle/>
                    <a:p>
                      <a:endParaRPr lang="en-US"/>
                    </a:p>
                  </a:txBody>
                  <a:tcPr/>
                </a:tc>
                <a:extLst>
                  <a:ext uri="{0D108BD9-81ED-4DB2-BD59-A6C34878D82A}">
                    <a16:rowId xmlns:a16="http://schemas.microsoft.com/office/drawing/2014/main" val="10004"/>
                  </a:ext>
                </a:extLst>
              </a:tr>
              <a:tr h="678667">
                <a:tc vMerge="1">
                  <a:txBody>
                    <a:bodyPr/>
                    <a:lstStyle/>
                    <a:p>
                      <a:pPr marL="0" marR="0" lvl="0" indent="0" algn="ctr" defTabSz="914400" rtl="0" eaLnBrk="0" fontAlgn="base" latinLnBrk="0" hangingPunct="0">
                        <a:lnSpc>
                          <a:spcPct val="100000"/>
                        </a:lnSpc>
                        <a:spcBef>
                          <a:spcPct val="0"/>
                        </a:spcBef>
                        <a:spcAft>
                          <a:spcPct val="0"/>
                        </a:spcAft>
                        <a:buClrTx/>
                        <a:buSzPct val="100000"/>
                        <a:buFont typeface="Times New Roman" pitchFamily="18" charset="0"/>
                        <a:buNone/>
                        <a:tabLst/>
                      </a:pPr>
                      <a:endParaRPr kumimoji="0" lang="en-US" sz="1400" b="1" i="0" u="none" strike="noStrike" cap="none" normalizeH="0" baseline="0" dirty="0">
                        <a:ln>
                          <a:noFill/>
                        </a:ln>
                        <a:solidFill>
                          <a:schemeClr val="tx1"/>
                        </a:solidFill>
                        <a:effectLst/>
                        <a:latin typeface="Palatino Linotype" pitchFamily="18" charset="0"/>
                        <a:cs typeface="Arial" charset="0"/>
                      </a:endParaRPr>
                    </a:p>
                  </a:txBody>
                  <a:tcPr marL="0" marR="0" marT="45716" marB="45716" anchor="ctr" horzOverflow="overflow">
                    <a:lnL w="28575" cap="flat" cmpd="sng" algn="ctr">
                      <a:solidFill>
                        <a:srgbClr val="CC3300"/>
                      </a:solidFill>
                      <a:prstDash val="solid"/>
                      <a:round/>
                      <a:headEnd type="none" w="med" len="med"/>
                      <a:tailEnd type="none" w="med" len="med"/>
                    </a:lnL>
                    <a:lnR w="12700" cap="flat" cmpd="sng" algn="ctr">
                      <a:solidFill>
                        <a:srgbClr val="CC3300"/>
                      </a:solidFill>
                      <a:prstDash val="solid"/>
                      <a:round/>
                      <a:headEnd type="none" w="med" len="med"/>
                      <a:tailEnd type="none" w="med" len="med"/>
                    </a:lnR>
                    <a:lnT w="12700" cap="flat" cmpd="sng" algn="ctr">
                      <a:solidFill>
                        <a:srgbClr val="CC3300"/>
                      </a:solidFill>
                      <a:prstDash val="solid"/>
                      <a:round/>
                      <a:headEnd type="none" w="med" len="med"/>
                      <a:tailEnd type="none" w="med" len="med"/>
                    </a:lnT>
                    <a:lnB w="12700" cap="flat" cmpd="sng" algn="ctr">
                      <a:solidFill>
                        <a:srgbClr val="CC33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Pct val="100000"/>
                        <a:buFont typeface="Times New Roman" pitchFamily="18" charset="0"/>
                        <a:buNone/>
                        <a:tabLst/>
                      </a:pPr>
                      <a:r>
                        <a:rPr kumimoji="0" lang="en-US" sz="1600" b="1" i="0" u="none" strike="noStrike" cap="none" normalizeH="0" baseline="0" dirty="0">
                          <a:ln>
                            <a:noFill/>
                          </a:ln>
                          <a:solidFill>
                            <a:schemeClr val="tx1"/>
                          </a:solidFill>
                          <a:effectLst/>
                          <a:latin typeface="Arial" pitchFamily="34" charset="0"/>
                          <a:cs typeface="Arial" pitchFamily="34" charset="0"/>
                        </a:rPr>
                        <a:t>Cellular Component</a:t>
                      </a:r>
                    </a:p>
                  </a:txBody>
                  <a:tcPr marL="0" marR="0" marT="45716" marB="45716" anchor="ctr" horzOverflow="overflow">
                    <a:lnL w="12700" cap="flat" cmpd="sng" algn="ctr">
                      <a:solidFill>
                        <a:srgbClr val="CC3300"/>
                      </a:solidFill>
                      <a:prstDash val="solid"/>
                      <a:round/>
                      <a:headEnd type="none" w="med" len="med"/>
                      <a:tailEnd type="none" w="med" len="med"/>
                    </a:lnL>
                    <a:lnR w="12700" cap="flat" cmpd="sng" algn="ctr">
                      <a:solidFill>
                        <a:srgbClr val="CC3300"/>
                      </a:solidFill>
                      <a:prstDash val="solid"/>
                      <a:round/>
                      <a:headEnd type="none" w="med" len="med"/>
                      <a:tailEnd type="none" w="med" len="med"/>
                    </a:lnR>
                    <a:lnT w="12700" cap="flat" cmpd="sng" algn="ctr">
                      <a:solidFill>
                        <a:srgbClr val="CC3300"/>
                      </a:solidFill>
                      <a:prstDash val="solid"/>
                      <a:round/>
                      <a:headEnd type="none" w="med" len="med"/>
                      <a:tailEnd type="none" w="med" len="med"/>
                    </a:lnT>
                    <a:lnB w="12700" cap="flat" cmpd="sng" algn="ctr">
                      <a:solidFill>
                        <a:srgbClr val="CC33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Pct val="100000"/>
                        <a:buFont typeface="Times New Roman" pitchFamily="18" charset="0"/>
                        <a:buNone/>
                        <a:tabLst/>
                      </a:pPr>
                      <a:r>
                        <a:rPr kumimoji="0" lang="en-US" sz="1600" b="1" i="0" u="none" strike="noStrike" cap="none" normalizeH="0" baseline="0" dirty="0">
                          <a:ln>
                            <a:noFill/>
                          </a:ln>
                          <a:solidFill>
                            <a:schemeClr val="tx1"/>
                          </a:solidFill>
                          <a:effectLst/>
                          <a:latin typeface="Arial" pitchFamily="34" charset="0"/>
                          <a:cs typeface="Arial" pitchFamily="34" charset="0"/>
                        </a:rPr>
                        <a:t>Cellular Component</a:t>
                      </a:r>
                    </a:p>
                    <a:p>
                      <a:pPr marL="0" marR="0" lvl="0" indent="0" algn="ctr" defTabSz="914400" rtl="0" eaLnBrk="0" fontAlgn="base" latinLnBrk="0" hangingPunct="0">
                        <a:lnSpc>
                          <a:spcPct val="100000"/>
                        </a:lnSpc>
                        <a:spcBef>
                          <a:spcPct val="0"/>
                        </a:spcBef>
                        <a:spcAft>
                          <a:spcPct val="0"/>
                        </a:spcAft>
                        <a:buClrTx/>
                        <a:buSzPct val="100000"/>
                        <a:buFont typeface="Times New Roman" pitchFamily="18" charset="0"/>
                        <a:buNone/>
                        <a:tabLst/>
                      </a:pPr>
                      <a:r>
                        <a:rPr kumimoji="0" lang="en-US" sz="1600" b="1" i="0" u="none" strike="noStrike" cap="none" normalizeH="0" baseline="0" dirty="0">
                          <a:ln>
                            <a:noFill/>
                          </a:ln>
                          <a:solidFill>
                            <a:schemeClr val="tx1"/>
                          </a:solidFill>
                          <a:effectLst/>
                          <a:latin typeface="Arial" pitchFamily="34" charset="0"/>
                          <a:cs typeface="Arial" pitchFamily="34" charset="0"/>
                        </a:rPr>
                        <a:t>(GO)</a:t>
                      </a:r>
                    </a:p>
                  </a:txBody>
                  <a:tcPr marL="0" marR="0" marT="45716" marB="45716" anchor="ctr" horzOverflow="overflow">
                    <a:lnL w="12700" cap="flat" cmpd="sng" algn="ctr">
                      <a:solidFill>
                        <a:srgbClr val="CC3300"/>
                      </a:solidFill>
                      <a:prstDash val="solid"/>
                      <a:round/>
                      <a:headEnd type="none" w="med" len="med"/>
                      <a:tailEnd type="none" w="med" len="med"/>
                    </a:lnL>
                    <a:lnR w="12700" cap="flat" cmpd="sng" algn="ctr">
                      <a:solidFill>
                        <a:srgbClr val="CC3300"/>
                      </a:solidFill>
                      <a:prstDash val="solid"/>
                      <a:round/>
                      <a:headEnd type="none" w="med" len="med"/>
                      <a:tailEnd type="none" w="med" len="med"/>
                    </a:lnR>
                    <a:lnT w="12700" cap="flat" cmpd="sng" algn="ctr">
                      <a:solidFill>
                        <a:srgbClr val="CC3300"/>
                      </a:solidFill>
                      <a:prstDash val="solid"/>
                      <a:round/>
                      <a:headEnd type="none" w="med" len="med"/>
                      <a:tailEnd type="none" w="med" len="med"/>
                    </a:lnT>
                    <a:lnB w="12700" cap="flat" cmpd="sng" algn="ctr">
                      <a:solidFill>
                        <a:srgbClr val="CC3300"/>
                      </a:solidFill>
                      <a:prstDash val="solid"/>
                      <a:round/>
                      <a:headEnd type="none" w="med" len="med"/>
                      <a:tailEnd type="none" w="med" len="med"/>
                    </a:lnB>
                    <a:lnTlToBr>
                      <a:noFill/>
                    </a:lnTlToBr>
                    <a:lnBlToTr>
                      <a:noFill/>
                    </a:lnBlToTr>
                    <a:solidFill>
                      <a:srgbClr val="66FFFF"/>
                    </a:solidFill>
                  </a:tcPr>
                </a:tc>
                <a:tc vMerge="1">
                  <a:txBody>
                    <a:bodyPr/>
                    <a:lstStyle/>
                    <a:p>
                      <a:pPr marL="0" marR="0" lvl="0" indent="0" algn="ctr" defTabSz="914400" rtl="0" eaLnBrk="0" fontAlgn="base" latinLnBrk="0" hangingPunct="0">
                        <a:lnSpc>
                          <a:spcPct val="100000"/>
                        </a:lnSpc>
                        <a:spcBef>
                          <a:spcPct val="0"/>
                        </a:spcBef>
                        <a:spcAft>
                          <a:spcPct val="0"/>
                        </a:spcAft>
                        <a:buClrTx/>
                        <a:buSzPct val="100000"/>
                        <a:buFont typeface="Times New Roman" pitchFamily="18" charset="0"/>
                        <a:buNone/>
                        <a:tabLst/>
                      </a:pPr>
                      <a:endParaRPr kumimoji="0" lang="en-US" sz="1400" b="1" i="0" u="none" strike="noStrike" cap="none" normalizeH="0" baseline="0" dirty="0">
                        <a:ln>
                          <a:noFill/>
                        </a:ln>
                        <a:solidFill>
                          <a:schemeClr val="tx1"/>
                        </a:solidFill>
                        <a:effectLst/>
                        <a:latin typeface="Palatino Linotype" pitchFamily="18" charset="0"/>
                        <a:cs typeface="Arial" charset="0"/>
                      </a:endParaRPr>
                    </a:p>
                  </a:txBody>
                  <a:tcPr marL="0" marR="0" marT="45716" marB="45716" anchor="ctr" horzOverflow="overflow">
                    <a:lnL w="12700" cap="flat" cmpd="sng" algn="ctr">
                      <a:solidFill>
                        <a:srgbClr val="CC3300"/>
                      </a:solidFill>
                      <a:prstDash val="solid"/>
                      <a:round/>
                      <a:headEnd type="none" w="med" len="med"/>
                      <a:tailEnd type="none" w="med" len="med"/>
                    </a:lnL>
                    <a:lnR w="12700" cap="flat" cmpd="sng" algn="ctr">
                      <a:solidFill>
                        <a:srgbClr val="CC3300"/>
                      </a:solidFill>
                      <a:prstDash val="solid"/>
                      <a:round/>
                      <a:headEnd type="none" w="med" len="med"/>
                      <a:tailEnd type="none" w="med" len="med"/>
                    </a:lnR>
                    <a:lnT w="12700" cap="flat" cmpd="sng" algn="ctr">
                      <a:solidFill>
                        <a:srgbClr val="CC3300"/>
                      </a:solidFill>
                      <a:prstDash val="solid"/>
                      <a:round/>
                      <a:headEnd type="none" w="med" len="med"/>
                      <a:tailEnd type="none" w="med" len="med"/>
                    </a:lnT>
                    <a:lnB w="12700" cap="flat" cmpd="sng" algn="ctr">
                      <a:solidFill>
                        <a:srgbClr val="CC3300"/>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5"/>
                  </a:ext>
                </a:extLst>
              </a:tr>
              <a:tr h="1025747">
                <a:tc vMerge="1">
                  <a:txBody>
                    <a:bodyPr/>
                    <a:lstStyle/>
                    <a:p>
                      <a:endParaRPr lang="en-US"/>
                    </a:p>
                  </a:txBody>
                  <a:tcPr/>
                </a:tc>
                <a:tc>
                  <a:txBody>
                    <a:bodyPr/>
                    <a:lstStyle/>
                    <a:p>
                      <a:pPr marL="0" marR="0" lvl="0" indent="0" algn="ctr" defTabSz="914400" rtl="0" eaLnBrk="0" fontAlgn="base" latinLnBrk="0" hangingPunct="0">
                        <a:lnSpc>
                          <a:spcPct val="100000"/>
                        </a:lnSpc>
                        <a:spcBef>
                          <a:spcPct val="0"/>
                        </a:spcBef>
                        <a:spcAft>
                          <a:spcPct val="0"/>
                        </a:spcAft>
                        <a:buClrTx/>
                        <a:buSzPct val="100000"/>
                        <a:buFont typeface="Times New Roman" pitchFamily="18" charset="0"/>
                        <a:buNone/>
                        <a:tabLst/>
                      </a:pPr>
                      <a:r>
                        <a:rPr kumimoji="0" lang="en-US" sz="1600" b="1" i="0" u="none" strike="noStrike" cap="none" normalizeH="0" baseline="0" dirty="0">
                          <a:ln>
                            <a:noFill/>
                          </a:ln>
                          <a:solidFill>
                            <a:schemeClr val="tx1"/>
                          </a:solidFill>
                          <a:effectLst/>
                          <a:latin typeface="Arial" pitchFamily="34" charset="0"/>
                          <a:cs typeface="Arial" pitchFamily="34" charset="0"/>
                        </a:rPr>
                        <a:t>Molecule</a:t>
                      </a:r>
                    </a:p>
                  </a:txBody>
                  <a:tcPr marL="0" marR="0" marT="45716" marB="45716" anchor="ctr" horzOverflow="overflow">
                    <a:lnL w="12700" cap="flat" cmpd="sng" algn="ctr">
                      <a:solidFill>
                        <a:srgbClr val="CC3300"/>
                      </a:solidFill>
                      <a:prstDash val="solid"/>
                      <a:round/>
                      <a:headEnd type="none" w="med" len="med"/>
                      <a:tailEnd type="none" w="med" len="med"/>
                    </a:lnL>
                    <a:lnR w="12700" cap="flat" cmpd="sng" algn="ctr">
                      <a:solidFill>
                        <a:srgbClr val="CC3300"/>
                      </a:solidFill>
                      <a:prstDash val="solid"/>
                      <a:round/>
                      <a:headEnd type="none" w="med" len="med"/>
                      <a:tailEnd type="none" w="med" len="med"/>
                    </a:lnR>
                    <a:lnT w="12700" cap="flat" cmpd="sng" algn="ctr">
                      <a:solidFill>
                        <a:srgbClr val="CC3300"/>
                      </a:solidFill>
                      <a:prstDash val="solid"/>
                      <a:round/>
                      <a:headEnd type="none" w="med" len="med"/>
                      <a:tailEnd type="none" w="med" len="med"/>
                    </a:lnT>
                    <a:lnB w="28575" cap="flat" cmpd="sng" algn="ctr">
                      <a:solidFill>
                        <a:srgbClr val="CC33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Pct val="100000"/>
                        <a:buFont typeface="Times New Roman" pitchFamily="18" charset="0"/>
                        <a:buNone/>
                        <a:tabLst/>
                      </a:pPr>
                      <a:r>
                        <a:rPr kumimoji="0" lang="en-US" sz="1600" b="1" i="0" u="none" strike="noStrike" cap="none" normalizeH="0" baseline="0" dirty="0">
                          <a:ln>
                            <a:noFill/>
                          </a:ln>
                          <a:solidFill>
                            <a:schemeClr val="tx1"/>
                          </a:solidFill>
                          <a:effectLst/>
                          <a:latin typeface="Arial" pitchFamily="34" charset="0"/>
                          <a:cs typeface="Arial" pitchFamily="34" charset="0"/>
                        </a:rPr>
                        <a:t>Molecular Entity</a:t>
                      </a:r>
                    </a:p>
                    <a:p>
                      <a:pPr marL="0" marR="0" lvl="0" indent="0" algn="ctr" defTabSz="914400" rtl="0" eaLnBrk="0" fontAlgn="base" latinLnBrk="0" hangingPunct="0">
                        <a:lnSpc>
                          <a:spcPct val="100000"/>
                        </a:lnSpc>
                        <a:spcBef>
                          <a:spcPct val="0"/>
                        </a:spcBef>
                        <a:spcAft>
                          <a:spcPct val="0"/>
                        </a:spcAft>
                        <a:buClrTx/>
                        <a:buSzPct val="100000"/>
                        <a:buFont typeface="Times New Roman" pitchFamily="18" charset="0"/>
                        <a:buNone/>
                        <a:tabLst/>
                      </a:pPr>
                      <a:r>
                        <a:rPr kumimoji="0" lang="en-US" sz="1600" b="1" i="0" u="none" strike="noStrike" cap="none" normalizeH="0" baseline="0" dirty="0">
                          <a:ln>
                            <a:noFill/>
                          </a:ln>
                          <a:solidFill>
                            <a:schemeClr val="tx1"/>
                          </a:solidFill>
                          <a:effectLst/>
                          <a:latin typeface="Arial" pitchFamily="34" charset="0"/>
                          <a:cs typeface="Arial" pitchFamily="34" charset="0"/>
                        </a:rPr>
                        <a:t>(ChEBI, PR)</a:t>
                      </a:r>
                    </a:p>
                  </a:txBody>
                  <a:tcPr marL="0" marR="0" marT="45716" marB="45716" anchor="ctr" horzOverflow="overflow">
                    <a:lnL w="12700" cap="flat" cmpd="sng" algn="ctr">
                      <a:solidFill>
                        <a:srgbClr val="CC3300"/>
                      </a:solidFill>
                      <a:prstDash val="solid"/>
                      <a:round/>
                      <a:headEnd type="none" w="med" len="med"/>
                      <a:tailEnd type="none" w="med" len="med"/>
                    </a:lnL>
                    <a:lnR w="12700" cap="flat" cmpd="sng" algn="ctr">
                      <a:solidFill>
                        <a:srgbClr val="CC3300"/>
                      </a:solidFill>
                      <a:prstDash val="solid"/>
                      <a:round/>
                      <a:headEnd type="none" w="med" len="med"/>
                      <a:tailEnd type="none" w="med" len="med"/>
                    </a:lnR>
                    <a:lnT w="12700" cap="flat" cmpd="sng" algn="ctr">
                      <a:solidFill>
                        <a:srgbClr val="CC3300"/>
                      </a:solidFill>
                      <a:prstDash val="solid"/>
                      <a:round/>
                      <a:headEnd type="none" w="med" len="med"/>
                      <a:tailEnd type="none" w="med" len="med"/>
                    </a:lnT>
                    <a:lnB w="28575" cap="flat" cmpd="sng" algn="ctr">
                      <a:solidFill>
                        <a:srgbClr val="CC3300"/>
                      </a:solidFill>
                      <a:prstDash val="solid"/>
                      <a:round/>
                      <a:headEnd type="none" w="med" len="med"/>
                      <a:tailEnd type="none" w="med" len="med"/>
                    </a:lnB>
                    <a:lnTlToBr>
                      <a:noFill/>
                    </a:lnTlToBr>
                    <a:lnBlToTr>
                      <a:noFill/>
                    </a:lnBlToTr>
                    <a:solidFill>
                      <a:srgbClr val="66FFFF"/>
                    </a:solidFill>
                  </a:tcPr>
                </a:tc>
                <a:tc vMerge="1">
                  <a:txBody>
                    <a:bodyPr/>
                    <a:lstStyle/>
                    <a:p>
                      <a:endParaRPr lang="en-US"/>
                    </a:p>
                  </a:txBody>
                  <a:tcPr/>
                </a:tc>
                <a:tc gridSpan="2">
                  <a:txBody>
                    <a:bodyPr/>
                    <a:lstStyle/>
                    <a:p>
                      <a:pPr marL="0" marR="0" lvl="0" indent="0" algn="ctr" defTabSz="914400" rtl="0" eaLnBrk="0" fontAlgn="base" latinLnBrk="0" hangingPunct="0">
                        <a:lnSpc>
                          <a:spcPct val="100000"/>
                        </a:lnSpc>
                        <a:spcBef>
                          <a:spcPct val="0"/>
                        </a:spcBef>
                        <a:spcAft>
                          <a:spcPct val="0"/>
                        </a:spcAft>
                        <a:buClrTx/>
                        <a:buSzPct val="100000"/>
                        <a:buFont typeface="Times New Roman" pitchFamily="18" charset="0"/>
                        <a:buNone/>
                        <a:tabLst/>
                      </a:pPr>
                      <a:r>
                        <a:rPr kumimoji="0" lang="en-US" sz="1600" b="1" i="0" u="none" strike="noStrike" cap="none" normalizeH="0" baseline="0" dirty="0">
                          <a:ln>
                            <a:noFill/>
                          </a:ln>
                          <a:solidFill>
                            <a:schemeClr val="tx1"/>
                          </a:solidFill>
                          <a:effectLst/>
                          <a:latin typeface="Arial" pitchFamily="34" charset="0"/>
                          <a:cs typeface="Arial" pitchFamily="34" charset="0"/>
                        </a:rPr>
                        <a:t>Molecular Function</a:t>
                      </a:r>
                    </a:p>
                    <a:p>
                      <a:pPr marL="0" marR="0" lvl="0" indent="0" algn="ctr" defTabSz="914400" rtl="0" eaLnBrk="0" fontAlgn="base" latinLnBrk="0" hangingPunct="0">
                        <a:lnSpc>
                          <a:spcPct val="100000"/>
                        </a:lnSpc>
                        <a:spcBef>
                          <a:spcPct val="0"/>
                        </a:spcBef>
                        <a:spcAft>
                          <a:spcPct val="0"/>
                        </a:spcAft>
                        <a:buClrTx/>
                        <a:buSzPct val="100000"/>
                        <a:buFont typeface="Times New Roman" pitchFamily="18" charset="0"/>
                        <a:buNone/>
                        <a:tabLst/>
                      </a:pPr>
                      <a:r>
                        <a:rPr kumimoji="0" lang="en-US" sz="1600" b="1" i="0" u="none" strike="noStrike" cap="none" normalizeH="0" baseline="0" dirty="0">
                          <a:ln>
                            <a:noFill/>
                          </a:ln>
                          <a:solidFill>
                            <a:schemeClr val="tx1"/>
                          </a:solidFill>
                          <a:effectLst/>
                          <a:latin typeface="Arial" pitchFamily="34" charset="0"/>
                          <a:cs typeface="Arial" pitchFamily="34" charset="0"/>
                        </a:rPr>
                        <a:t>(GO)</a:t>
                      </a:r>
                    </a:p>
                  </a:txBody>
                  <a:tcPr marL="0" marR="0" marT="45716" marB="45716" anchor="ctr" horzOverflow="overflow">
                    <a:lnL w="12700" cap="flat" cmpd="sng" algn="ctr">
                      <a:solidFill>
                        <a:srgbClr val="CC3300"/>
                      </a:solidFill>
                      <a:prstDash val="solid"/>
                      <a:round/>
                      <a:headEnd type="none" w="med" len="med"/>
                      <a:tailEnd type="none" w="med" len="med"/>
                    </a:lnL>
                    <a:lnR w="28575" cap="flat" cmpd="sng" algn="ctr">
                      <a:solidFill>
                        <a:srgbClr val="CC3300"/>
                      </a:solidFill>
                      <a:prstDash val="solid"/>
                      <a:round/>
                      <a:headEnd type="none" w="med" len="med"/>
                      <a:tailEnd type="none" w="med" len="med"/>
                    </a:lnR>
                    <a:lnT w="12700" cap="flat" cmpd="sng" algn="ctr">
                      <a:solidFill>
                        <a:srgbClr val="CC3300"/>
                      </a:solidFill>
                      <a:prstDash val="solid"/>
                      <a:round/>
                      <a:headEnd type="none" w="med" len="med"/>
                      <a:tailEnd type="none" w="med" len="med"/>
                    </a:lnT>
                    <a:lnB w="28575" cap="flat" cmpd="sng" algn="ctr">
                      <a:solidFill>
                        <a:srgbClr val="CC3300"/>
                      </a:solidFill>
                      <a:prstDash val="solid"/>
                      <a:round/>
                      <a:headEnd type="none" w="med" len="med"/>
                      <a:tailEnd type="none" w="med" len="med"/>
                    </a:lnB>
                    <a:lnTlToBr>
                      <a:noFill/>
                    </a:lnTlToBr>
                    <a:lnBlToTr>
                      <a:noFill/>
                    </a:lnBlToTr>
                    <a:solidFill>
                      <a:srgbClr val="66FFFF"/>
                    </a:solidFill>
                  </a:tcPr>
                </a:tc>
                <a:tc hMerge="1">
                  <a:txBody>
                    <a:bodyPr/>
                    <a:lstStyle/>
                    <a:p>
                      <a:pPr marL="0" marR="0" lvl="0" indent="0" algn="ctr" defTabSz="914400" rtl="0" eaLnBrk="0" fontAlgn="base" latinLnBrk="0" hangingPunct="0">
                        <a:lnSpc>
                          <a:spcPct val="100000"/>
                        </a:lnSpc>
                        <a:spcBef>
                          <a:spcPct val="0"/>
                        </a:spcBef>
                        <a:spcAft>
                          <a:spcPct val="0"/>
                        </a:spcAft>
                        <a:buClrTx/>
                        <a:buSzPct val="100000"/>
                        <a:buFont typeface="Times New Roman" pitchFamily="18" charset="0"/>
                        <a:buNone/>
                        <a:tabLst/>
                      </a:pPr>
                      <a:endParaRPr kumimoji="0" lang="en-US" sz="1600" b="1" i="0" u="none" strike="noStrike" cap="none" normalizeH="0" baseline="0" dirty="0">
                        <a:ln>
                          <a:noFill/>
                        </a:ln>
                        <a:solidFill>
                          <a:schemeClr val="tx1"/>
                        </a:solidFill>
                        <a:effectLst/>
                        <a:latin typeface="Arial" pitchFamily="34" charset="0"/>
                        <a:cs typeface="Arial" pitchFamily="34" charset="0"/>
                      </a:endParaRPr>
                    </a:p>
                  </a:txBody>
                  <a:tcPr marL="0" marR="0" marT="45716" marB="45716" anchor="ctr" horzOverflow="overflow">
                    <a:lnL w="12700" cap="flat" cmpd="sng" algn="ctr">
                      <a:solidFill>
                        <a:srgbClr val="CC3300"/>
                      </a:solidFill>
                      <a:prstDash val="solid"/>
                      <a:round/>
                      <a:headEnd type="none" w="med" len="med"/>
                      <a:tailEnd type="none" w="med" len="med"/>
                    </a:lnL>
                    <a:lnR w="28575" cap="flat" cmpd="sng" algn="ctr">
                      <a:solidFill>
                        <a:srgbClr val="CC3300"/>
                      </a:solidFill>
                      <a:prstDash val="solid"/>
                      <a:round/>
                      <a:headEnd type="none" w="med" len="med"/>
                      <a:tailEnd type="none" w="med" len="med"/>
                    </a:lnR>
                    <a:lnT w="12700" cap="flat" cmpd="sng" algn="ctr">
                      <a:solidFill>
                        <a:srgbClr val="CC3300"/>
                      </a:solidFill>
                      <a:prstDash val="solid"/>
                      <a:round/>
                      <a:headEnd type="none" w="med" len="med"/>
                      <a:tailEnd type="none" w="med" len="med"/>
                    </a:lnT>
                    <a:lnB w="28575" cap="flat" cmpd="sng" algn="ctr">
                      <a:solidFill>
                        <a:srgbClr val="CC3300"/>
                      </a:solidFill>
                      <a:prstDash val="solid"/>
                      <a:round/>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6"/>
                  </a:ext>
                </a:extLst>
              </a:tr>
            </a:tbl>
          </a:graphicData>
        </a:graphic>
      </p:graphicFrame>
      <p:sp>
        <p:nvSpPr>
          <p:cNvPr id="8" name="TextBox 7"/>
          <p:cNvSpPr txBox="1"/>
          <p:nvPr/>
        </p:nvSpPr>
        <p:spPr>
          <a:xfrm>
            <a:off x="715670" y="5905502"/>
            <a:ext cx="8166100" cy="830997"/>
          </a:xfrm>
          <a:prstGeom prst="rect">
            <a:avLst/>
          </a:prstGeom>
          <a:noFill/>
        </p:spPr>
        <p:txBody>
          <a:bodyPr wrap="square" rtlCol="0">
            <a:spAutoFit/>
          </a:bodyPr>
          <a:lstStyle/>
          <a:p>
            <a:pPr>
              <a:spcBef>
                <a:spcPct val="0"/>
              </a:spcBef>
            </a:pPr>
            <a:r>
              <a:rPr lang="en-US" sz="1600" b="1" dirty="0">
                <a:solidFill>
                  <a:prstClr val="black"/>
                </a:solidFill>
                <a:latin typeface="Calibri"/>
              </a:rPr>
              <a:t>Key:</a:t>
            </a:r>
          </a:p>
          <a:p>
            <a:pPr>
              <a:spcBef>
                <a:spcPct val="0"/>
              </a:spcBef>
            </a:pPr>
            <a:r>
              <a:rPr lang="en-US" sz="1600" dirty="0">
                <a:solidFill>
                  <a:prstClr val="black"/>
                </a:solidFill>
              </a:rPr>
              <a:t>Yellow: Ongoing Planteome development;  Blue: Collaborator ontologies with plant enrichment</a:t>
            </a:r>
          </a:p>
          <a:p>
            <a:pPr>
              <a:spcBef>
                <a:spcPct val="0"/>
              </a:spcBef>
            </a:pPr>
            <a:r>
              <a:rPr lang="en-US" sz="1600" dirty="0">
                <a:solidFill>
                  <a:prstClr val="black"/>
                </a:solidFill>
              </a:rPr>
              <a:t>Pink: New ontology to be developed</a:t>
            </a:r>
          </a:p>
        </p:txBody>
      </p:sp>
      <p:grpSp>
        <p:nvGrpSpPr>
          <p:cNvPr id="9" name="Group 8"/>
          <p:cNvGrpSpPr/>
          <p:nvPr/>
        </p:nvGrpSpPr>
        <p:grpSpPr>
          <a:xfrm>
            <a:off x="196857" y="1015998"/>
            <a:ext cx="482598" cy="4724403"/>
            <a:chOff x="196851" y="495297"/>
            <a:chExt cx="482599" cy="5969003"/>
          </a:xfrm>
        </p:grpSpPr>
        <p:sp>
          <p:nvSpPr>
            <p:cNvPr id="10" name="Isosceles Triangle 9"/>
            <p:cNvSpPr/>
            <p:nvPr/>
          </p:nvSpPr>
          <p:spPr>
            <a:xfrm flipV="1">
              <a:off x="234950" y="495300"/>
              <a:ext cx="444500" cy="5969000"/>
            </a:xfrm>
            <a:prstGeom prst="triangl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1" dirty="0">
                <a:solidFill>
                  <a:prstClr val="white"/>
                </a:solidFill>
                <a:latin typeface="Calibri"/>
              </a:endParaRPr>
            </a:p>
          </p:txBody>
        </p:sp>
        <p:sp>
          <p:nvSpPr>
            <p:cNvPr id="11" name="TextBox 10"/>
            <p:cNvSpPr txBox="1"/>
            <p:nvPr/>
          </p:nvSpPr>
          <p:spPr>
            <a:xfrm>
              <a:off x="196851" y="495297"/>
              <a:ext cx="400111" cy="1881386"/>
            </a:xfrm>
            <a:prstGeom prst="rect">
              <a:avLst/>
            </a:prstGeom>
            <a:noFill/>
          </p:spPr>
          <p:txBody>
            <a:bodyPr vert="vert270" wrap="square" rtlCol="0">
              <a:spAutoFit/>
            </a:bodyPr>
            <a:lstStyle/>
            <a:p>
              <a:r>
                <a:rPr lang="en-US" sz="1400" b="1" dirty="0">
                  <a:solidFill>
                    <a:prstClr val="black"/>
                  </a:solidFill>
                  <a:latin typeface="Arial"/>
                  <a:cs typeface="Arial"/>
                </a:rPr>
                <a:t>GRANULARITY</a:t>
              </a:r>
              <a:r>
                <a:rPr lang="en-US" sz="1351" dirty="0">
                  <a:solidFill>
                    <a:prstClr val="black"/>
                  </a:solidFill>
                  <a:latin typeface="Calibri"/>
                  <a:cs typeface="Arial"/>
                </a:rPr>
                <a:t>     </a:t>
              </a:r>
            </a:p>
          </p:txBody>
        </p:sp>
      </p:grpSp>
      <p:pic>
        <p:nvPicPr>
          <p:cNvPr id="12" name="Picture 11" descr="Planteome_logo1.pdf">
            <a:extLst>
              <a:ext uri="{FF2B5EF4-FFF2-40B4-BE49-F238E27FC236}">
                <a16:creationId xmlns:a16="http://schemas.microsoft.com/office/drawing/2014/main" id="{D92C448B-CFEF-8C4A-B0BD-3EF2FCD414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18717" y="53946"/>
            <a:ext cx="1436293" cy="740358"/>
          </a:xfrm>
          <a:prstGeom prst="rect">
            <a:avLst/>
          </a:prstGeom>
        </p:spPr>
      </p:pic>
    </p:spTree>
    <p:extLst>
      <p:ext uri="{BB962C8B-B14F-4D97-AF65-F5344CB8AC3E}">
        <p14:creationId xmlns:p14="http://schemas.microsoft.com/office/powerpoint/2010/main" val="1512232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4B15F-DDCF-E24B-9396-6A471A22731A}"/>
              </a:ext>
            </a:extLst>
          </p:cNvPr>
          <p:cNvSpPr>
            <a:spLocks noGrp="1"/>
          </p:cNvSpPr>
          <p:nvPr>
            <p:ph type="title"/>
          </p:nvPr>
        </p:nvSpPr>
        <p:spPr>
          <a:xfrm>
            <a:off x="2101932" y="186996"/>
            <a:ext cx="4940134" cy="1325563"/>
          </a:xfrm>
        </p:spPr>
        <p:txBody>
          <a:bodyPr/>
          <a:lstStyle/>
          <a:p>
            <a:r>
              <a:rPr lang="en-US" dirty="0"/>
              <a:t>Plant Trait Ontology</a:t>
            </a:r>
          </a:p>
        </p:txBody>
      </p:sp>
      <p:grpSp>
        <p:nvGrpSpPr>
          <p:cNvPr id="21" name="Group 20">
            <a:extLst>
              <a:ext uri="{FF2B5EF4-FFF2-40B4-BE49-F238E27FC236}">
                <a16:creationId xmlns:a16="http://schemas.microsoft.com/office/drawing/2014/main" id="{8AF82CA7-B8BD-4346-87F5-6FCE9B4C851B}"/>
              </a:ext>
            </a:extLst>
          </p:cNvPr>
          <p:cNvGrpSpPr/>
          <p:nvPr/>
        </p:nvGrpSpPr>
        <p:grpSpPr>
          <a:xfrm>
            <a:off x="3491852" y="2892997"/>
            <a:ext cx="2104431" cy="1251580"/>
            <a:chOff x="3111335" y="4251366"/>
            <a:chExt cx="1721922" cy="809678"/>
          </a:xfrm>
        </p:grpSpPr>
        <p:sp>
          <p:nvSpPr>
            <p:cNvPr id="19" name="Rounded Rectangle 18">
              <a:extLst>
                <a:ext uri="{FF2B5EF4-FFF2-40B4-BE49-F238E27FC236}">
                  <a16:creationId xmlns:a16="http://schemas.microsoft.com/office/drawing/2014/main" id="{B0D1EA6C-447D-EF4B-883C-D2070734C98B}"/>
                </a:ext>
              </a:extLst>
            </p:cNvPr>
            <p:cNvSpPr/>
            <p:nvPr/>
          </p:nvSpPr>
          <p:spPr>
            <a:xfrm>
              <a:off x="3111335" y="4251366"/>
              <a:ext cx="1721922" cy="65314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14B6ADF-FFB5-F846-A895-DCF05C8FD77B}"/>
                </a:ext>
              </a:extLst>
            </p:cNvPr>
            <p:cNvSpPr txBox="1"/>
            <p:nvPr/>
          </p:nvSpPr>
          <p:spPr>
            <a:xfrm>
              <a:off x="3247193" y="4353158"/>
              <a:ext cx="1450205" cy="707886"/>
            </a:xfrm>
            <a:prstGeom prst="rect">
              <a:avLst/>
            </a:prstGeom>
            <a:noFill/>
          </p:spPr>
          <p:txBody>
            <a:bodyPr wrap="none" rtlCol="0">
              <a:spAutoFit/>
            </a:bodyPr>
            <a:lstStyle/>
            <a:p>
              <a:pPr algn="ctr"/>
              <a:r>
                <a:rPr lang="en-US" sz="2000" b="1" dirty="0"/>
                <a:t>plant trait</a:t>
              </a:r>
            </a:p>
            <a:p>
              <a:pPr algn="ctr"/>
              <a:r>
                <a:rPr lang="en-US" sz="2000" b="1" dirty="0"/>
                <a:t>TO:0000387</a:t>
              </a:r>
            </a:p>
          </p:txBody>
        </p:sp>
      </p:grpSp>
      <p:grpSp>
        <p:nvGrpSpPr>
          <p:cNvPr id="22" name="Group 21">
            <a:extLst>
              <a:ext uri="{FF2B5EF4-FFF2-40B4-BE49-F238E27FC236}">
                <a16:creationId xmlns:a16="http://schemas.microsoft.com/office/drawing/2014/main" id="{A125CC7B-717D-AE4B-8EFC-5E58DCBB4474}"/>
              </a:ext>
            </a:extLst>
          </p:cNvPr>
          <p:cNvGrpSpPr/>
          <p:nvPr/>
        </p:nvGrpSpPr>
        <p:grpSpPr>
          <a:xfrm>
            <a:off x="3752976" y="1365869"/>
            <a:ext cx="1531173" cy="1002010"/>
            <a:chOff x="3020925" y="4251366"/>
            <a:chExt cx="1947443" cy="683446"/>
          </a:xfrm>
        </p:grpSpPr>
        <p:sp>
          <p:nvSpPr>
            <p:cNvPr id="23" name="Rounded Rectangle 22">
              <a:extLst>
                <a:ext uri="{FF2B5EF4-FFF2-40B4-BE49-F238E27FC236}">
                  <a16:creationId xmlns:a16="http://schemas.microsoft.com/office/drawing/2014/main" id="{9C3E532F-F625-174E-9911-06814D781183}"/>
                </a:ext>
              </a:extLst>
            </p:cNvPr>
            <p:cNvSpPr/>
            <p:nvPr/>
          </p:nvSpPr>
          <p:spPr>
            <a:xfrm>
              <a:off x="3111334" y="4251366"/>
              <a:ext cx="1775871" cy="6834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5C8269F5-727F-4946-AFD4-97A5DA9D89FE}"/>
                </a:ext>
              </a:extLst>
            </p:cNvPr>
            <p:cNvSpPr txBox="1"/>
            <p:nvPr/>
          </p:nvSpPr>
          <p:spPr>
            <a:xfrm>
              <a:off x="3020925" y="4356328"/>
              <a:ext cx="1947443" cy="503824"/>
            </a:xfrm>
            <a:prstGeom prst="rect">
              <a:avLst/>
            </a:prstGeom>
            <a:noFill/>
          </p:spPr>
          <p:txBody>
            <a:bodyPr wrap="square" rtlCol="0">
              <a:spAutoFit/>
            </a:bodyPr>
            <a:lstStyle/>
            <a:p>
              <a:pPr algn="ctr"/>
              <a:r>
                <a:rPr lang="en-US" sz="1400" dirty="0"/>
                <a:t>plant growth and development trait</a:t>
              </a:r>
            </a:p>
            <a:p>
              <a:pPr algn="ctr"/>
              <a:r>
                <a:rPr lang="en-US" sz="1400" dirty="0"/>
                <a:t>TO:0000357</a:t>
              </a:r>
            </a:p>
          </p:txBody>
        </p:sp>
      </p:grpSp>
      <p:grpSp>
        <p:nvGrpSpPr>
          <p:cNvPr id="25" name="Group 24">
            <a:extLst>
              <a:ext uri="{FF2B5EF4-FFF2-40B4-BE49-F238E27FC236}">
                <a16:creationId xmlns:a16="http://schemas.microsoft.com/office/drawing/2014/main" id="{AFC46026-F9C9-174F-9989-B754C5EA99F5}"/>
              </a:ext>
            </a:extLst>
          </p:cNvPr>
          <p:cNvGrpSpPr/>
          <p:nvPr/>
        </p:nvGrpSpPr>
        <p:grpSpPr>
          <a:xfrm>
            <a:off x="6117185" y="1693850"/>
            <a:ext cx="1721922" cy="653143"/>
            <a:chOff x="3111335" y="4251366"/>
            <a:chExt cx="1721922" cy="653143"/>
          </a:xfrm>
        </p:grpSpPr>
        <p:sp>
          <p:nvSpPr>
            <p:cNvPr id="26" name="Rounded Rectangle 25">
              <a:extLst>
                <a:ext uri="{FF2B5EF4-FFF2-40B4-BE49-F238E27FC236}">
                  <a16:creationId xmlns:a16="http://schemas.microsoft.com/office/drawing/2014/main" id="{9D899603-A8A3-8544-BF53-527FB4310803}"/>
                </a:ext>
              </a:extLst>
            </p:cNvPr>
            <p:cNvSpPr/>
            <p:nvPr/>
          </p:nvSpPr>
          <p:spPr>
            <a:xfrm>
              <a:off x="3111335" y="4251366"/>
              <a:ext cx="1721922" cy="65314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60DB6504-77D8-D54B-B182-0BE98FF34E30}"/>
                </a:ext>
              </a:extLst>
            </p:cNvPr>
            <p:cNvSpPr txBox="1"/>
            <p:nvPr/>
          </p:nvSpPr>
          <p:spPr>
            <a:xfrm>
              <a:off x="3246234" y="4291089"/>
              <a:ext cx="1452128" cy="523220"/>
            </a:xfrm>
            <a:prstGeom prst="rect">
              <a:avLst/>
            </a:prstGeom>
            <a:noFill/>
          </p:spPr>
          <p:txBody>
            <a:bodyPr wrap="none" rtlCol="0">
              <a:spAutoFit/>
            </a:bodyPr>
            <a:lstStyle/>
            <a:p>
              <a:pPr algn="ctr"/>
              <a:r>
                <a:rPr lang="en-US" sz="1400" dirty="0"/>
                <a:t>plant quality trait</a:t>
              </a:r>
            </a:p>
            <a:p>
              <a:pPr algn="ctr"/>
              <a:r>
                <a:rPr lang="en-US" sz="1400" dirty="0"/>
                <a:t>TO:0000597</a:t>
              </a:r>
            </a:p>
          </p:txBody>
        </p:sp>
      </p:grpSp>
      <p:grpSp>
        <p:nvGrpSpPr>
          <p:cNvPr id="28" name="Group 27">
            <a:extLst>
              <a:ext uri="{FF2B5EF4-FFF2-40B4-BE49-F238E27FC236}">
                <a16:creationId xmlns:a16="http://schemas.microsoft.com/office/drawing/2014/main" id="{E92834EB-3120-A348-8A2A-597B7C9CDB92}"/>
              </a:ext>
            </a:extLst>
          </p:cNvPr>
          <p:cNvGrpSpPr/>
          <p:nvPr/>
        </p:nvGrpSpPr>
        <p:grpSpPr>
          <a:xfrm>
            <a:off x="1479874" y="4746271"/>
            <a:ext cx="1836850" cy="653143"/>
            <a:chOff x="3053873" y="4251366"/>
            <a:chExt cx="1836850" cy="653143"/>
          </a:xfrm>
        </p:grpSpPr>
        <p:sp>
          <p:nvSpPr>
            <p:cNvPr id="29" name="Rounded Rectangle 28">
              <a:extLst>
                <a:ext uri="{FF2B5EF4-FFF2-40B4-BE49-F238E27FC236}">
                  <a16:creationId xmlns:a16="http://schemas.microsoft.com/office/drawing/2014/main" id="{69267AF7-1602-2A44-BDD1-21AA604BF907}"/>
                </a:ext>
              </a:extLst>
            </p:cNvPr>
            <p:cNvSpPr/>
            <p:nvPr/>
          </p:nvSpPr>
          <p:spPr>
            <a:xfrm>
              <a:off x="3111335" y="4251366"/>
              <a:ext cx="1721922" cy="65314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94F30FD8-E7E7-4848-8A5B-614EAAFF946A}"/>
                </a:ext>
              </a:extLst>
            </p:cNvPr>
            <p:cNvSpPr txBox="1"/>
            <p:nvPr/>
          </p:nvSpPr>
          <p:spPr>
            <a:xfrm>
              <a:off x="3053873" y="4291089"/>
              <a:ext cx="1836850" cy="523220"/>
            </a:xfrm>
            <a:prstGeom prst="rect">
              <a:avLst/>
            </a:prstGeom>
            <a:noFill/>
          </p:spPr>
          <p:txBody>
            <a:bodyPr wrap="none" rtlCol="0">
              <a:spAutoFit/>
            </a:bodyPr>
            <a:lstStyle/>
            <a:p>
              <a:pPr algn="ctr"/>
              <a:r>
                <a:rPr lang="en-US" sz="1400" dirty="0"/>
                <a:t>plant morphology trait</a:t>
              </a:r>
            </a:p>
            <a:p>
              <a:pPr algn="ctr"/>
              <a:r>
                <a:rPr lang="en-US" sz="1400" dirty="0"/>
                <a:t>TO:0000017</a:t>
              </a:r>
            </a:p>
          </p:txBody>
        </p:sp>
      </p:grpSp>
      <p:grpSp>
        <p:nvGrpSpPr>
          <p:cNvPr id="31" name="Group 30">
            <a:extLst>
              <a:ext uri="{FF2B5EF4-FFF2-40B4-BE49-F238E27FC236}">
                <a16:creationId xmlns:a16="http://schemas.microsoft.com/office/drawing/2014/main" id="{1CB1C52C-DCEA-E045-82AB-4FBBA193B62D}"/>
              </a:ext>
            </a:extLst>
          </p:cNvPr>
          <p:cNvGrpSpPr/>
          <p:nvPr/>
        </p:nvGrpSpPr>
        <p:grpSpPr>
          <a:xfrm>
            <a:off x="626447" y="3208600"/>
            <a:ext cx="1923804" cy="676094"/>
            <a:chOff x="3066001" y="4251366"/>
            <a:chExt cx="1544493" cy="462826"/>
          </a:xfrm>
        </p:grpSpPr>
        <p:sp>
          <p:nvSpPr>
            <p:cNvPr id="32" name="Rounded Rectangle 31">
              <a:extLst>
                <a:ext uri="{FF2B5EF4-FFF2-40B4-BE49-F238E27FC236}">
                  <a16:creationId xmlns:a16="http://schemas.microsoft.com/office/drawing/2014/main" id="{3D255686-F208-B14A-9A40-05445BDF72E5}"/>
                </a:ext>
              </a:extLst>
            </p:cNvPr>
            <p:cNvSpPr/>
            <p:nvPr/>
          </p:nvSpPr>
          <p:spPr>
            <a:xfrm>
              <a:off x="3111336" y="4251366"/>
              <a:ext cx="1423818" cy="46282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41118E1F-222B-484D-B4BA-3C7D7B901528}"/>
                </a:ext>
              </a:extLst>
            </p:cNvPr>
            <p:cNvSpPr txBox="1"/>
            <p:nvPr/>
          </p:nvSpPr>
          <p:spPr>
            <a:xfrm>
              <a:off x="3066001" y="4339211"/>
              <a:ext cx="1544493" cy="374981"/>
            </a:xfrm>
            <a:prstGeom prst="rect">
              <a:avLst/>
            </a:prstGeom>
            <a:noFill/>
          </p:spPr>
          <p:txBody>
            <a:bodyPr wrap="square" rtlCol="0">
              <a:spAutoFit/>
            </a:bodyPr>
            <a:lstStyle/>
            <a:p>
              <a:pPr algn="ctr"/>
              <a:r>
                <a:rPr lang="en-US" sz="1400" dirty="0"/>
                <a:t>biological process trait</a:t>
              </a:r>
            </a:p>
            <a:p>
              <a:pPr algn="ctr"/>
              <a:r>
                <a:rPr lang="en-US" sz="1400" dirty="0"/>
                <a:t>TO:0000283</a:t>
              </a:r>
            </a:p>
          </p:txBody>
        </p:sp>
      </p:grpSp>
      <p:grpSp>
        <p:nvGrpSpPr>
          <p:cNvPr id="34" name="Group 33">
            <a:extLst>
              <a:ext uri="{FF2B5EF4-FFF2-40B4-BE49-F238E27FC236}">
                <a16:creationId xmlns:a16="http://schemas.microsoft.com/office/drawing/2014/main" id="{980B1DDD-0B15-0F40-BDFF-3813C6A5BF38}"/>
              </a:ext>
            </a:extLst>
          </p:cNvPr>
          <p:cNvGrpSpPr/>
          <p:nvPr/>
        </p:nvGrpSpPr>
        <p:grpSpPr>
          <a:xfrm>
            <a:off x="1122272" y="1930221"/>
            <a:ext cx="1721922" cy="653143"/>
            <a:chOff x="3111335" y="4251366"/>
            <a:chExt cx="1721922" cy="653143"/>
          </a:xfrm>
        </p:grpSpPr>
        <p:sp>
          <p:nvSpPr>
            <p:cNvPr id="35" name="Rounded Rectangle 34">
              <a:extLst>
                <a:ext uri="{FF2B5EF4-FFF2-40B4-BE49-F238E27FC236}">
                  <a16:creationId xmlns:a16="http://schemas.microsoft.com/office/drawing/2014/main" id="{621E5012-452A-7649-B94F-A846C54F54A9}"/>
                </a:ext>
              </a:extLst>
            </p:cNvPr>
            <p:cNvSpPr/>
            <p:nvPr/>
          </p:nvSpPr>
          <p:spPr>
            <a:xfrm>
              <a:off x="3111335" y="4251366"/>
              <a:ext cx="1721922" cy="65314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69241085-6550-D940-A986-5BEE9995EAD0}"/>
                </a:ext>
              </a:extLst>
            </p:cNvPr>
            <p:cNvSpPr txBox="1"/>
            <p:nvPr/>
          </p:nvSpPr>
          <p:spPr>
            <a:xfrm>
              <a:off x="3266974" y="4316327"/>
              <a:ext cx="1410643" cy="523220"/>
            </a:xfrm>
            <a:prstGeom prst="rect">
              <a:avLst/>
            </a:prstGeom>
            <a:noFill/>
          </p:spPr>
          <p:txBody>
            <a:bodyPr wrap="none" rtlCol="0">
              <a:spAutoFit/>
            </a:bodyPr>
            <a:lstStyle/>
            <a:p>
              <a:pPr algn="ctr"/>
              <a:r>
                <a:rPr lang="en-US" sz="1400" dirty="0"/>
                <a:t>biochemical trait</a:t>
              </a:r>
            </a:p>
            <a:p>
              <a:pPr algn="ctr"/>
              <a:r>
                <a:rPr lang="en-US" sz="1400" dirty="0"/>
                <a:t>TO:0000277</a:t>
              </a:r>
            </a:p>
          </p:txBody>
        </p:sp>
      </p:grpSp>
      <p:grpSp>
        <p:nvGrpSpPr>
          <p:cNvPr id="37" name="Group 36">
            <a:extLst>
              <a:ext uri="{FF2B5EF4-FFF2-40B4-BE49-F238E27FC236}">
                <a16:creationId xmlns:a16="http://schemas.microsoft.com/office/drawing/2014/main" id="{6D772C93-27F1-DA4E-A402-EFBE80CE318A}"/>
              </a:ext>
            </a:extLst>
          </p:cNvPr>
          <p:cNvGrpSpPr/>
          <p:nvPr/>
        </p:nvGrpSpPr>
        <p:grpSpPr>
          <a:xfrm>
            <a:off x="6421778" y="3102428"/>
            <a:ext cx="1721922" cy="653143"/>
            <a:chOff x="3111335" y="4251366"/>
            <a:chExt cx="1721922" cy="653143"/>
          </a:xfrm>
        </p:grpSpPr>
        <p:sp>
          <p:nvSpPr>
            <p:cNvPr id="38" name="Rounded Rectangle 37">
              <a:extLst>
                <a:ext uri="{FF2B5EF4-FFF2-40B4-BE49-F238E27FC236}">
                  <a16:creationId xmlns:a16="http://schemas.microsoft.com/office/drawing/2014/main" id="{4BA1D65B-D97F-144B-8E37-2908EB737FD1}"/>
                </a:ext>
              </a:extLst>
            </p:cNvPr>
            <p:cNvSpPr/>
            <p:nvPr/>
          </p:nvSpPr>
          <p:spPr>
            <a:xfrm>
              <a:off x="3111335" y="4251366"/>
              <a:ext cx="1721922" cy="65314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AADC67AC-A80B-2440-A356-DA6FFA84BABB}"/>
                </a:ext>
              </a:extLst>
            </p:cNvPr>
            <p:cNvSpPr txBox="1"/>
            <p:nvPr/>
          </p:nvSpPr>
          <p:spPr>
            <a:xfrm>
              <a:off x="3435257" y="4316327"/>
              <a:ext cx="1074076" cy="523220"/>
            </a:xfrm>
            <a:prstGeom prst="rect">
              <a:avLst/>
            </a:prstGeom>
            <a:noFill/>
          </p:spPr>
          <p:txBody>
            <a:bodyPr wrap="none" rtlCol="0">
              <a:spAutoFit/>
            </a:bodyPr>
            <a:lstStyle/>
            <a:p>
              <a:pPr algn="ctr"/>
              <a:r>
                <a:rPr lang="en-US" sz="1400" dirty="0"/>
                <a:t>stress trait</a:t>
              </a:r>
            </a:p>
            <a:p>
              <a:pPr algn="ctr"/>
              <a:r>
                <a:rPr lang="en-US" sz="1400" dirty="0"/>
                <a:t>TO:0000277</a:t>
              </a:r>
            </a:p>
          </p:txBody>
        </p:sp>
      </p:grpSp>
      <p:grpSp>
        <p:nvGrpSpPr>
          <p:cNvPr id="40" name="Group 39">
            <a:extLst>
              <a:ext uri="{FF2B5EF4-FFF2-40B4-BE49-F238E27FC236}">
                <a16:creationId xmlns:a16="http://schemas.microsoft.com/office/drawing/2014/main" id="{F96AF745-016C-F240-A32F-F7BA5A8B3773}"/>
              </a:ext>
            </a:extLst>
          </p:cNvPr>
          <p:cNvGrpSpPr/>
          <p:nvPr/>
        </p:nvGrpSpPr>
        <p:grpSpPr>
          <a:xfrm>
            <a:off x="4029405" y="4838988"/>
            <a:ext cx="1891030" cy="653143"/>
            <a:chOff x="3026782" y="4251366"/>
            <a:chExt cx="1891030" cy="653143"/>
          </a:xfrm>
        </p:grpSpPr>
        <p:sp>
          <p:nvSpPr>
            <p:cNvPr id="41" name="Rounded Rectangle 40">
              <a:extLst>
                <a:ext uri="{FF2B5EF4-FFF2-40B4-BE49-F238E27FC236}">
                  <a16:creationId xmlns:a16="http://schemas.microsoft.com/office/drawing/2014/main" id="{DD357716-7EDC-0441-BE1A-0DCAD6719B54}"/>
                </a:ext>
              </a:extLst>
            </p:cNvPr>
            <p:cNvSpPr/>
            <p:nvPr/>
          </p:nvSpPr>
          <p:spPr>
            <a:xfrm>
              <a:off x="3111335" y="4251366"/>
              <a:ext cx="1721922" cy="65314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6C1609B6-0D3C-E544-BE34-84A447055790}"/>
                </a:ext>
              </a:extLst>
            </p:cNvPr>
            <p:cNvSpPr txBox="1"/>
            <p:nvPr/>
          </p:nvSpPr>
          <p:spPr>
            <a:xfrm>
              <a:off x="3026782" y="4316327"/>
              <a:ext cx="1891030" cy="523220"/>
            </a:xfrm>
            <a:prstGeom prst="rect">
              <a:avLst/>
            </a:prstGeom>
            <a:noFill/>
          </p:spPr>
          <p:txBody>
            <a:bodyPr wrap="none" rtlCol="0">
              <a:spAutoFit/>
            </a:bodyPr>
            <a:lstStyle/>
            <a:p>
              <a:pPr algn="ctr"/>
              <a:r>
                <a:rPr lang="en-US" sz="1400" dirty="0"/>
                <a:t>sterility or fertility trait</a:t>
              </a:r>
            </a:p>
            <a:p>
              <a:pPr algn="ctr"/>
              <a:r>
                <a:rPr lang="en-US" sz="1400" dirty="0"/>
                <a:t>TO:0000392</a:t>
              </a:r>
            </a:p>
          </p:txBody>
        </p:sp>
      </p:grpSp>
      <p:grpSp>
        <p:nvGrpSpPr>
          <p:cNvPr id="43" name="Group 42">
            <a:extLst>
              <a:ext uri="{FF2B5EF4-FFF2-40B4-BE49-F238E27FC236}">
                <a16:creationId xmlns:a16="http://schemas.microsoft.com/office/drawing/2014/main" id="{88901D89-AFB2-4944-A955-388966BD679D}"/>
              </a:ext>
            </a:extLst>
          </p:cNvPr>
          <p:cNvGrpSpPr/>
          <p:nvPr/>
        </p:nvGrpSpPr>
        <p:grpSpPr>
          <a:xfrm>
            <a:off x="6621754" y="4419699"/>
            <a:ext cx="1721922" cy="653143"/>
            <a:chOff x="3111335" y="4251366"/>
            <a:chExt cx="1721922" cy="653143"/>
          </a:xfrm>
        </p:grpSpPr>
        <p:sp>
          <p:nvSpPr>
            <p:cNvPr id="44" name="Rounded Rectangle 43">
              <a:extLst>
                <a:ext uri="{FF2B5EF4-FFF2-40B4-BE49-F238E27FC236}">
                  <a16:creationId xmlns:a16="http://schemas.microsoft.com/office/drawing/2014/main" id="{6E90589F-0CE4-3D4A-9A14-0278A19D60F0}"/>
                </a:ext>
              </a:extLst>
            </p:cNvPr>
            <p:cNvSpPr/>
            <p:nvPr/>
          </p:nvSpPr>
          <p:spPr>
            <a:xfrm>
              <a:off x="3111335" y="4251366"/>
              <a:ext cx="1721922" cy="65314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467B1E87-FF48-E647-A65F-441099FA6F96}"/>
                </a:ext>
              </a:extLst>
            </p:cNvPr>
            <p:cNvSpPr txBox="1"/>
            <p:nvPr/>
          </p:nvSpPr>
          <p:spPr>
            <a:xfrm>
              <a:off x="3435257" y="4316327"/>
              <a:ext cx="1074076" cy="523220"/>
            </a:xfrm>
            <a:prstGeom prst="rect">
              <a:avLst/>
            </a:prstGeom>
            <a:noFill/>
          </p:spPr>
          <p:txBody>
            <a:bodyPr wrap="none" rtlCol="0">
              <a:spAutoFit/>
            </a:bodyPr>
            <a:lstStyle/>
            <a:p>
              <a:pPr algn="ctr"/>
              <a:r>
                <a:rPr lang="en-US" sz="1400" dirty="0"/>
                <a:t>yield trait</a:t>
              </a:r>
            </a:p>
            <a:p>
              <a:pPr algn="ctr"/>
              <a:r>
                <a:rPr lang="en-US" sz="1400" dirty="0"/>
                <a:t>TO:0000277</a:t>
              </a:r>
            </a:p>
          </p:txBody>
        </p:sp>
      </p:grpSp>
      <p:pic>
        <p:nvPicPr>
          <p:cNvPr id="46" name="Picture 45" descr="Planteome_logo1.pdf">
            <a:extLst>
              <a:ext uri="{FF2B5EF4-FFF2-40B4-BE49-F238E27FC236}">
                <a16:creationId xmlns:a16="http://schemas.microsoft.com/office/drawing/2014/main" id="{CAAB6DBF-D233-5247-83C3-B9C1C1B247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3763" y="142705"/>
            <a:ext cx="1440452" cy="742501"/>
          </a:xfrm>
          <a:prstGeom prst="rect">
            <a:avLst/>
          </a:prstGeom>
        </p:spPr>
      </p:pic>
      <p:cxnSp>
        <p:nvCxnSpPr>
          <p:cNvPr id="48" name="Straight Connector 47">
            <a:extLst>
              <a:ext uri="{FF2B5EF4-FFF2-40B4-BE49-F238E27FC236}">
                <a16:creationId xmlns:a16="http://schemas.microsoft.com/office/drawing/2014/main" id="{78A357BC-2D92-0F46-BC38-8F2869905519}"/>
              </a:ext>
            </a:extLst>
          </p:cNvPr>
          <p:cNvCxnSpPr>
            <a:cxnSpLocks/>
            <a:stCxn id="29" idx="0"/>
          </p:cNvCxnSpPr>
          <p:nvPr/>
        </p:nvCxnSpPr>
        <p:spPr>
          <a:xfrm flipV="1">
            <a:off x="2398297" y="3898840"/>
            <a:ext cx="1207897" cy="847431"/>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645404C-BEFC-BE43-846F-0A1789037757}"/>
              </a:ext>
            </a:extLst>
          </p:cNvPr>
          <p:cNvCxnSpPr>
            <a:cxnSpLocks/>
            <a:stCxn id="41" idx="0"/>
          </p:cNvCxnSpPr>
          <p:nvPr/>
        </p:nvCxnSpPr>
        <p:spPr>
          <a:xfrm flipH="1" flipV="1">
            <a:off x="4608348" y="3884694"/>
            <a:ext cx="366571" cy="954294"/>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AD5684C-13D8-E645-8EB6-6C926CAAD6CC}"/>
              </a:ext>
            </a:extLst>
          </p:cNvPr>
          <p:cNvCxnSpPr>
            <a:cxnSpLocks/>
          </p:cNvCxnSpPr>
          <p:nvPr/>
        </p:nvCxnSpPr>
        <p:spPr>
          <a:xfrm>
            <a:off x="2463122" y="3566439"/>
            <a:ext cx="102873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778FA72-02F3-E24F-A09F-3D5C43767AB5}"/>
              </a:ext>
            </a:extLst>
          </p:cNvPr>
          <p:cNvCxnSpPr>
            <a:cxnSpLocks/>
          </p:cNvCxnSpPr>
          <p:nvPr/>
        </p:nvCxnSpPr>
        <p:spPr>
          <a:xfrm>
            <a:off x="2898635" y="2436027"/>
            <a:ext cx="733526" cy="433695"/>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A2FAFF3-69B0-6842-899E-8ADACE02DB0D}"/>
              </a:ext>
            </a:extLst>
          </p:cNvPr>
          <p:cNvCxnSpPr>
            <a:cxnSpLocks/>
            <a:stCxn id="23" idx="2"/>
            <a:endCxn id="19" idx="0"/>
          </p:cNvCxnSpPr>
          <p:nvPr/>
        </p:nvCxnSpPr>
        <p:spPr>
          <a:xfrm>
            <a:off x="4522198" y="2367879"/>
            <a:ext cx="21870" cy="525118"/>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EC37B9F-815D-B944-8A04-FE16E8A5B710}"/>
              </a:ext>
            </a:extLst>
          </p:cNvPr>
          <p:cNvCxnSpPr>
            <a:cxnSpLocks/>
            <a:stCxn id="26" idx="2"/>
          </p:cNvCxnSpPr>
          <p:nvPr/>
        </p:nvCxnSpPr>
        <p:spPr>
          <a:xfrm flipH="1">
            <a:off x="5596283" y="2346993"/>
            <a:ext cx="1381863" cy="634578"/>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D465D59-47B9-CC46-B3A6-AAFC4A246BD8}"/>
              </a:ext>
            </a:extLst>
          </p:cNvPr>
          <p:cNvCxnSpPr>
            <a:cxnSpLocks/>
            <a:stCxn id="44" idx="1"/>
          </p:cNvCxnSpPr>
          <p:nvPr/>
        </p:nvCxnSpPr>
        <p:spPr>
          <a:xfrm flipH="1" flipV="1">
            <a:off x="5430246" y="3898841"/>
            <a:ext cx="1191508" cy="84743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2982956-7D2F-9244-98DE-BC5725633D92}"/>
              </a:ext>
            </a:extLst>
          </p:cNvPr>
          <p:cNvCxnSpPr>
            <a:cxnSpLocks/>
            <a:stCxn id="38" idx="1"/>
            <a:endCxn id="19" idx="3"/>
          </p:cNvCxnSpPr>
          <p:nvPr/>
        </p:nvCxnSpPr>
        <p:spPr>
          <a:xfrm flipH="1" flipV="1">
            <a:off x="5596283" y="3397803"/>
            <a:ext cx="825495" cy="31197"/>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D5B83ABC-9516-E044-8FA7-FD98F86BD979}"/>
              </a:ext>
            </a:extLst>
          </p:cNvPr>
          <p:cNvSpPr txBox="1"/>
          <p:nvPr/>
        </p:nvSpPr>
        <p:spPr>
          <a:xfrm>
            <a:off x="1122272" y="5837957"/>
            <a:ext cx="7168437" cy="369332"/>
          </a:xfrm>
          <a:prstGeom prst="rect">
            <a:avLst/>
          </a:prstGeom>
          <a:noFill/>
        </p:spPr>
        <p:txBody>
          <a:bodyPr wrap="none" rtlCol="0">
            <a:spAutoFit/>
          </a:bodyPr>
          <a:lstStyle/>
          <a:p>
            <a:r>
              <a:rPr lang="en-US" dirty="0"/>
              <a:t>1578 terms with links (annotations) to 165,000 data objects in Planteome  </a:t>
            </a:r>
          </a:p>
        </p:txBody>
      </p:sp>
    </p:spTree>
    <p:extLst>
      <p:ext uri="{BB962C8B-B14F-4D97-AF65-F5344CB8AC3E}">
        <p14:creationId xmlns:p14="http://schemas.microsoft.com/office/powerpoint/2010/main" val="3367474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965" y="237276"/>
            <a:ext cx="8552083" cy="1159727"/>
          </a:xfrm>
        </p:spPr>
        <p:txBody>
          <a:bodyPr>
            <a:noAutofit/>
          </a:bodyPr>
          <a:lstStyle/>
          <a:p>
            <a:r>
              <a:rPr lang="en-US" sz="3200" dirty="0"/>
              <a:t>Planteome Trait ontology terms are linked to data from multiple species</a:t>
            </a:r>
          </a:p>
        </p:txBody>
      </p:sp>
      <p:grpSp>
        <p:nvGrpSpPr>
          <p:cNvPr id="33" name="Group 32"/>
          <p:cNvGrpSpPr/>
          <p:nvPr/>
        </p:nvGrpSpPr>
        <p:grpSpPr>
          <a:xfrm>
            <a:off x="5280252" y="2397589"/>
            <a:ext cx="3543411" cy="3145851"/>
            <a:chOff x="5280251" y="2055400"/>
            <a:chExt cx="3543410" cy="3022103"/>
          </a:xfrm>
        </p:grpSpPr>
        <p:sp>
          <p:nvSpPr>
            <p:cNvPr id="54" name="Right Arrow 53"/>
            <p:cNvSpPr/>
            <p:nvPr/>
          </p:nvSpPr>
          <p:spPr>
            <a:xfrm>
              <a:off x="6629403" y="33655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solidFill>
                  <a:prstClr val="white"/>
                </a:solidFill>
                <a:latin typeface="Calibri"/>
              </a:endParaRPr>
            </a:p>
          </p:txBody>
        </p:sp>
        <p:grpSp>
          <p:nvGrpSpPr>
            <p:cNvPr id="30" name="Group 29"/>
            <p:cNvGrpSpPr/>
            <p:nvPr/>
          </p:nvGrpSpPr>
          <p:grpSpPr>
            <a:xfrm>
              <a:off x="5280251" y="2055400"/>
              <a:ext cx="3543410" cy="3022103"/>
              <a:chOff x="5280251" y="2715800"/>
              <a:chExt cx="3543410" cy="3022103"/>
            </a:xfrm>
          </p:grpSpPr>
          <p:sp>
            <p:nvSpPr>
              <p:cNvPr id="19" name="Rounded Rectangle 18"/>
              <p:cNvSpPr/>
              <p:nvPr/>
            </p:nvSpPr>
            <p:spPr>
              <a:xfrm>
                <a:off x="7012878" y="2715800"/>
                <a:ext cx="1371600" cy="381000"/>
              </a:xfrm>
              <a:prstGeom prst="roundRect">
                <a:avLst/>
              </a:prstGeom>
              <a:solidFill>
                <a:schemeClr val="bg1">
                  <a:lumMod val="85000"/>
                </a:schemeClr>
              </a:solidFill>
              <a:ln w="952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1" b="1" dirty="0">
                    <a:solidFill>
                      <a:prstClr val="black"/>
                    </a:solidFill>
                    <a:latin typeface="Calibri"/>
                  </a:rPr>
                  <a:t>Phenotypes</a:t>
                </a:r>
              </a:p>
            </p:txBody>
          </p:sp>
          <p:sp>
            <p:nvSpPr>
              <p:cNvPr id="20" name="Rounded Rectangle 19"/>
              <p:cNvSpPr/>
              <p:nvPr/>
            </p:nvSpPr>
            <p:spPr>
              <a:xfrm>
                <a:off x="5280251" y="4991100"/>
                <a:ext cx="1371600" cy="381000"/>
              </a:xfrm>
              <a:prstGeom prst="roundRect">
                <a:avLst/>
              </a:prstGeom>
              <a:solidFill>
                <a:schemeClr val="accent5">
                  <a:lumMod val="40000"/>
                  <a:lumOff val="60000"/>
                </a:schemeClr>
              </a:solidFill>
              <a:ln w="952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1" b="1" dirty="0">
                    <a:solidFill>
                      <a:prstClr val="black"/>
                    </a:solidFill>
                    <a:latin typeface="Calibri"/>
                  </a:rPr>
                  <a:t>Germplasm</a:t>
                </a:r>
              </a:p>
            </p:txBody>
          </p:sp>
          <p:sp>
            <p:nvSpPr>
              <p:cNvPr id="21" name="Rounded Rectangle 20"/>
              <p:cNvSpPr/>
              <p:nvPr/>
            </p:nvSpPr>
            <p:spPr>
              <a:xfrm>
                <a:off x="7360683" y="4492803"/>
                <a:ext cx="1371600" cy="381000"/>
              </a:xfrm>
              <a:prstGeom prst="roundRect">
                <a:avLst/>
              </a:prstGeom>
              <a:solidFill>
                <a:schemeClr val="bg1">
                  <a:lumMod val="85000"/>
                </a:schemeClr>
              </a:solidFill>
              <a:ln w="952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1" b="1" dirty="0">
                    <a:solidFill>
                      <a:prstClr val="black"/>
                    </a:solidFill>
                    <a:latin typeface="Calibri"/>
                  </a:rPr>
                  <a:t>Genotype </a:t>
                </a:r>
              </a:p>
            </p:txBody>
          </p:sp>
          <p:sp>
            <p:nvSpPr>
              <p:cNvPr id="22" name="Rounded Rectangle 21"/>
              <p:cNvSpPr/>
              <p:nvPr/>
            </p:nvSpPr>
            <p:spPr>
              <a:xfrm>
                <a:off x="7299750" y="3139400"/>
                <a:ext cx="1371600" cy="381000"/>
              </a:xfrm>
              <a:prstGeom prst="roundRect">
                <a:avLst/>
              </a:prstGeom>
              <a:solidFill>
                <a:schemeClr val="bg1">
                  <a:lumMod val="85000"/>
                </a:schemeClr>
              </a:solidFill>
              <a:ln w="952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1" b="1" dirty="0">
                    <a:solidFill>
                      <a:prstClr val="black"/>
                    </a:solidFill>
                    <a:latin typeface="Calibri"/>
                  </a:rPr>
                  <a:t>Expression</a:t>
                </a:r>
              </a:p>
            </p:txBody>
          </p:sp>
          <p:sp>
            <p:nvSpPr>
              <p:cNvPr id="23" name="Rounded Rectangle 22"/>
              <p:cNvSpPr/>
              <p:nvPr/>
            </p:nvSpPr>
            <p:spPr>
              <a:xfrm>
                <a:off x="7424183" y="3599045"/>
                <a:ext cx="1371600" cy="381000"/>
              </a:xfrm>
              <a:prstGeom prst="roundRect">
                <a:avLst/>
              </a:prstGeom>
              <a:solidFill>
                <a:schemeClr val="bg1">
                  <a:lumMod val="85000"/>
                </a:schemeClr>
              </a:solidFill>
              <a:ln w="952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1" b="1" dirty="0">
                    <a:solidFill>
                      <a:prstClr val="black"/>
                    </a:solidFill>
                    <a:latin typeface="Calibri"/>
                  </a:rPr>
                  <a:t>Function</a:t>
                </a:r>
              </a:p>
            </p:txBody>
          </p:sp>
          <p:sp>
            <p:nvSpPr>
              <p:cNvPr id="24" name="Rounded Rectangle 23"/>
              <p:cNvSpPr/>
              <p:nvPr/>
            </p:nvSpPr>
            <p:spPr>
              <a:xfrm>
                <a:off x="7162800" y="4929364"/>
                <a:ext cx="1371600" cy="381000"/>
              </a:xfrm>
              <a:prstGeom prst="roundRect">
                <a:avLst/>
              </a:prstGeom>
              <a:solidFill>
                <a:schemeClr val="bg1">
                  <a:lumMod val="85000"/>
                </a:schemeClr>
              </a:solidFill>
              <a:ln w="952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1" b="1" dirty="0">
                    <a:solidFill>
                      <a:prstClr val="black"/>
                    </a:solidFill>
                    <a:latin typeface="Calibri"/>
                  </a:rPr>
                  <a:t>Domains</a:t>
                </a:r>
              </a:p>
            </p:txBody>
          </p:sp>
          <p:sp>
            <p:nvSpPr>
              <p:cNvPr id="25" name="Rounded Rectangle 24"/>
              <p:cNvSpPr/>
              <p:nvPr/>
            </p:nvSpPr>
            <p:spPr>
              <a:xfrm>
                <a:off x="7452061" y="4050804"/>
                <a:ext cx="1371600" cy="381000"/>
              </a:xfrm>
              <a:prstGeom prst="roundRect">
                <a:avLst/>
              </a:prstGeom>
              <a:solidFill>
                <a:schemeClr val="bg1">
                  <a:lumMod val="85000"/>
                </a:schemeClr>
              </a:solidFill>
              <a:ln w="952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1" b="1" dirty="0">
                    <a:solidFill>
                      <a:prstClr val="black"/>
                    </a:solidFill>
                    <a:latin typeface="Calibri"/>
                  </a:rPr>
                  <a:t>Homologs</a:t>
                </a:r>
              </a:p>
            </p:txBody>
          </p:sp>
          <p:sp>
            <p:nvSpPr>
              <p:cNvPr id="26" name="Rounded Rectangle 25"/>
              <p:cNvSpPr/>
              <p:nvPr/>
            </p:nvSpPr>
            <p:spPr>
              <a:xfrm>
                <a:off x="5334000" y="3429000"/>
                <a:ext cx="990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1" dirty="0">
                    <a:solidFill>
                      <a:prstClr val="white"/>
                    </a:solidFill>
                    <a:latin typeface="Calibri"/>
                  </a:rPr>
                  <a:t>Gene</a:t>
                </a:r>
              </a:p>
            </p:txBody>
          </p:sp>
          <p:sp>
            <p:nvSpPr>
              <p:cNvPr id="27" name="Rounded Rectangle 26"/>
              <p:cNvSpPr/>
              <p:nvPr/>
            </p:nvSpPr>
            <p:spPr>
              <a:xfrm>
                <a:off x="5334000" y="4529665"/>
                <a:ext cx="990600" cy="38100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1" dirty="0">
                    <a:solidFill>
                      <a:prstClr val="black"/>
                    </a:solidFill>
                    <a:latin typeface="Calibri"/>
                  </a:rPr>
                  <a:t>QTL</a:t>
                </a:r>
              </a:p>
            </p:txBody>
          </p:sp>
          <p:sp>
            <p:nvSpPr>
              <p:cNvPr id="28" name="Rounded Rectangle 27"/>
              <p:cNvSpPr/>
              <p:nvPr/>
            </p:nvSpPr>
            <p:spPr>
              <a:xfrm>
                <a:off x="5334000" y="3962403"/>
                <a:ext cx="990600" cy="45720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1" dirty="0">
                    <a:solidFill>
                      <a:prstClr val="black"/>
                    </a:solidFill>
                    <a:latin typeface="Calibri"/>
                  </a:rPr>
                  <a:t>Mutant</a:t>
                </a:r>
              </a:p>
            </p:txBody>
          </p:sp>
          <p:sp>
            <p:nvSpPr>
              <p:cNvPr id="55" name="Arc 54"/>
              <p:cNvSpPr/>
              <p:nvPr/>
            </p:nvSpPr>
            <p:spPr>
              <a:xfrm>
                <a:off x="6248400" y="3200400"/>
                <a:ext cx="914400" cy="1905000"/>
              </a:xfrm>
              <a:prstGeom prst="arc">
                <a:avLst>
                  <a:gd name="adj1" fmla="val 16046108"/>
                  <a:gd name="adj2" fmla="val 538657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1" dirty="0">
                  <a:solidFill>
                    <a:prstClr val="black"/>
                  </a:solidFill>
                  <a:latin typeface="Calibri"/>
                </a:endParaRPr>
              </a:p>
            </p:txBody>
          </p:sp>
          <p:sp>
            <p:nvSpPr>
              <p:cNvPr id="31" name="Rounded Rectangle 30"/>
              <p:cNvSpPr/>
              <p:nvPr/>
            </p:nvSpPr>
            <p:spPr>
              <a:xfrm>
                <a:off x="7010402" y="5356903"/>
                <a:ext cx="1371600" cy="381000"/>
              </a:xfrm>
              <a:prstGeom prst="roundRect">
                <a:avLst/>
              </a:prstGeom>
              <a:solidFill>
                <a:schemeClr val="bg1">
                  <a:lumMod val="85000"/>
                </a:schemeClr>
              </a:solidFill>
              <a:ln w="952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1" b="1" dirty="0">
                    <a:solidFill>
                      <a:prstClr val="black"/>
                    </a:solidFill>
                    <a:latin typeface="Calibri"/>
                  </a:rPr>
                  <a:t>Interactors</a:t>
                </a:r>
              </a:p>
            </p:txBody>
          </p:sp>
        </p:grpSp>
      </p:grpSp>
      <p:sp>
        <p:nvSpPr>
          <p:cNvPr id="29" name="TextBox 28"/>
          <p:cNvSpPr txBox="1"/>
          <p:nvPr/>
        </p:nvSpPr>
        <p:spPr>
          <a:xfrm>
            <a:off x="348939" y="1657701"/>
            <a:ext cx="8279318" cy="461665"/>
          </a:xfrm>
          <a:prstGeom prst="rect">
            <a:avLst/>
          </a:prstGeom>
          <a:noFill/>
        </p:spPr>
        <p:txBody>
          <a:bodyPr wrap="none" rtlCol="0">
            <a:spAutoFit/>
          </a:bodyPr>
          <a:lstStyle/>
          <a:p>
            <a:r>
              <a:rPr lang="en-US" sz="2400" dirty="0"/>
              <a:t>Examples of fruit color traits (TO:0002617) across various species</a:t>
            </a:r>
          </a:p>
        </p:txBody>
      </p:sp>
      <p:sp>
        <p:nvSpPr>
          <p:cNvPr id="35" name="TextBox 34"/>
          <p:cNvSpPr txBox="1"/>
          <p:nvPr/>
        </p:nvSpPr>
        <p:spPr>
          <a:xfrm>
            <a:off x="807346" y="5718436"/>
            <a:ext cx="7924939" cy="830997"/>
          </a:xfrm>
          <a:prstGeom prst="rect">
            <a:avLst/>
          </a:prstGeom>
          <a:noFill/>
        </p:spPr>
        <p:txBody>
          <a:bodyPr wrap="square" rtlCol="0">
            <a:spAutoFit/>
          </a:bodyPr>
          <a:lstStyle/>
          <a:p>
            <a:r>
              <a:rPr lang="en-US" sz="2400" dirty="0"/>
              <a:t>Annotations are links between ontology terms and data objects</a:t>
            </a:r>
            <a:endParaRPr lang="en-US" sz="2400" b="1" dirty="0"/>
          </a:p>
        </p:txBody>
      </p:sp>
      <p:grpSp>
        <p:nvGrpSpPr>
          <p:cNvPr id="39" name="Group 38"/>
          <p:cNvGrpSpPr/>
          <p:nvPr/>
        </p:nvGrpSpPr>
        <p:grpSpPr>
          <a:xfrm>
            <a:off x="504877" y="2360114"/>
            <a:ext cx="4279053" cy="3052177"/>
            <a:chOff x="2087880" y="2558716"/>
            <a:chExt cx="3693372" cy="2514600"/>
          </a:xfrm>
        </p:grpSpPr>
        <p:grpSp>
          <p:nvGrpSpPr>
            <p:cNvPr id="40" name="Group 39"/>
            <p:cNvGrpSpPr/>
            <p:nvPr/>
          </p:nvGrpSpPr>
          <p:grpSpPr>
            <a:xfrm>
              <a:off x="2087880" y="2558716"/>
              <a:ext cx="3693372" cy="2514600"/>
              <a:chOff x="2087880" y="2558716"/>
              <a:chExt cx="3693372" cy="2514600"/>
            </a:xfrm>
          </p:grpSpPr>
          <p:sp>
            <p:nvSpPr>
              <p:cNvPr id="53" name="Rounded Rectangle 52"/>
              <p:cNvSpPr/>
              <p:nvPr/>
            </p:nvSpPr>
            <p:spPr>
              <a:xfrm>
                <a:off x="2087880" y="2558716"/>
                <a:ext cx="3693372" cy="2514600"/>
              </a:xfrm>
              <a:prstGeom prst="roundRect">
                <a:avLst>
                  <a:gd name="adj" fmla="val 11690"/>
                </a:avLst>
              </a:prstGeom>
              <a:solidFill>
                <a:schemeClr val="bg1">
                  <a:lumMod val="85000"/>
                </a:schemeClr>
              </a:solidFill>
              <a:ln w="63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56" name="Picture 11"/>
              <p:cNvPicPr>
                <a:picLocks noChangeAspect="1" noChangeArrowheads="1"/>
              </p:cNvPicPr>
              <p:nvPr/>
            </p:nvPicPr>
            <p:blipFill>
              <a:blip r:embed="rId2" cstate="print"/>
              <a:srcRect/>
              <a:stretch>
                <a:fillRect/>
              </a:stretch>
            </p:blipFill>
            <p:spPr bwMode="auto">
              <a:xfrm>
                <a:off x="2164081" y="2711116"/>
                <a:ext cx="1102568" cy="896613"/>
              </a:xfrm>
              <a:prstGeom prst="rect">
                <a:avLst/>
              </a:prstGeom>
              <a:noFill/>
              <a:ln w="12700">
                <a:noFill/>
                <a:miter lim="800000"/>
                <a:headEnd/>
                <a:tailEnd/>
              </a:ln>
            </p:spPr>
          </p:pic>
        </p:grpSp>
        <p:grpSp>
          <p:nvGrpSpPr>
            <p:cNvPr id="41" name="Group 40"/>
            <p:cNvGrpSpPr/>
            <p:nvPr/>
          </p:nvGrpSpPr>
          <p:grpSpPr>
            <a:xfrm>
              <a:off x="2164080" y="2711115"/>
              <a:ext cx="3503016" cy="2278348"/>
              <a:chOff x="2164080" y="2711115"/>
              <a:chExt cx="3503016" cy="2278348"/>
            </a:xfrm>
          </p:grpSpPr>
          <p:pic>
            <p:nvPicPr>
              <p:cNvPr id="42" name="Picture 41" descr="Wild Strawberry for press 02.jpg"/>
              <p:cNvPicPr>
                <a:picLocks noChangeAspect="1"/>
              </p:cNvPicPr>
              <p:nvPr/>
            </p:nvPicPr>
            <p:blipFill>
              <a:blip r:embed="rId3" cstate="print"/>
              <a:srcRect l="16976" t="7778" r="14617" b="13333"/>
              <a:stretch>
                <a:fillRect/>
              </a:stretch>
            </p:blipFill>
            <p:spPr>
              <a:xfrm>
                <a:off x="2222473" y="4120040"/>
                <a:ext cx="932207" cy="861310"/>
              </a:xfrm>
              <a:prstGeom prst="rect">
                <a:avLst/>
              </a:prstGeom>
            </p:spPr>
          </p:pic>
          <p:sp>
            <p:nvSpPr>
              <p:cNvPr id="43" name="Rectangle 42"/>
              <p:cNvSpPr/>
              <p:nvPr/>
            </p:nvSpPr>
            <p:spPr>
              <a:xfrm>
                <a:off x="4680584" y="3967640"/>
                <a:ext cx="838200"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Pod Color</a:t>
                </a:r>
              </a:p>
            </p:txBody>
          </p:sp>
          <p:sp>
            <p:nvSpPr>
              <p:cNvPr id="44" name="Rectangle 43"/>
              <p:cNvSpPr/>
              <p:nvPr/>
            </p:nvSpPr>
            <p:spPr>
              <a:xfrm>
                <a:off x="3307077" y="3967640"/>
                <a:ext cx="1066800"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Berry Color</a:t>
                </a:r>
              </a:p>
            </p:txBody>
          </p:sp>
          <p:sp>
            <p:nvSpPr>
              <p:cNvPr id="45" name="Rectangle 44"/>
              <p:cNvSpPr/>
              <p:nvPr/>
            </p:nvSpPr>
            <p:spPr>
              <a:xfrm>
                <a:off x="2181020" y="3857625"/>
                <a:ext cx="11430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Achene Color</a:t>
                </a:r>
              </a:p>
            </p:txBody>
          </p:sp>
          <p:sp>
            <p:nvSpPr>
              <p:cNvPr id="46" name="Rectangle 45"/>
              <p:cNvSpPr/>
              <p:nvPr/>
            </p:nvSpPr>
            <p:spPr>
              <a:xfrm>
                <a:off x="2164080" y="3606854"/>
                <a:ext cx="1066800"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Fruit Color</a:t>
                </a:r>
              </a:p>
            </p:txBody>
          </p:sp>
          <p:pic>
            <p:nvPicPr>
              <p:cNvPr id="47" name="Picture 2" descr="http://image1.masterfile.com/em_w/03/34/76/861-03347692w.jpg"/>
              <p:cNvPicPr>
                <a:picLocks noChangeAspect="1" noChangeArrowheads="1"/>
              </p:cNvPicPr>
              <p:nvPr/>
            </p:nvPicPr>
            <p:blipFill rotWithShape="1">
              <a:blip r:embed="rId4" cstate="print"/>
              <a:srcRect l="4365" t="68275" r="57737"/>
              <a:stretch/>
            </p:blipFill>
            <p:spPr bwMode="auto">
              <a:xfrm>
                <a:off x="4591592" y="2711116"/>
                <a:ext cx="1075504" cy="882316"/>
              </a:xfrm>
              <a:prstGeom prst="rect">
                <a:avLst/>
              </a:prstGeom>
              <a:noFill/>
            </p:spPr>
          </p:pic>
          <p:sp>
            <p:nvSpPr>
              <p:cNvPr id="48" name="Rectangle 47"/>
              <p:cNvSpPr/>
              <p:nvPr/>
            </p:nvSpPr>
            <p:spPr>
              <a:xfrm>
                <a:off x="4638252" y="3625516"/>
                <a:ext cx="914400"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Grain Color</a:t>
                </a:r>
              </a:p>
            </p:txBody>
          </p:sp>
          <p:pic>
            <p:nvPicPr>
              <p:cNvPr id="49" name="Picture 4" descr="Photo showing kernel colors from produced by mobile pieces of DNA."/>
              <p:cNvPicPr>
                <a:picLocks noChangeAspect="1" noChangeArrowheads="1"/>
              </p:cNvPicPr>
              <p:nvPr/>
            </p:nvPicPr>
            <p:blipFill>
              <a:blip r:embed="rId5" cstate="print"/>
              <a:srcRect l="6857" r="6286"/>
              <a:stretch>
                <a:fillRect/>
              </a:stretch>
            </p:blipFill>
            <p:spPr bwMode="auto">
              <a:xfrm>
                <a:off x="3339736" y="2711115"/>
                <a:ext cx="1219200" cy="882317"/>
              </a:xfrm>
              <a:prstGeom prst="rect">
                <a:avLst/>
              </a:prstGeom>
              <a:noFill/>
            </p:spPr>
          </p:pic>
          <p:sp>
            <p:nvSpPr>
              <p:cNvPr id="50" name="Rectangle 49"/>
              <p:cNvSpPr/>
              <p:nvPr/>
            </p:nvSpPr>
            <p:spPr>
              <a:xfrm>
                <a:off x="3383280" y="3606854"/>
                <a:ext cx="11430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Kernel Color</a:t>
                </a:r>
              </a:p>
            </p:txBody>
          </p:sp>
          <p:pic>
            <p:nvPicPr>
              <p:cNvPr id="51" name="Picture 6" descr="http://www.grainam.com/images/grains/green_soybean_pod_image1.jpg"/>
              <p:cNvPicPr>
                <a:picLocks noChangeAspect="1" noChangeArrowheads="1"/>
              </p:cNvPicPr>
              <p:nvPr/>
            </p:nvPicPr>
            <p:blipFill>
              <a:blip r:embed="rId6" cstate="print"/>
              <a:srcRect/>
              <a:stretch>
                <a:fillRect/>
              </a:stretch>
            </p:blipFill>
            <p:spPr bwMode="auto">
              <a:xfrm>
                <a:off x="4688348" y="4158916"/>
                <a:ext cx="944880" cy="787400"/>
              </a:xfrm>
              <a:prstGeom prst="rect">
                <a:avLst/>
              </a:prstGeom>
              <a:noFill/>
            </p:spPr>
          </p:pic>
          <p:pic>
            <p:nvPicPr>
              <p:cNvPr id="52" name="Picture 8" descr="http://kaufmann-mercantile.com/images/heirloom-tomatoes.jpg"/>
              <p:cNvPicPr>
                <a:picLocks noChangeAspect="1" noChangeArrowheads="1"/>
              </p:cNvPicPr>
              <p:nvPr/>
            </p:nvPicPr>
            <p:blipFill>
              <a:blip r:embed="rId7" cstate="print"/>
              <a:srcRect/>
              <a:stretch>
                <a:fillRect/>
              </a:stretch>
            </p:blipFill>
            <p:spPr bwMode="auto">
              <a:xfrm>
                <a:off x="3266649" y="4158916"/>
                <a:ext cx="1219200" cy="830547"/>
              </a:xfrm>
              <a:prstGeom prst="rect">
                <a:avLst/>
              </a:prstGeom>
              <a:noFill/>
            </p:spPr>
          </p:pic>
        </p:grpSp>
      </p:grpSp>
    </p:spTree>
    <p:extLst>
      <p:ext uri="{BB962C8B-B14F-4D97-AF65-F5344CB8AC3E}">
        <p14:creationId xmlns:p14="http://schemas.microsoft.com/office/powerpoint/2010/main" val="964717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52688" y="148992"/>
            <a:ext cx="8305800" cy="617261"/>
          </a:xfrm>
          <a:prstGeom prst="rect">
            <a:avLst/>
          </a:prstGeom>
        </p:spPr>
        <p:txBody>
          <a:bodyPr/>
          <a:lstStyle/>
          <a:p>
            <a:pPr algn="ctr" defTabSz="914400">
              <a:spcBef>
                <a:spcPct val="0"/>
              </a:spcBef>
              <a:defRPr/>
            </a:pPr>
            <a:r>
              <a:rPr lang="en-US" sz="2800" b="1" dirty="0">
                <a:solidFill>
                  <a:prstClr val="black"/>
                </a:solidFill>
              </a:rPr>
              <a:t>Species-Specific Ontologies and Data Annotations</a:t>
            </a:r>
          </a:p>
        </p:txBody>
      </p:sp>
      <p:grpSp>
        <p:nvGrpSpPr>
          <p:cNvPr id="159" name="Group 158"/>
          <p:cNvGrpSpPr/>
          <p:nvPr/>
        </p:nvGrpSpPr>
        <p:grpSpPr>
          <a:xfrm>
            <a:off x="66544" y="807879"/>
            <a:ext cx="4182380" cy="3244294"/>
            <a:chOff x="66544" y="807879"/>
            <a:chExt cx="4182380" cy="3244294"/>
          </a:xfrm>
        </p:grpSpPr>
        <p:grpSp>
          <p:nvGrpSpPr>
            <p:cNvPr id="44" name="Group 43"/>
            <p:cNvGrpSpPr/>
            <p:nvPr/>
          </p:nvGrpSpPr>
          <p:grpSpPr>
            <a:xfrm>
              <a:off x="66544" y="807879"/>
              <a:ext cx="2243371" cy="2181273"/>
              <a:chOff x="308625" y="744304"/>
              <a:chExt cx="2243371" cy="2181273"/>
            </a:xfrm>
          </p:grpSpPr>
          <p:sp>
            <p:nvSpPr>
              <p:cNvPr id="45" name="TextBox 44"/>
              <p:cNvSpPr txBox="1"/>
              <p:nvPr/>
            </p:nvSpPr>
            <p:spPr>
              <a:xfrm>
                <a:off x="308625" y="744304"/>
                <a:ext cx="2243371" cy="461665"/>
              </a:xfrm>
              <a:prstGeom prst="rect">
                <a:avLst/>
              </a:prstGeom>
              <a:noFill/>
            </p:spPr>
            <p:txBody>
              <a:bodyPr wrap="none" rtlCol="0">
                <a:spAutoFit/>
              </a:bodyPr>
              <a:lstStyle/>
              <a:p>
                <a:r>
                  <a:rPr lang="en-US" sz="2400" dirty="0"/>
                  <a:t>Wheat- CIMMYT</a:t>
                </a:r>
              </a:p>
            </p:txBody>
          </p:sp>
          <p:sp>
            <p:nvSpPr>
              <p:cNvPr id="47" name="Rectangle 46"/>
              <p:cNvSpPr/>
              <p:nvPr/>
            </p:nvSpPr>
            <p:spPr>
              <a:xfrm>
                <a:off x="353157" y="2679356"/>
                <a:ext cx="1474645" cy="246221"/>
              </a:xfrm>
              <a:prstGeom prst="rect">
                <a:avLst/>
              </a:prstGeom>
            </p:spPr>
            <p:txBody>
              <a:bodyPr wrap="none">
                <a:spAutoFit/>
              </a:bodyPr>
              <a:lstStyle/>
              <a:p>
                <a:r>
                  <a:rPr lang="en-US" sz="1000" dirty="0">
                    <a:solidFill>
                      <a:prstClr val="black"/>
                    </a:solidFill>
                  </a:rPr>
                  <a:t>Image Source: Wikipedia</a:t>
                </a:r>
                <a:endParaRPr lang="en-US" sz="1000" dirty="0"/>
              </a:p>
            </p:txBody>
          </p:sp>
        </p:grpSp>
        <p:sp>
          <p:nvSpPr>
            <p:cNvPr id="53" name="TextBox 52"/>
            <p:cNvSpPr txBox="1"/>
            <p:nvPr/>
          </p:nvSpPr>
          <p:spPr>
            <a:xfrm>
              <a:off x="213992" y="2968799"/>
              <a:ext cx="2912533" cy="1083374"/>
            </a:xfrm>
            <a:prstGeom prst="rect">
              <a:avLst/>
            </a:prstGeom>
            <a:noFill/>
          </p:spPr>
          <p:txBody>
            <a:bodyPr wrap="square" rtlCol="0">
              <a:spAutoFit/>
            </a:bodyPr>
            <a:lstStyle/>
            <a:p>
              <a:pPr>
                <a:spcBef>
                  <a:spcPct val="20000"/>
                </a:spcBef>
              </a:pPr>
              <a:r>
                <a:rPr lang="en-US" sz="1400" b="1" dirty="0">
                  <a:solidFill>
                    <a:prstClr val="black"/>
                  </a:solidFill>
                </a:rPr>
                <a:t>316 traits, for example:</a:t>
              </a:r>
              <a:endParaRPr lang="en-US" sz="1400" b="1" dirty="0">
                <a:solidFill>
                  <a:prstClr val="black"/>
                </a:solidFill>
                <a:ea typeface="MS PGothic" pitchFamily="34" charset="-128"/>
              </a:endParaRPr>
            </a:p>
            <a:p>
              <a:pPr marL="742950" lvl="1" indent="-285750">
                <a:spcBef>
                  <a:spcPct val="20000"/>
                </a:spcBef>
                <a:buFont typeface="Arial"/>
                <a:buChar char="•"/>
              </a:pPr>
              <a:r>
                <a:rPr lang="en-US" sz="1400" b="1" dirty="0">
                  <a:solidFill>
                    <a:prstClr val="black"/>
                  </a:solidFill>
                </a:rPr>
                <a:t>awn  length</a:t>
              </a:r>
            </a:p>
            <a:p>
              <a:pPr marL="742950" lvl="1" indent="-285750">
                <a:spcBef>
                  <a:spcPct val="20000"/>
                </a:spcBef>
                <a:buFont typeface="Arial"/>
                <a:buChar char="•"/>
              </a:pPr>
              <a:r>
                <a:rPr lang="en-GB" sz="1400" b="1" dirty="0">
                  <a:solidFill>
                    <a:prstClr val="black"/>
                  </a:solidFill>
                  <a:ea typeface="MS PGothic" pitchFamily="34" charset="-128"/>
                </a:rPr>
                <a:t>grain weight</a:t>
              </a:r>
            </a:p>
            <a:p>
              <a:pPr marL="742950" lvl="1" indent="-285750">
                <a:spcBef>
                  <a:spcPct val="20000"/>
                </a:spcBef>
                <a:buFont typeface="Arial"/>
                <a:buChar char="•"/>
              </a:pPr>
              <a:r>
                <a:rPr lang="en-GB" sz="1400" b="1" dirty="0">
                  <a:solidFill>
                    <a:prstClr val="black"/>
                  </a:solidFill>
                  <a:ea typeface="MS PGothic" pitchFamily="34" charset="-128"/>
                </a:rPr>
                <a:t>leaf rust severity</a:t>
              </a:r>
              <a:endParaRPr lang="en-US" b="1" dirty="0">
                <a:solidFill>
                  <a:prstClr val="black"/>
                </a:solidFill>
                <a:latin typeface="Calibri" charset="0"/>
              </a:endParaRPr>
            </a:p>
          </p:txBody>
        </p:sp>
        <p:grpSp>
          <p:nvGrpSpPr>
            <p:cNvPr id="56" name="Group 118"/>
            <p:cNvGrpSpPr/>
            <p:nvPr/>
          </p:nvGrpSpPr>
          <p:grpSpPr>
            <a:xfrm rot="5085954">
              <a:off x="2333714" y="927155"/>
              <a:ext cx="1960484" cy="1869936"/>
              <a:chOff x="1278639" y="-104411"/>
              <a:chExt cx="3757181" cy="3611429"/>
            </a:xfrm>
          </p:grpSpPr>
          <p:sp>
            <p:nvSpPr>
              <p:cNvPr id="57" name="Oval 56"/>
              <p:cNvSpPr/>
              <p:nvPr/>
            </p:nvSpPr>
            <p:spPr>
              <a:xfrm rot="19623411">
                <a:off x="1599085" y="325692"/>
                <a:ext cx="3019892" cy="2833454"/>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58" name="Oval 57"/>
              <p:cNvSpPr/>
              <p:nvPr/>
            </p:nvSpPr>
            <p:spPr>
              <a:xfrm rot="19623411">
                <a:off x="1278639" y="-5861"/>
                <a:ext cx="3705048" cy="3504847"/>
              </a:xfrm>
              <a:prstGeom prst="ellipse">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grpSp>
            <p:nvGrpSpPr>
              <p:cNvPr id="59" name="Group 117"/>
              <p:cNvGrpSpPr/>
              <p:nvPr/>
            </p:nvGrpSpPr>
            <p:grpSpPr>
              <a:xfrm>
                <a:off x="2120302" y="-104411"/>
                <a:ext cx="2915518" cy="3611429"/>
                <a:chOff x="2120302" y="-104411"/>
                <a:chExt cx="2915518" cy="3611429"/>
              </a:xfrm>
            </p:grpSpPr>
            <p:sp>
              <p:nvSpPr>
                <p:cNvPr id="60" name="Oval 59"/>
                <p:cNvSpPr/>
                <p:nvPr/>
              </p:nvSpPr>
              <p:spPr>
                <a:xfrm rot="19623411">
                  <a:off x="2208438" y="879655"/>
                  <a:ext cx="1752600" cy="17526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cxnSp>
              <p:nvCxnSpPr>
                <p:cNvPr id="61" name="Straight Arrow Connector 5"/>
                <p:cNvCxnSpPr>
                  <a:stCxn id="63" idx="1"/>
                  <a:endCxn id="62" idx="5"/>
                </p:cNvCxnSpPr>
                <p:nvPr/>
              </p:nvCxnSpPr>
              <p:spPr>
                <a:xfrm rot="14223411" flipV="1">
                  <a:off x="2497208" y="1456253"/>
                  <a:ext cx="394074" cy="394074"/>
                </a:xfrm>
                <a:prstGeom prst="curvedConnector3">
                  <a:avLst>
                    <a:gd name="adj1" fmla="val 50000"/>
                  </a:avLst>
                </a:prstGeom>
                <a:ln w="3175">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rot="19623411">
                  <a:off x="2120302" y="1410851"/>
                  <a:ext cx="304800" cy="304800"/>
                </a:xfrm>
                <a:prstGeom prst="ellipse">
                  <a:avLst/>
                </a:prstGeom>
                <a:solidFill>
                  <a:srgbClr val="92D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63" name="Oval 62"/>
                <p:cNvSpPr/>
                <p:nvPr/>
              </p:nvSpPr>
              <p:spPr>
                <a:xfrm rot="19623411">
                  <a:off x="2963389" y="1590930"/>
                  <a:ext cx="304800" cy="304800"/>
                </a:xfrm>
                <a:prstGeom prst="ellipse">
                  <a:avLst/>
                </a:prstGeom>
                <a:solidFill>
                  <a:srgbClr val="92D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64" name="Oval 63"/>
                <p:cNvSpPr/>
                <p:nvPr/>
              </p:nvSpPr>
              <p:spPr>
                <a:xfrm rot="19623411">
                  <a:off x="3806476" y="1771008"/>
                  <a:ext cx="304800" cy="304800"/>
                </a:xfrm>
                <a:prstGeom prst="ellipse">
                  <a:avLst/>
                </a:prstGeom>
                <a:solidFill>
                  <a:srgbClr val="92D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cxnSp>
              <p:nvCxnSpPr>
                <p:cNvPr id="65" name="Straight Arrow Connector 23"/>
                <p:cNvCxnSpPr>
                  <a:stCxn id="63" idx="5"/>
                  <a:endCxn id="64" idx="1"/>
                </p:cNvCxnSpPr>
                <p:nvPr/>
              </p:nvCxnSpPr>
              <p:spPr>
                <a:xfrm rot="14223411" flipH="1">
                  <a:off x="3340296" y="1636332"/>
                  <a:ext cx="394074" cy="394074"/>
                </a:xfrm>
                <a:prstGeom prst="curvedConnector3">
                  <a:avLst>
                    <a:gd name="adj1" fmla="val 50000"/>
                  </a:avLst>
                </a:prstGeom>
                <a:ln w="3175">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rot="19623411">
                  <a:off x="2164647" y="480970"/>
                  <a:ext cx="304799" cy="304800"/>
                </a:xfrm>
                <a:prstGeom prst="ellipse">
                  <a:avLst/>
                </a:prstGeom>
                <a:solidFill>
                  <a:srgbClr val="92D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67" name="Oval 66"/>
                <p:cNvSpPr/>
                <p:nvPr/>
              </p:nvSpPr>
              <p:spPr>
                <a:xfrm rot="19623411">
                  <a:off x="2990104" y="-104411"/>
                  <a:ext cx="304799" cy="304800"/>
                </a:xfrm>
                <a:prstGeom prst="ellipse">
                  <a:avLst/>
                </a:prstGeom>
                <a:solidFill>
                  <a:srgbClr val="92D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68" name="Oval 67"/>
                <p:cNvSpPr/>
                <p:nvPr/>
              </p:nvSpPr>
              <p:spPr>
                <a:xfrm rot="19623411">
                  <a:off x="3881322" y="2577609"/>
                  <a:ext cx="304800" cy="304800"/>
                </a:xfrm>
                <a:prstGeom prst="ellipse">
                  <a:avLst/>
                </a:prstGeom>
                <a:solidFill>
                  <a:srgbClr val="92D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69" name="Oval 68"/>
                <p:cNvSpPr/>
                <p:nvPr/>
              </p:nvSpPr>
              <p:spPr>
                <a:xfrm rot="19623411">
                  <a:off x="4343283" y="1188664"/>
                  <a:ext cx="304800" cy="304800"/>
                </a:xfrm>
                <a:prstGeom prst="ellipse">
                  <a:avLst/>
                </a:prstGeom>
                <a:solidFill>
                  <a:srgbClr val="92D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cxnSp>
              <p:nvCxnSpPr>
                <p:cNvPr id="70" name="Straight Arrow Connector 34"/>
                <p:cNvCxnSpPr>
                  <a:stCxn id="64" idx="6"/>
                  <a:endCxn id="69" idx="1"/>
                </p:cNvCxnSpPr>
                <p:nvPr/>
              </p:nvCxnSpPr>
              <p:spPr>
                <a:xfrm rot="19623411" flipV="1">
                  <a:off x="3963202" y="1422605"/>
                  <a:ext cx="507013" cy="304553"/>
                </a:xfrm>
                <a:prstGeom prst="curvedConnector4">
                  <a:avLst>
                    <a:gd name="adj1" fmla="val 45598"/>
                    <a:gd name="adj2" fmla="val 137247"/>
                  </a:avLst>
                </a:prstGeom>
                <a:ln w="3175">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37"/>
                <p:cNvCxnSpPr>
                  <a:stCxn id="64" idx="4"/>
                  <a:endCxn id="68" idx="0"/>
                </p:cNvCxnSpPr>
                <p:nvPr/>
              </p:nvCxnSpPr>
              <p:spPr>
                <a:xfrm rot="3423411">
                  <a:off x="3789894" y="2138796"/>
                  <a:ext cx="412810" cy="375824"/>
                </a:xfrm>
                <a:prstGeom prst="curvedConnector3">
                  <a:avLst>
                    <a:gd name="adj1" fmla="val 50000"/>
                  </a:avLst>
                </a:prstGeom>
                <a:ln w="3175">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40"/>
                <p:cNvCxnSpPr>
                  <a:stCxn id="62" idx="0"/>
                  <a:endCxn id="67" idx="6"/>
                </p:cNvCxnSpPr>
                <p:nvPr/>
              </p:nvCxnSpPr>
              <p:spPr>
                <a:xfrm rot="16514046">
                  <a:off x="1948812" y="229320"/>
                  <a:ext cx="1562530" cy="941906"/>
                </a:xfrm>
                <a:prstGeom prst="curvedConnector4">
                  <a:avLst>
                    <a:gd name="adj1" fmla="val 41077"/>
                    <a:gd name="adj2" fmla="val 134970"/>
                  </a:avLst>
                </a:prstGeom>
                <a:ln w="3175">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43"/>
                <p:cNvCxnSpPr>
                  <a:stCxn id="62" idx="2"/>
                  <a:endCxn id="66" idx="5"/>
                </p:cNvCxnSpPr>
                <p:nvPr/>
              </p:nvCxnSpPr>
              <p:spPr>
                <a:xfrm rot="11114046" flipH="1">
                  <a:off x="2190255" y="652660"/>
                  <a:ext cx="230437" cy="1005993"/>
                </a:xfrm>
                <a:prstGeom prst="curvedConnector4">
                  <a:avLst>
                    <a:gd name="adj1" fmla="val -142939"/>
                    <a:gd name="adj2" fmla="val 55580"/>
                  </a:avLst>
                </a:prstGeom>
                <a:ln w="3175">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rot="19623411">
                  <a:off x="3602825" y="3315326"/>
                  <a:ext cx="199104" cy="191692"/>
                </a:xfrm>
                <a:prstGeom prst="ellipse">
                  <a:avLst/>
                </a:prstGeom>
                <a:solidFill>
                  <a:srgbClr val="92D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cxnSp>
              <p:nvCxnSpPr>
                <p:cNvPr id="75" name="Straight Arrow Connector 37"/>
                <p:cNvCxnSpPr>
                  <a:stCxn id="68" idx="3"/>
                  <a:endCxn id="74" idx="7"/>
                </p:cNvCxnSpPr>
                <p:nvPr/>
              </p:nvCxnSpPr>
              <p:spPr>
                <a:xfrm rot="5400000">
                  <a:off x="3644759" y="2958886"/>
                  <a:ext cx="436968" cy="277291"/>
                </a:xfrm>
                <a:prstGeom prst="curvedConnector3">
                  <a:avLst>
                    <a:gd name="adj1" fmla="val 50000"/>
                  </a:avLst>
                </a:prstGeom>
                <a:ln w="3175">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rot="19623411">
                  <a:off x="4074715" y="3086726"/>
                  <a:ext cx="199104" cy="191692"/>
                </a:xfrm>
                <a:prstGeom prst="ellipse">
                  <a:avLst/>
                </a:prstGeom>
                <a:solidFill>
                  <a:srgbClr val="92D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77" name="Oval 76"/>
                <p:cNvSpPr/>
                <p:nvPr/>
              </p:nvSpPr>
              <p:spPr>
                <a:xfrm rot="19623411">
                  <a:off x="4379515" y="2781926"/>
                  <a:ext cx="199104" cy="191692"/>
                </a:xfrm>
                <a:prstGeom prst="ellipse">
                  <a:avLst/>
                </a:prstGeom>
                <a:solidFill>
                  <a:srgbClr val="92D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78" name="Oval 77"/>
                <p:cNvSpPr/>
                <p:nvPr/>
              </p:nvSpPr>
              <p:spPr>
                <a:xfrm rot="19623411">
                  <a:off x="4608115" y="2477125"/>
                  <a:ext cx="199104" cy="191692"/>
                </a:xfrm>
                <a:prstGeom prst="ellipse">
                  <a:avLst/>
                </a:prstGeom>
                <a:solidFill>
                  <a:srgbClr val="92D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79" name="Oval 78"/>
                <p:cNvSpPr/>
                <p:nvPr/>
              </p:nvSpPr>
              <p:spPr>
                <a:xfrm rot="19623411">
                  <a:off x="4804740" y="2129970"/>
                  <a:ext cx="199104" cy="191692"/>
                </a:xfrm>
                <a:prstGeom prst="ellipse">
                  <a:avLst/>
                </a:prstGeom>
                <a:solidFill>
                  <a:srgbClr val="92D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80" name="Oval 79"/>
                <p:cNvSpPr/>
                <p:nvPr/>
              </p:nvSpPr>
              <p:spPr>
                <a:xfrm rot="19623411">
                  <a:off x="4836716" y="1105526"/>
                  <a:ext cx="199104" cy="191692"/>
                </a:xfrm>
                <a:prstGeom prst="ellipse">
                  <a:avLst/>
                </a:prstGeom>
                <a:solidFill>
                  <a:srgbClr val="92D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81" name="Oval 80"/>
                <p:cNvSpPr/>
                <p:nvPr/>
              </p:nvSpPr>
              <p:spPr>
                <a:xfrm rot="19623411">
                  <a:off x="4408295" y="441362"/>
                  <a:ext cx="199104" cy="191692"/>
                </a:xfrm>
                <a:prstGeom prst="ellipse">
                  <a:avLst/>
                </a:prstGeom>
                <a:solidFill>
                  <a:srgbClr val="92D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82" name="Oval 81"/>
                <p:cNvSpPr/>
                <p:nvPr/>
              </p:nvSpPr>
              <p:spPr>
                <a:xfrm rot="19623411">
                  <a:off x="4209653" y="202872"/>
                  <a:ext cx="199104" cy="191692"/>
                </a:xfrm>
                <a:prstGeom prst="ellipse">
                  <a:avLst/>
                </a:prstGeom>
                <a:solidFill>
                  <a:srgbClr val="92D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cxnSp>
              <p:nvCxnSpPr>
                <p:cNvPr id="83" name="Straight Arrow Connector 37"/>
                <p:cNvCxnSpPr>
                  <a:stCxn id="68" idx="3"/>
                  <a:endCxn id="76" idx="0"/>
                </p:cNvCxnSpPr>
                <p:nvPr/>
              </p:nvCxnSpPr>
              <p:spPr>
                <a:xfrm rot="16200000" flipH="1">
                  <a:off x="3950471" y="2930463"/>
                  <a:ext cx="223090" cy="120257"/>
                </a:xfrm>
                <a:prstGeom prst="curvedConnector3">
                  <a:avLst>
                    <a:gd name="adj1" fmla="val 50000"/>
                  </a:avLst>
                </a:prstGeom>
                <a:ln w="3175">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37"/>
                <p:cNvCxnSpPr>
                  <a:stCxn id="68" idx="4"/>
                  <a:endCxn id="77" idx="2"/>
                </p:cNvCxnSpPr>
                <p:nvPr/>
              </p:nvCxnSpPr>
              <p:spPr>
                <a:xfrm rot="16200000" flipH="1">
                  <a:off x="4219058" y="2755445"/>
                  <a:ext cx="74004" cy="278924"/>
                </a:xfrm>
                <a:prstGeom prst="curvedConnector2">
                  <a:avLst/>
                </a:prstGeom>
                <a:ln w="3175">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37"/>
                <p:cNvCxnSpPr>
                  <a:stCxn id="68" idx="5"/>
                  <a:endCxn id="78" idx="1"/>
                </p:cNvCxnSpPr>
                <p:nvPr/>
              </p:nvCxnSpPr>
              <p:spPr>
                <a:xfrm rot="5400000" flipH="1" flipV="1">
                  <a:off x="4293514" y="2443622"/>
                  <a:ext cx="207467" cy="428976"/>
                </a:xfrm>
                <a:prstGeom prst="curvedConnector5">
                  <a:avLst>
                    <a:gd name="adj1" fmla="val 48140"/>
                    <a:gd name="adj2" fmla="val 49970"/>
                    <a:gd name="adj3" fmla="val 137441"/>
                  </a:avLst>
                </a:prstGeom>
                <a:ln w="3175">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37"/>
                <p:cNvCxnSpPr>
                  <a:stCxn id="69" idx="5"/>
                  <a:endCxn id="79" idx="1"/>
                </p:cNvCxnSpPr>
                <p:nvPr/>
              </p:nvCxnSpPr>
              <p:spPr>
                <a:xfrm rot="5714046" flipV="1">
                  <a:off x="4318623" y="1670548"/>
                  <a:ext cx="815851" cy="239043"/>
                </a:xfrm>
                <a:prstGeom prst="curvedConnector3">
                  <a:avLst>
                    <a:gd name="adj1" fmla="val 50000"/>
                  </a:avLst>
                </a:prstGeom>
                <a:ln w="3175">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37"/>
                <p:cNvCxnSpPr>
                  <a:stCxn id="69" idx="5"/>
                  <a:endCxn id="80" idx="2"/>
                </p:cNvCxnSpPr>
                <p:nvPr/>
              </p:nvCxnSpPr>
              <p:spPr>
                <a:xfrm rot="5400000" flipH="1" flipV="1">
                  <a:off x="4690027" y="1210203"/>
                  <a:ext cx="117389" cy="208002"/>
                </a:xfrm>
                <a:prstGeom prst="curvedConnector4">
                  <a:avLst>
                    <a:gd name="adj1" fmla="val -96423"/>
                    <a:gd name="adj2" fmla="val 46960"/>
                  </a:avLst>
                </a:prstGeom>
                <a:ln w="3175">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37"/>
                <p:cNvCxnSpPr>
                  <a:stCxn id="69" idx="6"/>
                  <a:endCxn id="81" idx="3"/>
                </p:cNvCxnSpPr>
                <p:nvPr/>
              </p:nvCxnSpPr>
              <p:spPr>
                <a:xfrm rot="314046" flipH="1" flipV="1">
                  <a:off x="4457371" y="639921"/>
                  <a:ext cx="194496" cy="610753"/>
                </a:xfrm>
                <a:prstGeom prst="curvedConnector4">
                  <a:avLst>
                    <a:gd name="adj1" fmla="val -57547"/>
                    <a:gd name="adj2" fmla="val 54538"/>
                  </a:avLst>
                </a:prstGeom>
                <a:ln w="3175">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37"/>
                <p:cNvCxnSpPr>
                  <a:stCxn id="69" idx="7"/>
                  <a:endCxn id="82" idx="2"/>
                </p:cNvCxnSpPr>
                <p:nvPr/>
              </p:nvCxnSpPr>
              <p:spPr>
                <a:xfrm rot="16514046" flipV="1">
                  <a:off x="3972428" y="583854"/>
                  <a:ext cx="808267" cy="377178"/>
                </a:xfrm>
                <a:prstGeom prst="curvedConnector4">
                  <a:avLst>
                    <a:gd name="adj1" fmla="val 47588"/>
                    <a:gd name="adj2" fmla="val 110621"/>
                  </a:avLst>
                </a:prstGeom>
                <a:ln w="3175">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grpSp>
      <p:sp>
        <p:nvSpPr>
          <p:cNvPr id="160" name="Title 1"/>
          <p:cNvSpPr txBox="1">
            <a:spLocks/>
          </p:cNvSpPr>
          <p:nvPr/>
        </p:nvSpPr>
        <p:spPr>
          <a:xfrm>
            <a:off x="4444318" y="1507324"/>
            <a:ext cx="4585381" cy="1327120"/>
          </a:xfrm>
          <a:prstGeom prst="rect">
            <a:avLst/>
          </a:prstGeom>
        </p:spPr>
        <p:txBody>
          <a:bodyPr/>
          <a:lstStyle/>
          <a:p>
            <a:pPr defTabSz="914400">
              <a:spcBef>
                <a:spcPct val="0"/>
              </a:spcBef>
              <a:defRPr/>
            </a:pPr>
            <a:r>
              <a:rPr lang="en-US" sz="2800" b="1" dirty="0">
                <a:solidFill>
                  <a:prstClr val="black"/>
                </a:solidFill>
                <a:latin typeface="Calibri"/>
              </a:rPr>
              <a:t>How can we make interspecific comparisons across these ontologies?</a:t>
            </a:r>
          </a:p>
        </p:txBody>
      </p:sp>
      <p:sp>
        <p:nvSpPr>
          <p:cNvPr id="164" name="TextBox 163"/>
          <p:cNvSpPr txBox="1"/>
          <p:nvPr/>
        </p:nvSpPr>
        <p:spPr>
          <a:xfrm>
            <a:off x="4435568" y="778659"/>
            <a:ext cx="4501758" cy="707886"/>
          </a:xfrm>
          <a:prstGeom prst="rect">
            <a:avLst/>
          </a:prstGeom>
          <a:noFill/>
        </p:spPr>
        <p:txBody>
          <a:bodyPr wrap="square" rtlCol="0">
            <a:spAutoFit/>
          </a:bodyPr>
          <a:lstStyle/>
          <a:p>
            <a:r>
              <a:rPr lang="en-US" sz="2000" dirty="0">
                <a:solidFill>
                  <a:prstClr val="black"/>
                </a:solidFill>
              </a:rPr>
              <a:t>Three examples from CGIAR Centers integrated into Planteome:</a:t>
            </a:r>
          </a:p>
        </p:txBody>
      </p:sp>
      <p:grpSp>
        <p:nvGrpSpPr>
          <p:cNvPr id="167" name="Group 166"/>
          <p:cNvGrpSpPr/>
          <p:nvPr/>
        </p:nvGrpSpPr>
        <p:grpSpPr>
          <a:xfrm>
            <a:off x="4950199" y="2968799"/>
            <a:ext cx="3987127" cy="4079087"/>
            <a:chOff x="4950199" y="2968799"/>
            <a:chExt cx="3987127" cy="4079087"/>
          </a:xfrm>
        </p:grpSpPr>
        <p:grpSp>
          <p:nvGrpSpPr>
            <p:cNvPr id="163" name="Group 162"/>
            <p:cNvGrpSpPr/>
            <p:nvPr/>
          </p:nvGrpSpPr>
          <p:grpSpPr>
            <a:xfrm>
              <a:off x="4950199" y="2968799"/>
              <a:ext cx="3724672" cy="4079087"/>
              <a:chOff x="4950199" y="2342782"/>
              <a:chExt cx="3724672" cy="4079087"/>
            </a:xfrm>
          </p:grpSpPr>
          <p:grpSp>
            <p:nvGrpSpPr>
              <p:cNvPr id="162" name="Group 161"/>
              <p:cNvGrpSpPr/>
              <p:nvPr/>
            </p:nvGrpSpPr>
            <p:grpSpPr>
              <a:xfrm>
                <a:off x="7052428" y="2342782"/>
                <a:ext cx="1622443" cy="2593492"/>
                <a:chOff x="7052428" y="2342782"/>
                <a:chExt cx="1622443" cy="2593492"/>
              </a:xfrm>
            </p:grpSpPr>
            <p:sp>
              <p:nvSpPr>
                <p:cNvPr id="51" name="TextBox 50"/>
                <p:cNvSpPr txBox="1"/>
                <p:nvPr/>
              </p:nvSpPr>
              <p:spPr>
                <a:xfrm>
                  <a:off x="7174265" y="2342782"/>
                  <a:ext cx="1358815" cy="461665"/>
                </a:xfrm>
                <a:prstGeom prst="rect">
                  <a:avLst/>
                </a:prstGeom>
                <a:noFill/>
              </p:spPr>
              <p:txBody>
                <a:bodyPr wrap="none" rtlCol="0">
                  <a:spAutoFit/>
                </a:bodyPr>
                <a:lstStyle/>
                <a:p>
                  <a:r>
                    <a:rPr lang="en-US" sz="2400" dirty="0"/>
                    <a:t>Rice- IRRI </a:t>
                  </a:r>
                </a:p>
              </p:txBody>
            </p:sp>
            <p:pic>
              <p:nvPicPr>
                <p:cNvPr id="52" name="Picture 51"/>
                <p:cNvPicPr>
                  <a:picLocks noChangeAspect="1"/>
                </p:cNvPicPr>
                <p:nvPr/>
              </p:nvPicPr>
              <p:blipFill>
                <a:blip r:embed="rId3"/>
                <a:stretch>
                  <a:fillRect/>
                </a:stretch>
              </p:blipFill>
              <p:spPr>
                <a:xfrm>
                  <a:off x="7052428" y="2811305"/>
                  <a:ext cx="1622443" cy="2124969"/>
                </a:xfrm>
                <a:prstGeom prst="rect">
                  <a:avLst/>
                </a:prstGeom>
              </p:spPr>
            </p:pic>
          </p:grpSp>
          <p:sp>
            <p:nvSpPr>
              <p:cNvPr id="124" name="TextBox 123"/>
              <p:cNvSpPr txBox="1"/>
              <p:nvPr/>
            </p:nvSpPr>
            <p:spPr>
              <a:xfrm>
                <a:off x="5670895" y="5079963"/>
                <a:ext cx="2912533" cy="1341906"/>
              </a:xfrm>
              <a:prstGeom prst="rect">
                <a:avLst/>
              </a:prstGeom>
              <a:noFill/>
            </p:spPr>
            <p:txBody>
              <a:bodyPr wrap="square" rtlCol="0">
                <a:spAutoFit/>
              </a:bodyPr>
              <a:lstStyle/>
              <a:p>
                <a:pPr>
                  <a:spcBef>
                    <a:spcPct val="20000"/>
                  </a:spcBef>
                </a:pPr>
                <a:r>
                  <a:rPr lang="en-US" sz="1400" b="1" dirty="0">
                    <a:solidFill>
                      <a:prstClr val="black"/>
                    </a:solidFill>
                  </a:rPr>
                  <a:t>157 traits, for example:</a:t>
                </a:r>
                <a:endParaRPr lang="en-US" sz="1400" b="1" dirty="0">
                  <a:solidFill>
                    <a:prstClr val="black"/>
                  </a:solidFill>
                  <a:ea typeface="MS PGothic" pitchFamily="34" charset="-128"/>
                </a:endParaRPr>
              </a:p>
              <a:p>
                <a:pPr marL="742950" lvl="1" indent="-285750">
                  <a:spcBef>
                    <a:spcPct val="20000"/>
                  </a:spcBef>
                  <a:buFont typeface="Arial"/>
                  <a:buChar char="•"/>
                </a:pPr>
                <a:r>
                  <a:rPr lang="en-US" sz="1400" b="1" dirty="0">
                    <a:solidFill>
                      <a:prstClr val="black"/>
                    </a:solidFill>
                  </a:rPr>
                  <a:t>caryopsis shape</a:t>
                </a:r>
              </a:p>
              <a:p>
                <a:pPr marL="742950" lvl="1" indent="-285750">
                  <a:spcBef>
                    <a:spcPct val="20000"/>
                  </a:spcBef>
                  <a:buFont typeface="Arial"/>
                  <a:buChar char="•"/>
                </a:pPr>
                <a:r>
                  <a:rPr lang="en-US" sz="1400" b="1" dirty="0">
                    <a:solidFill>
                      <a:prstClr val="black"/>
                    </a:solidFill>
                  </a:rPr>
                  <a:t>amylose content</a:t>
                </a:r>
              </a:p>
              <a:p>
                <a:pPr marL="742950" lvl="1" indent="-285750">
                  <a:spcBef>
                    <a:spcPct val="20000"/>
                  </a:spcBef>
                  <a:buFont typeface="Arial"/>
                  <a:buChar char="•"/>
                </a:pPr>
                <a:r>
                  <a:rPr lang="en-US" sz="1400" b="1" dirty="0"/>
                  <a:t>lodging incidence</a:t>
                </a:r>
              </a:p>
              <a:p>
                <a:pPr lvl="1">
                  <a:spcBef>
                    <a:spcPct val="20000"/>
                  </a:spcBef>
                </a:pPr>
                <a:endParaRPr lang="en-US" sz="1400" b="1" dirty="0">
                  <a:solidFill>
                    <a:prstClr val="black"/>
                  </a:solidFill>
                </a:endParaRPr>
              </a:p>
            </p:txBody>
          </p:sp>
          <p:grpSp>
            <p:nvGrpSpPr>
              <p:cNvPr id="125" name="Group 177"/>
              <p:cNvGrpSpPr/>
              <p:nvPr/>
            </p:nvGrpSpPr>
            <p:grpSpPr>
              <a:xfrm rot="12856852">
                <a:off x="4950199" y="3087508"/>
                <a:ext cx="2078877" cy="1886556"/>
                <a:chOff x="1278639" y="-5861"/>
                <a:chExt cx="3757181" cy="3571641"/>
              </a:xfrm>
            </p:grpSpPr>
            <p:sp>
              <p:nvSpPr>
                <p:cNvPr id="126" name="Oval 125"/>
                <p:cNvSpPr/>
                <p:nvPr/>
              </p:nvSpPr>
              <p:spPr>
                <a:xfrm rot="19623411">
                  <a:off x="1599085" y="325692"/>
                  <a:ext cx="3019892" cy="283345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127" name="Oval 126"/>
                <p:cNvSpPr/>
                <p:nvPr/>
              </p:nvSpPr>
              <p:spPr>
                <a:xfrm rot="19623411">
                  <a:off x="1278639" y="-5861"/>
                  <a:ext cx="3705048" cy="3504847"/>
                </a:xfrm>
                <a:prstGeom prst="ellipse">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grpSp>
              <p:nvGrpSpPr>
                <p:cNvPr id="128" name="Group 117"/>
                <p:cNvGrpSpPr/>
                <p:nvPr/>
              </p:nvGrpSpPr>
              <p:grpSpPr>
                <a:xfrm>
                  <a:off x="1502466" y="495926"/>
                  <a:ext cx="3533354" cy="3069854"/>
                  <a:chOff x="1502466" y="495926"/>
                  <a:chExt cx="3533354" cy="3069854"/>
                </a:xfrm>
              </p:grpSpPr>
              <p:sp>
                <p:nvSpPr>
                  <p:cNvPr id="129" name="Oval 128"/>
                  <p:cNvSpPr/>
                  <p:nvPr/>
                </p:nvSpPr>
                <p:spPr>
                  <a:xfrm rot="19623411">
                    <a:off x="2208438" y="879655"/>
                    <a:ext cx="1752600" cy="17526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cxnSp>
                <p:nvCxnSpPr>
                  <p:cNvPr id="130" name="Straight Arrow Connector 5"/>
                  <p:cNvCxnSpPr>
                    <a:stCxn id="132" idx="1"/>
                    <a:endCxn id="131" idx="5"/>
                  </p:cNvCxnSpPr>
                  <p:nvPr/>
                </p:nvCxnSpPr>
                <p:spPr>
                  <a:xfrm rot="14223411" flipV="1">
                    <a:off x="2497208" y="1456253"/>
                    <a:ext cx="394074" cy="394074"/>
                  </a:xfrm>
                  <a:prstGeom prst="curvedConnector3">
                    <a:avLst>
                      <a:gd name="adj1" fmla="val 50000"/>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1" name="Oval 130"/>
                  <p:cNvSpPr/>
                  <p:nvPr/>
                </p:nvSpPr>
                <p:spPr>
                  <a:xfrm rot="19623411">
                    <a:off x="2120302" y="1410851"/>
                    <a:ext cx="304800" cy="304800"/>
                  </a:xfrm>
                  <a:prstGeom prst="ellipse">
                    <a:avLst/>
                  </a:prstGeom>
                  <a:solidFill>
                    <a:srgbClr val="9966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132" name="Oval 131"/>
                  <p:cNvSpPr/>
                  <p:nvPr/>
                </p:nvSpPr>
                <p:spPr>
                  <a:xfrm rot="19623411">
                    <a:off x="2963389" y="1590930"/>
                    <a:ext cx="304800" cy="304800"/>
                  </a:xfrm>
                  <a:prstGeom prst="ellipse">
                    <a:avLst/>
                  </a:prstGeom>
                  <a:solidFill>
                    <a:srgbClr val="9966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133" name="Oval 132"/>
                  <p:cNvSpPr/>
                  <p:nvPr/>
                </p:nvSpPr>
                <p:spPr>
                  <a:xfrm rot="19623411">
                    <a:off x="3806476" y="1771008"/>
                    <a:ext cx="304800" cy="304800"/>
                  </a:xfrm>
                  <a:prstGeom prst="ellipse">
                    <a:avLst/>
                  </a:prstGeom>
                  <a:solidFill>
                    <a:srgbClr val="9966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cxnSp>
                <p:nvCxnSpPr>
                  <p:cNvPr id="134" name="Straight Arrow Connector 23"/>
                  <p:cNvCxnSpPr>
                    <a:stCxn id="132" idx="5"/>
                    <a:endCxn id="133" idx="1"/>
                  </p:cNvCxnSpPr>
                  <p:nvPr/>
                </p:nvCxnSpPr>
                <p:spPr>
                  <a:xfrm rot="14223411" flipH="1">
                    <a:off x="3340296" y="1636332"/>
                    <a:ext cx="394074" cy="394074"/>
                  </a:xfrm>
                  <a:prstGeom prst="curvedConnector3">
                    <a:avLst>
                      <a:gd name="adj1" fmla="val 50000"/>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5" name="Oval 134"/>
                  <p:cNvSpPr/>
                  <p:nvPr/>
                </p:nvSpPr>
                <p:spPr>
                  <a:xfrm rot="19623411">
                    <a:off x="1502466" y="1849112"/>
                    <a:ext cx="304800" cy="304800"/>
                  </a:xfrm>
                  <a:prstGeom prst="ellipse">
                    <a:avLst/>
                  </a:prstGeom>
                  <a:solidFill>
                    <a:srgbClr val="9966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136" name="Oval 135"/>
                  <p:cNvSpPr/>
                  <p:nvPr/>
                </p:nvSpPr>
                <p:spPr>
                  <a:xfrm rot="19623411">
                    <a:off x="1769001" y="859201"/>
                    <a:ext cx="304800" cy="304800"/>
                  </a:xfrm>
                  <a:prstGeom prst="ellipse">
                    <a:avLst/>
                  </a:prstGeom>
                  <a:solidFill>
                    <a:srgbClr val="9966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137" name="Oval 136"/>
                  <p:cNvSpPr/>
                  <p:nvPr/>
                </p:nvSpPr>
                <p:spPr>
                  <a:xfrm rot="19623411">
                    <a:off x="3881322" y="2577609"/>
                    <a:ext cx="304800" cy="304800"/>
                  </a:xfrm>
                  <a:prstGeom prst="ellipse">
                    <a:avLst/>
                  </a:prstGeom>
                  <a:solidFill>
                    <a:srgbClr val="9966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138" name="Oval 137"/>
                  <p:cNvSpPr/>
                  <p:nvPr/>
                </p:nvSpPr>
                <p:spPr>
                  <a:xfrm rot="19623411">
                    <a:off x="4343283" y="1188664"/>
                    <a:ext cx="304800" cy="304800"/>
                  </a:xfrm>
                  <a:prstGeom prst="ellipse">
                    <a:avLst/>
                  </a:prstGeom>
                  <a:solidFill>
                    <a:srgbClr val="9966FF"/>
                  </a:solidFill>
                  <a:ln w="9525">
                    <a:solidFill>
                      <a:schemeClr val="tx1"/>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cxnSp>
                <p:nvCxnSpPr>
                  <p:cNvPr id="139" name="Straight Arrow Connector 34"/>
                  <p:cNvCxnSpPr>
                    <a:stCxn id="133" idx="6"/>
                    <a:endCxn id="138" idx="1"/>
                  </p:cNvCxnSpPr>
                  <p:nvPr/>
                </p:nvCxnSpPr>
                <p:spPr>
                  <a:xfrm rot="19623411" flipV="1">
                    <a:off x="3963202" y="1422605"/>
                    <a:ext cx="507013" cy="304553"/>
                  </a:xfrm>
                  <a:prstGeom prst="curvedConnector4">
                    <a:avLst>
                      <a:gd name="adj1" fmla="val 45598"/>
                      <a:gd name="adj2" fmla="val 137247"/>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0" name="Straight Arrow Connector 37"/>
                  <p:cNvCxnSpPr>
                    <a:stCxn id="133" idx="4"/>
                    <a:endCxn id="137" idx="0"/>
                  </p:cNvCxnSpPr>
                  <p:nvPr/>
                </p:nvCxnSpPr>
                <p:spPr>
                  <a:xfrm rot="3423411">
                    <a:off x="3789894" y="2138796"/>
                    <a:ext cx="412810" cy="375824"/>
                  </a:xfrm>
                  <a:prstGeom prst="curvedConnector3">
                    <a:avLst>
                      <a:gd name="adj1" fmla="val 50000"/>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40"/>
                  <p:cNvCxnSpPr>
                    <a:stCxn id="131" idx="0"/>
                    <a:endCxn id="136" idx="6"/>
                  </p:cNvCxnSpPr>
                  <p:nvPr/>
                </p:nvCxnSpPr>
                <p:spPr>
                  <a:xfrm rot="3423411" flipH="1" flipV="1">
                    <a:off x="1868766" y="1103252"/>
                    <a:ext cx="501590" cy="157576"/>
                  </a:xfrm>
                  <a:prstGeom prst="curvedConnector4">
                    <a:avLst>
                      <a:gd name="adj1" fmla="val 34808"/>
                      <a:gd name="adj2" fmla="val 245073"/>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43"/>
                  <p:cNvCxnSpPr>
                    <a:stCxn id="131" idx="2"/>
                    <a:endCxn id="135" idx="5"/>
                  </p:cNvCxnSpPr>
                  <p:nvPr/>
                </p:nvCxnSpPr>
                <p:spPr>
                  <a:xfrm rot="8823411" flipV="1">
                    <a:off x="1726025" y="1769949"/>
                    <a:ext cx="496661" cy="139573"/>
                  </a:xfrm>
                  <a:prstGeom prst="curvedConnector4">
                    <a:avLst>
                      <a:gd name="adj1" fmla="val 45506"/>
                      <a:gd name="adj2" fmla="val 295766"/>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3" name="Oval 142"/>
                  <p:cNvSpPr/>
                  <p:nvPr/>
                </p:nvSpPr>
                <p:spPr>
                  <a:xfrm rot="19623411">
                    <a:off x="3200734" y="3374088"/>
                    <a:ext cx="199104" cy="191692"/>
                  </a:xfrm>
                  <a:prstGeom prst="ellipse">
                    <a:avLst/>
                  </a:prstGeom>
                  <a:solidFill>
                    <a:srgbClr val="9966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cxnSp>
                <p:nvCxnSpPr>
                  <p:cNvPr id="144" name="Straight Arrow Connector 37"/>
                  <p:cNvCxnSpPr>
                    <a:stCxn id="137" idx="3"/>
                    <a:endCxn id="143" idx="7"/>
                  </p:cNvCxnSpPr>
                  <p:nvPr/>
                </p:nvCxnSpPr>
                <p:spPr>
                  <a:xfrm rot="14143148" flipH="1" flipV="1">
                    <a:off x="3648546" y="2706421"/>
                    <a:ext cx="27322" cy="840959"/>
                  </a:xfrm>
                  <a:prstGeom prst="curvedConnector5">
                    <a:avLst>
                      <a:gd name="adj1" fmla="val 643174"/>
                      <a:gd name="adj2" fmla="val 50865"/>
                      <a:gd name="adj3" fmla="val 205248"/>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5" name="Oval 144"/>
                  <p:cNvSpPr/>
                  <p:nvPr/>
                </p:nvSpPr>
                <p:spPr>
                  <a:xfrm rot="19623411">
                    <a:off x="4074715" y="3086726"/>
                    <a:ext cx="199104" cy="191692"/>
                  </a:xfrm>
                  <a:prstGeom prst="ellipse">
                    <a:avLst/>
                  </a:prstGeom>
                  <a:solidFill>
                    <a:srgbClr val="9966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146" name="Oval 145"/>
                  <p:cNvSpPr/>
                  <p:nvPr/>
                </p:nvSpPr>
                <p:spPr>
                  <a:xfrm rot="19623411">
                    <a:off x="4379515" y="2781926"/>
                    <a:ext cx="199104" cy="191692"/>
                  </a:xfrm>
                  <a:prstGeom prst="ellipse">
                    <a:avLst/>
                  </a:prstGeom>
                  <a:solidFill>
                    <a:srgbClr val="9966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147" name="Oval 146"/>
                  <p:cNvSpPr/>
                  <p:nvPr/>
                </p:nvSpPr>
                <p:spPr>
                  <a:xfrm rot="19623411">
                    <a:off x="4608115" y="2477125"/>
                    <a:ext cx="199104" cy="191692"/>
                  </a:xfrm>
                  <a:prstGeom prst="ellipse">
                    <a:avLst/>
                  </a:prstGeom>
                  <a:solidFill>
                    <a:srgbClr val="9966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148" name="Oval 147"/>
                  <p:cNvSpPr/>
                  <p:nvPr/>
                </p:nvSpPr>
                <p:spPr>
                  <a:xfrm rot="19623411">
                    <a:off x="4836715" y="1791326"/>
                    <a:ext cx="199104" cy="191692"/>
                  </a:xfrm>
                  <a:prstGeom prst="ellipse">
                    <a:avLst/>
                  </a:prstGeom>
                  <a:solidFill>
                    <a:srgbClr val="9966FF"/>
                  </a:solidFill>
                  <a:ln w="9525">
                    <a:solidFill>
                      <a:schemeClr val="tx1"/>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149" name="Oval 148"/>
                  <p:cNvSpPr/>
                  <p:nvPr/>
                </p:nvSpPr>
                <p:spPr>
                  <a:xfrm rot="19623411">
                    <a:off x="4836716" y="1105526"/>
                    <a:ext cx="199104" cy="191692"/>
                  </a:xfrm>
                  <a:prstGeom prst="ellipse">
                    <a:avLst/>
                  </a:prstGeom>
                  <a:solidFill>
                    <a:srgbClr val="9966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150" name="Oval 149"/>
                  <p:cNvSpPr/>
                  <p:nvPr/>
                </p:nvSpPr>
                <p:spPr>
                  <a:xfrm rot="19623411">
                    <a:off x="4684315" y="800726"/>
                    <a:ext cx="199104" cy="191692"/>
                  </a:xfrm>
                  <a:prstGeom prst="ellipse">
                    <a:avLst/>
                  </a:prstGeom>
                  <a:solidFill>
                    <a:srgbClr val="9966FF"/>
                  </a:solidFill>
                  <a:ln w="9525">
                    <a:solidFill>
                      <a:schemeClr val="tx1"/>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151" name="Oval 150"/>
                  <p:cNvSpPr/>
                  <p:nvPr/>
                </p:nvSpPr>
                <p:spPr>
                  <a:xfrm rot="19623411">
                    <a:off x="4455715" y="495926"/>
                    <a:ext cx="199104" cy="191692"/>
                  </a:xfrm>
                  <a:prstGeom prst="ellipse">
                    <a:avLst/>
                  </a:prstGeom>
                  <a:solidFill>
                    <a:srgbClr val="9966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cxnSp>
                <p:nvCxnSpPr>
                  <p:cNvPr id="152" name="Straight Arrow Connector 37"/>
                  <p:cNvCxnSpPr>
                    <a:stCxn id="137" idx="3"/>
                    <a:endCxn id="145" idx="0"/>
                  </p:cNvCxnSpPr>
                  <p:nvPr/>
                </p:nvCxnSpPr>
                <p:spPr>
                  <a:xfrm rot="16200000" flipH="1">
                    <a:off x="3950471" y="2930463"/>
                    <a:ext cx="223090" cy="120257"/>
                  </a:xfrm>
                  <a:prstGeom prst="curvedConnector3">
                    <a:avLst>
                      <a:gd name="adj1" fmla="val 50000"/>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37"/>
                  <p:cNvCxnSpPr>
                    <a:stCxn id="137" idx="4"/>
                    <a:endCxn id="146" idx="2"/>
                  </p:cNvCxnSpPr>
                  <p:nvPr/>
                </p:nvCxnSpPr>
                <p:spPr>
                  <a:xfrm rot="16200000" flipH="1">
                    <a:off x="4219058" y="2755445"/>
                    <a:ext cx="74004" cy="278924"/>
                  </a:xfrm>
                  <a:prstGeom prst="curvedConnector2">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4" name="Straight Arrow Connector 37"/>
                  <p:cNvCxnSpPr>
                    <a:stCxn id="137" idx="5"/>
                    <a:endCxn id="147" idx="1"/>
                  </p:cNvCxnSpPr>
                  <p:nvPr/>
                </p:nvCxnSpPr>
                <p:spPr>
                  <a:xfrm rot="5400000" flipH="1" flipV="1">
                    <a:off x="4293514" y="2443622"/>
                    <a:ext cx="207467" cy="428976"/>
                  </a:xfrm>
                  <a:prstGeom prst="curvedConnector5">
                    <a:avLst>
                      <a:gd name="adj1" fmla="val 48140"/>
                      <a:gd name="adj2" fmla="val 49970"/>
                      <a:gd name="adj3" fmla="val 13744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5" name="Straight Arrow Connector 37"/>
                  <p:cNvCxnSpPr>
                    <a:stCxn id="138" idx="5"/>
                    <a:endCxn id="148" idx="1"/>
                  </p:cNvCxnSpPr>
                  <p:nvPr/>
                </p:nvCxnSpPr>
                <p:spPr>
                  <a:xfrm rot="16200000" flipH="1">
                    <a:off x="4494689" y="1522929"/>
                    <a:ext cx="495679" cy="195615"/>
                  </a:xfrm>
                  <a:prstGeom prst="curvedConnector3">
                    <a:avLst>
                      <a:gd name="adj1" fmla="val 50000"/>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6" name="Straight Arrow Connector 37"/>
                  <p:cNvCxnSpPr>
                    <a:stCxn id="138" idx="5"/>
                    <a:endCxn id="149" idx="2"/>
                  </p:cNvCxnSpPr>
                  <p:nvPr/>
                </p:nvCxnSpPr>
                <p:spPr>
                  <a:xfrm rot="5400000" flipH="1" flipV="1">
                    <a:off x="4690027" y="1210203"/>
                    <a:ext cx="117389" cy="208002"/>
                  </a:xfrm>
                  <a:prstGeom prst="curvedConnector4">
                    <a:avLst>
                      <a:gd name="adj1" fmla="val -96423"/>
                      <a:gd name="adj2" fmla="val 4696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7" name="Straight Arrow Connector 37"/>
                  <p:cNvCxnSpPr>
                    <a:stCxn id="138" idx="6"/>
                    <a:endCxn id="150" idx="3"/>
                  </p:cNvCxnSpPr>
                  <p:nvPr/>
                </p:nvCxnSpPr>
                <p:spPr>
                  <a:xfrm flipV="1">
                    <a:off x="4623579" y="991729"/>
                    <a:ext cx="138068" cy="266459"/>
                  </a:xfrm>
                  <a:prstGeom prst="curvedConnector2">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8" name="Straight Arrow Connector 37"/>
                  <p:cNvCxnSpPr>
                    <a:stCxn id="138" idx="7"/>
                    <a:endCxn id="151" idx="2"/>
                  </p:cNvCxnSpPr>
                  <p:nvPr/>
                </p:nvCxnSpPr>
                <p:spPr>
                  <a:xfrm rot="16200000" flipV="1">
                    <a:off x="4226562" y="891070"/>
                    <a:ext cx="546117" cy="55795"/>
                  </a:xfrm>
                  <a:prstGeom prst="curvedConnector4">
                    <a:avLst>
                      <a:gd name="adj1" fmla="val 45874"/>
                      <a:gd name="adj2" fmla="val 214842"/>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grpSp>
          </p:grpSp>
        </p:grpSp>
        <p:sp>
          <p:nvSpPr>
            <p:cNvPr id="166" name="Rectangle 165"/>
            <p:cNvSpPr/>
            <p:nvPr/>
          </p:nvSpPr>
          <p:spPr>
            <a:xfrm>
              <a:off x="7462681" y="5498539"/>
              <a:ext cx="1474645" cy="246221"/>
            </a:xfrm>
            <a:prstGeom prst="rect">
              <a:avLst/>
            </a:prstGeom>
          </p:spPr>
          <p:txBody>
            <a:bodyPr wrap="none">
              <a:spAutoFit/>
            </a:bodyPr>
            <a:lstStyle/>
            <a:p>
              <a:r>
                <a:rPr lang="en-US" sz="1000" dirty="0">
                  <a:solidFill>
                    <a:prstClr val="black"/>
                  </a:solidFill>
                </a:rPr>
                <a:t>Image Source: Wikipedia</a:t>
              </a:r>
              <a:endParaRPr lang="en-US" sz="1000" dirty="0"/>
            </a:p>
          </p:txBody>
        </p:sp>
      </p:grpSp>
      <p:grpSp>
        <p:nvGrpSpPr>
          <p:cNvPr id="4" name="Group 3"/>
          <p:cNvGrpSpPr/>
          <p:nvPr/>
        </p:nvGrpSpPr>
        <p:grpSpPr>
          <a:xfrm>
            <a:off x="283091" y="3584135"/>
            <a:ext cx="4986876" cy="3039154"/>
            <a:chOff x="195614" y="3818846"/>
            <a:chExt cx="4986876" cy="3039154"/>
          </a:xfrm>
        </p:grpSpPr>
        <p:grpSp>
          <p:nvGrpSpPr>
            <p:cNvPr id="165" name="Group 164"/>
            <p:cNvGrpSpPr/>
            <p:nvPr/>
          </p:nvGrpSpPr>
          <p:grpSpPr>
            <a:xfrm>
              <a:off x="195614" y="3818846"/>
              <a:ext cx="4986876" cy="3039154"/>
              <a:chOff x="195614" y="3818846"/>
              <a:chExt cx="4986876" cy="3039154"/>
            </a:xfrm>
          </p:grpSpPr>
          <p:grpSp>
            <p:nvGrpSpPr>
              <p:cNvPr id="55" name="Group 54"/>
              <p:cNvGrpSpPr/>
              <p:nvPr/>
            </p:nvGrpSpPr>
            <p:grpSpPr>
              <a:xfrm>
                <a:off x="195614" y="4364321"/>
                <a:ext cx="2043114" cy="1797906"/>
                <a:chOff x="119797" y="4162284"/>
                <a:chExt cx="2043114" cy="1797906"/>
              </a:xfrm>
            </p:grpSpPr>
            <p:sp>
              <p:nvSpPr>
                <p:cNvPr id="49" name="TextBox 48"/>
                <p:cNvSpPr txBox="1"/>
                <p:nvPr/>
              </p:nvSpPr>
              <p:spPr>
                <a:xfrm>
                  <a:off x="119797" y="4162284"/>
                  <a:ext cx="1992853" cy="461665"/>
                </a:xfrm>
                <a:prstGeom prst="rect">
                  <a:avLst/>
                </a:prstGeom>
                <a:noFill/>
              </p:spPr>
              <p:txBody>
                <a:bodyPr wrap="none" rtlCol="0">
                  <a:spAutoFit/>
                </a:bodyPr>
                <a:lstStyle/>
                <a:p>
                  <a:r>
                    <a:rPr lang="en-US" sz="2400" dirty="0"/>
                    <a:t>Lentil- ICARDA </a:t>
                  </a:r>
                </a:p>
              </p:txBody>
            </p:sp>
            <p:pic>
              <p:nvPicPr>
                <p:cNvPr id="50" name="Picture 2" descr="G040504-071"/>
                <p:cNvPicPr>
                  <a:picLocks noChangeAspect="1" noChangeArrowheads="1"/>
                </p:cNvPicPr>
                <p:nvPr/>
              </p:nvPicPr>
              <p:blipFill>
                <a:blip r:embed="rId4"/>
                <a:srcRect l="14264" t="6300" r="10850" b="2351"/>
                <a:stretch>
                  <a:fillRect/>
                </a:stretch>
              </p:blipFill>
              <p:spPr bwMode="auto">
                <a:xfrm>
                  <a:off x="201343" y="4607015"/>
                  <a:ext cx="1961568" cy="1353175"/>
                </a:xfrm>
                <a:prstGeom prst="rect">
                  <a:avLst/>
                </a:prstGeom>
                <a:ln>
                  <a:noFill/>
                </a:ln>
                <a:effectLst>
                  <a:outerShdw blurRad="292100" dist="139700" dir="2700000" algn="tl" rotWithShape="0">
                    <a:srgbClr val="333333">
                      <a:alpha val="65000"/>
                    </a:srgbClr>
                  </a:outerShdw>
                </a:effectLst>
              </p:spPr>
            </p:pic>
          </p:grpSp>
          <p:sp>
            <p:nvSpPr>
              <p:cNvPr id="54" name="TextBox 53"/>
              <p:cNvSpPr txBox="1"/>
              <p:nvPr/>
            </p:nvSpPr>
            <p:spPr>
              <a:xfrm>
                <a:off x="2269957" y="5774626"/>
                <a:ext cx="2912533" cy="1083374"/>
              </a:xfrm>
              <a:prstGeom prst="rect">
                <a:avLst/>
              </a:prstGeom>
              <a:noFill/>
            </p:spPr>
            <p:txBody>
              <a:bodyPr wrap="square" rtlCol="0">
                <a:spAutoFit/>
              </a:bodyPr>
              <a:lstStyle/>
              <a:p>
                <a:pPr>
                  <a:spcBef>
                    <a:spcPct val="20000"/>
                  </a:spcBef>
                </a:pPr>
                <a:r>
                  <a:rPr lang="en-US" sz="1400" b="1" dirty="0">
                    <a:solidFill>
                      <a:prstClr val="black"/>
                    </a:solidFill>
                  </a:rPr>
                  <a:t>68 traits, for example:</a:t>
                </a:r>
                <a:endParaRPr lang="en-US" sz="1400" b="1" dirty="0">
                  <a:solidFill>
                    <a:prstClr val="black"/>
                  </a:solidFill>
                  <a:ea typeface="MS PGothic" pitchFamily="34" charset="-128"/>
                </a:endParaRPr>
              </a:p>
              <a:p>
                <a:pPr marL="742950" lvl="1" indent="-285750">
                  <a:spcBef>
                    <a:spcPct val="20000"/>
                  </a:spcBef>
                  <a:buFont typeface="Arial"/>
                  <a:buChar char="•"/>
                </a:pPr>
                <a:r>
                  <a:rPr lang="en-US" sz="1400" b="1" dirty="0">
                    <a:solidFill>
                      <a:prstClr val="black"/>
                    </a:solidFill>
                  </a:rPr>
                  <a:t>pod weight</a:t>
                </a:r>
              </a:p>
              <a:p>
                <a:pPr marL="742950" lvl="1" indent="-285750">
                  <a:spcBef>
                    <a:spcPct val="20000"/>
                  </a:spcBef>
                  <a:buFont typeface="Arial"/>
                  <a:buChar char="•"/>
                </a:pPr>
                <a:r>
                  <a:rPr lang="en-US" sz="1400" b="1" dirty="0">
                    <a:solidFill>
                      <a:prstClr val="black"/>
                    </a:solidFill>
                  </a:rPr>
                  <a:t>cooking time</a:t>
                </a:r>
              </a:p>
              <a:p>
                <a:pPr marL="742950" lvl="1" indent="-285750">
                  <a:spcBef>
                    <a:spcPct val="20000"/>
                  </a:spcBef>
                  <a:buFont typeface="Arial"/>
                  <a:buChar char="•"/>
                </a:pPr>
                <a:r>
                  <a:rPr lang="en-US" sz="1400" b="1" dirty="0">
                    <a:solidFill>
                      <a:prstClr val="black"/>
                    </a:solidFill>
                  </a:rPr>
                  <a:t>root length</a:t>
                </a:r>
              </a:p>
            </p:txBody>
          </p:sp>
          <p:grpSp>
            <p:nvGrpSpPr>
              <p:cNvPr id="90" name="Group 119"/>
              <p:cNvGrpSpPr/>
              <p:nvPr/>
            </p:nvGrpSpPr>
            <p:grpSpPr>
              <a:xfrm rot="20764265">
                <a:off x="2459203" y="3818846"/>
                <a:ext cx="2078648" cy="2014280"/>
                <a:chOff x="1278639" y="-5861"/>
                <a:chExt cx="3757181" cy="3512879"/>
              </a:xfrm>
            </p:grpSpPr>
            <p:sp>
              <p:nvSpPr>
                <p:cNvPr id="91" name="Oval 90"/>
                <p:cNvSpPr/>
                <p:nvPr/>
              </p:nvSpPr>
              <p:spPr>
                <a:xfrm rot="19623411">
                  <a:off x="1599085" y="325692"/>
                  <a:ext cx="3019892" cy="283345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92" name="Oval 91"/>
                <p:cNvSpPr/>
                <p:nvPr/>
              </p:nvSpPr>
              <p:spPr>
                <a:xfrm rot="19623411">
                  <a:off x="1278639" y="-5861"/>
                  <a:ext cx="3705048" cy="3504847"/>
                </a:xfrm>
                <a:prstGeom prst="ellipse">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grpSp>
              <p:nvGrpSpPr>
                <p:cNvPr id="93" name="Group 117"/>
                <p:cNvGrpSpPr/>
                <p:nvPr/>
              </p:nvGrpSpPr>
              <p:grpSpPr>
                <a:xfrm>
                  <a:off x="1502466" y="495926"/>
                  <a:ext cx="3533354" cy="3011092"/>
                  <a:chOff x="1502466" y="495926"/>
                  <a:chExt cx="3533354" cy="3011092"/>
                </a:xfrm>
              </p:grpSpPr>
              <p:sp>
                <p:nvSpPr>
                  <p:cNvPr id="94" name="Oval 93"/>
                  <p:cNvSpPr/>
                  <p:nvPr/>
                </p:nvSpPr>
                <p:spPr>
                  <a:xfrm rot="19623411">
                    <a:off x="2208438" y="879655"/>
                    <a:ext cx="1752600" cy="17526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cxnSp>
                <p:nvCxnSpPr>
                  <p:cNvPr id="95" name="Straight Arrow Connector 5"/>
                  <p:cNvCxnSpPr>
                    <a:stCxn id="97" idx="1"/>
                    <a:endCxn id="96" idx="5"/>
                  </p:cNvCxnSpPr>
                  <p:nvPr/>
                </p:nvCxnSpPr>
                <p:spPr>
                  <a:xfrm rot="14223411" flipV="1">
                    <a:off x="2497208" y="1456253"/>
                    <a:ext cx="394074" cy="39407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Oval 95"/>
                  <p:cNvSpPr/>
                  <p:nvPr/>
                </p:nvSpPr>
                <p:spPr>
                  <a:xfrm rot="19623411">
                    <a:off x="2120302" y="1410851"/>
                    <a:ext cx="304800" cy="304800"/>
                  </a:xfrm>
                  <a:prstGeom prst="ellipse">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97" name="Oval 96"/>
                  <p:cNvSpPr/>
                  <p:nvPr/>
                </p:nvSpPr>
                <p:spPr>
                  <a:xfrm rot="19623411">
                    <a:off x="2963389" y="1590930"/>
                    <a:ext cx="304800" cy="304800"/>
                  </a:xfrm>
                  <a:prstGeom prst="ellipse">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98" name="Oval 97"/>
                  <p:cNvSpPr/>
                  <p:nvPr/>
                </p:nvSpPr>
                <p:spPr>
                  <a:xfrm rot="19623411">
                    <a:off x="3806476" y="1771008"/>
                    <a:ext cx="304800" cy="304800"/>
                  </a:xfrm>
                  <a:prstGeom prst="ellipse">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cxnSp>
                <p:nvCxnSpPr>
                  <p:cNvPr id="99" name="Straight Arrow Connector 23"/>
                  <p:cNvCxnSpPr>
                    <a:stCxn id="97" idx="5"/>
                    <a:endCxn id="98" idx="1"/>
                  </p:cNvCxnSpPr>
                  <p:nvPr/>
                </p:nvCxnSpPr>
                <p:spPr>
                  <a:xfrm rot="14223411" flipH="1">
                    <a:off x="3340296" y="1636332"/>
                    <a:ext cx="394074" cy="39407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rot="19623411">
                    <a:off x="1502466" y="1849112"/>
                    <a:ext cx="304800" cy="304800"/>
                  </a:xfrm>
                  <a:prstGeom prst="ellipse">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101" name="Oval 100"/>
                  <p:cNvSpPr/>
                  <p:nvPr/>
                </p:nvSpPr>
                <p:spPr>
                  <a:xfrm rot="19623411">
                    <a:off x="1769001" y="859201"/>
                    <a:ext cx="304800" cy="304800"/>
                  </a:xfrm>
                  <a:prstGeom prst="ellipse">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102" name="Oval 101"/>
                  <p:cNvSpPr/>
                  <p:nvPr/>
                </p:nvSpPr>
                <p:spPr>
                  <a:xfrm rot="19623411">
                    <a:off x="3881322" y="2577609"/>
                    <a:ext cx="304800" cy="304800"/>
                  </a:xfrm>
                  <a:prstGeom prst="ellipse">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103" name="Oval 102"/>
                  <p:cNvSpPr/>
                  <p:nvPr/>
                </p:nvSpPr>
                <p:spPr>
                  <a:xfrm rot="19623411">
                    <a:off x="4343283" y="1188664"/>
                    <a:ext cx="304800" cy="304800"/>
                  </a:xfrm>
                  <a:prstGeom prst="ellipse">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cxnSp>
                <p:nvCxnSpPr>
                  <p:cNvPr id="104" name="Straight Arrow Connector 34"/>
                  <p:cNvCxnSpPr>
                    <a:stCxn id="98" idx="6"/>
                    <a:endCxn id="103" idx="1"/>
                  </p:cNvCxnSpPr>
                  <p:nvPr/>
                </p:nvCxnSpPr>
                <p:spPr>
                  <a:xfrm rot="19623411" flipV="1">
                    <a:off x="3963202" y="1422605"/>
                    <a:ext cx="507013" cy="304553"/>
                  </a:xfrm>
                  <a:prstGeom prst="curvedConnector4">
                    <a:avLst>
                      <a:gd name="adj1" fmla="val 45598"/>
                      <a:gd name="adj2" fmla="val 13724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37"/>
                  <p:cNvCxnSpPr>
                    <a:stCxn id="98" idx="4"/>
                    <a:endCxn id="102" idx="0"/>
                  </p:cNvCxnSpPr>
                  <p:nvPr/>
                </p:nvCxnSpPr>
                <p:spPr>
                  <a:xfrm rot="3423411">
                    <a:off x="3789894" y="2138796"/>
                    <a:ext cx="412810" cy="37582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40"/>
                  <p:cNvCxnSpPr>
                    <a:stCxn id="96" idx="0"/>
                    <a:endCxn id="101" idx="6"/>
                  </p:cNvCxnSpPr>
                  <p:nvPr/>
                </p:nvCxnSpPr>
                <p:spPr>
                  <a:xfrm rot="3423411" flipH="1" flipV="1">
                    <a:off x="1868766" y="1103252"/>
                    <a:ext cx="501590" cy="157576"/>
                  </a:xfrm>
                  <a:prstGeom prst="curvedConnector4">
                    <a:avLst>
                      <a:gd name="adj1" fmla="val 34808"/>
                      <a:gd name="adj2" fmla="val 24507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43"/>
                  <p:cNvCxnSpPr>
                    <a:stCxn id="96" idx="2"/>
                    <a:endCxn id="100" idx="5"/>
                  </p:cNvCxnSpPr>
                  <p:nvPr/>
                </p:nvCxnSpPr>
                <p:spPr>
                  <a:xfrm rot="8823411" flipV="1">
                    <a:off x="1726025" y="1769949"/>
                    <a:ext cx="496661" cy="139573"/>
                  </a:xfrm>
                  <a:prstGeom prst="curvedConnector4">
                    <a:avLst>
                      <a:gd name="adj1" fmla="val 45506"/>
                      <a:gd name="adj2" fmla="val 295766"/>
                    </a:avLst>
                  </a:prstGeom>
                  <a:ln>
                    <a:tailEnd type="arrow"/>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rot="19623411">
                    <a:off x="3602825" y="3315326"/>
                    <a:ext cx="199104" cy="191692"/>
                  </a:xfrm>
                  <a:prstGeom prst="ellipse">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cxnSp>
                <p:nvCxnSpPr>
                  <p:cNvPr id="109" name="Straight Arrow Connector 37"/>
                  <p:cNvCxnSpPr>
                    <a:stCxn id="102" idx="3"/>
                    <a:endCxn id="108" idx="7"/>
                  </p:cNvCxnSpPr>
                  <p:nvPr/>
                </p:nvCxnSpPr>
                <p:spPr>
                  <a:xfrm rot="5400000">
                    <a:off x="3644759" y="2958886"/>
                    <a:ext cx="436968" cy="277291"/>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10" name="Oval 109"/>
                  <p:cNvSpPr/>
                  <p:nvPr/>
                </p:nvSpPr>
                <p:spPr>
                  <a:xfrm rot="19623411">
                    <a:off x="4074715" y="3086726"/>
                    <a:ext cx="199104" cy="191692"/>
                  </a:xfrm>
                  <a:prstGeom prst="ellipse">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111" name="Oval 110"/>
                  <p:cNvSpPr/>
                  <p:nvPr/>
                </p:nvSpPr>
                <p:spPr>
                  <a:xfrm rot="19623411">
                    <a:off x="4379515" y="2781926"/>
                    <a:ext cx="199104" cy="191692"/>
                  </a:xfrm>
                  <a:prstGeom prst="ellipse">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112" name="Oval 111"/>
                  <p:cNvSpPr/>
                  <p:nvPr/>
                </p:nvSpPr>
                <p:spPr>
                  <a:xfrm rot="19623411">
                    <a:off x="4805330" y="2268527"/>
                    <a:ext cx="199104" cy="191692"/>
                  </a:xfrm>
                  <a:prstGeom prst="ellipse">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113" name="Oval 112"/>
                  <p:cNvSpPr/>
                  <p:nvPr/>
                </p:nvSpPr>
                <p:spPr>
                  <a:xfrm rot="19623411">
                    <a:off x="4836715" y="1791326"/>
                    <a:ext cx="199104" cy="191692"/>
                  </a:xfrm>
                  <a:prstGeom prst="ellipse">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114" name="Oval 113"/>
                  <p:cNvSpPr/>
                  <p:nvPr/>
                </p:nvSpPr>
                <p:spPr>
                  <a:xfrm rot="19623411">
                    <a:off x="4836716" y="1105526"/>
                    <a:ext cx="199104" cy="191692"/>
                  </a:xfrm>
                  <a:prstGeom prst="ellipse">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115" name="Oval 114"/>
                  <p:cNvSpPr/>
                  <p:nvPr/>
                </p:nvSpPr>
                <p:spPr>
                  <a:xfrm rot="19623411">
                    <a:off x="4684315" y="800726"/>
                    <a:ext cx="199104" cy="191692"/>
                  </a:xfrm>
                  <a:prstGeom prst="ellipse">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116" name="Oval 115"/>
                  <p:cNvSpPr/>
                  <p:nvPr/>
                </p:nvSpPr>
                <p:spPr>
                  <a:xfrm rot="19623411">
                    <a:off x="4455715" y="495926"/>
                    <a:ext cx="199104" cy="191692"/>
                  </a:xfrm>
                  <a:prstGeom prst="ellipse">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cxnSp>
                <p:nvCxnSpPr>
                  <p:cNvPr id="117" name="Straight Arrow Connector 37"/>
                  <p:cNvCxnSpPr>
                    <a:stCxn id="102" idx="3"/>
                    <a:endCxn id="110" idx="0"/>
                  </p:cNvCxnSpPr>
                  <p:nvPr/>
                </p:nvCxnSpPr>
                <p:spPr>
                  <a:xfrm rot="16200000" flipH="1">
                    <a:off x="3950471" y="2930463"/>
                    <a:ext cx="223090" cy="12025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37"/>
                  <p:cNvCxnSpPr>
                    <a:stCxn id="102" idx="4"/>
                    <a:endCxn id="111" idx="2"/>
                  </p:cNvCxnSpPr>
                  <p:nvPr/>
                </p:nvCxnSpPr>
                <p:spPr>
                  <a:xfrm rot="16200000" flipH="1">
                    <a:off x="4219058" y="2755445"/>
                    <a:ext cx="74004" cy="278924"/>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37"/>
                  <p:cNvCxnSpPr>
                    <a:stCxn id="102" idx="5"/>
                    <a:endCxn id="112" idx="1"/>
                  </p:cNvCxnSpPr>
                  <p:nvPr/>
                </p:nvCxnSpPr>
                <p:spPr>
                  <a:xfrm rot="835735" flipV="1">
                    <a:off x="4242150" y="2276573"/>
                    <a:ext cx="507429" cy="55449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37"/>
                  <p:cNvCxnSpPr>
                    <a:stCxn id="103" idx="5"/>
                    <a:endCxn id="113" idx="1"/>
                  </p:cNvCxnSpPr>
                  <p:nvPr/>
                </p:nvCxnSpPr>
                <p:spPr>
                  <a:xfrm rot="16200000" flipH="1">
                    <a:off x="4494689" y="1522929"/>
                    <a:ext cx="495679" cy="19561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37"/>
                  <p:cNvCxnSpPr>
                    <a:stCxn id="103" idx="5"/>
                    <a:endCxn id="114" idx="2"/>
                  </p:cNvCxnSpPr>
                  <p:nvPr/>
                </p:nvCxnSpPr>
                <p:spPr>
                  <a:xfrm rot="5400000" flipH="1" flipV="1">
                    <a:off x="4690027" y="1210203"/>
                    <a:ext cx="117389" cy="208002"/>
                  </a:xfrm>
                  <a:prstGeom prst="curvedConnector4">
                    <a:avLst>
                      <a:gd name="adj1" fmla="val -96423"/>
                      <a:gd name="adj2" fmla="val 4696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37"/>
                  <p:cNvCxnSpPr>
                    <a:stCxn id="103" idx="6"/>
                    <a:endCxn id="115" idx="3"/>
                  </p:cNvCxnSpPr>
                  <p:nvPr/>
                </p:nvCxnSpPr>
                <p:spPr>
                  <a:xfrm flipV="1">
                    <a:off x="4623579" y="991729"/>
                    <a:ext cx="138068" cy="266459"/>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37"/>
                  <p:cNvCxnSpPr>
                    <a:stCxn id="103" idx="7"/>
                    <a:endCxn id="116" idx="2"/>
                  </p:cNvCxnSpPr>
                  <p:nvPr/>
                </p:nvCxnSpPr>
                <p:spPr>
                  <a:xfrm rot="16200000" flipV="1">
                    <a:off x="4226562" y="891070"/>
                    <a:ext cx="546117" cy="55795"/>
                  </a:xfrm>
                  <a:prstGeom prst="curvedConnector4">
                    <a:avLst>
                      <a:gd name="adj1" fmla="val 45874"/>
                      <a:gd name="adj2" fmla="val 214842"/>
                    </a:avLst>
                  </a:prstGeom>
                  <a:ln>
                    <a:tailEnd type="arrow"/>
                  </a:ln>
                </p:spPr>
                <p:style>
                  <a:lnRef idx="1">
                    <a:schemeClr val="accent1"/>
                  </a:lnRef>
                  <a:fillRef idx="0">
                    <a:schemeClr val="accent1"/>
                  </a:fillRef>
                  <a:effectRef idx="0">
                    <a:schemeClr val="accent1"/>
                  </a:effectRef>
                  <a:fontRef idx="minor">
                    <a:schemeClr val="tx1"/>
                  </a:fontRef>
                </p:style>
              </p:cxnSp>
            </p:grpSp>
          </p:grpSp>
        </p:grpSp>
        <p:sp>
          <p:nvSpPr>
            <p:cNvPr id="3" name="TextBox 2"/>
            <p:cNvSpPr txBox="1"/>
            <p:nvPr/>
          </p:nvSpPr>
          <p:spPr>
            <a:xfrm>
              <a:off x="277160" y="6170693"/>
              <a:ext cx="1872891" cy="246221"/>
            </a:xfrm>
            <a:prstGeom prst="rect">
              <a:avLst/>
            </a:prstGeom>
            <a:noFill/>
          </p:spPr>
          <p:txBody>
            <a:bodyPr wrap="none" rtlCol="0">
              <a:spAutoFit/>
            </a:bodyPr>
            <a:lstStyle/>
            <a:p>
              <a:r>
                <a:rPr lang="en-US" sz="1000" dirty="0">
                  <a:solidFill>
                    <a:prstClr val="black"/>
                  </a:solidFill>
                </a:rPr>
                <a:t>Image source: Karthika Rajendra</a:t>
              </a:r>
            </a:p>
          </p:txBody>
        </p:sp>
      </p:grpSp>
      <p:pic>
        <p:nvPicPr>
          <p:cNvPr id="6" name="Picture 5" descr="A picture containing outdoor, grass, bird, standing&#10;&#10;Description automatically generated">
            <a:extLst>
              <a:ext uri="{FF2B5EF4-FFF2-40B4-BE49-F238E27FC236}">
                <a16:creationId xmlns:a16="http://schemas.microsoft.com/office/drawing/2014/main" id="{D70E1B2E-0944-B744-A9A6-A692D945EA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3206" y="1199014"/>
            <a:ext cx="1969735" cy="1477301"/>
          </a:xfrm>
          <a:prstGeom prst="rect">
            <a:avLst/>
          </a:prstGeom>
        </p:spPr>
      </p:pic>
    </p:spTree>
    <p:extLst>
      <p:ext uri="{BB962C8B-B14F-4D97-AF65-F5344CB8AC3E}">
        <p14:creationId xmlns:p14="http://schemas.microsoft.com/office/powerpoint/2010/main" val="3419129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9064" y="272847"/>
            <a:ext cx="7886700" cy="1132738"/>
          </a:xfrm>
        </p:spPr>
        <p:txBody>
          <a:bodyPr>
            <a:normAutofit fontScale="90000"/>
          </a:bodyPr>
          <a:lstStyle/>
          <a:p>
            <a:pPr algn="ctr"/>
            <a:r>
              <a:rPr lang="en-US" sz="3200" b="1" dirty="0"/>
              <a:t>Automated Mapping is based on Design Patterns</a:t>
            </a:r>
            <a:br>
              <a:rPr lang="en-US" sz="3200" b="1" dirty="0"/>
            </a:br>
            <a:r>
              <a:rPr lang="en-US" sz="3200" b="1" dirty="0"/>
              <a:t>For example: Entity-Quality pattern</a:t>
            </a:r>
          </a:p>
        </p:txBody>
      </p:sp>
      <p:grpSp>
        <p:nvGrpSpPr>
          <p:cNvPr id="7" name="Group 6">
            <a:extLst>
              <a:ext uri="{FF2B5EF4-FFF2-40B4-BE49-F238E27FC236}">
                <a16:creationId xmlns:a16="http://schemas.microsoft.com/office/drawing/2014/main" id="{745B6FCE-7BEA-8945-B3D0-7F78630D4E35}"/>
              </a:ext>
            </a:extLst>
          </p:cNvPr>
          <p:cNvGrpSpPr/>
          <p:nvPr/>
        </p:nvGrpSpPr>
        <p:grpSpPr>
          <a:xfrm>
            <a:off x="749300" y="1596981"/>
            <a:ext cx="7289799" cy="4229978"/>
            <a:chOff x="1345998" y="2083914"/>
            <a:chExt cx="6686694" cy="3530423"/>
          </a:xfrm>
        </p:grpSpPr>
        <p:sp>
          <p:nvSpPr>
            <p:cNvPr id="4" name="Rectangle à coins arrondis 3"/>
            <p:cNvSpPr/>
            <p:nvPr/>
          </p:nvSpPr>
          <p:spPr>
            <a:xfrm>
              <a:off x="2152210" y="2083914"/>
              <a:ext cx="1956775" cy="59773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CO_321:0000056</a:t>
              </a:r>
            </a:p>
            <a:p>
              <a:pPr algn="ctr"/>
              <a:r>
                <a:rPr lang="en-US" sz="1600" b="1" dirty="0">
                  <a:solidFill>
                    <a:schemeClr val="tx1"/>
                  </a:solidFill>
                </a:rPr>
                <a:t>wheat spike length trait</a:t>
              </a:r>
            </a:p>
          </p:txBody>
        </p:sp>
        <p:sp>
          <p:nvSpPr>
            <p:cNvPr id="5" name="Rectangle à coins arrondis 4"/>
            <p:cNvSpPr/>
            <p:nvPr/>
          </p:nvSpPr>
          <p:spPr>
            <a:xfrm>
              <a:off x="5545844" y="2104748"/>
              <a:ext cx="1939331" cy="567788"/>
            </a:xfrm>
            <a:prstGeom prst="roundRect">
              <a:avLst>
                <a:gd name="adj" fmla="val 1926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dirty="0"/>
                <a:t>TO:0000271</a:t>
              </a:r>
            </a:p>
            <a:p>
              <a:pPr algn="ctr"/>
              <a:r>
                <a:rPr lang="en-US" sz="1600" b="1" dirty="0"/>
                <a:t>inflorescence length</a:t>
              </a:r>
            </a:p>
          </p:txBody>
        </p:sp>
        <p:cxnSp>
          <p:nvCxnSpPr>
            <p:cNvPr id="6" name="Connecteur droit avec flèche 5"/>
            <p:cNvCxnSpPr>
              <a:cxnSpLocks/>
              <a:stCxn id="5" idx="1"/>
              <a:endCxn id="4" idx="3"/>
            </p:cNvCxnSpPr>
            <p:nvPr/>
          </p:nvCxnSpPr>
          <p:spPr>
            <a:xfrm flipH="1" flipV="1">
              <a:off x="4108985" y="2382781"/>
              <a:ext cx="1436859" cy="586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0" name="ZoneTexte 9"/>
            <p:cNvSpPr txBox="1"/>
            <p:nvPr/>
          </p:nvSpPr>
          <p:spPr>
            <a:xfrm>
              <a:off x="4701354" y="2248306"/>
              <a:ext cx="512502" cy="300082"/>
            </a:xfrm>
            <a:prstGeom prst="rect">
              <a:avLst/>
            </a:prstGeom>
            <a:noFill/>
          </p:spPr>
          <p:txBody>
            <a:bodyPr wrap="square" rtlCol="0">
              <a:spAutoFit/>
            </a:bodyPr>
            <a:lstStyle/>
            <a:p>
              <a:r>
                <a:rPr lang="en-US" sz="1350" b="1" dirty="0">
                  <a:solidFill>
                    <a:srgbClr val="FF0000"/>
                  </a:solidFill>
                </a:rPr>
                <a:t>?</a:t>
              </a:r>
            </a:p>
          </p:txBody>
        </p:sp>
        <p:sp>
          <p:nvSpPr>
            <p:cNvPr id="11" name="Rectangle à coins arrondis 10"/>
            <p:cNvSpPr/>
            <p:nvPr/>
          </p:nvSpPr>
          <p:spPr>
            <a:xfrm>
              <a:off x="1679078" y="3243551"/>
              <a:ext cx="1597898" cy="90641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b="1" dirty="0"/>
                <a:t>PO:0009049</a:t>
              </a:r>
            </a:p>
            <a:p>
              <a:pPr algn="ctr"/>
              <a:r>
                <a:rPr lang="en-US" sz="1600" b="1" dirty="0"/>
                <a:t>inflorescence</a:t>
              </a:r>
            </a:p>
            <a:p>
              <a:pPr algn="ctr"/>
              <a:r>
                <a:rPr lang="en-US" sz="1600" b="1" dirty="0"/>
                <a:t>synonym: spike</a:t>
              </a:r>
              <a:r>
                <a:rPr lang="en-US" sz="1050" b="1" dirty="0"/>
                <a:t> </a:t>
              </a:r>
            </a:p>
          </p:txBody>
        </p:sp>
        <p:sp>
          <p:nvSpPr>
            <p:cNvPr id="16" name="Rectangle à coins arrondis 15"/>
            <p:cNvSpPr/>
            <p:nvPr/>
          </p:nvSpPr>
          <p:spPr>
            <a:xfrm>
              <a:off x="5407866" y="5010277"/>
              <a:ext cx="2250235" cy="60406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CO_321:0000056</a:t>
              </a:r>
            </a:p>
            <a:p>
              <a:pPr algn="ctr"/>
              <a:r>
                <a:rPr lang="en-US" sz="1600" b="1" dirty="0">
                  <a:solidFill>
                    <a:schemeClr val="tx1"/>
                  </a:solidFill>
                </a:rPr>
                <a:t>Wheat spike length trait</a:t>
              </a:r>
            </a:p>
          </p:txBody>
        </p:sp>
        <p:sp>
          <p:nvSpPr>
            <p:cNvPr id="17" name="Rectangle à coins arrondis 16"/>
            <p:cNvSpPr/>
            <p:nvPr/>
          </p:nvSpPr>
          <p:spPr>
            <a:xfrm>
              <a:off x="2073571" y="5094830"/>
              <a:ext cx="2009311" cy="452209"/>
            </a:xfrm>
            <a:prstGeom prst="roundRect">
              <a:avLst>
                <a:gd name="adj" fmla="val 1926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dirty="0"/>
                <a:t>TO:0000271</a:t>
              </a:r>
            </a:p>
            <a:p>
              <a:pPr algn="ctr"/>
              <a:r>
                <a:rPr lang="en-US" sz="1600" b="1" dirty="0"/>
                <a:t>inflorescence length</a:t>
              </a:r>
            </a:p>
          </p:txBody>
        </p:sp>
        <p:sp>
          <p:nvSpPr>
            <p:cNvPr id="33" name="Rectangle à coins arrondis 32"/>
            <p:cNvSpPr/>
            <p:nvPr/>
          </p:nvSpPr>
          <p:spPr>
            <a:xfrm>
              <a:off x="5036981" y="3243551"/>
              <a:ext cx="1491861" cy="90641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b="1" dirty="0"/>
                <a:t>PO:0009049</a:t>
              </a:r>
            </a:p>
            <a:p>
              <a:pPr algn="ctr"/>
              <a:r>
                <a:rPr lang="en-US" sz="1600" b="1" dirty="0"/>
                <a:t>inflorescence</a:t>
              </a:r>
            </a:p>
            <a:p>
              <a:pPr algn="ctr"/>
              <a:r>
                <a:rPr lang="en-US" sz="1600" b="1" dirty="0"/>
                <a:t>Synonym: spike </a:t>
              </a:r>
            </a:p>
          </p:txBody>
        </p:sp>
        <p:sp>
          <p:nvSpPr>
            <p:cNvPr id="34" name="Rectangle à coins arrondis 33"/>
            <p:cNvSpPr/>
            <p:nvPr/>
          </p:nvSpPr>
          <p:spPr>
            <a:xfrm>
              <a:off x="3482400" y="3243552"/>
              <a:ext cx="1286438" cy="63239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350" b="1" dirty="0"/>
                <a:t>PATO:0000122</a:t>
              </a:r>
            </a:p>
            <a:p>
              <a:pPr algn="ctr"/>
              <a:r>
                <a:rPr lang="en-US" sz="1350" b="1" dirty="0"/>
                <a:t>length</a:t>
              </a:r>
            </a:p>
          </p:txBody>
        </p:sp>
        <p:cxnSp>
          <p:nvCxnSpPr>
            <p:cNvPr id="35" name="Connecteur droit avec flèche 34"/>
            <p:cNvCxnSpPr>
              <a:cxnSpLocks/>
              <a:stCxn id="4" idx="2"/>
              <a:endCxn id="11" idx="0"/>
            </p:cNvCxnSpPr>
            <p:nvPr/>
          </p:nvCxnSpPr>
          <p:spPr>
            <a:xfrm flipH="1">
              <a:off x="2478027" y="2681647"/>
              <a:ext cx="652571" cy="5619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Connecteur droit avec flèche 35"/>
            <p:cNvCxnSpPr>
              <a:cxnSpLocks/>
              <a:stCxn id="4" idx="2"/>
              <a:endCxn id="34" idx="0"/>
            </p:cNvCxnSpPr>
            <p:nvPr/>
          </p:nvCxnSpPr>
          <p:spPr>
            <a:xfrm>
              <a:off x="3130597" y="2681647"/>
              <a:ext cx="995021" cy="5619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7" name="ZoneTexte 36"/>
            <p:cNvSpPr txBox="1"/>
            <p:nvPr/>
          </p:nvSpPr>
          <p:spPr>
            <a:xfrm>
              <a:off x="2344246" y="2774032"/>
              <a:ext cx="2190455" cy="300082"/>
            </a:xfrm>
            <a:prstGeom prst="rect">
              <a:avLst/>
            </a:prstGeom>
            <a:noFill/>
          </p:spPr>
          <p:txBody>
            <a:bodyPr wrap="square" rtlCol="0">
              <a:spAutoFit/>
            </a:bodyPr>
            <a:lstStyle/>
            <a:p>
              <a:r>
                <a:rPr lang="en-US" sz="1350" dirty="0"/>
                <a:t>Entity                           Quality</a:t>
              </a:r>
            </a:p>
          </p:txBody>
        </p:sp>
        <p:cxnSp>
          <p:nvCxnSpPr>
            <p:cNvPr id="43" name="Connecteur droit avec flèche 42"/>
            <p:cNvCxnSpPr>
              <a:cxnSpLocks/>
              <a:stCxn id="5" idx="2"/>
              <a:endCxn id="33" idx="0"/>
            </p:cNvCxnSpPr>
            <p:nvPr/>
          </p:nvCxnSpPr>
          <p:spPr>
            <a:xfrm flipH="1">
              <a:off x="5782912" y="2672536"/>
              <a:ext cx="732598" cy="5710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Connecteur droit avec flèche 43"/>
            <p:cNvCxnSpPr>
              <a:cxnSpLocks/>
              <a:stCxn id="5" idx="2"/>
            </p:cNvCxnSpPr>
            <p:nvPr/>
          </p:nvCxnSpPr>
          <p:spPr>
            <a:xfrm>
              <a:off x="6515510" y="2672537"/>
              <a:ext cx="863454" cy="5604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2" name="Connecteur droit 61"/>
            <p:cNvCxnSpPr/>
            <p:nvPr/>
          </p:nvCxnSpPr>
          <p:spPr>
            <a:xfrm>
              <a:off x="1345998" y="4347414"/>
              <a:ext cx="6312103" cy="15616"/>
            </a:xfrm>
            <a:prstGeom prst="line">
              <a:avLst/>
            </a:prstGeom>
          </p:spPr>
          <p:style>
            <a:lnRef idx="2">
              <a:schemeClr val="dk1"/>
            </a:lnRef>
            <a:fillRef idx="0">
              <a:schemeClr val="dk1"/>
            </a:fillRef>
            <a:effectRef idx="1">
              <a:schemeClr val="dk1"/>
            </a:effectRef>
            <a:fontRef idx="minor">
              <a:schemeClr val="tx1"/>
            </a:fontRef>
          </p:style>
        </p:cxnSp>
        <p:sp>
          <p:nvSpPr>
            <p:cNvPr id="64" name="ZoneTexte 63"/>
            <p:cNvSpPr txBox="1"/>
            <p:nvPr/>
          </p:nvSpPr>
          <p:spPr>
            <a:xfrm rot="16200000">
              <a:off x="955297" y="4778920"/>
              <a:ext cx="1147479" cy="300082"/>
            </a:xfrm>
            <a:prstGeom prst="rect">
              <a:avLst/>
            </a:prstGeom>
            <a:noFill/>
          </p:spPr>
          <p:txBody>
            <a:bodyPr wrap="square" rtlCol="0">
              <a:spAutoFit/>
            </a:bodyPr>
            <a:lstStyle/>
            <a:p>
              <a:r>
                <a:rPr lang="en-US" sz="1350" dirty="0"/>
                <a:t>Inference</a:t>
              </a:r>
            </a:p>
          </p:txBody>
        </p:sp>
        <p:sp>
          <p:nvSpPr>
            <p:cNvPr id="69" name="Rectangle à coins arrondis 68"/>
            <p:cNvSpPr/>
            <p:nvPr/>
          </p:nvSpPr>
          <p:spPr>
            <a:xfrm>
              <a:off x="6675220" y="3248074"/>
              <a:ext cx="1357472" cy="63239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b="1" dirty="0"/>
                <a:t>PATO:0000122</a:t>
              </a:r>
            </a:p>
            <a:p>
              <a:pPr algn="ctr"/>
              <a:r>
                <a:rPr lang="en-US" sz="1600" b="1" dirty="0"/>
                <a:t>length</a:t>
              </a:r>
            </a:p>
          </p:txBody>
        </p:sp>
        <p:sp>
          <p:nvSpPr>
            <p:cNvPr id="24" name="ZoneTexte 23"/>
            <p:cNvSpPr txBox="1"/>
            <p:nvPr/>
          </p:nvSpPr>
          <p:spPr>
            <a:xfrm>
              <a:off x="5481919" y="2769103"/>
              <a:ext cx="2317788" cy="250454"/>
            </a:xfrm>
            <a:prstGeom prst="rect">
              <a:avLst/>
            </a:prstGeom>
            <a:noFill/>
          </p:spPr>
          <p:txBody>
            <a:bodyPr wrap="square" rtlCol="0">
              <a:spAutoFit/>
            </a:bodyPr>
            <a:lstStyle/>
            <a:p>
              <a:r>
                <a:rPr lang="en-US" sz="1350" dirty="0"/>
                <a:t>Entity                                Quality</a:t>
              </a:r>
            </a:p>
          </p:txBody>
        </p:sp>
        <p:sp>
          <p:nvSpPr>
            <p:cNvPr id="3" name="ZoneTexte 2"/>
            <p:cNvSpPr txBox="1"/>
            <p:nvPr/>
          </p:nvSpPr>
          <p:spPr>
            <a:xfrm>
              <a:off x="4407316" y="5028557"/>
              <a:ext cx="927690" cy="300082"/>
            </a:xfrm>
            <a:prstGeom prst="rect">
              <a:avLst/>
            </a:prstGeom>
            <a:noFill/>
          </p:spPr>
          <p:txBody>
            <a:bodyPr wrap="none" rtlCol="0">
              <a:spAutoFit/>
            </a:bodyPr>
            <a:lstStyle/>
            <a:p>
              <a:r>
                <a:rPr lang="en-US" sz="1350"/>
                <a:t>equivalent</a:t>
              </a:r>
              <a:endParaRPr lang="en-US" sz="1350" dirty="0"/>
            </a:p>
          </p:txBody>
        </p:sp>
        <p:cxnSp>
          <p:nvCxnSpPr>
            <p:cNvPr id="18" name="Connecteur droit avec flèche 17"/>
            <p:cNvCxnSpPr>
              <a:cxnSpLocks/>
              <a:stCxn id="17" idx="3"/>
              <a:endCxn id="16" idx="1"/>
            </p:cNvCxnSpPr>
            <p:nvPr/>
          </p:nvCxnSpPr>
          <p:spPr>
            <a:xfrm flipV="1">
              <a:off x="4082881" y="5312307"/>
              <a:ext cx="1324984" cy="86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pic>
        <p:nvPicPr>
          <p:cNvPr id="23" name="Picture 17" descr="Crop Ontology logo short (CO only).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46282" y="5950572"/>
            <a:ext cx="1259632" cy="819612"/>
          </a:xfrm>
          <a:prstGeom prst="rect">
            <a:avLst/>
          </a:prstGeom>
        </p:spPr>
      </p:pic>
      <p:pic>
        <p:nvPicPr>
          <p:cNvPr id="25" name="Picture 24" descr="Planteome_logo1.pdf">
            <a:extLst>
              <a:ext uri="{FF2B5EF4-FFF2-40B4-BE49-F238E27FC236}">
                <a16:creationId xmlns:a16="http://schemas.microsoft.com/office/drawing/2014/main" id="{7FCF6388-A580-E54D-8C2D-06FD29BAE3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782" y="6006704"/>
            <a:ext cx="1372254" cy="707348"/>
          </a:xfrm>
          <a:prstGeom prst="rect">
            <a:avLst/>
          </a:prstGeom>
        </p:spPr>
      </p:pic>
      <p:sp>
        <p:nvSpPr>
          <p:cNvPr id="31" name="TextBox 30">
            <a:extLst>
              <a:ext uri="{FF2B5EF4-FFF2-40B4-BE49-F238E27FC236}">
                <a16:creationId xmlns:a16="http://schemas.microsoft.com/office/drawing/2014/main" id="{84475524-5DF8-A940-BD6D-EC7ECAC66159}"/>
              </a:ext>
            </a:extLst>
          </p:cNvPr>
          <p:cNvSpPr txBox="1"/>
          <p:nvPr/>
        </p:nvSpPr>
        <p:spPr>
          <a:xfrm>
            <a:off x="2193857" y="4500282"/>
            <a:ext cx="4985596" cy="369332"/>
          </a:xfrm>
          <a:prstGeom prst="rect">
            <a:avLst/>
          </a:prstGeom>
          <a:noFill/>
        </p:spPr>
        <p:txBody>
          <a:bodyPr wrap="none" rtlCol="0">
            <a:spAutoFit/>
          </a:bodyPr>
          <a:lstStyle/>
          <a:p>
            <a:r>
              <a:rPr lang="en-US" dirty="0"/>
              <a:t>Reasoner infers that these terms are exact matches</a:t>
            </a:r>
          </a:p>
        </p:txBody>
      </p:sp>
      <p:sp>
        <p:nvSpPr>
          <p:cNvPr id="27" name="TextBox 26">
            <a:extLst>
              <a:ext uri="{FF2B5EF4-FFF2-40B4-BE49-F238E27FC236}">
                <a16:creationId xmlns:a16="http://schemas.microsoft.com/office/drawing/2014/main" id="{0597E7A0-2B70-D144-8866-6A938884FD43}"/>
              </a:ext>
            </a:extLst>
          </p:cNvPr>
          <p:cNvSpPr txBox="1"/>
          <p:nvPr/>
        </p:nvSpPr>
        <p:spPr>
          <a:xfrm>
            <a:off x="1761960" y="6055533"/>
            <a:ext cx="5660908" cy="707886"/>
          </a:xfrm>
          <a:prstGeom prst="rect">
            <a:avLst/>
          </a:prstGeom>
          <a:noFill/>
        </p:spPr>
        <p:txBody>
          <a:bodyPr wrap="square" rtlCol="0">
            <a:spAutoFit/>
          </a:bodyPr>
          <a:lstStyle/>
          <a:p>
            <a:pPr algn="ctr"/>
            <a:r>
              <a:rPr lang="en-US" sz="2000" dirty="0"/>
              <a:t>Marie-Angélique Laporte</a:t>
            </a:r>
          </a:p>
          <a:p>
            <a:pPr algn="ctr"/>
            <a:r>
              <a:rPr lang="en-US" sz="2000" dirty="0"/>
              <a:t>Crop Ontology, Alliance Bioversity International-CIAT </a:t>
            </a:r>
          </a:p>
        </p:txBody>
      </p:sp>
    </p:spTree>
    <p:extLst>
      <p:ext uri="{BB962C8B-B14F-4D97-AF65-F5344CB8AC3E}">
        <p14:creationId xmlns:p14="http://schemas.microsoft.com/office/powerpoint/2010/main" val="2697470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166426" y="954359"/>
            <a:ext cx="4885176" cy="5330562"/>
            <a:chOff x="1290126" y="789259"/>
            <a:chExt cx="4885176" cy="5330562"/>
          </a:xfrm>
        </p:grpSpPr>
        <p:cxnSp>
          <p:nvCxnSpPr>
            <p:cNvPr id="8" name="Straight Connector 7"/>
            <p:cNvCxnSpPr>
              <a:stCxn id="26" idx="2"/>
              <a:endCxn id="27" idx="0"/>
            </p:cNvCxnSpPr>
            <p:nvPr/>
          </p:nvCxnSpPr>
          <p:spPr>
            <a:xfrm>
              <a:off x="4360500" y="1096432"/>
              <a:ext cx="0" cy="158567"/>
            </a:xfrm>
            <a:prstGeom prst="line">
              <a:avLst/>
            </a:prstGeom>
            <a:ln w="19050" cmpd="sng">
              <a:solidFill>
                <a:srgbClr val="6699FF"/>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28" idx="2"/>
              <a:endCxn id="29" idx="0"/>
            </p:cNvCxnSpPr>
            <p:nvPr/>
          </p:nvCxnSpPr>
          <p:spPr>
            <a:xfrm>
              <a:off x="3161759" y="1538543"/>
              <a:ext cx="1" cy="405596"/>
            </a:xfrm>
            <a:prstGeom prst="line">
              <a:avLst/>
            </a:prstGeom>
            <a:ln w="1270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27" idx="2"/>
              <a:endCxn id="32" idx="0"/>
            </p:cNvCxnSpPr>
            <p:nvPr/>
          </p:nvCxnSpPr>
          <p:spPr>
            <a:xfrm flipH="1">
              <a:off x="3277849" y="1586144"/>
              <a:ext cx="1082651" cy="1795820"/>
            </a:xfrm>
            <a:prstGeom prst="line">
              <a:avLst/>
            </a:prstGeom>
            <a:ln w="12700" cmpd="sng">
              <a:solidFill>
                <a:srgbClr val="6699FF"/>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27" idx="2"/>
              <a:endCxn id="34" idx="0"/>
            </p:cNvCxnSpPr>
            <p:nvPr/>
          </p:nvCxnSpPr>
          <p:spPr>
            <a:xfrm>
              <a:off x="4360500" y="1586144"/>
              <a:ext cx="684779" cy="362709"/>
            </a:xfrm>
            <a:prstGeom prst="line">
              <a:avLst/>
            </a:prstGeom>
            <a:ln w="1270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27" idx="2"/>
              <a:endCxn id="31" idx="0"/>
            </p:cNvCxnSpPr>
            <p:nvPr/>
          </p:nvCxnSpPr>
          <p:spPr>
            <a:xfrm flipH="1">
              <a:off x="3161759" y="1586144"/>
              <a:ext cx="1198741" cy="1071888"/>
            </a:xfrm>
            <a:prstGeom prst="line">
              <a:avLst/>
            </a:prstGeom>
            <a:ln w="12700" cmpd="sng">
              <a:solidFill>
                <a:srgbClr val="6699FF"/>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29" idx="2"/>
              <a:endCxn id="31" idx="0"/>
            </p:cNvCxnSpPr>
            <p:nvPr/>
          </p:nvCxnSpPr>
          <p:spPr>
            <a:xfrm flipH="1">
              <a:off x="3161759" y="2251312"/>
              <a:ext cx="1" cy="406720"/>
            </a:xfrm>
            <a:prstGeom prst="line">
              <a:avLst/>
            </a:prstGeom>
            <a:ln w="1270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33" idx="0"/>
              <a:endCxn id="32" idx="2"/>
            </p:cNvCxnSpPr>
            <p:nvPr/>
          </p:nvCxnSpPr>
          <p:spPr>
            <a:xfrm flipH="1" flipV="1">
              <a:off x="3277849" y="3807286"/>
              <a:ext cx="383195" cy="306346"/>
            </a:xfrm>
            <a:prstGeom prst="line">
              <a:avLst/>
            </a:prstGeom>
            <a:ln w="1270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34" idx="2"/>
              <a:endCxn id="30" idx="0"/>
            </p:cNvCxnSpPr>
            <p:nvPr/>
          </p:nvCxnSpPr>
          <p:spPr>
            <a:xfrm flipH="1">
              <a:off x="5045278" y="2256026"/>
              <a:ext cx="1" cy="393704"/>
            </a:xfrm>
            <a:prstGeom prst="line">
              <a:avLst/>
            </a:prstGeom>
            <a:ln w="1270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30" idx="2"/>
              <a:endCxn id="35" idx="0"/>
            </p:cNvCxnSpPr>
            <p:nvPr/>
          </p:nvCxnSpPr>
          <p:spPr>
            <a:xfrm>
              <a:off x="5045278" y="2956903"/>
              <a:ext cx="0" cy="425061"/>
            </a:xfrm>
            <a:prstGeom prst="line">
              <a:avLst/>
            </a:prstGeom>
            <a:ln w="1270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30" idx="2"/>
              <a:endCxn id="33" idx="0"/>
            </p:cNvCxnSpPr>
            <p:nvPr/>
          </p:nvCxnSpPr>
          <p:spPr>
            <a:xfrm flipH="1">
              <a:off x="3661044" y="2956903"/>
              <a:ext cx="1384234" cy="1156729"/>
            </a:xfrm>
            <a:prstGeom prst="line">
              <a:avLst/>
            </a:prstGeom>
            <a:ln w="12700" cmpd="sng">
              <a:solidFill>
                <a:srgbClr val="6699FF"/>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36" idx="0"/>
              <a:endCxn id="35" idx="2"/>
            </p:cNvCxnSpPr>
            <p:nvPr/>
          </p:nvCxnSpPr>
          <p:spPr>
            <a:xfrm flipV="1">
              <a:off x="4956039" y="3689137"/>
              <a:ext cx="89239" cy="348683"/>
            </a:xfrm>
            <a:prstGeom prst="line">
              <a:avLst/>
            </a:prstGeom>
            <a:ln w="1270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36" idx="2"/>
              <a:endCxn id="37" idx="0"/>
            </p:cNvCxnSpPr>
            <p:nvPr/>
          </p:nvCxnSpPr>
          <p:spPr>
            <a:xfrm flipH="1">
              <a:off x="4177141" y="4344993"/>
              <a:ext cx="778898" cy="298872"/>
            </a:xfrm>
            <a:prstGeom prst="line">
              <a:avLst/>
            </a:prstGeom>
            <a:ln w="12700" cmpd="sng">
              <a:solidFill>
                <a:srgbClr val="6699FF"/>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37" idx="0"/>
              <a:endCxn id="33" idx="2"/>
            </p:cNvCxnSpPr>
            <p:nvPr/>
          </p:nvCxnSpPr>
          <p:spPr>
            <a:xfrm flipH="1" flipV="1">
              <a:off x="3661044" y="4420805"/>
              <a:ext cx="516097" cy="223060"/>
            </a:xfrm>
            <a:prstGeom prst="line">
              <a:avLst/>
            </a:prstGeom>
            <a:ln w="1270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endCxn id="37" idx="2"/>
            </p:cNvCxnSpPr>
            <p:nvPr/>
          </p:nvCxnSpPr>
          <p:spPr>
            <a:xfrm flipH="1" flipV="1">
              <a:off x="4177141" y="4951038"/>
              <a:ext cx="394691" cy="486818"/>
            </a:xfrm>
            <a:prstGeom prst="line">
              <a:avLst/>
            </a:prstGeom>
            <a:ln w="1270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39" idx="0"/>
              <a:endCxn id="37" idx="2"/>
            </p:cNvCxnSpPr>
            <p:nvPr/>
          </p:nvCxnSpPr>
          <p:spPr>
            <a:xfrm flipV="1">
              <a:off x="4003391" y="4951038"/>
              <a:ext cx="173750" cy="861610"/>
            </a:xfrm>
            <a:prstGeom prst="line">
              <a:avLst/>
            </a:prstGeom>
            <a:ln w="1270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32" idx="0"/>
              <a:endCxn id="31" idx="2"/>
            </p:cNvCxnSpPr>
            <p:nvPr/>
          </p:nvCxnSpPr>
          <p:spPr>
            <a:xfrm flipH="1" flipV="1">
              <a:off x="3161759" y="3098396"/>
              <a:ext cx="116090" cy="283568"/>
            </a:xfrm>
            <a:prstGeom prst="line">
              <a:avLst/>
            </a:prstGeom>
            <a:ln w="1270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27" idx="2"/>
              <a:endCxn id="29" idx="0"/>
            </p:cNvCxnSpPr>
            <p:nvPr/>
          </p:nvCxnSpPr>
          <p:spPr>
            <a:xfrm flipH="1">
              <a:off x="3161760" y="1586144"/>
              <a:ext cx="1198740" cy="357995"/>
            </a:xfrm>
            <a:prstGeom prst="line">
              <a:avLst/>
            </a:prstGeom>
            <a:ln w="12700" cmpd="sng">
              <a:solidFill>
                <a:srgbClr val="6699FF"/>
              </a:solidFill>
            </a:ln>
            <a:effectLst/>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3939196" y="789259"/>
              <a:ext cx="842608" cy="307173"/>
            </a:xfrm>
            <a:prstGeom prst="rect">
              <a:avLst/>
            </a:prstGeom>
            <a:solidFill>
              <a:schemeClr val="bg1"/>
            </a:solidFill>
            <a:ln w="19050" cmpd="sng">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a:solidFill>
                    <a:schemeClr val="tx1"/>
                  </a:solidFill>
                </a:rPr>
                <a:t>PATO:0000001</a:t>
              </a:r>
            </a:p>
            <a:p>
              <a:pPr algn="ctr"/>
              <a:r>
                <a:rPr lang="en-US" sz="700" b="1" dirty="0">
                  <a:solidFill>
                    <a:schemeClr val="tx1"/>
                  </a:solidFill>
                </a:rPr>
                <a:t>quality</a:t>
              </a:r>
            </a:p>
          </p:txBody>
        </p:sp>
        <p:sp>
          <p:nvSpPr>
            <p:cNvPr id="27" name="Rectangle 26"/>
            <p:cNvSpPr/>
            <p:nvPr/>
          </p:nvSpPr>
          <p:spPr>
            <a:xfrm>
              <a:off x="3848298" y="1254999"/>
              <a:ext cx="1024404" cy="331145"/>
            </a:xfrm>
            <a:prstGeom prst="rect">
              <a:avLst/>
            </a:prstGeom>
            <a:solidFill>
              <a:srgbClr val="FFFFFF"/>
            </a:solidFill>
            <a:ln w="19050" cmpd="sng">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a:solidFill>
                    <a:schemeClr val="tx1"/>
                  </a:solidFill>
                </a:rPr>
                <a:t>PATO:0001241</a:t>
              </a:r>
            </a:p>
            <a:p>
              <a:pPr algn="ctr"/>
              <a:r>
                <a:rPr lang="en-US" sz="700" b="1" dirty="0">
                  <a:solidFill>
                    <a:schemeClr val="tx1"/>
                  </a:solidFill>
                </a:rPr>
                <a:t>physical object quality</a:t>
              </a:r>
            </a:p>
          </p:txBody>
        </p:sp>
        <p:sp>
          <p:nvSpPr>
            <p:cNvPr id="28" name="Rectangle 27"/>
            <p:cNvSpPr/>
            <p:nvPr/>
          </p:nvSpPr>
          <p:spPr>
            <a:xfrm>
              <a:off x="2816922" y="1231370"/>
              <a:ext cx="689674" cy="307173"/>
            </a:xfrm>
            <a:prstGeom prst="rect">
              <a:avLst/>
            </a:prstGeom>
            <a:solidFill>
              <a:schemeClr val="bg1"/>
            </a:solidFill>
            <a:ln w="190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a:solidFill>
                    <a:schemeClr val="tx1"/>
                  </a:solidFill>
                </a:rPr>
                <a:t>TO:0000387</a:t>
              </a:r>
            </a:p>
            <a:p>
              <a:pPr algn="ctr"/>
              <a:r>
                <a:rPr lang="en-US" sz="700" b="1" dirty="0">
                  <a:solidFill>
                    <a:schemeClr val="tx1"/>
                  </a:solidFill>
                </a:rPr>
                <a:t>plant trait</a:t>
              </a:r>
            </a:p>
          </p:txBody>
        </p:sp>
        <p:sp>
          <p:nvSpPr>
            <p:cNvPr id="29" name="Rectangle 28"/>
            <p:cNvSpPr/>
            <p:nvPr/>
          </p:nvSpPr>
          <p:spPr>
            <a:xfrm>
              <a:off x="2614964" y="1944139"/>
              <a:ext cx="1093591" cy="307173"/>
            </a:xfrm>
            <a:prstGeom prst="rect">
              <a:avLst/>
            </a:prstGeom>
            <a:solidFill>
              <a:schemeClr val="bg1"/>
            </a:solidFill>
            <a:ln w="190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a:solidFill>
                    <a:schemeClr val="tx1"/>
                  </a:solidFill>
                </a:rPr>
                <a:t>TO:0000017</a:t>
              </a:r>
            </a:p>
            <a:p>
              <a:pPr algn="ctr"/>
              <a:r>
                <a:rPr lang="en-US" sz="700" b="1" dirty="0">
                  <a:solidFill>
                    <a:schemeClr val="tx1"/>
                  </a:solidFill>
                </a:rPr>
                <a:t>plant morphology trait</a:t>
              </a:r>
            </a:p>
          </p:txBody>
        </p:sp>
        <p:sp>
          <p:nvSpPr>
            <p:cNvPr id="30" name="Rectangle 29"/>
            <p:cNvSpPr/>
            <p:nvPr/>
          </p:nvSpPr>
          <p:spPr>
            <a:xfrm>
              <a:off x="4664965" y="2649730"/>
              <a:ext cx="760626" cy="307173"/>
            </a:xfrm>
            <a:prstGeom prst="rect">
              <a:avLst/>
            </a:prstGeom>
            <a:solidFill>
              <a:schemeClr val="bg1"/>
            </a:solidFill>
            <a:ln w="19050" cmpd="sng">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a:solidFill>
                    <a:schemeClr val="tx1"/>
                  </a:solidFill>
                </a:rPr>
                <a:t>PATO:0000117</a:t>
              </a:r>
            </a:p>
            <a:p>
              <a:pPr algn="ctr"/>
              <a:r>
                <a:rPr lang="en-US" sz="700" b="1" dirty="0">
                  <a:solidFill>
                    <a:schemeClr val="tx1"/>
                  </a:solidFill>
                </a:rPr>
                <a:t>size</a:t>
              </a:r>
            </a:p>
          </p:txBody>
        </p:sp>
        <p:sp>
          <p:nvSpPr>
            <p:cNvPr id="31" name="Rectangle 30"/>
            <p:cNvSpPr/>
            <p:nvPr/>
          </p:nvSpPr>
          <p:spPr>
            <a:xfrm>
              <a:off x="2646767" y="2658032"/>
              <a:ext cx="1029984" cy="440364"/>
            </a:xfrm>
            <a:prstGeom prst="rect">
              <a:avLst/>
            </a:prstGeom>
            <a:solidFill>
              <a:schemeClr val="bg1"/>
            </a:solidFill>
            <a:ln w="190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a:solidFill>
                    <a:schemeClr val="tx1"/>
                  </a:solidFill>
                </a:rPr>
                <a:t>TO:0000839</a:t>
              </a:r>
            </a:p>
            <a:p>
              <a:pPr algn="ctr"/>
              <a:r>
                <a:rPr lang="en-US" sz="700" b="1" dirty="0">
                  <a:solidFill>
                    <a:schemeClr val="tx1"/>
                  </a:solidFill>
                </a:rPr>
                <a:t>plant structure morphology trait</a:t>
              </a:r>
            </a:p>
          </p:txBody>
        </p:sp>
        <p:sp>
          <p:nvSpPr>
            <p:cNvPr id="32" name="Rectangle 31"/>
            <p:cNvSpPr/>
            <p:nvPr/>
          </p:nvSpPr>
          <p:spPr>
            <a:xfrm>
              <a:off x="2816922" y="3381964"/>
              <a:ext cx="921854" cy="425322"/>
            </a:xfrm>
            <a:prstGeom prst="rect">
              <a:avLst/>
            </a:prstGeom>
            <a:solidFill>
              <a:schemeClr val="bg1"/>
            </a:solidFill>
            <a:ln w="190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a:solidFill>
                    <a:schemeClr val="tx1"/>
                  </a:solidFill>
                </a:rPr>
                <a:t>TO:0000398</a:t>
              </a:r>
            </a:p>
            <a:p>
              <a:pPr algn="ctr"/>
              <a:r>
                <a:rPr lang="en-US" sz="700" b="1" dirty="0">
                  <a:solidFill>
                    <a:schemeClr val="tx1"/>
                  </a:solidFill>
                </a:rPr>
                <a:t>whole plant morphology trait</a:t>
              </a:r>
            </a:p>
          </p:txBody>
        </p:sp>
        <p:sp>
          <p:nvSpPr>
            <p:cNvPr id="33" name="Rectangle 32"/>
            <p:cNvSpPr/>
            <p:nvPr/>
          </p:nvSpPr>
          <p:spPr>
            <a:xfrm>
              <a:off x="3233548" y="4113632"/>
              <a:ext cx="854992" cy="307173"/>
            </a:xfrm>
            <a:prstGeom prst="rect">
              <a:avLst/>
            </a:prstGeom>
            <a:solidFill>
              <a:schemeClr val="bg1"/>
            </a:solidFill>
            <a:ln w="190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a:solidFill>
                    <a:schemeClr val="tx1"/>
                  </a:solidFill>
                </a:rPr>
                <a:t>TO:1000012</a:t>
              </a:r>
            </a:p>
            <a:p>
              <a:pPr algn="ctr"/>
              <a:r>
                <a:rPr lang="en-US" sz="700" b="1" dirty="0">
                  <a:solidFill>
                    <a:schemeClr val="tx1"/>
                  </a:solidFill>
                </a:rPr>
                <a:t>whole plant size</a:t>
              </a:r>
            </a:p>
          </p:txBody>
        </p:sp>
        <p:sp>
          <p:nvSpPr>
            <p:cNvPr id="34" name="Rectangle 33"/>
            <p:cNvSpPr/>
            <p:nvPr/>
          </p:nvSpPr>
          <p:spPr>
            <a:xfrm>
              <a:off x="4650651" y="1948853"/>
              <a:ext cx="789255" cy="307173"/>
            </a:xfrm>
            <a:prstGeom prst="rect">
              <a:avLst/>
            </a:prstGeom>
            <a:solidFill>
              <a:schemeClr val="bg1"/>
            </a:solidFill>
            <a:ln w="19050" cmpd="sng">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a:solidFill>
                    <a:schemeClr val="tx1"/>
                  </a:solidFill>
                </a:rPr>
                <a:t>PATO:0000051</a:t>
              </a:r>
            </a:p>
            <a:p>
              <a:pPr algn="ctr"/>
              <a:r>
                <a:rPr lang="en-US" sz="700" b="1" dirty="0">
                  <a:solidFill>
                    <a:schemeClr val="tx1"/>
                  </a:solidFill>
                </a:rPr>
                <a:t>morphology</a:t>
              </a:r>
            </a:p>
          </p:txBody>
        </p:sp>
        <p:sp>
          <p:nvSpPr>
            <p:cNvPr id="35" name="Rectangle 34"/>
            <p:cNvSpPr/>
            <p:nvPr/>
          </p:nvSpPr>
          <p:spPr>
            <a:xfrm>
              <a:off x="4663878" y="3381964"/>
              <a:ext cx="762800" cy="307173"/>
            </a:xfrm>
            <a:prstGeom prst="rect">
              <a:avLst/>
            </a:prstGeom>
            <a:solidFill>
              <a:schemeClr val="bg1"/>
            </a:solidFill>
            <a:ln w="19050" cmpd="sng">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a:solidFill>
                    <a:schemeClr val="tx1"/>
                  </a:solidFill>
                </a:rPr>
                <a:t>PATO:0001708</a:t>
              </a:r>
            </a:p>
            <a:p>
              <a:pPr algn="ctr"/>
              <a:r>
                <a:rPr lang="en-US" sz="700" b="1" dirty="0">
                  <a:solidFill>
                    <a:schemeClr val="tx1"/>
                  </a:solidFill>
                </a:rPr>
                <a:t>1-D extent</a:t>
              </a:r>
            </a:p>
          </p:txBody>
        </p:sp>
        <p:sp>
          <p:nvSpPr>
            <p:cNvPr id="36" name="Rectangle 35"/>
            <p:cNvSpPr/>
            <p:nvPr/>
          </p:nvSpPr>
          <p:spPr>
            <a:xfrm>
              <a:off x="4521978" y="4037820"/>
              <a:ext cx="868121" cy="307173"/>
            </a:xfrm>
            <a:prstGeom prst="rect">
              <a:avLst/>
            </a:prstGeom>
            <a:solidFill>
              <a:schemeClr val="bg1"/>
            </a:solidFill>
            <a:ln w="19050" cmpd="sng">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a:solidFill>
                    <a:schemeClr val="tx1"/>
                  </a:solidFill>
                </a:rPr>
                <a:t>PATO:0000119</a:t>
              </a:r>
            </a:p>
            <a:p>
              <a:pPr algn="ctr"/>
              <a:r>
                <a:rPr lang="en-US" sz="700" b="1" dirty="0">
                  <a:solidFill>
                    <a:schemeClr val="tx1"/>
                  </a:solidFill>
                </a:rPr>
                <a:t>height</a:t>
              </a:r>
            </a:p>
          </p:txBody>
        </p:sp>
        <p:sp>
          <p:nvSpPr>
            <p:cNvPr id="38" name="Rectangle 37"/>
            <p:cNvSpPr/>
            <p:nvPr/>
          </p:nvSpPr>
          <p:spPr>
            <a:xfrm>
              <a:off x="2614964" y="5416319"/>
              <a:ext cx="989557" cy="307173"/>
            </a:xfrm>
            <a:prstGeom prst="rect">
              <a:avLst/>
            </a:prstGeom>
            <a:solidFill>
              <a:schemeClr val="bg1"/>
            </a:solidFill>
            <a:ln w="19050" cmpd="sng">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a:solidFill>
                    <a:schemeClr val="tx1"/>
                  </a:solidFill>
                </a:rPr>
                <a:t>CO_339:0000114</a:t>
              </a:r>
            </a:p>
            <a:p>
              <a:pPr algn="ctr"/>
              <a:r>
                <a:rPr lang="en-US" sz="700" b="1" dirty="0">
                  <a:solidFill>
                    <a:schemeClr val="tx1"/>
                  </a:solidFill>
                </a:rPr>
                <a:t>lentil plant height</a:t>
              </a:r>
            </a:p>
          </p:txBody>
        </p:sp>
        <p:sp>
          <p:nvSpPr>
            <p:cNvPr id="39" name="Rectangle 38"/>
            <p:cNvSpPr/>
            <p:nvPr/>
          </p:nvSpPr>
          <p:spPr>
            <a:xfrm>
              <a:off x="3543929" y="5812648"/>
              <a:ext cx="918923" cy="307173"/>
            </a:xfrm>
            <a:prstGeom prst="rect">
              <a:avLst/>
            </a:prstGeom>
            <a:solidFill>
              <a:schemeClr val="bg1"/>
            </a:solidFill>
            <a:ln w="19050" cmpd="sng">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a:solidFill>
                    <a:schemeClr val="tx1"/>
                  </a:solidFill>
                </a:rPr>
                <a:t>CO_320:0000076</a:t>
              </a:r>
            </a:p>
            <a:p>
              <a:pPr algn="ctr"/>
              <a:r>
                <a:rPr lang="en-US" sz="700" b="1" dirty="0">
                  <a:solidFill>
                    <a:schemeClr val="tx1"/>
                  </a:solidFill>
                </a:rPr>
                <a:t>rice plant height</a:t>
              </a:r>
            </a:p>
          </p:txBody>
        </p:sp>
        <p:cxnSp>
          <p:nvCxnSpPr>
            <p:cNvPr id="150" name="Straight Connector 149"/>
            <p:cNvCxnSpPr>
              <a:stCxn id="149" idx="0"/>
              <a:endCxn id="37" idx="2"/>
            </p:cNvCxnSpPr>
            <p:nvPr/>
          </p:nvCxnSpPr>
          <p:spPr>
            <a:xfrm flipH="1" flipV="1">
              <a:off x="4177141" y="4951038"/>
              <a:ext cx="1533679" cy="772454"/>
            </a:xfrm>
            <a:prstGeom prst="line">
              <a:avLst/>
            </a:prstGeom>
            <a:ln w="1270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40" name="Rectangle 39"/>
            <p:cNvSpPr/>
            <p:nvPr/>
          </p:nvSpPr>
          <p:spPr>
            <a:xfrm>
              <a:off x="4202933" y="5416319"/>
              <a:ext cx="928965" cy="307173"/>
            </a:xfrm>
            <a:prstGeom prst="rect">
              <a:avLst/>
            </a:prstGeom>
            <a:solidFill>
              <a:schemeClr val="bg1"/>
            </a:solidFill>
            <a:ln w="19050" cmpd="sng">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a:solidFill>
                    <a:schemeClr val="tx1"/>
                  </a:solidFill>
                </a:rPr>
                <a:t>CO_321:0000020</a:t>
              </a:r>
            </a:p>
            <a:p>
              <a:pPr algn="ctr"/>
              <a:r>
                <a:rPr lang="en-US" sz="700" b="1" dirty="0">
                  <a:solidFill>
                    <a:schemeClr val="tx1"/>
                  </a:solidFill>
                </a:rPr>
                <a:t>wheat plant height</a:t>
              </a:r>
            </a:p>
          </p:txBody>
        </p:sp>
        <p:sp>
          <p:nvSpPr>
            <p:cNvPr id="149" name="Rectangle 148"/>
            <p:cNvSpPr/>
            <p:nvPr/>
          </p:nvSpPr>
          <p:spPr>
            <a:xfrm>
              <a:off x="5246337" y="5723492"/>
              <a:ext cx="928965" cy="307173"/>
            </a:xfrm>
            <a:prstGeom prst="rect">
              <a:avLst/>
            </a:prstGeom>
            <a:solidFill>
              <a:schemeClr val="bg1"/>
            </a:solidFill>
            <a:ln w="19050" cmpd="sng">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a:solidFill>
                    <a:schemeClr val="tx1"/>
                  </a:solidFill>
                </a:rPr>
                <a:t>CO_334:0000432</a:t>
              </a:r>
            </a:p>
            <a:p>
              <a:pPr algn="ctr"/>
              <a:r>
                <a:rPr lang="en-US" sz="700" b="1" dirty="0">
                  <a:solidFill>
                    <a:schemeClr val="tx1"/>
                  </a:solidFill>
                </a:rPr>
                <a:t>cassava plant height</a:t>
              </a:r>
            </a:p>
          </p:txBody>
        </p:sp>
        <p:sp>
          <p:nvSpPr>
            <p:cNvPr id="37" name="Rectangle 36"/>
            <p:cNvSpPr/>
            <p:nvPr/>
          </p:nvSpPr>
          <p:spPr>
            <a:xfrm>
              <a:off x="3832304" y="4643865"/>
              <a:ext cx="689674" cy="307173"/>
            </a:xfrm>
            <a:prstGeom prst="rect">
              <a:avLst/>
            </a:prstGeom>
            <a:solidFill>
              <a:schemeClr val="bg1"/>
            </a:solidFill>
            <a:ln w="190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a:solidFill>
                    <a:schemeClr val="tx1"/>
                  </a:solidFill>
                </a:rPr>
                <a:t>TO:0000207</a:t>
              </a:r>
            </a:p>
            <a:p>
              <a:pPr algn="ctr"/>
              <a:r>
                <a:rPr lang="en-US" sz="700" b="1" dirty="0">
                  <a:solidFill>
                    <a:schemeClr val="tx1"/>
                  </a:solidFill>
                </a:rPr>
                <a:t>plant height</a:t>
              </a:r>
            </a:p>
          </p:txBody>
        </p:sp>
        <p:sp>
          <p:nvSpPr>
            <p:cNvPr id="157" name="Rectangle 156"/>
            <p:cNvSpPr/>
            <p:nvPr/>
          </p:nvSpPr>
          <p:spPr>
            <a:xfrm>
              <a:off x="1305000" y="2930040"/>
              <a:ext cx="928965" cy="307173"/>
            </a:xfrm>
            <a:prstGeom prst="rect">
              <a:avLst/>
            </a:prstGeom>
            <a:solidFill>
              <a:schemeClr val="bg1"/>
            </a:solidFill>
            <a:ln w="1905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a:solidFill>
                    <a:schemeClr val="tx1"/>
                  </a:solidFill>
                </a:rPr>
                <a:t>PO:0009011</a:t>
              </a:r>
            </a:p>
            <a:p>
              <a:pPr algn="ctr"/>
              <a:r>
                <a:rPr lang="en-US" sz="700" b="1" dirty="0">
                  <a:solidFill>
                    <a:schemeClr val="tx1"/>
                  </a:solidFill>
                </a:rPr>
                <a:t>plant structure </a:t>
              </a:r>
            </a:p>
          </p:txBody>
        </p:sp>
        <p:cxnSp>
          <p:nvCxnSpPr>
            <p:cNvPr id="159" name="Straight Connector 158"/>
            <p:cNvCxnSpPr>
              <a:stCxn id="32" idx="1"/>
            </p:cNvCxnSpPr>
            <p:nvPr/>
          </p:nvCxnSpPr>
          <p:spPr>
            <a:xfrm flipH="1">
              <a:off x="1833126" y="3594625"/>
              <a:ext cx="983796" cy="750368"/>
            </a:xfrm>
            <a:prstGeom prst="line">
              <a:avLst/>
            </a:prstGeom>
            <a:ln w="12700" cmpd="sng">
              <a:solidFill>
                <a:srgbClr val="6699FF"/>
              </a:soli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p:cNvCxnSpPr>
              <a:stCxn id="156" idx="0"/>
              <a:endCxn id="157" idx="2"/>
            </p:cNvCxnSpPr>
            <p:nvPr/>
          </p:nvCxnSpPr>
          <p:spPr>
            <a:xfrm flipH="1" flipV="1">
              <a:off x="1769483" y="3237213"/>
              <a:ext cx="240234" cy="954193"/>
            </a:xfrm>
            <a:prstGeom prst="line">
              <a:avLst/>
            </a:prstGeom>
            <a:ln w="1270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156" name="Rectangle 155"/>
            <p:cNvSpPr/>
            <p:nvPr/>
          </p:nvSpPr>
          <p:spPr>
            <a:xfrm>
              <a:off x="1545234" y="4191406"/>
              <a:ext cx="928965" cy="307173"/>
            </a:xfrm>
            <a:prstGeom prst="rect">
              <a:avLst/>
            </a:prstGeom>
            <a:solidFill>
              <a:schemeClr val="bg1"/>
            </a:solidFill>
            <a:ln w="1905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a:solidFill>
                    <a:schemeClr val="tx1"/>
                  </a:solidFill>
                </a:rPr>
                <a:t>PO:0000003</a:t>
              </a:r>
            </a:p>
            <a:p>
              <a:pPr algn="ctr"/>
              <a:r>
                <a:rPr lang="en-US" sz="700" b="1" dirty="0">
                  <a:solidFill>
                    <a:schemeClr val="tx1"/>
                  </a:solidFill>
                </a:rPr>
                <a:t>whole plant </a:t>
              </a:r>
            </a:p>
          </p:txBody>
        </p:sp>
        <p:cxnSp>
          <p:nvCxnSpPr>
            <p:cNvPr id="165" name="Straight Connector 164"/>
            <p:cNvCxnSpPr>
              <a:stCxn id="157" idx="0"/>
              <a:endCxn id="158" idx="2"/>
            </p:cNvCxnSpPr>
            <p:nvPr/>
          </p:nvCxnSpPr>
          <p:spPr>
            <a:xfrm flipH="1" flipV="1">
              <a:off x="1754609" y="2238437"/>
              <a:ext cx="14874" cy="691603"/>
            </a:xfrm>
            <a:prstGeom prst="line">
              <a:avLst/>
            </a:prstGeom>
            <a:ln w="1270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a:stCxn id="29" idx="1"/>
              <a:endCxn id="158" idx="3"/>
            </p:cNvCxnSpPr>
            <p:nvPr/>
          </p:nvCxnSpPr>
          <p:spPr>
            <a:xfrm flipH="1" flipV="1">
              <a:off x="2219091" y="2084851"/>
              <a:ext cx="395873" cy="12875"/>
            </a:xfrm>
            <a:prstGeom prst="line">
              <a:avLst/>
            </a:prstGeom>
            <a:ln w="12700" cmpd="sng">
              <a:solidFill>
                <a:srgbClr val="6699FF"/>
              </a:solidFill>
            </a:ln>
            <a:effectLst/>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1290126" y="1931264"/>
              <a:ext cx="928965" cy="307173"/>
            </a:xfrm>
            <a:prstGeom prst="rect">
              <a:avLst/>
            </a:prstGeom>
            <a:solidFill>
              <a:schemeClr val="bg1"/>
            </a:solidFill>
            <a:ln w="1905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a:solidFill>
                    <a:schemeClr val="tx1"/>
                  </a:solidFill>
                </a:rPr>
                <a:t>PO:0025131</a:t>
              </a:r>
            </a:p>
            <a:p>
              <a:pPr algn="ctr"/>
              <a:r>
                <a:rPr lang="en-US" sz="700" b="1" dirty="0">
                  <a:solidFill>
                    <a:schemeClr val="tx1"/>
                  </a:solidFill>
                </a:rPr>
                <a:t>plant anatomical entity </a:t>
              </a:r>
            </a:p>
          </p:txBody>
        </p:sp>
        <p:cxnSp>
          <p:nvCxnSpPr>
            <p:cNvPr id="171" name="Straight Connector 170"/>
            <p:cNvCxnSpPr>
              <a:stCxn id="31" idx="1"/>
              <a:endCxn id="157" idx="3"/>
            </p:cNvCxnSpPr>
            <p:nvPr/>
          </p:nvCxnSpPr>
          <p:spPr>
            <a:xfrm flipH="1">
              <a:off x="2233965" y="2878214"/>
              <a:ext cx="412802" cy="205413"/>
            </a:xfrm>
            <a:prstGeom prst="line">
              <a:avLst/>
            </a:prstGeom>
            <a:ln w="12700" cmpd="sng">
              <a:solidFill>
                <a:srgbClr val="6699FF"/>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38" idx="0"/>
              <a:endCxn id="37" idx="2"/>
            </p:cNvCxnSpPr>
            <p:nvPr/>
          </p:nvCxnSpPr>
          <p:spPr>
            <a:xfrm flipV="1">
              <a:off x="3109743" y="4951038"/>
              <a:ext cx="1067398" cy="465281"/>
            </a:xfrm>
            <a:prstGeom prst="line">
              <a:avLst/>
            </a:prstGeom>
            <a:ln w="1270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a:stCxn id="33" idx="1"/>
              <a:endCxn id="156" idx="3"/>
            </p:cNvCxnSpPr>
            <p:nvPr/>
          </p:nvCxnSpPr>
          <p:spPr>
            <a:xfrm flipH="1">
              <a:off x="2474199" y="4267219"/>
              <a:ext cx="759349" cy="77774"/>
            </a:xfrm>
            <a:prstGeom prst="line">
              <a:avLst/>
            </a:prstGeom>
            <a:ln w="12700" cmpd="sng">
              <a:solidFill>
                <a:srgbClr val="6699FF"/>
              </a:solidFill>
            </a:ln>
            <a:effectLst/>
          </p:spPr>
          <p:style>
            <a:lnRef idx="2">
              <a:schemeClr val="accent1"/>
            </a:lnRef>
            <a:fillRef idx="0">
              <a:schemeClr val="accent1"/>
            </a:fillRef>
            <a:effectRef idx="1">
              <a:schemeClr val="accent1"/>
            </a:effectRef>
            <a:fontRef idx="minor">
              <a:schemeClr val="tx1"/>
            </a:fontRef>
          </p:style>
        </p:cxnSp>
        <p:cxnSp>
          <p:nvCxnSpPr>
            <p:cNvPr id="212" name="Straight Connector 211"/>
            <p:cNvCxnSpPr>
              <a:stCxn id="37" idx="1"/>
              <a:endCxn id="156" idx="3"/>
            </p:cNvCxnSpPr>
            <p:nvPr/>
          </p:nvCxnSpPr>
          <p:spPr>
            <a:xfrm flipH="1" flipV="1">
              <a:off x="2474199" y="4344993"/>
              <a:ext cx="1358105" cy="452459"/>
            </a:xfrm>
            <a:prstGeom prst="line">
              <a:avLst/>
            </a:prstGeom>
            <a:ln w="12700" cmpd="sng">
              <a:solidFill>
                <a:srgbClr val="6699FF"/>
              </a:solidFill>
            </a:ln>
            <a:effectLst/>
          </p:spPr>
          <p:style>
            <a:lnRef idx="2">
              <a:schemeClr val="accent1"/>
            </a:lnRef>
            <a:fillRef idx="0">
              <a:schemeClr val="accent1"/>
            </a:fillRef>
            <a:effectRef idx="1">
              <a:schemeClr val="accent1"/>
            </a:effectRef>
            <a:fontRef idx="minor">
              <a:schemeClr val="tx1"/>
            </a:fontRef>
          </p:style>
        </p:cxnSp>
      </p:grpSp>
      <p:sp>
        <p:nvSpPr>
          <p:cNvPr id="47" name="Title 1"/>
          <p:cNvSpPr txBox="1">
            <a:spLocks/>
          </p:cNvSpPr>
          <p:nvPr/>
        </p:nvSpPr>
        <p:spPr>
          <a:xfrm>
            <a:off x="926333" y="196250"/>
            <a:ext cx="8305800" cy="617261"/>
          </a:xfrm>
          <a:prstGeom prst="rect">
            <a:avLst/>
          </a:prstGeom>
        </p:spPr>
        <p:txBody>
          <a:bodyPr/>
          <a:lstStyle/>
          <a:p>
            <a:pPr algn="ctr" defTabSz="914400">
              <a:spcBef>
                <a:spcPct val="0"/>
              </a:spcBef>
              <a:defRPr/>
            </a:pPr>
            <a:r>
              <a:rPr lang="en-US" sz="2800" b="1" dirty="0">
                <a:solidFill>
                  <a:prstClr val="black"/>
                </a:solidFill>
              </a:rPr>
              <a:t>Integration of Species-Specific Ontologies</a:t>
            </a:r>
          </a:p>
        </p:txBody>
      </p:sp>
      <p:pic>
        <p:nvPicPr>
          <p:cNvPr id="48" name="Picture 47" descr="Planteome_logo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952" y="106163"/>
            <a:ext cx="1372254" cy="707348"/>
          </a:xfrm>
          <a:prstGeom prst="rect">
            <a:avLst/>
          </a:prstGeom>
        </p:spPr>
      </p:pic>
      <p:pic>
        <p:nvPicPr>
          <p:cNvPr id="3" name="Picture 2" descr="Crop Ontology_logo.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21" y="5526806"/>
            <a:ext cx="2313861" cy="1030744"/>
          </a:xfrm>
          <a:prstGeom prst="rect">
            <a:avLst/>
          </a:prstGeom>
        </p:spPr>
      </p:pic>
      <p:sp>
        <p:nvSpPr>
          <p:cNvPr id="5" name="TextBox 4"/>
          <p:cNvSpPr txBox="1"/>
          <p:nvPr/>
        </p:nvSpPr>
        <p:spPr>
          <a:xfrm flipH="1">
            <a:off x="165788" y="3362398"/>
            <a:ext cx="1481666" cy="369332"/>
          </a:xfrm>
          <a:prstGeom prst="rect">
            <a:avLst/>
          </a:prstGeom>
          <a:noFill/>
        </p:spPr>
        <p:txBody>
          <a:bodyPr wrap="square" rtlCol="0">
            <a:spAutoFit/>
          </a:bodyPr>
          <a:lstStyle/>
          <a:p>
            <a:r>
              <a:rPr lang="en-US" dirty="0"/>
              <a:t>Relationships:</a:t>
            </a:r>
          </a:p>
        </p:txBody>
      </p:sp>
      <p:sp>
        <p:nvSpPr>
          <p:cNvPr id="6" name="TextBox 5"/>
          <p:cNvSpPr txBox="1"/>
          <p:nvPr/>
        </p:nvSpPr>
        <p:spPr>
          <a:xfrm>
            <a:off x="722114" y="3833588"/>
            <a:ext cx="471503" cy="307777"/>
          </a:xfrm>
          <a:prstGeom prst="rect">
            <a:avLst/>
          </a:prstGeom>
          <a:noFill/>
        </p:spPr>
        <p:txBody>
          <a:bodyPr wrap="none" rtlCol="0">
            <a:spAutoFit/>
          </a:bodyPr>
          <a:lstStyle/>
          <a:p>
            <a:r>
              <a:rPr lang="en-US" sz="1400" dirty="0"/>
              <a:t>is_a</a:t>
            </a:r>
          </a:p>
        </p:txBody>
      </p:sp>
      <p:sp>
        <p:nvSpPr>
          <p:cNvPr id="7" name="TextBox 6"/>
          <p:cNvSpPr txBox="1"/>
          <p:nvPr/>
        </p:nvSpPr>
        <p:spPr>
          <a:xfrm>
            <a:off x="1901278" y="5109943"/>
            <a:ext cx="950939" cy="307777"/>
          </a:xfrm>
          <a:prstGeom prst="rect">
            <a:avLst/>
          </a:prstGeom>
          <a:noFill/>
        </p:spPr>
        <p:txBody>
          <a:bodyPr wrap="none" rtlCol="0">
            <a:spAutoFit/>
          </a:bodyPr>
          <a:lstStyle/>
          <a:p>
            <a:r>
              <a:rPr lang="en-US" sz="1400" dirty="0"/>
              <a:t>inheres_in</a:t>
            </a:r>
          </a:p>
        </p:txBody>
      </p:sp>
      <p:cxnSp>
        <p:nvCxnSpPr>
          <p:cNvPr id="57" name="Straight Connector 56"/>
          <p:cNvCxnSpPr/>
          <p:nvPr/>
        </p:nvCxnSpPr>
        <p:spPr>
          <a:xfrm flipV="1">
            <a:off x="1363133" y="3787721"/>
            <a:ext cx="818168" cy="184665"/>
          </a:xfrm>
          <a:prstGeom prst="line">
            <a:avLst/>
          </a:prstGeom>
          <a:ln w="12700" cmpd="sng">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V="1">
            <a:off x="2868647" y="4808965"/>
            <a:ext cx="824575" cy="365172"/>
          </a:xfrm>
          <a:prstGeom prst="line">
            <a:avLst/>
          </a:prstGeom>
          <a:ln w="12700" cmpd="sng">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6832600" y="2602396"/>
            <a:ext cx="1536700" cy="646331"/>
          </a:xfrm>
          <a:prstGeom prst="rect">
            <a:avLst/>
          </a:prstGeom>
          <a:noFill/>
        </p:spPr>
        <p:txBody>
          <a:bodyPr wrap="square" rtlCol="0">
            <a:spAutoFit/>
          </a:bodyPr>
          <a:lstStyle/>
          <a:p>
            <a:r>
              <a:rPr lang="en-US" dirty="0"/>
              <a:t>Trait qualities from PATO</a:t>
            </a:r>
          </a:p>
        </p:txBody>
      </p:sp>
      <p:sp>
        <p:nvSpPr>
          <p:cNvPr id="76" name="TextBox 75"/>
          <p:cNvSpPr txBox="1"/>
          <p:nvPr/>
        </p:nvSpPr>
        <p:spPr>
          <a:xfrm>
            <a:off x="165787" y="1423713"/>
            <a:ext cx="1884550" cy="923330"/>
          </a:xfrm>
          <a:prstGeom prst="rect">
            <a:avLst/>
          </a:prstGeom>
          <a:noFill/>
        </p:spPr>
        <p:txBody>
          <a:bodyPr wrap="square" rtlCol="0">
            <a:spAutoFit/>
          </a:bodyPr>
          <a:lstStyle/>
          <a:p>
            <a:r>
              <a:rPr lang="en-US" dirty="0"/>
              <a:t>Entities from Plant Ontology or Gene Ontology</a:t>
            </a:r>
          </a:p>
        </p:txBody>
      </p:sp>
      <p:sp>
        <p:nvSpPr>
          <p:cNvPr id="4" name="Rectangle 3"/>
          <p:cNvSpPr/>
          <p:nvPr/>
        </p:nvSpPr>
        <p:spPr>
          <a:xfrm>
            <a:off x="2879208" y="4749443"/>
            <a:ext cx="4515339" cy="1594999"/>
          </a:xfrm>
          <a:prstGeom prst="rect">
            <a:avLst/>
          </a:prstGeom>
          <a:noFill/>
          <a:ln w="254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2325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1720</TotalTime>
  <Words>1264</Words>
  <Application>Microsoft Macintosh PowerPoint</Application>
  <PresentationFormat>On-screen Show (4:3)</PresentationFormat>
  <Paragraphs>256</Paragraphs>
  <Slides>17</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The Plant Trait Ontology Links Wheat Traits for Crop Improvement and Genomics</vt:lpstr>
      <vt:lpstr>Goals of the Planteome Project:</vt:lpstr>
      <vt:lpstr>Planteome Database 4.0</vt:lpstr>
      <vt:lpstr>Reference Ontologies for Plants</vt:lpstr>
      <vt:lpstr>Plant Trait Ontology</vt:lpstr>
      <vt:lpstr>Planteome Trait ontology terms are linked to data from multiple species</vt:lpstr>
      <vt:lpstr>PowerPoint Presentation</vt:lpstr>
      <vt:lpstr>Automated Mapping is based on Design Patterns For example: Entity-Quality pattern</vt:lpstr>
      <vt:lpstr>PowerPoint Presentation</vt:lpstr>
      <vt:lpstr>PowerPoint Presentation</vt:lpstr>
      <vt:lpstr>Trait data at GrainGenes for wheat, barley and other small grains</vt:lpstr>
      <vt:lpstr>TO and CO Annotations: Reaction to stem rust trait</vt:lpstr>
      <vt:lpstr>Practical tools for ontology development and collaboration- Planteome is available on GitHub</vt:lpstr>
      <vt:lpstr>Getting Involved:  How can you contribute and utilize these resources?</vt:lpstr>
      <vt:lpstr>PowerPoint Presentation</vt:lpstr>
      <vt:lpstr>PowerPoint Presentation</vt:lpstr>
      <vt:lpstr>Useful links:</vt:lpstr>
    </vt:vector>
  </TitlesOfParts>
  <Company>Oregon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 jaiswal</dc:creator>
  <cp:lastModifiedBy>Cooper, Laurel</cp:lastModifiedBy>
  <cp:revision>145</cp:revision>
  <dcterms:created xsi:type="dcterms:W3CDTF">2018-01-15T01:08:45Z</dcterms:created>
  <dcterms:modified xsi:type="dcterms:W3CDTF">2020-09-16T22:36:45Z</dcterms:modified>
</cp:coreProperties>
</file>