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93" r:id="rId2"/>
    <p:sldId id="495" r:id="rId3"/>
    <p:sldId id="497" r:id="rId4"/>
    <p:sldId id="304" r:id="rId5"/>
    <p:sldId id="299" r:id="rId6"/>
    <p:sldId id="499" r:id="rId7"/>
    <p:sldId id="317" r:id="rId8"/>
    <p:sldId id="324" r:id="rId9"/>
    <p:sldId id="319" r:id="rId10"/>
    <p:sldId id="330" r:id="rId11"/>
    <p:sldId id="320" r:id="rId12"/>
    <p:sldId id="494" r:id="rId13"/>
    <p:sldId id="49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271" autoAdjust="0"/>
  </p:normalViewPr>
  <p:slideViewPr>
    <p:cSldViewPr snapToGrid="0" snapToObjects="1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F5E94-287B-B844-A5AE-98927E5ED62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B688-06EC-1D4D-AA90-61B4A852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4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the introduction. 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the Agronomy Ontology. First let me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688-06EC-1D4D-AA90-61B4A85230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688-06EC-1D4D-AA90-61B4A85230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17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B7CC1A-419B-4186-ADE6-DBC83FA9E8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286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7CC1A-419B-4186-ADE6-DBC83FA9E8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50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688-06EC-1D4D-AA90-61B4A85230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7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B7CC1A-419B-4186-ADE6-DBC83FA9E8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87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688-06EC-1D4D-AA90-61B4A85230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7CC1A-419B-4186-ADE6-DBC83FA9E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9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B7CC1A-419B-4186-ADE6-DBC83FA9E8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656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688-06EC-1D4D-AA90-61B4A85230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B7CC1A-419B-4186-ADE6-DBC83FA9E8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850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688-06EC-1D4D-AA90-61B4A85230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3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688-06EC-1D4D-AA90-61B4A85230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4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273D-7FD1-44C8-A08C-0A4A374FD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2CB6A-60BF-47C8-9366-5EC97EF1E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FF28E-4081-4D53-A4B4-8E65A462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7th April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6173-C01C-46B5-B08D-F6B06A64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WEBINAR SERIES: All about the Ontologies CoP’s  products and their uses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1B8A-D215-4C9B-8E0D-029B2D5B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4B3-46FB-4D28-AF83-98126A2AD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CA0E-69CB-47BF-9296-2852DE4A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141D7-8B18-4061-8C60-933421AD8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D5FF-872E-43BB-8134-0D6F6D6E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7th April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73D81-FFAD-4042-9B93-60D5DB8E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WEBINAR SERIES: All about the Ontologies CoP’s  products and their uses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7828-9E9A-46A0-B876-FD6C15D8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4B3-46FB-4D28-AF83-98126A2AD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7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5B490-9D5B-402A-A48E-0CE9D4A93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351BC-4310-4F13-852E-F2229EEAC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E653-DE33-4E99-8CEF-6BAFD39A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7th April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06B3-F87E-4AD7-9245-7055576C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WEBINAR SERIES: All about the Ontologies CoP’s  products and their uses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825C6-F680-4BF6-820B-D5EEDDCC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4B3-46FB-4D28-AF83-98126A2AD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0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6938-45E1-4195-94B7-505A5522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rgbClr val="F78D0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153D-37DA-4178-BB6A-421ECD2F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72727"/>
                </a:solidFill>
              </a:defRPr>
            </a:lvl1pPr>
            <a:lvl2pPr>
              <a:defRPr>
                <a:solidFill>
                  <a:srgbClr val="272727"/>
                </a:solidFill>
              </a:defRPr>
            </a:lvl2pPr>
            <a:lvl3pPr>
              <a:defRPr>
                <a:solidFill>
                  <a:srgbClr val="272727"/>
                </a:solidFill>
              </a:defRPr>
            </a:lvl3pPr>
            <a:lvl4pPr>
              <a:defRPr>
                <a:solidFill>
                  <a:srgbClr val="272727"/>
                </a:solidFill>
              </a:defRPr>
            </a:lvl4pPr>
            <a:lvl5pPr>
              <a:defRPr>
                <a:solidFill>
                  <a:srgbClr val="27272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8BC0F-C57E-409C-B8B6-29D4E6BF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7th April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3D82-A69D-49BA-AB1E-E19D781C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WEBINAR SERIES: All about the Ontologies CoP’s  products and their uses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38C7-5C9D-4840-8602-5505E3A7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4B3-46FB-4D28-AF83-98126A2AD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6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C6B0-A171-4903-8300-4D2D169F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A961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CC6F7-D688-410D-8D7E-D5525E13C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7BF6-DDCF-4706-9374-F726FED8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7th April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D569-EFB6-4882-83AF-FBCAC00B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WEBINAR SERIES: All about the Ontologies CoP’s  products and their uses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DE01-46BA-444D-8E20-C6578667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4B3-46FB-4D28-AF83-98126A2AD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8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08E8-E939-413F-AC5A-5E77B3D4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rgbClr val="FA961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609F9-FA4F-41C6-A3EC-3E5CF866C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2665F-9558-4F25-877A-5DB9D1650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C19CB-D220-4A6D-93EC-C829A68E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7th April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BB219-3C66-4DFF-8038-26FAB79C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WEBINAR SERIES: All about the Ontologies CoP’s  products and their uses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60880-6323-4BA0-B5BC-299ACCD8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4B3-46FB-4D28-AF83-98126A2AD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4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DD13-935C-419F-B082-C38AE9C9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FA961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3054F-D2CA-4AE4-97E7-840C0B693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40D17-1EC1-4B97-AD23-52A4C5EE9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5C3AE-9116-406B-81F7-67EC9F3AB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4B55A-757E-45D3-A3F2-29468AA3E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491C3-9876-433B-B72B-A5F345EE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7th April 2020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1B113-2560-43D8-817A-928F4D84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WEBINAR SERIES: All about the Ontologies CoP’s  products and their uses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6CF89-53B4-4607-9C96-64964646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4B3-46FB-4D28-AF83-98126A2AD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0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8187-7880-48A6-A465-87315F28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58A6E-083F-4453-BE4B-A55EEC4C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7th April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62DAA-839E-4698-B50F-87F7CE03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WEBINAR SERIES: All about the Ontologies CoP’s  products and their 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F8B5C-D5CC-40C4-83AB-1B6FDE4A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4B3-46FB-4D28-AF83-98126A2AD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1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0E0E2-2978-4537-9D86-CFF76AFA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7th April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DA284-BB10-4694-81BB-3C287F87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WEBINAR SERIES: All about the Ontologies CoP’s  products and their 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B49D8-D4F7-4E94-AD34-39D40515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4B3-46FB-4D28-AF83-98126A2AD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2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3152-29D1-4249-922E-41D354C3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6567-2DBB-4F81-96E8-81EAD0684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A8478-EFBF-4E80-938C-F7A703695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415FE-B8F1-48FA-9182-392DD43C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7th April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FBAF7-185F-4670-926C-A4225473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WEBINAR SERIES: All about the Ontologies CoP’s  products and their uses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A7CDC-8A06-464E-892B-D9F45E18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4B3-46FB-4D28-AF83-98126A2AD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7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2D86-5769-471B-A9D3-179D8D70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89AC1-2823-407C-9DEB-CB9A259E6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AD7AB-A2A3-4F2D-B9DE-B4621F7A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E0110-C4FE-4E0E-87B1-76FB3A76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7th April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E8534-7887-4487-9016-5438620A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WEBINAR SERIES: All about the Ontologies CoP’s  products and their uses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9146F-ECF6-4DDC-9394-DF61EDC6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4B3-46FB-4D28-AF83-98126A2AD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9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2A249-A662-4C49-BDD7-6516A809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FB69-216B-49DD-BA6E-F83B2545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FC9F5-87F1-444F-93BC-048D01C0B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7th April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9EB4D-F205-4687-8310-0BFFE017C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WEBINAR SERIES: All about the Ontologies CoP’s  products and their uses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140A0-C322-4962-B545-A3B3DA238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6A4B3-46FB-4D28-AF83-98126A2AD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AgriculturalSemantics/agro/issu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E54E745-C9F3-46E2-ACB9-1E559426BC8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896" y="364190"/>
            <a:ext cx="2241959" cy="10702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013ED27-78FC-443B-9D69-A2060BB1859D}"/>
              </a:ext>
            </a:extLst>
          </p:cNvPr>
          <p:cNvSpPr txBox="1">
            <a:spLocks/>
          </p:cNvSpPr>
          <p:nvPr/>
        </p:nvSpPr>
        <p:spPr>
          <a:xfrm>
            <a:off x="1323975" y="2569844"/>
            <a:ext cx="9544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78D0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The Agronomy Ontology: A semantic layer to standardize agronomic data in farming systems research and development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FD36FF2-3121-460D-9C5A-CF9E7F67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16th </a:t>
            </a:r>
            <a:r>
              <a:rPr lang="fr-FR" dirty="0" err="1"/>
              <a:t>September</a:t>
            </a:r>
            <a:r>
              <a:rPr lang="fr-FR" dirty="0"/>
              <a:t> 2020</a:t>
            </a:r>
            <a:endParaRPr lang="en-US" dirty="0"/>
          </a:p>
        </p:txBody>
      </p:sp>
      <p:sp>
        <p:nvSpPr>
          <p:cNvPr id="8" name="Footer Placeholder 11">
            <a:extLst>
              <a:ext uri="{FF2B5EF4-FFF2-40B4-BE49-F238E27FC236}">
                <a16:creationId xmlns:a16="http://schemas.microsoft.com/office/drawing/2014/main" id="{A12FCA7D-2F65-45CD-918F-30BF0839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94385" cy="365125"/>
          </a:xfrm>
        </p:spPr>
        <p:txBody>
          <a:bodyPr/>
          <a:lstStyle/>
          <a:p>
            <a:r>
              <a:rPr lang="en-US" dirty="0"/>
              <a:t>ICBO Workshop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E3434-1356-4332-8585-4ACFC8043833}"/>
              </a:ext>
            </a:extLst>
          </p:cNvPr>
          <p:cNvSpPr txBox="1"/>
          <p:nvPr/>
        </p:nvSpPr>
        <p:spPr>
          <a:xfrm>
            <a:off x="2554646" y="4073460"/>
            <a:ext cx="708270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272727"/>
                </a:solidFill>
              </a:rPr>
              <a:t>Céline Aubert</a:t>
            </a:r>
          </a:p>
          <a:p>
            <a:pPr lvl="0" algn="ctr"/>
            <a:r>
              <a:rPr lang="en-US" sz="1600" dirty="0"/>
              <a:t>AgrO curator </a:t>
            </a:r>
          </a:p>
          <a:p>
            <a:pPr lvl="0" algn="ctr"/>
            <a:r>
              <a:rPr lang="en-US" sz="1600" dirty="0" err="1"/>
              <a:t>AgroFIMS</a:t>
            </a:r>
            <a:r>
              <a:rPr lang="en-US" sz="1600" dirty="0"/>
              <a:t> project coordinator</a:t>
            </a:r>
            <a:br>
              <a:rPr lang="en-US" sz="1600" dirty="0"/>
            </a:br>
            <a:r>
              <a:rPr lang="en-US" sz="1600" dirty="0"/>
              <a:t>Consultant at IFPRI</a:t>
            </a:r>
          </a:p>
          <a:p>
            <a:pPr lvl="0" algn="ctr"/>
            <a:endParaRPr lang="en-US" dirty="0">
              <a:solidFill>
                <a:srgbClr val="272727"/>
              </a:solidFill>
            </a:endParaRPr>
          </a:p>
          <a:p>
            <a:pPr lvl="0" algn="ctr"/>
            <a:r>
              <a:rPr lang="en-US" dirty="0">
                <a:solidFill>
                  <a:srgbClr val="272727"/>
                </a:solidFill>
              </a:rPr>
              <a:t>Co authors: Marie-Angélique Laporte, Elizabeth Arnaud, Medha Devare</a:t>
            </a:r>
          </a:p>
          <a:p>
            <a:pPr algn="ctr"/>
            <a:endParaRPr lang="en-US" sz="1400" dirty="0">
              <a:solidFill>
                <a:srgbClr val="272727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11B8E-26C0-4CF0-8677-D28485200815}"/>
              </a:ext>
            </a:extLst>
          </p:cNvPr>
          <p:cNvSpPr/>
          <p:nvPr/>
        </p:nvSpPr>
        <p:spPr>
          <a:xfrm>
            <a:off x="9688749" y="0"/>
            <a:ext cx="2503251" cy="1167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33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EDF30-8CBF-8943-9235-5DF2F011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AgrO</a:t>
            </a:r>
            <a:r>
              <a:rPr lang="en-US" dirty="0"/>
              <a:t> content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3589AC-D2D9-CC47-A392-92414F293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" y="1495584"/>
            <a:ext cx="4635500" cy="45327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2BC2E0-2D14-5747-85B2-0B3360FB5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239373"/>
            <a:ext cx="3543300" cy="2184400"/>
          </a:xfrm>
          <a:prstGeom prst="rect">
            <a:avLst/>
          </a:prstGeom>
        </p:spPr>
      </p:pic>
      <p:pic>
        <p:nvPicPr>
          <p:cNvPr id="13" name="Image 1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59F3211E-79BA-AD4C-84F6-264B7CAE8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280" y="0"/>
            <a:ext cx="5168900" cy="58547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21B9B3E-FE1B-2C43-B15B-AACFC14951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54" y="1969992"/>
            <a:ext cx="3933192" cy="4840140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6525EB04-7331-BB4D-AF9C-910C2E01D15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4910" y="6356350"/>
            <a:ext cx="907090" cy="365126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9D2964C-BA33-4EBF-84D8-FEAB9C8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16th </a:t>
            </a:r>
            <a:r>
              <a:rPr lang="fr-FR" dirty="0" err="1"/>
              <a:t>September</a:t>
            </a:r>
            <a:r>
              <a:rPr lang="fr-FR" dirty="0"/>
              <a:t> 2020</a:t>
            </a:r>
            <a:endParaRPr lang="en-US" dirty="0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EDD59593-9B4A-4E0C-AD09-7D5B54D5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94385" cy="365125"/>
          </a:xfrm>
        </p:spPr>
        <p:txBody>
          <a:bodyPr/>
          <a:lstStyle/>
          <a:p>
            <a:r>
              <a:rPr lang="en-US" dirty="0"/>
              <a:t>ICBO Workshop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A9F4B87-3155-4A49-BE72-5CD8BBCBC479}"/>
              </a:ext>
            </a:extLst>
          </p:cNvPr>
          <p:cNvSpPr txBox="1">
            <a:spLocks/>
          </p:cNvSpPr>
          <p:nvPr/>
        </p:nvSpPr>
        <p:spPr>
          <a:xfrm>
            <a:off x="968874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Céline Aubert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F38F-F596-4120-A469-ED0CF360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881"/>
            <a:ext cx="10515600" cy="1325563"/>
          </a:xfrm>
        </p:spPr>
        <p:txBody>
          <a:bodyPr/>
          <a:lstStyle/>
          <a:p>
            <a:r>
              <a:rPr lang="fr-FR"/>
              <a:t>AgrO maintenance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DF8BD-6140-4FF9-91FF-7D6EA760CC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4910" y="6356350"/>
            <a:ext cx="907090" cy="3651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59883C-F539-4FC8-A961-D1052E5BB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92"/>
          <a:stretch/>
        </p:blipFill>
        <p:spPr>
          <a:xfrm>
            <a:off x="4586678" y="4023360"/>
            <a:ext cx="2775156" cy="84635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4F76FEA-1630-4AF7-88D7-0BF8B6AA4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973" y="3600527"/>
            <a:ext cx="1578024" cy="149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4200A6-4E12-4FA2-90E1-736E31E0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78" y="3474982"/>
            <a:ext cx="1748361" cy="174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6DCCAD-4C48-4028-932D-91F50F5C4367}"/>
              </a:ext>
            </a:extLst>
          </p:cNvPr>
          <p:cNvSpPr/>
          <p:nvPr/>
        </p:nvSpPr>
        <p:spPr>
          <a:xfrm>
            <a:off x="4485379" y="2412276"/>
            <a:ext cx="2630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Ontology </a:t>
            </a: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builder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81DB28-B0CF-428D-BD9F-43CECA8F0CD8}"/>
              </a:ext>
            </a:extLst>
          </p:cNvPr>
          <p:cNvSpPr/>
          <p:nvPr/>
        </p:nvSpPr>
        <p:spPr>
          <a:xfrm>
            <a:off x="8707675" y="2189432"/>
            <a:ext cx="29606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Ontology </a:t>
            </a: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publisher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Issues tracker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10FA0-9B3E-4A3D-9CFF-3DED953BA030}"/>
              </a:ext>
            </a:extLst>
          </p:cNvPr>
          <p:cNvSpPr/>
          <p:nvPr/>
        </p:nvSpPr>
        <p:spPr>
          <a:xfrm>
            <a:off x="375576" y="2196832"/>
            <a:ext cx="28809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Follows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OBO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Foundry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principles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008225-0B27-1A44-AEFB-46E033209E7D}"/>
              </a:ext>
            </a:extLst>
          </p:cNvPr>
          <p:cNvSpPr txBox="1"/>
          <p:nvPr/>
        </p:nvSpPr>
        <p:spPr>
          <a:xfrm>
            <a:off x="9183383" y="5223343"/>
            <a:ext cx="200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hlinkClick r:id="rId7"/>
              </a:rPr>
              <a:t>https://github.com/AgriculturalSemantics/agro/issues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AF8CFF-0E81-4ADF-BED4-EC6901AEA78A}"/>
              </a:ext>
            </a:extLst>
          </p:cNvPr>
          <p:cNvSpPr/>
          <p:nvPr/>
        </p:nvSpPr>
        <p:spPr>
          <a:xfrm>
            <a:off x="11353800" y="0"/>
            <a:ext cx="838200" cy="974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1F7F312-3AD7-4BC4-B27E-56F4DFBB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16th </a:t>
            </a:r>
            <a:r>
              <a:rPr lang="fr-FR" dirty="0" err="1"/>
              <a:t>September</a:t>
            </a:r>
            <a:r>
              <a:rPr lang="fr-FR" dirty="0"/>
              <a:t> 2020</a:t>
            </a:r>
            <a:endParaRPr lang="en-US" dirty="0"/>
          </a:p>
        </p:txBody>
      </p:sp>
      <p:sp>
        <p:nvSpPr>
          <p:cNvPr id="14" name="Footer Placeholder 11">
            <a:extLst>
              <a:ext uri="{FF2B5EF4-FFF2-40B4-BE49-F238E27FC236}">
                <a16:creationId xmlns:a16="http://schemas.microsoft.com/office/drawing/2014/main" id="{920731CD-CF25-4D1B-A789-1A607BE7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94385" cy="365125"/>
          </a:xfrm>
        </p:spPr>
        <p:txBody>
          <a:bodyPr/>
          <a:lstStyle/>
          <a:p>
            <a:r>
              <a:rPr lang="en-US" dirty="0"/>
              <a:t>ICBO Workshop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58EEF70-5DBD-4A85-A78F-5E498C1D1907}"/>
              </a:ext>
            </a:extLst>
          </p:cNvPr>
          <p:cNvSpPr txBox="1">
            <a:spLocks/>
          </p:cNvSpPr>
          <p:nvPr/>
        </p:nvSpPr>
        <p:spPr>
          <a:xfrm>
            <a:off x="968874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Céline Aubert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1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A39F-6496-413D-AA2C-AF30276C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Acknowledgments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C1FB-982A-4933-AEDD-6A7878953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640" y="1636901"/>
            <a:ext cx="5812223" cy="45174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000" b="1" u="sng" dirty="0" err="1"/>
              <a:t>Core</a:t>
            </a:r>
            <a:r>
              <a:rPr lang="fr-FR" sz="2000" b="1" u="sng" dirty="0"/>
              <a:t> team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err="1"/>
              <a:t>Marie-Angélique</a:t>
            </a:r>
            <a:r>
              <a:rPr lang="fr-FR" sz="2000" dirty="0"/>
              <a:t> Laporte – AgrO </a:t>
            </a:r>
            <a:r>
              <a:rPr lang="fr-FR" sz="2000" dirty="0" err="1"/>
              <a:t>developer</a:t>
            </a:r>
            <a:r>
              <a:rPr lang="fr-FR" sz="2000" dirty="0"/>
              <a:t> -Alliance </a:t>
            </a:r>
            <a:r>
              <a:rPr lang="fr-FR" sz="2000" dirty="0" err="1"/>
              <a:t>Bioveristy</a:t>
            </a:r>
            <a:r>
              <a:rPr lang="fr-FR" sz="2000" dirty="0"/>
              <a:t>-CIAT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/>
              <a:t>Céline Aubert – AgrO </a:t>
            </a:r>
            <a:r>
              <a:rPr lang="fr-FR" sz="2000" dirty="0" err="1"/>
              <a:t>developer</a:t>
            </a:r>
            <a:r>
              <a:rPr lang="fr-FR" sz="2000" dirty="0"/>
              <a:t> and </a:t>
            </a:r>
            <a:r>
              <a:rPr lang="fr-FR" sz="2000" dirty="0" err="1"/>
              <a:t>curator</a:t>
            </a:r>
            <a:r>
              <a:rPr lang="fr-FR" sz="2000" dirty="0"/>
              <a:t> - IFPRI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/>
              <a:t>Elizabeth Arnaud – Project </a:t>
            </a:r>
            <a:r>
              <a:rPr lang="fr-FR" sz="2000" dirty="0" err="1"/>
              <a:t>co</a:t>
            </a:r>
            <a:r>
              <a:rPr lang="fr-FR" sz="2000" dirty="0"/>
              <a:t>-lead  – Alliance Bioversity- CIAT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/>
              <a:t>Medha Devare – Project lead - IFPRI</a:t>
            </a:r>
            <a:endParaRPr lang="fr-F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629A40-4320-43F5-B208-5262942AC2F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4910" y="6468894"/>
            <a:ext cx="907090" cy="365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87EC2A-9986-464E-AF6C-7990B7BE0679}"/>
              </a:ext>
            </a:extLst>
          </p:cNvPr>
          <p:cNvSpPr txBox="1"/>
          <p:nvPr/>
        </p:nvSpPr>
        <p:spPr>
          <a:xfrm>
            <a:off x="6286525" y="1481818"/>
            <a:ext cx="5634317" cy="466127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000" b="1" u="sng" dirty="0" err="1"/>
              <a:t>Contributors</a:t>
            </a:r>
            <a:endParaRPr lang="fr-FR" sz="2000" b="1" u="sng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/>
              <a:t>Pier Luigi </a:t>
            </a:r>
            <a:r>
              <a:rPr lang="fr-FR" sz="2000" dirty="0" err="1"/>
              <a:t>Buttigeg</a:t>
            </a:r>
            <a:r>
              <a:rPr lang="fr-FR" sz="2000" dirty="0"/>
              <a:t> – ENVO -  Alfred Wegener Institute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/>
              <a:t>Chris </a:t>
            </a:r>
            <a:r>
              <a:rPr lang="fr-FR" sz="2000" dirty="0" err="1"/>
              <a:t>Mungall</a:t>
            </a:r>
            <a:r>
              <a:rPr lang="fr-FR" sz="2000" dirty="0"/>
              <a:t> – </a:t>
            </a:r>
            <a:r>
              <a:rPr lang="fr-FR" sz="2000" dirty="0" err="1"/>
              <a:t>Berkley</a:t>
            </a:r>
            <a:r>
              <a:rPr lang="fr-FR" sz="2000" dirty="0"/>
              <a:t> </a:t>
            </a:r>
            <a:r>
              <a:rPr lang="fr-FR" sz="2000" dirty="0" err="1"/>
              <a:t>Lab</a:t>
            </a:r>
            <a:endParaRPr lang="fr-F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/>
              <a:t>Richard </a:t>
            </a:r>
            <a:r>
              <a:rPr lang="fr-FR" sz="2000" dirty="0" err="1"/>
              <a:t>Ostler</a:t>
            </a:r>
            <a:r>
              <a:rPr lang="fr-FR" sz="2000" dirty="0"/>
              <a:t> - </a:t>
            </a:r>
            <a:r>
              <a:rPr lang="fr-FR" sz="2000" dirty="0" err="1"/>
              <a:t>Rothamsted</a:t>
            </a:r>
            <a:r>
              <a:rPr lang="fr-FR" sz="2000" dirty="0"/>
              <a:t> </a:t>
            </a:r>
            <a:r>
              <a:rPr lang="fr-FR" sz="2000" dirty="0" err="1"/>
              <a:t>Research</a:t>
            </a:r>
            <a:endParaRPr lang="fr-F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/>
              <a:t>Damion </a:t>
            </a:r>
            <a:r>
              <a:rPr lang="fr-FR" sz="2000" dirty="0" err="1"/>
              <a:t>Dooley</a:t>
            </a:r>
            <a:r>
              <a:rPr lang="fr-FR" sz="2000" dirty="0"/>
              <a:t> - </a:t>
            </a:r>
            <a:r>
              <a:rPr lang="fr-FR" sz="2000" dirty="0" err="1"/>
              <a:t>FoodOn</a:t>
            </a:r>
            <a:r>
              <a:rPr lang="fr-FR" sz="2000" dirty="0"/>
              <a:t> - </a:t>
            </a:r>
            <a:r>
              <a:rPr lang="fr-FR" sz="2000" dirty="0" err="1"/>
              <a:t>University</a:t>
            </a:r>
            <a:r>
              <a:rPr lang="fr-FR" sz="2000" dirty="0"/>
              <a:t> of British Columbia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/>
              <a:t>Cheryl Porter - ICASA - </a:t>
            </a:r>
            <a:r>
              <a:rPr lang="fr-FR" sz="2000" dirty="0" err="1"/>
              <a:t>University</a:t>
            </a:r>
            <a:r>
              <a:rPr lang="fr-FR" sz="2000" dirty="0"/>
              <a:t> of Florida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/>
              <a:t>Jeffrey White - ICASA - </a:t>
            </a:r>
            <a:r>
              <a:rPr lang="fr-FR" sz="2000" dirty="0" err="1"/>
              <a:t>University</a:t>
            </a:r>
            <a:r>
              <a:rPr lang="fr-FR" sz="2000" dirty="0"/>
              <a:t> of Florida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/>
              <a:t>Léo Valette – Bioversity International (2015)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263CE-8838-4449-BB9E-E3B44A9C858F}"/>
              </a:ext>
            </a:extLst>
          </p:cNvPr>
          <p:cNvSpPr/>
          <p:nvPr/>
        </p:nvSpPr>
        <p:spPr>
          <a:xfrm>
            <a:off x="11284909" y="45873"/>
            <a:ext cx="635933" cy="974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8393F37-97B8-4E68-9306-50F78F86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16th </a:t>
            </a:r>
            <a:r>
              <a:rPr lang="fr-FR" dirty="0" err="1"/>
              <a:t>September</a:t>
            </a:r>
            <a:r>
              <a:rPr lang="fr-FR" dirty="0"/>
              <a:t> 2020</a:t>
            </a:r>
            <a:endParaRPr lang="en-US" dirty="0"/>
          </a:p>
        </p:txBody>
      </p:sp>
      <p:sp>
        <p:nvSpPr>
          <p:cNvPr id="15" name="Footer Placeholder 11">
            <a:extLst>
              <a:ext uri="{FF2B5EF4-FFF2-40B4-BE49-F238E27FC236}">
                <a16:creationId xmlns:a16="http://schemas.microsoft.com/office/drawing/2014/main" id="{E866656D-CD81-4308-9A3C-3E8C8948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94385" cy="365125"/>
          </a:xfrm>
        </p:spPr>
        <p:txBody>
          <a:bodyPr/>
          <a:lstStyle/>
          <a:p>
            <a:r>
              <a:rPr lang="en-US" dirty="0"/>
              <a:t>ICBO Workshop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C729BA9B-67A1-4C5A-B998-0959E0781367}"/>
              </a:ext>
            </a:extLst>
          </p:cNvPr>
          <p:cNvSpPr txBox="1">
            <a:spLocks/>
          </p:cNvSpPr>
          <p:nvPr/>
        </p:nvSpPr>
        <p:spPr>
          <a:xfrm>
            <a:off x="968874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Céline Aubert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2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791D-B252-44B1-B107-D4ED2180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1754-6383-4C96-83CB-17BE6B5A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CD1BC-DBA6-4B5A-8744-1A5F63E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7th April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F3CF-890A-43DC-A24D-556E1F70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WEBINAR SERIES: All about the Ontologies CoP’s  products and their uses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6FE5C-2DAB-498B-9F38-A098E97885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5401" y="-25402"/>
            <a:ext cx="12319001" cy="690856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80D559C-3A9A-4FC3-828C-86FE6C4D87EC}"/>
              </a:ext>
            </a:extLst>
          </p:cNvPr>
          <p:cNvSpPr txBox="1">
            <a:spLocks/>
          </p:cNvSpPr>
          <p:nvPr/>
        </p:nvSpPr>
        <p:spPr>
          <a:xfrm>
            <a:off x="4196150" y="2780536"/>
            <a:ext cx="3799700" cy="1296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78D0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>
                <a:solidFill>
                  <a:schemeClr val="bg1"/>
                </a:solidFill>
                <a:latin typeface="+mn-lt"/>
              </a:rPr>
              <a:t>Thank you</a:t>
            </a:r>
            <a:endParaRPr lang="en-US" sz="6600" dirty="0">
              <a:solidFill>
                <a:schemeClr val="bg1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087204C-CC0D-4A60-B4EF-6A6CE6E4618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3447" y="4025397"/>
            <a:ext cx="1722539" cy="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1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F38F-F596-4120-A469-ED0CF360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74" y="67826"/>
            <a:ext cx="10515600" cy="1325563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DF8BD-6140-4FF9-91FF-7D6EA760CC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4910" y="6356350"/>
            <a:ext cx="907090" cy="3651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155A8E-E6BB-460B-B086-2C542A54DD86}"/>
              </a:ext>
            </a:extLst>
          </p:cNvPr>
          <p:cNvSpPr/>
          <p:nvPr/>
        </p:nvSpPr>
        <p:spPr>
          <a:xfrm>
            <a:off x="11441151" y="0"/>
            <a:ext cx="750849" cy="1167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97F28028-5981-4B21-9FCF-DCE4788F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69" y="1508767"/>
            <a:ext cx="11568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en-US" altLang="en-US" sz="2800" i="1" dirty="0">
                <a:solidFill>
                  <a:schemeClr val="bg2">
                    <a:lumMod val="25000"/>
                  </a:schemeClr>
                </a:solidFill>
              </a:rPr>
              <a:t>What does variation in crop response to fertilizer look like for Sub-Saharan Africa?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A531BA41-53AD-45A9-B03D-137CB77C9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60" y="2745429"/>
            <a:ext cx="11471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i="1" dirty="0">
                <a:solidFill>
                  <a:schemeClr val="bg2">
                    <a:lumMod val="25000"/>
                  </a:schemeClr>
                </a:solidFill>
              </a:rPr>
              <a:t>I need data for my crop model – to recommend sustainable intensification possibilities for west Africa.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93439980-C4BD-42AD-A8D0-D88DE674F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2" y="4294815"/>
            <a:ext cx="108712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i="1" dirty="0">
                <a:solidFill>
                  <a:schemeClr val="bg2">
                    <a:lumMod val="25000"/>
                  </a:schemeClr>
                </a:solidFill>
              </a:rPr>
              <a:t>I want to predict land use change between 2030 and 2050 at national and sub-national level in South Asia.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AE6F619-D4DB-4B78-8123-CE773E78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16th </a:t>
            </a:r>
            <a:r>
              <a:rPr lang="fr-FR" dirty="0" err="1"/>
              <a:t>September</a:t>
            </a:r>
            <a:r>
              <a:rPr lang="fr-FR" dirty="0"/>
              <a:t> 2020</a:t>
            </a:r>
            <a:endParaRPr lang="en-US" dirty="0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89570677-75FA-45FF-BA75-BFA93C08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94385" cy="365125"/>
          </a:xfrm>
        </p:spPr>
        <p:txBody>
          <a:bodyPr/>
          <a:lstStyle/>
          <a:p>
            <a:r>
              <a:rPr lang="en-US" dirty="0"/>
              <a:t>ICBO Workshop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2082D97-E0D3-423B-B3D2-51CF5A7EA2F4}"/>
              </a:ext>
            </a:extLst>
          </p:cNvPr>
          <p:cNvSpPr txBox="1">
            <a:spLocks/>
          </p:cNvSpPr>
          <p:nvPr/>
        </p:nvSpPr>
        <p:spPr>
          <a:xfrm>
            <a:off x="968874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Céline Aubert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3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6C246-230F-4329-935E-672DE763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WEBINAR SERIES: All about the Ontologies CoP’s  products and their uses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1F0E25-ACFE-4831-A4E0-F99E8107822C}"/>
              </a:ext>
            </a:extLst>
          </p:cNvPr>
          <p:cNvSpPr txBox="1">
            <a:spLocks/>
          </p:cNvSpPr>
          <p:nvPr/>
        </p:nvSpPr>
        <p:spPr>
          <a:xfrm>
            <a:off x="424774" y="678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78D0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Context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0FBF73-5BC6-4203-A34C-D072621F07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4910" y="6356350"/>
            <a:ext cx="907090" cy="3651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A40C6E-7026-4ED1-940F-230FCB45628D}"/>
              </a:ext>
            </a:extLst>
          </p:cNvPr>
          <p:cNvSpPr/>
          <p:nvPr/>
        </p:nvSpPr>
        <p:spPr>
          <a:xfrm>
            <a:off x="11353800" y="0"/>
            <a:ext cx="838200" cy="1167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A53FB-7E4D-42BF-9EEF-23CE58B72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128" y="974951"/>
            <a:ext cx="8005744" cy="5815223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710F1A0-AA64-4460-9C12-836D9378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1579" y="6356503"/>
            <a:ext cx="2743200" cy="365125"/>
          </a:xfrm>
        </p:spPr>
        <p:txBody>
          <a:bodyPr/>
          <a:lstStyle/>
          <a:p>
            <a:r>
              <a:rPr lang="fr-FR" dirty="0"/>
              <a:t>16th </a:t>
            </a:r>
            <a:r>
              <a:rPr lang="fr-FR" dirty="0" err="1"/>
              <a:t>September</a:t>
            </a:r>
            <a:r>
              <a:rPr lang="fr-FR" dirty="0"/>
              <a:t> 2020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262D8DF-6451-4F53-A9A6-18B9A8D8F300}"/>
              </a:ext>
            </a:extLst>
          </p:cNvPr>
          <p:cNvSpPr txBox="1">
            <a:spLocks/>
          </p:cNvSpPr>
          <p:nvPr/>
        </p:nvSpPr>
        <p:spPr>
          <a:xfrm>
            <a:off x="10098872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Céline Aubert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1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>
            <a:extLst>
              <a:ext uri="{FF2B5EF4-FFF2-40B4-BE49-F238E27FC236}">
                <a16:creationId xmlns:a16="http://schemas.microsoft.com/office/drawing/2014/main" id="{76ED410E-CB23-4050-93D1-BC83818EC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4" y="278910"/>
            <a:ext cx="116109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34E1-2231-4990-9587-32FB001C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17th June 2020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4CD6009-D7AD-4B7F-AE90-0FA64B607BA7}"/>
              </a:ext>
            </a:extLst>
          </p:cNvPr>
          <p:cNvSpPr txBox="1">
            <a:spLocks/>
          </p:cNvSpPr>
          <p:nvPr/>
        </p:nvSpPr>
        <p:spPr>
          <a:xfrm>
            <a:off x="7975208" y="6426690"/>
            <a:ext cx="4781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Medha Devare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271FF-A350-4F3D-842B-928741573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2247900"/>
            <a:ext cx="1008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7200">
                <a:solidFill>
                  <a:srgbClr val="C00000"/>
                </a:solidFill>
              </a:rPr>
              <a:t>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19C105-CB84-4F7A-BC0F-12C2FCE82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05" y="278910"/>
            <a:ext cx="11903075" cy="669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82DDD08-A343-4F7E-85B3-FFFDC1D36156}"/>
              </a:ext>
            </a:extLst>
          </p:cNvPr>
          <p:cNvSpPr/>
          <p:nvPr/>
        </p:nvSpPr>
        <p:spPr>
          <a:xfrm>
            <a:off x="2661203" y="386228"/>
            <a:ext cx="1939485" cy="11255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B0F22E-8211-4B18-A1E8-24BDE1B26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73" y="208453"/>
            <a:ext cx="11580254" cy="658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46432D1-9C9A-451F-95BA-8A2D2A6F2006}"/>
              </a:ext>
            </a:extLst>
          </p:cNvPr>
          <p:cNvSpPr/>
          <p:nvPr/>
        </p:nvSpPr>
        <p:spPr>
          <a:xfrm>
            <a:off x="2648272" y="4778951"/>
            <a:ext cx="1976732" cy="18737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77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BBDF8BD-6140-4FF9-91FF-7D6EA760CC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4910" y="6356350"/>
            <a:ext cx="907090" cy="3651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B72D15-4929-4B31-95DF-18CAFE827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128" y="974951"/>
            <a:ext cx="8079632" cy="57465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6BFEAF-60FD-47B7-A034-9A09594A0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656" y="974951"/>
            <a:ext cx="8116576" cy="57728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98DB83C-B6E4-441F-9388-7373770EC9F0}"/>
              </a:ext>
            </a:extLst>
          </p:cNvPr>
          <p:cNvSpPr txBox="1">
            <a:spLocks/>
          </p:cNvSpPr>
          <p:nvPr/>
        </p:nvSpPr>
        <p:spPr>
          <a:xfrm>
            <a:off x="424774" y="678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78D0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Context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725EF-2C8A-4604-AF2C-EC58CE4D2FD7}"/>
              </a:ext>
            </a:extLst>
          </p:cNvPr>
          <p:cNvSpPr/>
          <p:nvPr/>
        </p:nvSpPr>
        <p:spPr>
          <a:xfrm>
            <a:off x="11284910" y="0"/>
            <a:ext cx="907090" cy="974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66B8B98-CA75-4859-B376-BA0F1E8D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1579" y="6356503"/>
            <a:ext cx="2743200" cy="365125"/>
          </a:xfrm>
        </p:spPr>
        <p:txBody>
          <a:bodyPr/>
          <a:lstStyle/>
          <a:p>
            <a:r>
              <a:rPr lang="fr-FR" dirty="0"/>
              <a:t>16th </a:t>
            </a:r>
            <a:r>
              <a:rPr lang="fr-FR" dirty="0" err="1"/>
              <a:t>September</a:t>
            </a:r>
            <a:r>
              <a:rPr lang="fr-FR" dirty="0"/>
              <a:t> 2020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66B099B-F987-48A1-8E9A-D38215337168}"/>
              </a:ext>
            </a:extLst>
          </p:cNvPr>
          <p:cNvSpPr txBox="1">
            <a:spLocks/>
          </p:cNvSpPr>
          <p:nvPr/>
        </p:nvSpPr>
        <p:spPr>
          <a:xfrm>
            <a:off x="10098872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Céline Aubert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2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926C33-248B-4666-9851-47C13EDADF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4910" y="6356350"/>
            <a:ext cx="907090" cy="3651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67B6F31-AB32-4B41-A947-074DAE03378F}"/>
              </a:ext>
            </a:extLst>
          </p:cNvPr>
          <p:cNvSpPr txBox="1">
            <a:spLocks/>
          </p:cNvSpPr>
          <p:nvPr/>
        </p:nvSpPr>
        <p:spPr>
          <a:xfrm>
            <a:off x="424774" y="678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78D0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Context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479515-9918-41ED-A80F-453C3C620907}"/>
              </a:ext>
            </a:extLst>
          </p:cNvPr>
          <p:cNvSpPr/>
          <p:nvPr/>
        </p:nvSpPr>
        <p:spPr>
          <a:xfrm>
            <a:off x="11284910" y="0"/>
            <a:ext cx="907090" cy="974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0E97C-8BEA-429E-86C0-93BC96094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128" y="974951"/>
            <a:ext cx="8079632" cy="5746525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4527A90-0931-4D97-9FFC-70226156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1579" y="6356503"/>
            <a:ext cx="2743200" cy="365125"/>
          </a:xfrm>
        </p:spPr>
        <p:txBody>
          <a:bodyPr/>
          <a:lstStyle/>
          <a:p>
            <a:r>
              <a:rPr lang="fr-FR" dirty="0"/>
              <a:t>16th </a:t>
            </a:r>
            <a:r>
              <a:rPr lang="fr-FR" dirty="0" err="1"/>
              <a:t>September</a:t>
            </a:r>
            <a:r>
              <a:rPr lang="fr-FR" dirty="0"/>
              <a:t> 2020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3EC0E64-9DE9-41A1-81A2-3DAFFFAEEDC7}"/>
              </a:ext>
            </a:extLst>
          </p:cNvPr>
          <p:cNvSpPr txBox="1">
            <a:spLocks/>
          </p:cNvSpPr>
          <p:nvPr/>
        </p:nvSpPr>
        <p:spPr>
          <a:xfrm>
            <a:off x="10098872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Céline Aubert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2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EB6FC2B8-309A-4C2E-B6D6-75E21BB4444A}"/>
              </a:ext>
            </a:extLst>
          </p:cNvPr>
          <p:cNvSpPr/>
          <p:nvPr/>
        </p:nvSpPr>
        <p:spPr>
          <a:xfrm>
            <a:off x="3771584" y="1891592"/>
            <a:ext cx="4172724" cy="37481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EF6D1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AgrO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EF6D1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F09887-A46E-4314-8155-486422B3CB25}"/>
              </a:ext>
            </a:extLst>
          </p:cNvPr>
          <p:cNvGrpSpPr/>
          <p:nvPr/>
        </p:nvGrpSpPr>
        <p:grpSpPr>
          <a:xfrm>
            <a:off x="2437161" y="1431244"/>
            <a:ext cx="6844874" cy="4598135"/>
            <a:chOff x="2448377" y="1304242"/>
            <a:chExt cx="6844874" cy="459813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36C2F9-5F8D-4678-BC5E-F8229B05A7F8}"/>
                </a:ext>
              </a:extLst>
            </p:cNvPr>
            <p:cNvSpPr/>
            <p:nvPr/>
          </p:nvSpPr>
          <p:spPr>
            <a:xfrm>
              <a:off x="4835979" y="1304242"/>
              <a:ext cx="1993022" cy="596582"/>
            </a:xfrm>
            <a:custGeom>
              <a:avLst/>
              <a:gdLst>
                <a:gd name="connsiteX0" fmla="*/ 0 w 1872056"/>
                <a:gd name="connsiteY0" fmla="*/ 136276 h 817639"/>
                <a:gd name="connsiteX1" fmla="*/ 136276 w 1872056"/>
                <a:gd name="connsiteY1" fmla="*/ 0 h 817639"/>
                <a:gd name="connsiteX2" fmla="*/ 1735780 w 1872056"/>
                <a:gd name="connsiteY2" fmla="*/ 0 h 817639"/>
                <a:gd name="connsiteX3" fmla="*/ 1872056 w 1872056"/>
                <a:gd name="connsiteY3" fmla="*/ 136276 h 817639"/>
                <a:gd name="connsiteX4" fmla="*/ 1872056 w 1872056"/>
                <a:gd name="connsiteY4" fmla="*/ 681363 h 817639"/>
                <a:gd name="connsiteX5" fmla="*/ 1735780 w 1872056"/>
                <a:gd name="connsiteY5" fmla="*/ 817639 h 817639"/>
                <a:gd name="connsiteX6" fmla="*/ 136276 w 1872056"/>
                <a:gd name="connsiteY6" fmla="*/ 817639 h 817639"/>
                <a:gd name="connsiteX7" fmla="*/ 0 w 1872056"/>
                <a:gd name="connsiteY7" fmla="*/ 681363 h 817639"/>
                <a:gd name="connsiteX8" fmla="*/ 0 w 1872056"/>
                <a:gd name="connsiteY8" fmla="*/ 136276 h 8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056" h="817639">
                  <a:moveTo>
                    <a:pt x="0" y="136276"/>
                  </a:moveTo>
                  <a:cubicBezTo>
                    <a:pt x="0" y="61013"/>
                    <a:pt x="61013" y="0"/>
                    <a:pt x="136276" y="0"/>
                  </a:cubicBezTo>
                  <a:lnTo>
                    <a:pt x="1735780" y="0"/>
                  </a:lnTo>
                  <a:cubicBezTo>
                    <a:pt x="1811043" y="0"/>
                    <a:pt x="1872056" y="61013"/>
                    <a:pt x="1872056" y="136276"/>
                  </a:cubicBezTo>
                  <a:lnTo>
                    <a:pt x="1872056" y="681363"/>
                  </a:lnTo>
                  <a:cubicBezTo>
                    <a:pt x="1872056" y="756626"/>
                    <a:pt x="1811043" y="817639"/>
                    <a:pt x="1735780" y="817639"/>
                  </a:cubicBezTo>
                  <a:lnTo>
                    <a:pt x="136276" y="817639"/>
                  </a:lnTo>
                  <a:cubicBezTo>
                    <a:pt x="61013" y="817639"/>
                    <a:pt x="0" y="756626"/>
                    <a:pt x="0" y="681363"/>
                  </a:cubicBezTo>
                  <a:lnTo>
                    <a:pt x="0" y="13627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874" tIns="100874" rIns="100874" bIns="100874" numCol="1" spcCol="1270" anchor="ctr" anchorCtr="0">
              <a:noAutofit/>
            </a:bodyPr>
            <a:lstStyle/>
            <a:p>
              <a:pPr marL="0" marR="0" lvl="0" indent="0" algn="ctr" defTabSz="7112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Plant anatomy, morphology, growth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0599EAB-A485-4BEE-8503-914E5D047C84}"/>
                </a:ext>
              </a:extLst>
            </p:cNvPr>
            <p:cNvSpPr/>
            <p:nvPr/>
          </p:nvSpPr>
          <p:spPr>
            <a:xfrm>
              <a:off x="6970886" y="2086328"/>
              <a:ext cx="1964683" cy="467241"/>
            </a:xfrm>
            <a:custGeom>
              <a:avLst/>
              <a:gdLst>
                <a:gd name="connsiteX0" fmla="*/ 0 w 1964682"/>
                <a:gd name="connsiteY0" fmla="*/ 77875 h 467241"/>
                <a:gd name="connsiteX1" fmla="*/ 77875 w 1964682"/>
                <a:gd name="connsiteY1" fmla="*/ 0 h 467241"/>
                <a:gd name="connsiteX2" fmla="*/ 1886807 w 1964682"/>
                <a:gd name="connsiteY2" fmla="*/ 0 h 467241"/>
                <a:gd name="connsiteX3" fmla="*/ 1964682 w 1964682"/>
                <a:gd name="connsiteY3" fmla="*/ 77875 h 467241"/>
                <a:gd name="connsiteX4" fmla="*/ 1964682 w 1964682"/>
                <a:gd name="connsiteY4" fmla="*/ 389366 h 467241"/>
                <a:gd name="connsiteX5" fmla="*/ 1886807 w 1964682"/>
                <a:gd name="connsiteY5" fmla="*/ 467241 h 467241"/>
                <a:gd name="connsiteX6" fmla="*/ 77875 w 1964682"/>
                <a:gd name="connsiteY6" fmla="*/ 467241 h 467241"/>
                <a:gd name="connsiteX7" fmla="*/ 0 w 1964682"/>
                <a:gd name="connsiteY7" fmla="*/ 389366 h 467241"/>
                <a:gd name="connsiteX8" fmla="*/ 0 w 1964682"/>
                <a:gd name="connsiteY8" fmla="*/ 77875 h 46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4682" h="467241">
                  <a:moveTo>
                    <a:pt x="0" y="77875"/>
                  </a:moveTo>
                  <a:cubicBezTo>
                    <a:pt x="0" y="34866"/>
                    <a:pt x="34866" y="0"/>
                    <a:pt x="77875" y="0"/>
                  </a:cubicBezTo>
                  <a:lnTo>
                    <a:pt x="1886807" y="0"/>
                  </a:lnTo>
                  <a:cubicBezTo>
                    <a:pt x="1929816" y="0"/>
                    <a:pt x="1964682" y="34866"/>
                    <a:pt x="1964682" y="77875"/>
                  </a:cubicBezTo>
                  <a:lnTo>
                    <a:pt x="1964682" y="389366"/>
                  </a:lnTo>
                  <a:cubicBezTo>
                    <a:pt x="1964682" y="432375"/>
                    <a:pt x="1929816" y="467241"/>
                    <a:pt x="1886807" y="467241"/>
                  </a:cubicBezTo>
                  <a:lnTo>
                    <a:pt x="77875" y="467241"/>
                  </a:lnTo>
                  <a:cubicBezTo>
                    <a:pt x="34866" y="467241"/>
                    <a:pt x="0" y="432375"/>
                    <a:pt x="0" y="389366"/>
                  </a:cubicBezTo>
                  <a:lnTo>
                    <a:pt x="0" y="77875"/>
                  </a:lnTo>
                  <a:close/>
                </a:path>
              </a:pathLst>
            </a:custGeom>
            <a:solidFill>
              <a:srgbClr val="E2DD0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88988"/>
                <a:satOff val="-4531"/>
                <a:lumOff val="1068"/>
                <a:alphaOff val="0"/>
              </a:schemeClr>
            </a:fillRef>
            <a:effectRef idx="0">
              <a:schemeClr val="accent4">
                <a:hueOff val="1088988"/>
                <a:satOff val="-4531"/>
                <a:lumOff val="106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769" tIns="83769" rIns="83769" bIns="83769" numCol="1" spcCol="1270" anchor="ctr" anchorCtr="0">
              <a:noAutofit/>
            </a:bodyPr>
            <a:lstStyle/>
            <a:p>
              <a:pPr marL="0" marR="0" lvl="0" indent="0" algn="ctr" defTabSz="7112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Phenotypic traits in plants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AC26691-6FCD-4EFF-A19A-2F1D1FF8BFE0}"/>
                </a:ext>
              </a:extLst>
            </p:cNvPr>
            <p:cNvSpPr/>
            <p:nvPr/>
          </p:nvSpPr>
          <p:spPr>
            <a:xfrm>
              <a:off x="7256874" y="2944704"/>
              <a:ext cx="2001994" cy="533897"/>
            </a:xfrm>
            <a:custGeom>
              <a:avLst/>
              <a:gdLst>
                <a:gd name="connsiteX0" fmla="*/ 0 w 1872056"/>
                <a:gd name="connsiteY0" fmla="*/ 88985 h 533897"/>
                <a:gd name="connsiteX1" fmla="*/ 88985 w 1872056"/>
                <a:gd name="connsiteY1" fmla="*/ 0 h 533897"/>
                <a:gd name="connsiteX2" fmla="*/ 1783071 w 1872056"/>
                <a:gd name="connsiteY2" fmla="*/ 0 h 533897"/>
                <a:gd name="connsiteX3" fmla="*/ 1872056 w 1872056"/>
                <a:gd name="connsiteY3" fmla="*/ 88985 h 533897"/>
                <a:gd name="connsiteX4" fmla="*/ 1872056 w 1872056"/>
                <a:gd name="connsiteY4" fmla="*/ 444912 h 533897"/>
                <a:gd name="connsiteX5" fmla="*/ 1783071 w 1872056"/>
                <a:gd name="connsiteY5" fmla="*/ 533897 h 533897"/>
                <a:gd name="connsiteX6" fmla="*/ 88985 w 1872056"/>
                <a:gd name="connsiteY6" fmla="*/ 533897 h 533897"/>
                <a:gd name="connsiteX7" fmla="*/ 0 w 1872056"/>
                <a:gd name="connsiteY7" fmla="*/ 444912 h 533897"/>
                <a:gd name="connsiteX8" fmla="*/ 0 w 1872056"/>
                <a:gd name="connsiteY8" fmla="*/ 88985 h 53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056" h="533897">
                  <a:moveTo>
                    <a:pt x="0" y="88985"/>
                  </a:moveTo>
                  <a:cubicBezTo>
                    <a:pt x="0" y="39840"/>
                    <a:pt x="39840" y="0"/>
                    <a:pt x="88985" y="0"/>
                  </a:cubicBezTo>
                  <a:lnTo>
                    <a:pt x="1783071" y="0"/>
                  </a:lnTo>
                  <a:cubicBezTo>
                    <a:pt x="1832216" y="0"/>
                    <a:pt x="1872056" y="39840"/>
                    <a:pt x="1872056" y="88985"/>
                  </a:cubicBezTo>
                  <a:lnTo>
                    <a:pt x="1872056" y="444912"/>
                  </a:lnTo>
                  <a:cubicBezTo>
                    <a:pt x="1872056" y="494057"/>
                    <a:pt x="1832216" y="533897"/>
                    <a:pt x="1783071" y="533897"/>
                  </a:cubicBezTo>
                  <a:lnTo>
                    <a:pt x="88985" y="533897"/>
                  </a:lnTo>
                  <a:cubicBezTo>
                    <a:pt x="39840" y="533897"/>
                    <a:pt x="0" y="494057"/>
                    <a:pt x="0" y="444912"/>
                  </a:cubicBezTo>
                  <a:lnTo>
                    <a:pt x="0" y="8898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177976"/>
                <a:satOff val="-9062"/>
                <a:lumOff val="2135"/>
                <a:alphaOff val="0"/>
              </a:schemeClr>
            </a:fillRef>
            <a:effectRef idx="0">
              <a:schemeClr val="accent4">
                <a:hueOff val="2177976"/>
                <a:satOff val="-9062"/>
                <a:lumOff val="21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23" tIns="87023" rIns="87023" bIns="87023" numCol="1" spcCol="1270" anchor="ctr" anchorCtr="0">
              <a:noAutofit/>
            </a:bodyPr>
            <a:lstStyle/>
            <a:p>
              <a:pPr marL="0" marR="0" lvl="0" indent="0" algn="ctr" defTabSz="7112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Foundation of the ontology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1E4BC7-357A-4F86-AE1B-F4033A7AE585}"/>
                </a:ext>
              </a:extLst>
            </p:cNvPr>
            <p:cNvSpPr/>
            <p:nvPr/>
          </p:nvSpPr>
          <p:spPr>
            <a:xfrm>
              <a:off x="7291258" y="3745892"/>
              <a:ext cx="2001993" cy="550733"/>
            </a:xfrm>
            <a:custGeom>
              <a:avLst/>
              <a:gdLst>
                <a:gd name="connsiteX0" fmla="*/ 0 w 1872056"/>
                <a:gd name="connsiteY0" fmla="*/ 91791 h 550733"/>
                <a:gd name="connsiteX1" fmla="*/ 91791 w 1872056"/>
                <a:gd name="connsiteY1" fmla="*/ 0 h 550733"/>
                <a:gd name="connsiteX2" fmla="*/ 1780265 w 1872056"/>
                <a:gd name="connsiteY2" fmla="*/ 0 h 550733"/>
                <a:gd name="connsiteX3" fmla="*/ 1872056 w 1872056"/>
                <a:gd name="connsiteY3" fmla="*/ 91791 h 550733"/>
                <a:gd name="connsiteX4" fmla="*/ 1872056 w 1872056"/>
                <a:gd name="connsiteY4" fmla="*/ 458942 h 550733"/>
                <a:gd name="connsiteX5" fmla="*/ 1780265 w 1872056"/>
                <a:gd name="connsiteY5" fmla="*/ 550733 h 550733"/>
                <a:gd name="connsiteX6" fmla="*/ 91791 w 1872056"/>
                <a:gd name="connsiteY6" fmla="*/ 550733 h 550733"/>
                <a:gd name="connsiteX7" fmla="*/ 0 w 1872056"/>
                <a:gd name="connsiteY7" fmla="*/ 458942 h 550733"/>
                <a:gd name="connsiteX8" fmla="*/ 0 w 1872056"/>
                <a:gd name="connsiteY8" fmla="*/ 91791 h 55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056" h="550733">
                  <a:moveTo>
                    <a:pt x="0" y="91791"/>
                  </a:moveTo>
                  <a:cubicBezTo>
                    <a:pt x="0" y="41096"/>
                    <a:pt x="41096" y="0"/>
                    <a:pt x="91791" y="0"/>
                  </a:cubicBezTo>
                  <a:lnTo>
                    <a:pt x="1780265" y="0"/>
                  </a:lnTo>
                  <a:cubicBezTo>
                    <a:pt x="1830960" y="0"/>
                    <a:pt x="1872056" y="41096"/>
                    <a:pt x="1872056" y="91791"/>
                  </a:cubicBezTo>
                  <a:lnTo>
                    <a:pt x="1872056" y="458942"/>
                  </a:lnTo>
                  <a:cubicBezTo>
                    <a:pt x="1872056" y="509637"/>
                    <a:pt x="1830960" y="550733"/>
                    <a:pt x="1780265" y="550733"/>
                  </a:cubicBezTo>
                  <a:lnTo>
                    <a:pt x="91791" y="550733"/>
                  </a:lnTo>
                  <a:cubicBezTo>
                    <a:pt x="41096" y="550733"/>
                    <a:pt x="0" y="509637"/>
                    <a:pt x="0" y="458942"/>
                  </a:cubicBezTo>
                  <a:lnTo>
                    <a:pt x="0" y="917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3266964"/>
                <a:satOff val="-13592"/>
                <a:lumOff val="3203"/>
                <a:alphaOff val="0"/>
              </a:schemeClr>
            </a:fillRef>
            <a:effectRef idx="0">
              <a:schemeClr val="accent4">
                <a:hueOff val="3266964"/>
                <a:satOff val="-13592"/>
                <a:lumOff val="320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845" tIns="87845" rIns="87845" bIns="87845" numCol="1" spcCol="1270" anchor="ctr" anchorCtr="0">
              <a:noAutofit/>
            </a:bodyPr>
            <a:lstStyle/>
            <a:p>
              <a:pPr marL="0" marR="0" lvl="0" indent="0" algn="ctr" defTabSz="7112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Chemical entities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C38E94-534C-41F6-847E-0C2ECA23B9DB}"/>
                </a:ext>
              </a:extLst>
            </p:cNvPr>
            <p:cNvSpPr/>
            <p:nvPr/>
          </p:nvSpPr>
          <p:spPr>
            <a:xfrm>
              <a:off x="6917334" y="4639723"/>
              <a:ext cx="2001993" cy="710745"/>
            </a:xfrm>
            <a:custGeom>
              <a:avLst/>
              <a:gdLst>
                <a:gd name="connsiteX0" fmla="*/ 0 w 1872056"/>
                <a:gd name="connsiteY0" fmla="*/ 118460 h 710745"/>
                <a:gd name="connsiteX1" fmla="*/ 118460 w 1872056"/>
                <a:gd name="connsiteY1" fmla="*/ 0 h 710745"/>
                <a:gd name="connsiteX2" fmla="*/ 1753596 w 1872056"/>
                <a:gd name="connsiteY2" fmla="*/ 0 h 710745"/>
                <a:gd name="connsiteX3" fmla="*/ 1872056 w 1872056"/>
                <a:gd name="connsiteY3" fmla="*/ 118460 h 710745"/>
                <a:gd name="connsiteX4" fmla="*/ 1872056 w 1872056"/>
                <a:gd name="connsiteY4" fmla="*/ 592285 h 710745"/>
                <a:gd name="connsiteX5" fmla="*/ 1753596 w 1872056"/>
                <a:gd name="connsiteY5" fmla="*/ 710745 h 710745"/>
                <a:gd name="connsiteX6" fmla="*/ 118460 w 1872056"/>
                <a:gd name="connsiteY6" fmla="*/ 710745 h 710745"/>
                <a:gd name="connsiteX7" fmla="*/ 0 w 1872056"/>
                <a:gd name="connsiteY7" fmla="*/ 592285 h 710745"/>
                <a:gd name="connsiteX8" fmla="*/ 0 w 1872056"/>
                <a:gd name="connsiteY8" fmla="*/ 118460 h 71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056" h="710745">
                  <a:moveTo>
                    <a:pt x="0" y="118460"/>
                  </a:moveTo>
                  <a:cubicBezTo>
                    <a:pt x="0" y="53036"/>
                    <a:pt x="53036" y="0"/>
                    <a:pt x="118460" y="0"/>
                  </a:cubicBezTo>
                  <a:lnTo>
                    <a:pt x="1753596" y="0"/>
                  </a:lnTo>
                  <a:cubicBezTo>
                    <a:pt x="1819020" y="0"/>
                    <a:pt x="1872056" y="53036"/>
                    <a:pt x="1872056" y="118460"/>
                  </a:cubicBezTo>
                  <a:lnTo>
                    <a:pt x="1872056" y="592285"/>
                  </a:lnTo>
                  <a:cubicBezTo>
                    <a:pt x="1872056" y="657709"/>
                    <a:pt x="1819020" y="710745"/>
                    <a:pt x="1753596" y="710745"/>
                  </a:cubicBezTo>
                  <a:lnTo>
                    <a:pt x="118460" y="710745"/>
                  </a:lnTo>
                  <a:cubicBezTo>
                    <a:pt x="53036" y="710745"/>
                    <a:pt x="0" y="657709"/>
                    <a:pt x="0" y="592285"/>
                  </a:cubicBezTo>
                  <a:lnTo>
                    <a:pt x="0" y="1184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355951"/>
                <a:satOff val="-18123"/>
                <a:lumOff val="4270"/>
                <a:alphaOff val="0"/>
              </a:schemeClr>
            </a:fillRef>
            <a:effectRef idx="0">
              <a:schemeClr val="accent4">
                <a:hueOff val="4355951"/>
                <a:satOff val="-18123"/>
                <a:lumOff val="42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656" tIns="95656" rIns="95656" bIns="95656" numCol="1" spcCol="1270" anchor="ctr" anchorCtr="0">
              <a:noAutofit/>
            </a:bodyPr>
            <a:lstStyle/>
            <a:p>
              <a:pPr marL="0" marR="0" lvl="0" indent="0" algn="ctr" defTabSz="7112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Environments and related entities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6EFF4E-0923-4BE2-85A3-480E6AC1B345}"/>
                </a:ext>
              </a:extLst>
            </p:cNvPr>
            <p:cNvSpPr/>
            <p:nvPr/>
          </p:nvSpPr>
          <p:spPr>
            <a:xfrm>
              <a:off x="4850041" y="5395244"/>
              <a:ext cx="1964897" cy="507133"/>
            </a:xfrm>
            <a:custGeom>
              <a:avLst/>
              <a:gdLst>
                <a:gd name="connsiteX0" fmla="*/ 0 w 1872056"/>
                <a:gd name="connsiteY0" fmla="*/ 84524 h 507133"/>
                <a:gd name="connsiteX1" fmla="*/ 84524 w 1872056"/>
                <a:gd name="connsiteY1" fmla="*/ 0 h 507133"/>
                <a:gd name="connsiteX2" fmla="*/ 1787532 w 1872056"/>
                <a:gd name="connsiteY2" fmla="*/ 0 h 507133"/>
                <a:gd name="connsiteX3" fmla="*/ 1872056 w 1872056"/>
                <a:gd name="connsiteY3" fmla="*/ 84524 h 507133"/>
                <a:gd name="connsiteX4" fmla="*/ 1872056 w 1872056"/>
                <a:gd name="connsiteY4" fmla="*/ 422609 h 507133"/>
                <a:gd name="connsiteX5" fmla="*/ 1787532 w 1872056"/>
                <a:gd name="connsiteY5" fmla="*/ 507133 h 507133"/>
                <a:gd name="connsiteX6" fmla="*/ 84524 w 1872056"/>
                <a:gd name="connsiteY6" fmla="*/ 507133 h 507133"/>
                <a:gd name="connsiteX7" fmla="*/ 0 w 1872056"/>
                <a:gd name="connsiteY7" fmla="*/ 422609 h 507133"/>
                <a:gd name="connsiteX8" fmla="*/ 0 w 1872056"/>
                <a:gd name="connsiteY8" fmla="*/ 84524 h 50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056" h="507133">
                  <a:moveTo>
                    <a:pt x="0" y="84524"/>
                  </a:moveTo>
                  <a:cubicBezTo>
                    <a:pt x="0" y="37843"/>
                    <a:pt x="37843" y="0"/>
                    <a:pt x="84524" y="0"/>
                  </a:cubicBezTo>
                  <a:lnTo>
                    <a:pt x="1787532" y="0"/>
                  </a:lnTo>
                  <a:cubicBezTo>
                    <a:pt x="1834213" y="0"/>
                    <a:pt x="1872056" y="37843"/>
                    <a:pt x="1872056" y="84524"/>
                  </a:cubicBezTo>
                  <a:lnTo>
                    <a:pt x="1872056" y="422609"/>
                  </a:lnTo>
                  <a:cubicBezTo>
                    <a:pt x="1872056" y="469290"/>
                    <a:pt x="1834213" y="507133"/>
                    <a:pt x="1787532" y="507133"/>
                  </a:cubicBezTo>
                  <a:lnTo>
                    <a:pt x="84524" y="507133"/>
                  </a:lnTo>
                  <a:cubicBezTo>
                    <a:pt x="37843" y="507133"/>
                    <a:pt x="0" y="469290"/>
                    <a:pt x="0" y="422609"/>
                  </a:cubicBezTo>
                  <a:lnTo>
                    <a:pt x="0" y="845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444940"/>
                <a:satOff val="-22654"/>
                <a:lumOff val="5338"/>
                <a:alphaOff val="0"/>
              </a:schemeClr>
            </a:fillRef>
            <a:effectRef idx="0">
              <a:schemeClr val="accent4">
                <a:hueOff val="5444940"/>
                <a:satOff val="-22654"/>
                <a:lumOff val="533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716" tIns="85716" rIns="85716" bIns="85716" numCol="1" spcCol="1270" anchor="ctr" anchorCtr="0">
              <a:noAutofit/>
            </a:bodyPr>
            <a:lstStyle/>
            <a:p>
              <a:pPr marL="0" marR="0" lvl="0" indent="0" algn="ctr" defTabSz="7112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Food products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E236161-A7DC-472C-8567-31357338F322}"/>
                </a:ext>
              </a:extLst>
            </p:cNvPr>
            <p:cNvSpPr/>
            <p:nvPr/>
          </p:nvSpPr>
          <p:spPr>
            <a:xfrm>
              <a:off x="2721382" y="4616063"/>
              <a:ext cx="2029606" cy="764236"/>
            </a:xfrm>
            <a:custGeom>
              <a:avLst/>
              <a:gdLst>
                <a:gd name="connsiteX0" fmla="*/ 0 w 2123074"/>
                <a:gd name="connsiteY0" fmla="*/ 106672 h 640018"/>
                <a:gd name="connsiteX1" fmla="*/ 106672 w 2123074"/>
                <a:gd name="connsiteY1" fmla="*/ 0 h 640018"/>
                <a:gd name="connsiteX2" fmla="*/ 2016402 w 2123074"/>
                <a:gd name="connsiteY2" fmla="*/ 0 h 640018"/>
                <a:gd name="connsiteX3" fmla="*/ 2123074 w 2123074"/>
                <a:gd name="connsiteY3" fmla="*/ 106672 h 640018"/>
                <a:gd name="connsiteX4" fmla="*/ 2123074 w 2123074"/>
                <a:gd name="connsiteY4" fmla="*/ 533346 h 640018"/>
                <a:gd name="connsiteX5" fmla="*/ 2016402 w 2123074"/>
                <a:gd name="connsiteY5" fmla="*/ 640018 h 640018"/>
                <a:gd name="connsiteX6" fmla="*/ 106672 w 2123074"/>
                <a:gd name="connsiteY6" fmla="*/ 640018 h 640018"/>
                <a:gd name="connsiteX7" fmla="*/ 0 w 2123074"/>
                <a:gd name="connsiteY7" fmla="*/ 533346 h 640018"/>
                <a:gd name="connsiteX8" fmla="*/ 0 w 2123074"/>
                <a:gd name="connsiteY8" fmla="*/ 106672 h 64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3074" h="640018">
                  <a:moveTo>
                    <a:pt x="0" y="106672"/>
                  </a:moveTo>
                  <a:cubicBezTo>
                    <a:pt x="0" y="47759"/>
                    <a:pt x="47759" y="0"/>
                    <a:pt x="106672" y="0"/>
                  </a:cubicBezTo>
                  <a:lnTo>
                    <a:pt x="2016402" y="0"/>
                  </a:lnTo>
                  <a:cubicBezTo>
                    <a:pt x="2075315" y="0"/>
                    <a:pt x="2123074" y="47759"/>
                    <a:pt x="2123074" y="106672"/>
                  </a:cubicBezTo>
                  <a:lnTo>
                    <a:pt x="2123074" y="533346"/>
                  </a:lnTo>
                  <a:cubicBezTo>
                    <a:pt x="2123074" y="592259"/>
                    <a:pt x="2075315" y="640018"/>
                    <a:pt x="2016402" y="640018"/>
                  </a:cubicBezTo>
                  <a:lnTo>
                    <a:pt x="106672" y="640018"/>
                  </a:lnTo>
                  <a:cubicBezTo>
                    <a:pt x="47759" y="640018"/>
                    <a:pt x="0" y="592259"/>
                    <a:pt x="0" y="533346"/>
                  </a:cubicBezTo>
                  <a:lnTo>
                    <a:pt x="0" y="10667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533927"/>
                <a:satOff val="-27185"/>
                <a:lumOff val="6405"/>
                <a:alphaOff val="0"/>
              </a:schemeClr>
            </a:fillRef>
            <a:effectRef idx="0">
              <a:schemeClr val="accent4">
                <a:hueOff val="6533927"/>
                <a:satOff val="-27185"/>
                <a:lumOff val="640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03" tIns="92203" rIns="92203" bIns="92203" numCol="1" spcCol="1270" anchor="ctr" anchorCtr="0">
              <a:noAutofit/>
            </a:bodyPr>
            <a:lstStyle/>
            <a:p>
              <a:pPr marL="0" marR="0" lvl="0" indent="0" algn="ctr" defTabSz="7112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Study design, protocols and instrumentation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2F8B5D-62C5-4AA9-8E29-A98D16D47C67}"/>
                </a:ext>
              </a:extLst>
            </p:cNvPr>
            <p:cNvSpPr/>
            <p:nvPr/>
          </p:nvSpPr>
          <p:spPr>
            <a:xfrm>
              <a:off x="2490288" y="3882229"/>
              <a:ext cx="2001994" cy="548850"/>
            </a:xfrm>
            <a:custGeom>
              <a:avLst/>
              <a:gdLst>
                <a:gd name="connsiteX0" fmla="*/ 0 w 1872056"/>
                <a:gd name="connsiteY0" fmla="*/ 91477 h 548850"/>
                <a:gd name="connsiteX1" fmla="*/ 91477 w 1872056"/>
                <a:gd name="connsiteY1" fmla="*/ 0 h 548850"/>
                <a:gd name="connsiteX2" fmla="*/ 1780579 w 1872056"/>
                <a:gd name="connsiteY2" fmla="*/ 0 h 548850"/>
                <a:gd name="connsiteX3" fmla="*/ 1872056 w 1872056"/>
                <a:gd name="connsiteY3" fmla="*/ 91477 h 548850"/>
                <a:gd name="connsiteX4" fmla="*/ 1872056 w 1872056"/>
                <a:gd name="connsiteY4" fmla="*/ 457373 h 548850"/>
                <a:gd name="connsiteX5" fmla="*/ 1780579 w 1872056"/>
                <a:gd name="connsiteY5" fmla="*/ 548850 h 548850"/>
                <a:gd name="connsiteX6" fmla="*/ 91477 w 1872056"/>
                <a:gd name="connsiteY6" fmla="*/ 548850 h 548850"/>
                <a:gd name="connsiteX7" fmla="*/ 0 w 1872056"/>
                <a:gd name="connsiteY7" fmla="*/ 457373 h 548850"/>
                <a:gd name="connsiteX8" fmla="*/ 0 w 1872056"/>
                <a:gd name="connsiteY8" fmla="*/ 91477 h 54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056" h="548850">
                  <a:moveTo>
                    <a:pt x="0" y="91477"/>
                  </a:moveTo>
                  <a:cubicBezTo>
                    <a:pt x="0" y="40956"/>
                    <a:pt x="40956" y="0"/>
                    <a:pt x="91477" y="0"/>
                  </a:cubicBezTo>
                  <a:lnTo>
                    <a:pt x="1780579" y="0"/>
                  </a:lnTo>
                  <a:cubicBezTo>
                    <a:pt x="1831100" y="0"/>
                    <a:pt x="1872056" y="40956"/>
                    <a:pt x="1872056" y="91477"/>
                  </a:cubicBezTo>
                  <a:lnTo>
                    <a:pt x="1872056" y="457373"/>
                  </a:lnTo>
                  <a:cubicBezTo>
                    <a:pt x="1872056" y="507894"/>
                    <a:pt x="1831100" y="548850"/>
                    <a:pt x="1780579" y="548850"/>
                  </a:cubicBezTo>
                  <a:lnTo>
                    <a:pt x="91477" y="548850"/>
                  </a:lnTo>
                  <a:cubicBezTo>
                    <a:pt x="40956" y="548850"/>
                    <a:pt x="0" y="507894"/>
                    <a:pt x="0" y="457373"/>
                  </a:cubicBezTo>
                  <a:lnTo>
                    <a:pt x="0" y="914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7622915"/>
                <a:satOff val="-31715"/>
                <a:lumOff val="7473"/>
                <a:alphaOff val="0"/>
              </a:schemeClr>
            </a:fillRef>
            <a:effectRef idx="0">
              <a:schemeClr val="accent4">
                <a:hueOff val="7622915"/>
                <a:satOff val="-31715"/>
                <a:lumOff val="74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753" tIns="87753" rIns="87753" bIns="87753" numCol="1" spcCol="1270" anchor="ctr" anchorCtr="0">
              <a:noAutofit/>
            </a:bodyPr>
            <a:lstStyle/>
            <a:p>
              <a:pPr marL="0" marR="0" lvl="0" indent="0" algn="ctr" defTabSz="7112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Qualities of entities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C8FAAAA-7D7B-41E4-8303-1B3309EF6F7E}"/>
                </a:ext>
              </a:extLst>
            </p:cNvPr>
            <p:cNvSpPr/>
            <p:nvPr/>
          </p:nvSpPr>
          <p:spPr>
            <a:xfrm>
              <a:off x="2448377" y="2851689"/>
              <a:ext cx="2019250" cy="817639"/>
            </a:xfrm>
            <a:custGeom>
              <a:avLst/>
              <a:gdLst>
                <a:gd name="connsiteX0" fmla="*/ 0 w 2291733"/>
                <a:gd name="connsiteY0" fmla="*/ 136276 h 817639"/>
                <a:gd name="connsiteX1" fmla="*/ 136276 w 2291733"/>
                <a:gd name="connsiteY1" fmla="*/ 0 h 817639"/>
                <a:gd name="connsiteX2" fmla="*/ 2155457 w 2291733"/>
                <a:gd name="connsiteY2" fmla="*/ 0 h 817639"/>
                <a:gd name="connsiteX3" fmla="*/ 2291733 w 2291733"/>
                <a:gd name="connsiteY3" fmla="*/ 136276 h 817639"/>
                <a:gd name="connsiteX4" fmla="*/ 2291733 w 2291733"/>
                <a:gd name="connsiteY4" fmla="*/ 681363 h 817639"/>
                <a:gd name="connsiteX5" fmla="*/ 2155457 w 2291733"/>
                <a:gd name="connsiteY5" fmla="*/ 817639 h 817639"/>
                <a:gd name="connsiteX6" fmla="*/ 136276 w 2291733"/>
                <a:gd name="connsiteY6" fmla="*/ 817639 h 817639"/>
                <a:gd name="connsiteX7" fmla="*/ 0 w 2291733"/>
                <a:gd name="connsiteY7" fmla="*/ 681363 h 817639"/>
                <a:gd name="connsiteX8" fmla="*/ 0 w 2291733"/>
                <a:gd name="connsiteY8" fmla="*/ 136276 h 8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1733" h="817639">
                  <a:moveTo>
                    <a:pt x="0" y="136276"/>
                  </a:moveTo>
                  <a:cubicBezTo>
                    <a:pt x="0" y="61013"/>
                    <a:pt x="61013" y="0"/>
                    <a:pt x="136276" y="0"/>
                  </a:cubicBezTo>
                  <a:lnTo>
                    <a:pt x="2155457" y="0"/>
                  </a:lnTo>
                  <a:cubicBezTo>
                    <a:pt x="2230720" y="0"/>
                    <a:pt x="2291733" y="61013"/>
                    <a:pt x="2291733" y="136276"/>
                  </a:cubicBezTo>
                  <a:lnTo>
                    <a:pt x="2291733" y="681363"/>
                  </a:lnTo>
                  <a:cubicBezTo>
                    <a:pt x="2291733" y="756626"/>
                    <a:pt x="2230720" y="817639"/>
                    <a:pt x="2155457" y="817639"/>
                  </a:cubicBezTo>
                  <a:lnTo>
                    <a:pt x="136276" y="817639"/>
                  </a:lnTo>
                  <a:cubicBezTo>
                    <a:pt x="61013" y="817639"/>
                    <a:pt x="0" y="756626"/>
                    <a:pt x="0" y="681363"/>
                  </a:cubicBezTo>
                  <a:lnTo>
                    <a:pt x="0" y="13627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8711903"/>
                <a:satOff val="-36246"/>
                <a:lumOff val="8540"/>
                <a:alphaOff val="0"/>
              </a:schemeClr>
            </a:fillRef>
            <a:effectRef idx="0">
              <a:schemeClr val="accent4">
                <a:hueOff val="8711903"/>
                <a:satOff val="-36246"/>
                <a:lumOff val="854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874" tIns="100874" rIns="100874" bIns="100874" numCol="1" spcCol="1270" anchor="ctr" anchorCtr="0">
              <a:noAutofit/>
            </a:bodyPr>
            <a:lstStyle/>
            <a:p>
              <a:pPr marL="0" marR="0" lvl="0" indent="0" algn="ctr" defTabSz="7112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Abiotic treatments, growing conditions and study types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AA144F3-2D65-4302-89D4-1B50F8B81A33}"/>
                </a:ext>
              </a:extLst>
            </p:cNvPr>
            <p:cNvSpPr/>
            <p:nvPr/>
          </p:nvSpPr>
          <p:spPr>
            <a:xfrm>
              <a:off x="2814771" y="2072556"/>
              <a:ext cx="1999266" cy="523220"/>
            </a:xfrm>
            <a:custGeom>
              <a:avLst/>
              <a:gdLst>
                <a:gd name="connsiteX0" fmla="*/ 0 w 2033850"/>
                <a:gd name="connsiteY0" fmla="*/ 95970 h 575810"/>
                <a:gd name="connsiteX1" fmla="*/ 95970 w 2033850"/>
                <a:gd name="connsiteY1" fmla="*/ 0 h 575810"/>
                <a:gd name="connsiteX2" fmla="*/ 1937880 w 2033850"/>
                <a:gd name="connsiteY2" fmla="*/ 0 h 575810"/>
                <a:gd name="connsiteX3" fmla="*/ 2033850 w 2033850"/>
                <a:gd name="connsiteY3" fmla="*/ 95970 h 575810"/>
                <a:gd name="connsiteX4" fmla="*/ 2033850 w 2033850"/>
                <a:gd name="connsiteY4" fmla="*/ 479840 h 575810"/>
                <a:gd name="connsiteX5" fmla="*/ 1937880 w 2033850"/>
                <a:gd name="connsiteY5" fmla="*/ 575810 h 575810"/>
                <a:gd name="connsiteX6" fmla="*/ 95970 w 2033850"/>
                <a:gd name="connsiteY6" fmla="*/ 575810 h 575810"/>
                <a:gd name="connsiteX7" fmla="*/ 0 w 2033850"/>
                <a:gd name="connsiteY7" fmla="*/ 479840 h 575810"/>
                <a:gd name="connsiteX8" fmla="*/ 0 w 2033850"/>
                <a:gd name="connsiteY8" fmla="*/ 95970 h 575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50" h="575810">
                  <a:moveTo>
                    <a:pt x="0" y="95970"/>
                  </a:moveTo>
                  <a:cubicBezTo>
                    <a:pt x="0" y="42967"/>
                    <a:pt x="42967" y="0"/>
                    <a:pt x="95970" y="0"/>
                  </a:cubicBezTo>
                  <a:lnTo>
                    <a:pt x="1937880" y="0"/>
                  </a:lnTo>
                  <a:cubicBezTo>
                    <a:pt x="1990883" y="0"/>
                    <a:pt x="2033850" y="42967"/>
                    <a:pt x="2033850" y="95970"/>
                  </a:cubicBezTo>
                  <a:lnTo>
                    <a:pt x="2033850" y="479840"/>
                  </a:lnTo>
                  <a:cubicBezTo>
                    <a:pt x="2033850" y="532843"/>
                    <a:pt x="1990883" y="575810"/>
                    <a:pt x="1937880" y="575810"/>
                  </a:cubicBezTo>
                  <a:lnTo>
                    <a:pt x="95970" y="575810"/>
                  </a:lnTo>
                  <a:cubicBezTo>
                    <a:pt x="42967" y="575810"/>
                    <a:pt x="0" y="532843"/>
                    <a:pt x="0" y="479840"/>
                  </a:cubicBezTo>
                  <a:lnTo>
                    <a:pt x="0" y="9597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800891"/>
                <a:satOff val="-40777"/>
                <a:lumOff val="9608"/>
                <a:alphaOff val="0"/>
              </a:schemeClr>
            </a:fillRef>
            <a:effectRef idx="0">
              <a:schemeClr val="accent4"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069" tIns="89069" rIns="89069" bIns="89069" numCol="1" spcCol="1270" anchor="ctr" anchorCtr="0">
              <a:noAutofit/>
            </a:bodyPr>
            <a:lstStyle/>
            <a:p>
              <a:pPr marL="0" marR="0" lvl="0" indent="0" algn="ctr" defTabSz="7112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87F38F-F596-4120-A469-ED0CF360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Ontologies reused in </a:t>
            </a:r>
            <a:r>
              <a:rPr lang="en-US" dirty="0" err="1"/>
              <a:t>AgrO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DF8BD-6140-4FF9-91FF-7D6EA760CC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4910" y="6356350"/>
            <a:ext cx="907090" cy="3651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2F08BB8-D966-405F-A085-70241534DE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406" y="4878247"/>
            <a:ext cx="1042911" cy="55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0A79A89-5547-480C-80FB-B84C94FEBFCD}"/>
              </a:ext>
            </a:extLst>
          </p:cNvPr>
          <p:cNvGrpSpPr/>
          <p:nvPr/>
        </p:nvGrpSpPr>
        <p:grpSpPr>
          <a:xfrm>
            <a:off x="9302162" y="3629203"/>
            <a:ext cx="1679239" cy="1038114"/>
            <a:chOff x="5298987" y="3415959"/>
            <a:chExt cx="2544684" cy="158040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DD16404-5679-481A-97EF-3708D0A95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3265" y="3415959"/>
              <a:ext cx="1580406" cy="1580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3EDA789-CCEE-4F32-93A9-D3B746977C8F}"/>
                </a:ext>
              </a:extLst>
            </p:cNvPr>
            <p:cNvSpPr txBox="1"/>
            <p:nvPr/>
          </p:nvSpPr>
          <p:spPr>
            <a:xfrm>
              <a:off x="5298987" y="3981390"/>
              <a:ext cx="1207777" cy="609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ChEBI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67701991-3F33-40C1-9FBD-57D38F9F6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39" y="4796844"/>
            <a:ext cx="1255667" cy="103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3B789AA-E0D7-409A-9CE0-3C49ACAB15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1"/>
          <a:stretch/>
        </p:blipFill>
        <p:spPr bwMode="auto">
          <a:xfrm>
            <a:off x="6959670" y="1418137"/>
            <a:ext cx="811836" cy="68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7B80A8-A3D7-494D-A8FA-B11B88DF719C}"/>
              </a:ext>
            </a:extLst>
          </p:cNvPr>
          <p:cNvSpPr/>
          <p:nvPr/>
        </p:nvSpPr>
        <p:spPr>
          <a:xfrm>
            <a:off x="8924353" y="2062100"/>
            <a:ext cx="178623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srgbClr val="FFC000">
                    <a:lumMod val="75000"/>
                  </a:srgb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Trait Ontology/ Crop Ontology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771A30-1258-476F-92BE-767DC883D4F5}"/>
              </a:ext>
            </a:extLst>
          </p:cNvPr>
          <p:cNvSpPr/>
          <p:nvPr/>
        </p:nvSpPr>
        <p:spPr>
          <a:xfrm>
            <a:off x="1421818" y="4030658"/>
            <a:ext cx="12556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PATO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C55F1C-F299-4A43-8071-3F435B9E451B}"/>
              </a:ext>
            </a:extLst>
          </p:cNvPr>
          <p:cNvSpPr/>
          <p:nvPr/>
        </p:nvSpPr>
        <p:spPr>
          <a:xfrm>
            <a:off x="-28240" y="2172620"/>
            <a:ext cx="34750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Unit Ontology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412410-B49F-44FA-B603-38D7971B3A6C}"/>
              </a:ext>
            </a:extLst>
          </p:cNvPr>
          <p:cNvSpPr/>
          <p:nvPr/>
        </p:nvSpPr>
        <p:spPr>
          <a:xfrm>
            <a:off x="5243423" y="5965025"/>
            <a:ext cx="12290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FoodOn</a:t>
            </a:r>
            <a:endParaRPr kumimoji="0" lang="en-US" sz="2400" b="0" i="0" u="none" strike="noStrike" kern="1200" cap="none" spc="0" normalizeH="0" baseline="0" noProof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ACBF7-A6A3-473C-AA74-2027568EAB6D}"/>
              </a:ext>
            </a:extLst>
          </p:cNvPr>
          <p:cNvSpPr/>
          <p:nvPr/>
        </p:nvSpPr>
        <p:spPr>
          <a:xfrm>
            <a:off x="1383418" y="3065936"/>
            <a:ext cx="10690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PECO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E80A17-A6EB-460A-A734-831C2C609754}"/>
              </a:ext>
            </a:extLst>
          </p:cNvPr>
          <p:cNvSpPr/>
          <p:nvPr/>
        </p:nvSpPr>
        <p:spPr>
          <a:xfrm>
            <a:off x="9263420" y="3139355"/>
            <a:ext cx="2638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Basic Formal Ontology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FB4421-7F37-43FC-9D8E-3981EE06D87E}"/>
              </a:ext>
            </a:extLst>
          </p:cNvPr>
          <p:cNvSpPr/>
          <p:nvPr/>
        </p:nvSpPr>
        <p:spPr>
          <a:xfrm>
            <a:off x="11353800" y="0"/>
            <a:ext cx="838200" cy="974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978C7C3C-CB33-4EEE-9CD8-910A04CC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16th </a:t>
            </a:r>
            <a:r>
              <a:rPr lang="fr-FR" dirty="0" err="1"/>
              <a:t>September</a:t>
            </a:r>
            <a:r>
              <a:rPr lang="fr-FR" dirty="0"/>
              <a:t> 2020</a:t>
            </a:r>
            <a:endParaRPr lang="en-US" dirty="0"/>
          </a:p>
        </p:txBody>
      </p:sp>
      <p:sp>
        <p:nvSpPr>
          <p:cNvPr id="31" name="Footer Placeholder 11">
            <a:extLst>
              <a:ext uri="{FF2B5EF4-FFF2-40B4-BE49-F238E27FC236}">
                <a16:creationId xmlns:a16="http://schemas.microsoft.com/office/drawing/2014/main" id="{A819E7B8-6D24-4D97-A070-7A6C19EE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94385" cy="365125"/>
          </a:xfrm>
        </p:spPr>
        <p:txBody>
          <a:bodyPr/>
          <a:lstStyle/>
          <a:p>
            <a:r>
              <a:rPr lang="en-US" dirty="0"/>
              <a:t>ICBO Workshop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5344209C-B886-44E5-A693-346675528B77}"/>
              </a:ext>
            </a:extLst>
          </p:cNvPr>
          <p:cNvSpPr txBox="1">
            <a:spLocks/>
          </p:cNvSpPr>
          <p:nvPr/>
        </p:nvSpPr>
        <p:spPr>
          <a:xfrm>
            <a:off x="968874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Céline Aubert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09;p69">
            <a:extLst>
              <a:ext uri="{FF2B5EF4-FFF2-40B4-BE49-F238E27FC236}">
                <a16:creationId xmlns:a16="http://schemas.microsoft.com/office/drawing/2014/main" id="{91AA305E-D2C1-8640-984A-D47B1E5089B4}"/>
              </a:ext>
            </a:extLst>
          </p:cNvPr>
          <p:cNvSpPr/>
          <p:nvPr/>
        </p:nvSpPr>
        <p:spPr>
          <a:xfrm>
            <a:off x="3410663" y="4274588"/>
            <a:ext cx="1693800" cy="1079400"/>
          </a:xfrm>
          <a:prstGeom prst="rect">
            <a:avLst/>
          </a:prstGeom>
          <a:solidFill>
            <a:srgbClr val="7F6000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10;p69">
            <a:extLst>
              <a:ext uri="{FF2B5EF4-FFF2-40B4-BE49-F238E27FC236}">
                <a16:creationId xmlns:a16="http://schemas.microsoft.com/office/drawing/2014/main" id="{47A0ECE3-3C18-D049-914A-355169771F27}"/>
              </a:ext>
            </a:extLst>
          </p:cNvPr>
          <p:cNvSpPr/>
          <p:nvPr/>
        </p:nvSpPr>
        <p:spPr>
          <a:xfrm>
            <a:off x="3410670" y="4265675"/>
            <a:ext cx="1693800" cy="3210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411;p69">
            <a:extLst>
              <a:ext uri="{FF2B5EF4-FFF2-40B4-BE49-F238E27FC236}">
                <a16:creationId xmlns:a16="http://schemas.microsoft.com/office/drawing/2014/main" id="{78C37036-EE36-D54E-8469-1BA2E5A85B7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3213" y="3278965"/>
            <a:ext cx="589275" cy="986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12;p69">
            <a:extLst>
              <a:ext uri="{FF2B5EF4-FFF2-40B4-BE49-F238E27FC236}">
                <a16:creationId xmlns:a16="http://schemas.microsoft.com/office/drawing/2014/main" id="{26CC7AF7-7F78-F84C-9606-28323C4FE9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675" y="3278965"/>
            <a:ext cx="589275" cy="986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13;p69">
            <a:extLst>
              <a:ext uri="{FF2B5EF4-FFF2-40B4-BE49-F238E27FC236}">
                <a16:creationId xmlns:a16="http://schemas.microsoft.com/office/drawing/2014/main" id="{7D303B42-E325-2E47-BEE4-9558E050A2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1588" y="3278965"/>
            <a:ext cx="589275" cy="986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98BCC54-38F5-1C43-B5E5-0F8EC9395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4490439"/>
            <a:ext cx="2552700" cy="660400"/>
          </a:xfrm>
          <a:prstGeom prst="rect">
            <a:avLst/>
          </a:prstGeom>
        </p:spPr>
      </p:pic>
      <p:sp>
        <p:nvSpPr>
          <p:cNvPr id="12" name="Flèche vers le bas 11">
            <a:extLst>
              <a:ext uri="{FF2B5EF4-FFF2-40B4-BE49-F238E27FC236}">
                <a16:creationId xmlns:a16="http://schemas.microsoft.com/office/drawing/2014/main" id="{3E18B7E9-D5B9-F94F-AA79-1C014A7E154A}"/>
              </a:ext>
            </a:extLst>
          </p:cNvPr>
          <p:cNvSpPr/>
          <p:nvPr/>
        </p:nvSpPr>
        <p:spPr>
          <a:xfrm>
            <a:off x="3993503" y="2368722"/>
            <a:ext cx="410288" cy="89459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33BD5EA-71B1-EE48-88A1-FEEA5182E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762" y="1620302"/>
            <a:ext cx="1879600" cy="6477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CB38FE3-55D8-3149-B489-BC3F961A86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8482" t="3490" r="-1"/>
          <a:stretch/>
        </p:blipFill>
        <p:spPr>
          <a:xfrm>
            <a:off x="5104463" y="814240"/>
            <a:ext cx="6957486" cy="5883276"/>
          </a:xfrm>
          <a:prstGeom prst="ellipse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3C545F6-48A4-2544-97F2-ED737EFBDB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4496" t="5337" r="-1"/>
          <a:stretch/>
        </p:blipFill>
        <p:spPr>
          <a:xfrm>
            <a:off x="5119742" y="814238"/>
            <a:ext cx="6796571" cy="5883276"/>
          </a:xfrm>
          <a:prstGeom prst="ellipse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D0C599-66FF-4A04-8201-9D856384F70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4910" y="6356350"/>
            <a:ext cx="907090" cy="365126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5660443E-AFFB-F240-AD04-B0B65B7D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AgrO</a:t>
            </a:r>
            <a:r>
              <a:rPr lang="en-US" dirty="0"/>
              <a:t> structure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6C8812F-222C-4DB8-91A4-45D53500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16th </a:t>
            </a:r>
            <a:r>
              <a:rPr lang="fr-FR" dirty="0" err="1"/>
              <a:t>September</a:t>
            </a:r>
            <a:r>
              <a:rPr lang="fr-FR" dirty="0"/>
              <a:t> 2020</a:t>
            </a:r>
            <a:endParaRPr lang="en-US" dirty="0"/>
          </a:p>
        </p:txBody>
      </p:sp>
      <p:sp>
        <p:nvSpPr>
          <p:cNvPr id="15" name="Footer Placeholder 11">
            <a:extLst>
              <a:ext uri="{FF2B5EF4-FFF2-40B4-BE49-F238E27FC236}">
                <a16:creationId xmlns:a16="http://schemas.microsoft.com/office/drawing/2014/main" id="{E444F30E-2EE7-4F31-84E1-80E02E32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94385" cy="365125"/>
          </a:xfrm>
        </p:spPr>
        <p:txBody>
          <a:bodyPr/>
          <a:lstStyle/>
          <a:p>
            <a:r>
              <a:rPr lang="en-US" dirty="0"/>
              <a:t>ICBO Workshop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ED09DB57-7F25-4A8A-BABD-19F4EC3A5F2B}"/>
              </a:ext>
            </a:extLst>
          </p:cNvPr>
          <p:cNvSpPr txBox="1">
            <a:spLocks/>
          </p:cNvSpPr>
          <p:nvPr/>
        </p:nvSpPr>
        <p:spPr>
          <a:xfrm>
            <a:off x="968874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Céline Aubert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950676-A9EB-4F71-B917-D99503D31C01}"/>
              </a:ext>
            </a:extLst>
          </p:cNvPr>
          <p:cNvSpPr/>
          <p:nvPr/>
        </p:nvSpPr>
        <p:spPr>
          <a:xfrm>
            <a:off x="11353800" y="0"/>
            <a:ext cx="838200" cy="974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F38F-F596-4120-A469-ED0CF360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75" y="5143804"/>
            <a:ext cx="4422071" cy="1325563"/>
          </a:xfrm>
        </p:spPr>
        <p:txBody>
          <a:bodyPr>
            <a:normAutofit/>
          </a:bodyPr>
          <a:lstStyle/>
          <a:p>
            <a:r>
              <a:rPr lang="fr-FR" dirty="0"/>
              <a:t>AgrO structure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DF8BD-6140-4FF9-91FF-7D6EA760CC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4910" y="6356350"/>
            <a:ext cx="907090" cy="365126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F3B011F5-06E1-4A0E-912C-C0867A840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783" y="5677535"/>
            <a:ext cx="860425" cy="44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in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Amount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3075" name="AutoShape 3">
            <a:extLst>
              <a:ext uri="{FF2B5EF4-FFF2-40B4-BE49-F238E27FC236}">
                <a16:creationId xmlns:a16="http://schemas.microsoft.com/office/drawing/2014/main" id="{0E798D34-36D8-42EE-B25D-F1005876B4DA}"/>
              </a:ext>
            </a:extLst>
          </p:cNvPr>
          <p:cNvCxnSpPr>
            <a:cxnSpLocks noChangeShapeType="1"/>
            <a:stCxn id="23" idx="0"/>
            <a:endCxn id="10" idx="0"/>
          </p:cNvCxnSpPr>
          <p:nvPr/>
        </p:nvCxnSpPr>
        <p:spPr bwMode="auto">
          <a:xfrm>
            <a:off x="6045532" y="4308534"/>
            <a:ext cx="56383" cy="12592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6" name="AutoShape 4">
            <a:extLst>
              <a:ext uri="{FF2B5EF4-FFF2-40B4-BE49-F238E27FC236}">
                <a16:creationId xmlns:a16="http://schemas.microsoft.com/office/drawing/2014/main" id="{478D6ECE-BE7B-4F62-A32F-AC6C57703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753" y="4344435"/>
            <a:ext cx="1289050" cy="44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in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Fertilizer</a:t>
            </a:r>
            <a:endParaRPr kumimoji="0" lang="fr-FR" altLang="fr-F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3077" name="AutoShape 5">
            <a:extLst>
              <a:ext uri="{FF2B5EF4-FFF2-40B4-BE49-F238E27FC236}">
                <a16:creationId xmlns:a16="http://schemas.microsoft.com/office/drawing/2014/main" id="{E73A2386-8A3D-4D72-9C35-BFA1D2E912F8}"/>
              </a:ext>
            </a:extLst>
          </p:cNvPr>
          <p:cNvCxnSpPr>
            <a:cxnSpLocks noChangeShapeType="1"/>
            <a:stCxn id="14" idx="1"/>
            <a:endCxn id="3" idx="3"/>
          </p:cNvCxnSpPr>
          <p:nvPr/>
        </p:nvCxnSpPr>
        <p:spPr bwMode="auto">
          <a:xfrm flipH="1" flipV="1">
            <a:off x="8918208" y="5899785"/>
            <a:ext cx="1316519" cy="4664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3078" name="AutoShape 6">
            <a:extLst>
              <a:ext uri="{FF2B5EF4-FFF2-40B4-BE49-F238E27FC236}">
                <a16:creationId xmlns:a16="http://schemas.microsoft.com/office/drawing/2014/main" id="{A1C512A9-EE44-44A3-A9EF-F34CD6CE3D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35103" y="4549223"/>
            <a:ext cx="1246187" cy="222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9" name="AutoShape 7">
            <a:extLst>
              <a:ext uri="{FF2B5EF4-FFF2-40B4-BE49-F238E27FC236}">
                <a16:creationId xmlns:a16="http://schemas.microsoft.com/office/drawing/2014/main" id="{4611352B-1D36-41DB-90FE-BC5CC7F2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660" y="4668118"/>
            <a:ext cx="653556" cy="2779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in">
                <a:solidFill>
                  <a:srgbClr val="007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CheBI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A2DBD4D7-3B4B-4C7A-B81A-09C77616C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721" y="5567809"/>
            <a:ext cx="1830387" cy="6737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in">
            <a:solidFill>
              <a:srgbClr val="CCCC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Inorganic fertilizer amount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3081" name="AutoShape 9">
            <a:extLst>
              <a:ext uri="{FF2B5EF4-FFF2-40B4-BE49-F238E27FC236}">
                <a16:creationId xmlns:a16="http://schemas.microsoft.com/office/drawing/2014/main" id="{415ED460-295C-48AD-917D-37DC02F2EDA1}"/>
              </a:ext>
            </a:extLst>
          </p:cNvPr>
          <p:cNvCxnSpPr>
            <a:cxnSpLocks noChangeShapeType="1"/>
            <a:stCxn id="10" idx="3"/>
            <a:endCxn id="3" idx="1"/>
          </p:cNvCxnSpPr>
          <p:nvPr/>
        </p:nvCxnSpPr>
        <p:spPr bwMode="auto">
          <a:xfrm flipV="1">
            <a:off x="7017108" y="5899785"/>
            <a:ext cx="1040675" cy="492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11" name="AutoShape 10">
            <a:extLst>
              <a:ext uri="{FF2B5EF4-FFF2-40B4-BE49-F238E27FC236}">
                <a16:creationId xmlns:a16="http://schemas.microsoft.com/office/drawing/2014/main" id="{66C5CBF9-1693-4052-80CE-E71BFFC03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963" y="5999706"/>
            <a:ext cx="660532" cy="30741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in">
                <a:solidFill>
                  <a:srgbClr val="007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PATO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BAC39-68E2-43ED-BED1-9A8957706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915" y="4398410"/>
            <a:ext cx="504825" cy="290513"/>
          </a:xfrm>
          <a:prstGeom prst="rect">
            <a:avLst/>
          </a:prstGeom>
          <a:solidFill>
            <a:srgbClr val="FFFFFF"/>
          </a:solidFill>
          <a:ln w="9525" algn="in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has role</a:t>
            </a:r>
            <a:endParaRPr kumimoji="0" lang="fr-FR" altLang="fr-F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0303DAEB-0EE9-4157-9FED-7B31DA5A5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727" y="5682199"/>
            <a:ext cx="1465263" cy="44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in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Kg/ha</a:t>
            </a:r>
            <a:endParaRPr kumimoji="0" lang="fr-FR" altLang="fr-F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AutoShape 13">
            <a:extLst>
              <a:ext uri="{FF2B5EF4-FFF2-40B4-BE49-F238E27FC236}">
                <a16:creationId xmlns:a16="http://schemas.microsoft.com/office/drawing/2014/main" id="{7A29F617-298B-4E62-81D1-3589922C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6677" y="5994936"/>
            <a:ext cx="504825" cy="263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in">
                <a:solidFill>
                  <a:srgbClr val="007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UO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1A7A2686-D353-4F42-AA77-01C3E20BF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141" y="5716804"/>
            <a:ext cx="615156" cy="365124"/>
          </a:xfrm>
          <a:prstGeom prst="rect">
            <a:avLst/>
          </a:prstGeom>
          <a:solidFill>
            <a:srgbClr val="FFFFFF"/>
          </a:solidFill>
          <a:ln w="9525" algn="in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is unit of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AutoShape 15">
            <a:extLst>
              <a:ext uri="{FF2B5EF4-FFF2-40B4-BE49-F238E27FC236}">
                <a16:creationId xmlns:a16="http://schemas.microsoft.com/office/drawing/2014/main" id="{ACAA5C45-DDAF-4F29-907E-21BA7AA4B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793" y="2121160"/>
            <a:ext cx="1466850" cy="62563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in">
            <a:solidFill>
              <a:srgbClr val="CCCC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Agricultural process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AutoShape 16">
            <a:extLst>
              <a:ext uri="{FF2B5EF4-FFF2-40B4-BE49-F238E27FC236}">
                <a16:creationId xmlns:a16="http://schemas.microsoft.com/office/drawing/2014/main" id="{D9B21C5C-599B-47CB-A6F0-75A104BC0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5933" y="2211887"/>
            <a:ext cx="1465262" cy="422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in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Planned process</a:t>
            </a:r>
            <a:endParaRPr kumimoji="0" lang="fr-FR" altLang="fr-F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AutoShape 17">
            <a:extLst>
              <a:ext uri="{FF2B5EF4-FFF2-40B4-BE49-F238E27FC236}">
                <a16:creationId xmlns:a16="http://schemas.microsoft.com/office/drawing/2014/main" id="{D00491A7-7832-4205-B77B-5F9F6843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231" y="2937946"/>
            <a:ext cx="1465263" cy="641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in">
            <a:solidFill>
              <a:srgbClr val="CCCC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Broadcast spreader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AutoShape 18">
            <a:extLst>
              <a:ext uri="{FF2B5EF4-FFF2-40B4-BE49-F238E27FC236}">
                <a16:creationId xmlns:a16="http://schemas.microsoft.com/office/drawing/2014/main" id="{A3098B83-937E-49DE-AB64-6F534016F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340" y="1667135"/>
            <a:ext cx="1465263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in">
            <a:solidFill>
              <a:srgbClr val="CCCC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Treatment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3091" name="AutoShape 19">
            <a:extLst>
              <a:ext uri="{FF2B5EF4-FFF2-40B4-BE49-F238E27FC236}">
                <a16:creationId xmlns:a16="http://schemas.microsoft.com/office/drawing/2014/main" id="{B1441B39-6E89-445A-8797-6656C8FC182C}"/>
              </a:ext>
            </a:extLst>
          </p:cNvPr>
          <p:cNvCxnSpPr>
            <a:cxnSpLocks noChangeShapeType="1"/>
            <a:stCxn id="30" idx="3"/>
            <a:endCxn id="20" idx="1"/>
          </p:cNvCxnSpPr>
          <p:nvPr/>
        </p:nvCxnSpPr>
        <p:spPr bwMode="auto">
          <a:xfrm flipV="1">
            <a:off x="6043641" y="3258815"/>
            <a:ext cx="1615590" cy="21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3093" name="AutoShape 21">
            <a:extLst>
              <a:ext uri="{FF2B5EF4-FFF2-40B4-BE49-F238E27FC236}">
                <a16:creationId xmlns:a16="http://schemas.microsoft.com/office/drawing/2014/main" id="{0AA83DE0-EF47-4836-9B89-ADB7EEE73B5A}"/>
              </a:ext>
            </a:extLst>
          </p:cNvPr>
          <p:cNvCxnSpPr>
            <a:cxnSpLocks noChangeShapeType="1"/>
            <a:stCxn id="30" idx="3"/>
            <a:endCxn id="23" idx="0"/>
          </p:cNvCxnSpPr>
          <p:nvPr/>
        </p:nvCxnSpPr>
        <p:spPr bwMode="auto">
          <a:xfrm>
            <a:off x="6043641" y="3259026"/>
            <a:ext cx="1891" cy="104950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3094" name="AutoShape 22">
            <a:extLst>
              <a:ext uri="{FF2B5EF4-FFF2-40B4-BE49-F238E27FC236}">
                <a16:creationId xmlns:a16="http://schemas.microsoft.com/office/drawing/2014/main" id="{1C1C4869-4E2A-4289-BE65-1F16908FA0F5}"/>
              </a:ext>
            </a:extLst>
          </p:cNvPr>
          <p:cNvCxnSpPr>
            <a:cxnSpLocks noChangeShapeType="1"/>
            <a:stCxn id="18" idx="3"/>
            <a:endCxn id="19" idx="1"/>
          </p:cNvCxnSpPr>
          <p:nvPr/>
        </p:nvCxnSpPr>
        <p:spPr bwMode="auto">
          <a:xfrm flipV="1">
            <a:off x="9094643" y="2423025"/>
            <a:ext cx="811290" cy="1095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22" name="AutoShape 23">
            <a:extLst>
              <a:ext uri="{FF2B5EF4-FFF2-40B4-BE49-F238E27FC236}">
                <a16:creationId xmlns:a16="http://schemas.microsoft.com/office/drawing/2014/main" id="{E798192E-035A-4545-A0AF-B0112E5F6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928" y="4272998"/>
            <a:ext cx="1287462" cy="455612"/>
          </a:xfrm>
          <a:prstGeom prst="roundRect">
            <a:avLst>
              <a:gd name="adj" fmla="val 19486"/>
            </a:avLst>
          </a:prstGeom>
          <a:solidFill>
            <a:srgbClr val="FFFFFF"/>
          </a:solidFill>
          <a:ln w="9525" algn="in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17121B96-79AF-4378-9158-092A0005F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382" y="4308534"/>
            <a:ext cx="1130300" cy="430212"/>
          </a:xfrm>
          <a:prstGeom prst="rect">
            <a:avLst/>
          </a:prstGeom>
          <a:solidFill>
            <a:srgbClr val="FFFFFF"/>
          </a:solidFill>
          <a:ln w="12700" algn="in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Limestone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AC263D56-68C8-4E49-BBCE-316979801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928" y="3715809"/>
            <a:ext cx="1326882" cy="3749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has participant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D0389601-DE06-4789-A610-1AC948C9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4617" y="2256575"/>
            <a:ext cx="350837" cy="220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is a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" name="AutoShape 29">
            <a:extLst>
              <a:ext uri="{FF2B5EF4-FFF2-40B4-BE49-F238E27FC236}">
                <a16:creationId xmlns:a16="http://schemas.microsoft.com/office/drawing/2014/main" id="{B42096AF-691D-4F4F-A723-8C5377874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0068" y="2467894"/>
            <a:ext cx="506413" cy="2619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in">
                <a:solidFill>
                  <a:srgbClr val="007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OBI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" name="AutoShape 30">
            <a:extLst>
              <a:ext uri="{FF2B5EF4-FFF2-40B4-BE49-F238E27FC236}">
                <a16:creationId xmlns:a16="http://schemas.microsoft.com/office/drawing/2014/main" id="{8B2DAC73-0FC3-4987-B737-AA0E464F6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557" y="4554030"/>
            <a:ext cx="605409" cy="2872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in">
                <a:solidFill>
                  <a:srgbClr val="007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ENVO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" name="AutoShape 31">
            <a:extLst>
              <a:ext uri="{FF2B5EF4-FFF2-40B4-BE49-F238E27FC236}">
                <a16:creationId xmlns:a16="http://schemas.microsoft.com/office/drawing/2014/main" id="{ADA680E6-6360-4E2E-8739-0361C7975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41" y="2941621"/>
            <a:ext cx="1905000" cy="6348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in">
            <a:solidFill>
              <a:srgbClr val="CCCC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Agronomic fertilization process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3104" name="AutoShape 32">
            <a:extLst>
              <a:ext uri="{FF2B5EF4-FFF2-40B4-BE49-F238E27FC236}">
                <a16:creationId xmlns:a16="http://schemas.microsoft.com/office/drawing/2014/main" id="{43FB4CC8-95A3-4107-BEDF-35A775238DC8}"/>
              </a:ext>
            </a:extLst>
          </p:cNvPr>
          <p:cNvCxnSpPr>
            <a:cxnSpLocks noChangeShapeType="1"/>
            <a:stCxn id="30" idx="3"/>
            <a:endCxn id="18" idx="1"/>
          </p:cNvCxnSpPr>
          <p:nvPr/>
        </p:nvCxnSpPr>
        <p:spPr bwMode="auto">
          <a:xfrm flipV="1">
            <a:off x="6043641" y="2433976"/>
            <a:ext cx="1584152" cy="8250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31" name="Rectangle 33">
            <a:extLst>
              <a:ext uri="{FF2B5EF4-FFF2-40B4-BE49-F238E27FC236}">
                <a16:creationId xmlns:a16="http://schemas.microsoft.com/office/drawing/2014/main" id="{00ADBD65-0FAF-4FE6-A534-D1231F42F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017" y="2650790"/>
            <a:ext cx="452516" cy="2871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is a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3106" name="AutoShape 34">
            <a:extLst>
              <a:ext uri="{FF2B5EF4-FFF2-40B4-BE49-F238E27FC236}">
                <a16:creationId xmlns:a16="http://schemas.microsoft.com/office/drawing/2014/main" id="{4C2CA0EF-90A7-498C-9F95-4B0C261F8BB4}"/>
              </a:ext>
            </a:extLst>
          </p:cNvPr>
          <p:cNvCxnSpPr>
            <a:cxnSpLocks noChangeShapeType="1"/>
            <a:stCxn id="30" idx="0"/>
            <a:endCxn id="21" idx="2"/>
          </p:cNvCxnSpPr>
          <p:nvPr/>
        </p:nvCxnSpPr>
        <p:spPr bwMode="auto">
          <a:xfrm flipH="1" flipV="1">
            <a:off x="5049972" y="2121160"/>
            <a:ext cx="41169" cy="82046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32" name="Rectangle 35">
            <a:extLst>
              <a:ext uri="{FF2B5EF4-FFF2-40B4-BE49-F238E27FC236}">
                <a16:creationId xmlns:a16="http://schemas.microsoft.com/office/drawing/2014/main" id="{9E52663C-4412-41D4-ACA5-AB4AB3E84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67" y="2400521"/>
            <a:ext cx="846138" cy="2496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part of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3109" name="AutoShape 37">
            <a:extLst>
              <a:ext uri="{FF2B5EF4-FFF2-40B4-BE49-F238E27FC236}">
                <a16:creationId xmlns:a16="http://schemas.microsoft.com/office/drawing/2014/main" id="{7E76497E-E6A9-4BF2-8B30-7F0E07265BC4}"/>
              </a:ext>
            </a:extLst>
          </p:cNvPr>
          <p:cNvCxnSpPr>
            <a:cxnSpLocks noChangeShapeType="1"/>
            <a:stCxn id="23" idx="1"/>
            <a:endCxn id="35" idx="3"/>
          </p:cNvCxnSpPr>
          <p:nvPr/>
        </p:nvCxnSpPr>
        <p:spPr bwMode="auto">
          <a:xfrm flipH="1" flipV="1">
            <a:off x="4352265" y="4504587"/>
            <a:ext cx="1128117" cy="1905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34" name="Rectangle 38">
            <a:extLst>
              <a:ext uri="{FF2B5EF4-FFF2-40B4-BE49-F238E27FC236}">
                <a16:creationId xmlns:a16="http://schemas.microsoft.com/office/drawing/2014/main" id="{994B893C-8C42-4C58-A83D-D0F9F115F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003" y="4385233"/>
            <a:ext cx="358412" cy="298927"/>
          </a:xfrm>
          <a:prstGeom prst="rect">
            <a:avLst/>
          </a:prstGeom>
          <a:solidFill>
            <a:srgbClr val="FFFFFF"/>
          </a:solidFill>
          <a:ln w="9525" algn="in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Is a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" name="AutoShape 39">
            <a:extLst>
              <a:ext uri="{FF2B5EF4-FFF2-40B4-BE49-F238E27FC236}">
                <a16:creationId xmlns:a16="http://schemas.microsoft.com/office/drawing/2014/main" id="{B3B3372E-1598-49BB-BCCE-162D24FD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820" y="4282337"/>
            <a:ext cx="1637445" cy="44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in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Sedimentary rock</a:t>
            </a:r>
            <a:endParaRPr kumimoji="0" lang="fr-FR" altLang="fr-F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" name="AutoShape 40">
            <a:extLst>
              <a:ext uri="{FF2B5EF4-FFF2-40B4-BE49-F238E27FC236}">
                <a16:creationId xmlns:a16="http://schemas.microsoft.com/office/drawing/2014/main" id="{7659309F-B176-4446-9690-D03E5341F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232" y="4586114"/>
            <a:ext cx="781681" cy="304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in">
                <a:solidFill>
                  <a:srgbClr val="007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ENVO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" name="Rectangle 41">
            <a:extLst>
              <a:ext uri="{FF2B5EF4-FFF2-40B4-BE49-F238E27FC236}">
                <a16:creationId xmlns:a16="http://schemas.microsoft.com/office/drawing/2014/main" id="{1A28C6FF-1483-4C2B-B87D-266B299E3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929" y="5024304"/>
            <a:ext cx="1193800" cy="200381"/>
          </a:xfrm>
          <a:prstGeom prst="rect">
            <a:avLst/>
          </a:prstGeom>
          <a:solidFill>
            <a:srgbClr val="FFFFFF"/>
          </a:solidFill>
          <a:ln w="9525" algn="in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has quality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" name="Rectangle 42">
            <a:extLst>
              <a:ext uri="{FF2B5EF4-FFF2-40B4-BE49-F238E27FC236}">
                <a16:creationId xmlns:a16="http://schemas.microsoft.com/office/drawing/2014/main" id="{DAACA8DC-2925-4737-A353-5AF06C866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904" y="5716804"/>
            <a:ext cx="504824" cy="285591"/>
          </a:xfrm>
          <a:prstGeom prst="rect">
            <a:avLst/>
          </a:prstGeom>
          <a:solidFill>
            <a:srgbClr val="FFFFFF"/>
          </a:solidFill>
          <a:ln w="9525" algn="in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is a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AutoShape 36">
            <a:extLst>
              <a:ext uri="{FF2B5EF4-FFF2-40B4-BE49-F238E27FC236}">
                <a16:creationId xmlns:a16="http://schemas.microsoft.com/office/drawing/2014/main" id="{D6618BDC-FE7C-4CDE-B8A2-F49C75CB5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635" y="388634"/>
            <a:ext cx="1637445" cy="6404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in">
            <a:solidFill>
              <a:srgbClr val="CCCC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Agricultural experiment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AutoShape 36">
            <a:extLst>
              <a:ext uri="{FF2B5EF4-FFF2-40B4-BE49-F238E27FC236}">
                <a16:creationId xmlns:a16="http://schemas.microsoft.com/office/drawing/2014/main" id="{7F644125-6B39-4F26-BB09-FB517188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635" y="1665539"/>
            <a:ext cx="1637445" cy="52636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in">
            <a:solidFill>
              <a:srgbClr val="CCCC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Agricultural experimental plot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62" name="AutoShape 19">
            <a:extLst>
              <a:ext uri="{FF2B5EF4-FFF2-40B4-BE49-F238E27FC236}">
                <a16:creationId xmlns:a16="http://schemas.microsoft.com/office/drawing/2014/main" id="{8FE05B3E-BD88-4299-8A0C-19E747497126}"/>
              </a:ext>
            </a:extLst>
          </p:cNvPr>
          <p:cNvCxnSpPr>
            <a:cxnSpLocks noChangeShapeType="1"/>
            <a:stCxn id="60" idx="2"/>
            <a:endCxn id="61" idx="0"/>
          </p:cNvCxnSpPr>
          <p:nvPr/>
        </p:nvCxnSpPr>
        <p:spPr bwMode="auto">
          <a:xfrm>
            <a:off x="3146358" y="1029058"/>
            <a:ext cx="0" cy="63648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71" name="Rectangle 25">
            <a:extLst>
              <a:ext uri="{FF2B5EF4-FFF2-40B4-BE49-F238E27FC236}">
                <a16:creationId xmlns:a16="http://schemas.microsoft.com/office/drawing/2014/main" id="{8DCEF8A1-A339-4D43-B49D-10E6B028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032" y="1150340"/>
            <a:ext cx="1005024" cy="355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occurs in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72" name="AutoShape 34">
            <a:extLst>
              <a:ext uri="{FF2B5EF4-FFF2-40B4-BE49-F238E27FC236}">
                <a16:creationId xmlns:a16="http://schemas.microsoft.com/office/drawing/2014/main" id="{E06CA60A-C1C5-4C34-A904-8FF66F923F13}"/>
              </a:ext>
            </a:extLst>
          </p:cNvPr>
          <p:cNvCxnSpPr>
            <a:cxnSpLocks noChangeShapeType="1"/>
            <a:stCxn id="60" idx="2"/>
            <a:endCxn id="21" idx="0"/>
          </p:cNvCxnSpPr>
          <p:nvPr/>
        </p:nvCxnSpPr>
        <p:spPr bwMode="auto">
          <a:xfrm>
            <a:off x="3146358" y="1029058"/>
            <a:ext cx="1903614" cy="63807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77" name="AutoShape 18">
            <a:extLst>
              <a:ext uri="{FF2B5EF4-FFF2-40B4-BE49-F238E27FC236}">
                <a16:creationId xmlns:a16="http://schemas.microsoft.com/office/drawing/2014/main" id="{041B025A-B814-415F-BE60-252BFB103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40" y="3045115"/>
            <a:ext cx="1637443" cy="83630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in">
            <a:solidFill>
              <a:srgbClr val="CCCC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Completely randomized design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8" name="AutoShape 18">
            <a:extLst>
              <a:ext uri="{FF2B5EF4-FFF2-40B4-BE49-F238E27FC236}">
                <a16:creationId xmlns:a16="http://schemas.microsoft.com/office/drawing/2014/main" id="{40D11560-4905-4EC7-B179-532C60371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40" y="1544258"/>
            <a:ext cx="1637444" cy="8983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in">
            <a:solidFill>
              <a:srgbClr val="CCCC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Agronomic experimental design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79" name="AutoShape 37">
            <a:extLst>
              <a:ext uri="{FF2B5EF4-FFF2-40B4-BE49-F238E27FC236}">
                <a16:creationId xmlns:a16="http://schemas.microsoft.com/office/drawing/2014/main" id="{73477EF9-26BA-45C9-9DFA-0C4C1F173FD8}"/>
              </a:ext>
            </a:extLst>
          </p:cNvPr>
          <p:cNvCxnSpPr>
            <a:cxnSpLocks noChangeShapeType="1"/>
            <a:stCxn id="77" idx="0"/>
            <a:endCxn id="78" idx="2"/>
          </p:cNvCxnSpPr>
          <p:nvPr/>
        </p:nvCxnSpPr>
        <p:spPr bwMode="auto">
          <a:xfrm flipV="1">
            <a:off x="1150462" y="2442577"/>
            <a:ext cx="0" cy="60253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80" name="Rectangle 38">
            <a:extLst>
              <a:ext uri="{FF2B5EF4-FFF2-40B4-BE49-F238E27FC236}">
                <a16:creationId xmlns:a16="http://schemas.microsoft.com/office/drawing/2014/main" id="{80DB337D-21AE-4CA2-A1C6-346D9CFB9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79" y="2621381"/>
            <a:ext cx="504825" cy="288925"/>
          </a:xfrm>
          <a:prstGeom prst="rect">
            <a:avLst/>
          </a:prstGeom>
          <a:solidFill>
            <a:srgbClr val="FFFFFF"/>
          </a:solidFill>
          <a:ln w="9525" algn="in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is a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82" name="AutoShape 34">
            <a:extLst>
              <a:ext uri="{FF2B5EF4-FFF2-40B4-BE49-F238E27FC236}">
                <a16:creationId xmlns:a16="http://schemas.microsoft.com/office/drawing/2014/main" id="{B3F9B300-60D3-4E7D-BFCB-84F898D7C01C}"/>
              </a:ext>
            </a:extLst>
          </p:cNvPr>
          <p:cNvCxnSpPr>
            <a:cxnSpLocks noChangeShapeType="1"/>
            <a:stCxn id="60" idx="2"/>
            <a:endCxn id="78" idx="0"/>
          </p:cNvCxnSpPr>
          <p:nvPr/>
        </p:nvCxnSpPr>
        <p:spPr bwMode="auto">
          <a:xfrm flipH="1">
            <a:off x="1150462" y="1029058"/>
            <a:ext cx="1995896" cy="5152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85" name="Rectangle 38">
            <a:extLst>
              <a:ext uri="{FF2B5EF4-FFF2-40B4-BE49-F238E27FC236}">
                <a16:creationId xmlns:a16="http://schemas.microsoft.com/office/drawing/2014/main" id="{48300BAE-F932-4AF0-B76A-1B5A9E96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012" y="1121983"/>
            <a:ext cx="805623" cy="351704"/>
          </a:xfrm>
          <a:prstGeom prst="rect">
            <a:avLst/>
          </a:prstGeom>
          <a:solidFill>
            <a:srgbClr val="FFFFFF"/>
          </a:solidFill>
          <a:ln w="9525" algn="in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realizes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83" name="AutoShape 34">
            <a:extLst>
              <a:ext uri="{FF2B5EF4-FFF2-40B4-BE49-F238E27FC236}">
                <a16:creationId xmlns:a16="http://schemas.microsoft.com/office/drawing/2014/main" id="{BC282ECC-0CBF-4ECE-8235-6485B3D23E2B}"/>
              </a:ext>
            </a:extLst>
          </p:cNvPr>
          <p:cNvCxnSpPr>
            <a:cxnSpLocks noChangeShapeType="1"/>
            <a:stCxn id="30" idx="0"/>
            <a:endCxn id="61" idx="2"/>
          </p:cNvCxnSpPr>
          <p:nvPr/>
        </p:nvCxnSpPr>
        <p:spPr bwMode="auto">
          <a:xfrm flipH="1" flipV="1">
            <a:off x="3146358" y="2191900"/>
            <a:ext cx="1944783" cy="74972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70" name="Rectangle 25">
            <a:extLst>
              <a:ext uri="{FF2B5EF4-FFF2-40B4-BE49-F238E27FC236}">
                <a16:creationId xmlns:a16="http://schemas.microsoft.com/office/drawing/2014/main" id="{0F3D8088-36FA-469C-BAEB-DC389ABE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469" y="2403245"/>
            <a:ext cx="861339" cy="25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occurs in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id="{7DEFB786-19D1-421A-BAC7-3B743972D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790" y="1148151"/>
            <a:ext cx="846138" cy="276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has part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6" name="Rectangle 25">
            <a:extLst>
              <a:ext uri="{FF2B5EF4-FFF2-40B4-BE49-F238E27FC236}">
                <a16:creationId xmlns:a16="http://schemas.microsoft.com/office/drawing/2014/main" id="{4F8DD21D-85A5-4BCE-B5F3-586B4064C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222" y="3162405"/>
            <a:ext cx="1326882" cy="5186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has participant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C2D460-7819-4D75-8A0A-CB91BBDA85EB}"/>
              </a:ext>
            </a:extLst>
          </p:cNvPr>
          <p:cNvSpPr/>
          <p:nvPr/>
        </p:nvSpPr>
        <p:spPr>
          <a:xfrm>
            <a:off x="11371195" y="0"/>
            <a:ext cx="820805" cy="974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Date Placeholder 3">
            <a:extLst>
              <a:ext uri="{FF2B5EF4-FFF2-40B4-BE49-F238E27FC236}">
                <a16:creationId xmlns:a16="http://schemas.microsoft.com/office/drawing/2014/main" id="{795C8D85-8045-465F-9802-43BEA7C6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dirty="0"/>
              <a:t>16th </a:t>
            </a:r>
            <a:r>
              <a:rPr lang="fr-FR" dirty="0" err="1"/>
              <a:t>September</a:t>
            </a:r>
            <a:r>
              <a:rPr lang="fr-FR" dirty="0"/>
              <a:t> 2020</a:t>
            </a:r>
            <a:endParaRPr lang="en-US" dirty="0"/>
          </a:p>
        </p:txBody>
      </p:sp>
      <p:sp>
        <p:nvSpPr>
          <p:cNvPr id="58" name="Footer Placeholder 11">
            <a:extLst>
              <a:ext uri="{FF2B5EF4-FFF2-40B4-BE49-F238E27FC236}">
                <a16:creationId xmlns:a16="http://schemas.microsoft.com/office/drawing/2014/main" id="{E3E8CE2A-8913-4FA9-94F7-6892766E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94385" cy="365125"/>
          </a:xfrm>
        </p:spPr>
        <p:txBody>
          <a:bodyPr/>
          <a:lstStyle/>
          <a:p>
            <a:r>
              <a:rPr lang="en-US" dirty="0"/>
              <a:t>ICBO Workshop</a:t>
            </a:r>
          </a:p>
        </p:txBody>
      </p:sp>
      <p:sp>
        <p:nvSpPr>
          <p:cNvPr id="59" name="Date Placeholder 3">
            <a:extLst>
              <a:ext uri="{FF2B5EF4-FFF2-40B4-BE49-F238E27FC236}">
                <a16:creationId xmlns:a16="http://schemas.microsoft.com/office/drawing/2014/main" id="{89E8EF47-FF16-47A6-B86E-BB7DEDB03064}"/>
              </a:ext>
            </a:extLst>
          </p:cNvPr>
          <p:cNvSpPr txBox="1">
            <a:spLocks/>
          </p:cNvSpPr>
          <p:nvPr/>
        </p:nvSpPr>
        <p:spPr>
          <a:xfrm>
            <a:off x="968874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Céline Aubert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2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60" grpId="0" animBg="1"/>
      <p:bldP spid="61" grpId="0" animBg="1"/>
      <p:bldP spid="71" grpId="0" animBg="1"/>
      <p:bldP spid="77" grpId="0" animBg="1"/>
      <p:bldP spid="78" grpId="0" animBg="1"/>
      <p:bldP spid="80" grpId="0" animBg="1"/>
      <p:bldP spid="85" grpId="0" animBg="1"/>
      <p:bldP spid="70" grpId="0" animBg="1"/>
      <p:bldP spid="73" grpId="0" animBg="1"/>
      <p:bldP spid="166" grpId="0" animBg="1"/>
    </p:bldLst>
  </p:timing>
</p:sld>
</file>

<file path=ppt/theme/theme1.xml><?xml version="1.0" encoding="utf-8"?>
<a:theme xmlns:a="http://schemas.openxmlformats.org/drawingml/2006/main" name="CoP WEBINAR 20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 WEBINAR 2020" id="{9E2A3964-132C-4AFD-ADF4-71161BE05003}" vid="{E9A26F18-94C7-4177-AF24-E693303A9A1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480</Words>
  <Application>Microsoft Office PowerPoint</Application>
  <PresentationFormat>Widescreen</PresentationFormat>
  <Paragraphs>142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Calibri Light</vt:lpstr>
      <vt:lpstr>Lato</vt:lpstr>
      <vt:lpstr>CoP WEBINAR 2020</vt:lpstr>
      <vt:lpstr>PowerPoint Presentation</vt:lpstr>
      <vt:lpstr>Context</vt:lpstr>
      <vt:lpstr>PowerPoint Presentation</vt:lpstr>
      <vt:lpstr>PowerPoint Presentation</vt:lpstr>
      <vt:lpstr>PowerPoint Presentation</vt:lpstr>
      <vt:lpstr>PowerPoint Presentation</vt:lpstr>
      <vt:lpstr>Ontologies reused in AgrO</vt:lpstr>
      <vt:lpstr>AgrO structure</vt:lpstr>
      <vt:lpstr>AgrO structure</vt:lpstr>
      <vt:lpstr>AgrO content</vt:lpstr>
      <vt:lpstr>AgrO maintenance</vt:lpstr>
      <vt:lpstr>Acknowledgments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Agronomy Ontology</dc:title>
  <dc:creator>Laporte, Marie Angélique (Alliance Bioversity-CIAT)</dc:creator>
  <cp:lastModifiedBy>Céline AUBERT</cp:lastModifiedBy>
  <cp:revision>31</cp:revision>
  <dcterms:created xsi:type="dcterms:W3CDTF">2020-06-17T08:48:49Z</dcterms:created>
  <dcterms:modified xsi:type="dcterms:W3CDTF">2020-09-24T07:11:31Z</dcterms:modified>
</cp:coreProperties>
</file>