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651" r:id="rId4"/>
    <p:sldId id="643" r:id="rId5"/>
    <p:sldId id="644" r:id="rId6"/>
    <p:sldId id="591" r:id="rId7"/>
    <p:sldId id="647" r:id="rId8"/>
    <p:sldId id="645" r:id="rId9"/>
    <p:sldId id="648" r:id="rId10"/>
    <p:sldId id="646" r:id="rId11"/>
    <p:sldId id="652" r:id="rId12"/>
    <p:sldId id="65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 autoAdjust="0"/>
    <p:restoredTop sz="89442" autoAdjust="0"/>
  </p:normalViewPr>
  <p:slideViewPr>
    <p:cSldViewPr snapToGrid="0" snapToObjects="1">
      <p:cViewPr varScale="1">
        <p:scale>
          <a:sx n="102" d="100"/>
          <a:sy n="102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6525B-10C0-7D44-BA75-D5E8BC5B465B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BD2DD-535A-4841-9864-E0E7F057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BD2DD-535A-4841-9864-E0E7F057D3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0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478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90800"/>
            <a:ext cx="6858000" cy="2667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fdc.nal.usda.gov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93800"/>
            <a:ext cx="7886700" cy="108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USDA </a:t>
            </a:r>
            <a:r>
              <a:rPr lang="en-US" dirty="0" err="1"/>
              <a:t>FoodData</a:t>
            </a:r>
            <a:r>
              <a:rPr lang="en-US" dirty="0"/>
              <a:t> Central: What is it and Why is it needed?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474" y="2949249"/>
            <a:ext cx="7886700" cy="40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latin typeface="+mj-lt"/>
              </a:rPr>
              <a:t>Naomi K. Fukagawa, Pamela </a:t>
            </a:r>
            <a:r>
              <a:rPr lang="en-US" dirty="0" err="1">
                <a:latin typeface="+mj-lt"/>
              </a:rPr>
              <a:t>Pehrsson</a:t>
            </a:r>
            <a:r>
              <a:rPr lang="en-US" dirty="0">
                <a:latin typeface="+mj-lt"/>
              </a:rPr>
              <a:t>, James </a:t>
            </a:r>
            <a:r>
              <a:rPr lang="en-US" dirty="0" err="1">
                <a:latin typeface="+mj-lt"/>
              </a:rPr>
              <a:t>Harnly</a:t>
            </a:r>
            <a:r>
              <a:rPr lang="en-US" dirty="0">
                <a:latin typeface="+mj-lt"/>
              </a:rPr>
              <a:t> and Alanna </a:t>
            </a:r>
            <a:r>
              <a:rPr lang="en-US" dirty="0" err="1">
                <a:latin typeface="+mj-lt"/>
              </a:rPr>
              <a:t>Moshfegh</a:t>
            </a:r>
            <a:endParaRPr lang="en-US" dirty="0">
              <a:latin typeface="+mj-lt"/>
            </a:endParaRPr>
          </a:p>
          <a:p>
            <a:pPr lvl="0"/>
            <a:endParaRPr lang="en-US" dirty="0">
              <a:latin typeface="+mj-lt"/>
            </a:endParaRPr>
          </a:p>
          <a:p>
            <a:pPr lvl="0"/>
            <a:r>
              <a:rPr lang="en-US" dirty="0">
                <a:latin typeface="+mj-lt"/>
              </a:rPr>
              <a:t>USDA ARS Beltsville Human Nutrition Research Center</a:t>
            </a:r>
          </a:p>
          <a:p>
            <a:pPr lvl="0"/>
            <a:r>
              <a:rPr lang="en-US" dirty="0">
                <a:latin typeface="+mj-lt"/>
              </a:rPr>
              <a:t>Beltsville, MD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51B5-CF37-EF41-A628-ED8B8ECA74CF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5C46-E8F5-0C46-B37E-AFC0989D7B7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1159-BEE5-1747-8800-1A61E613472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9940" y="292231"/>
            <a:ext cx="921693" cy="631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9FDA8-8024-E34B-920D-8EDBAF48CDA1}"/>
              </a:ext>
            </a:extLst>
          </p:cNvPr>
          <p:cNvSpPr txBox="1"/>
          <p:nvPr userDrawn="1"/>
        </p:nvSpPr>
        <p:spPr>
          <a:xfrm>
            <a:off x="1606856" y="703485"/>
            <a:ext cx="3275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United States Department of Agriculture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809D8-FB9D-FD4C-AC69-86136A82F930}"/>
              </a:ext>
            </a:extLst>
          </p:cNvPr>
          <p:cNvSpPr txBox="1"/>
          <p:nvPr userDrawn="1"/>
        </p:nvSpPr>
        <p:spPr>
          <a:xfrm>
            <a:off x="6604987" y="544240"/>
            <a:ext cx="190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FoodData Central</a:t>
            </a:r>
          </a:p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fdc.nal.usda.gov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CA9535-9A4C-0646-A27F-9CE24F409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/>
          </a:blip>
          <a:srcRect l="134" t="33911" r="-134" b="55124"/>
          <a:stretch/>
        </p:blipFill>
        <p:spPr>
          <a:xfrm>
            <a:off x="0" y="6212821"/>
            <a:ext cx="9156275" cy="656472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CC1381-3741-FF43-8F53-58EA38C0E425}"/>
              </a:ext>
            </a:extLst>
          </p:cNvPr>
          <p:cNvSpPr/>
          <p:nvPr userDrawn="1"/>
        </p:nvSpPr>
        <p:spPr>
          <a:xfrm>
            <a:off x="0" y="6228683"/>
            <a:ext cx="9144000" cy="623703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43D1-6895-FE49-A4CC-6C4EEAC3A2E3}"/>
              </a:ext>
            </a:extLst>
          </p:cNvPr>
          <p:cNvSpPr txBox="1"/>
          <p:nvPr userDrawn="1"/>
        </p:nvSpPr>
        <p:spPr>
          <a:xfrm>
            <a:off x="582826" y="6228683"/>
            <a:ext cx="420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FoodData Central</a:t>
            </a:r>
          </a:p>
        </p:txBody>
      </p:sp>
      <p:sp>
        <p:nvSpPr>
          <p:cNvPr id="13" name="Rectangle 12">
            <a:hlinkClick r:id="rId10"/>
            <a:extLst>
              <a:ext uri="{FF2B5EF4-FFF2-40B4-BE49-F238E27FC236}">
                <a16:creationId xmlns:a16="http://schemas.microsoft.com/office/drawing/2014/main" id="{22DFC2E4-BF99-FF41-A214-9145BC7E1F50}"/>
              </a:ext>
            </a:extLst>
          </p:cNvPr>
          <p:cNvSpPr/>
          <p:nvPr userDrawn="1"/>
        </p:nvSpPr>
        <p:spPr>
          <a:xfrm>
            <a:off x="6604987" y="923591"/>
            <a:ext cx="1803517" cy="205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2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olorful-brain-map-vector-clipart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eremydebeer.ca/technology-innovati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699969-D41C-584C-8DB1-FB8E175C5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3"/>
          <a:stretch/>
        </p:blipFill>
        <p:spPr>
          <a:xfrm>
            <a:off x="0" y="773430"/>
            <a:ext cx="9144000" cy="609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7E360-5E98-C54A-875C-7F9A9F16CBE8}"/>
              </a:ext>
            </a:extLst>
          </p:cNvPr>
          <p:cNvSpPr txBox="1"/>
          <p:nvPr/>
        </p:nvSpPr>
        <p:spPr>
          <a:xfrm>
            <a:off x="396405" y="375373"/>
            <a:ext cx="6314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j-lt"/>
              </a:rPr>
              <a:t>FoodData Central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F8D83E-4A63-DB4B-912E-A9EFB2949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14" y="344677"/>
            <a:ext cx="921693" cy="631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D2AF36-216F-E049-8816-1A303B00870E}"/>
              </a:ext>
            </a:extLst>
          </p:cNvPr>
          <p:cNvSpPr txBox="1"/>
          <p:nvPr/>
        </p:nvSpPr>
        <p:spPr>
          <a:xfrm>
            <a:off x="7481907" y="329706"/>
            <a:ext cx="148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United States Department of Agriculture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FDB1A6-396C-6641-A28A-A11F2D14C45B}"/>
              </a:ext>
            </a:extLst>
          </p:cNvPr>
          <p:cNvCxnSpPr/>
          <p:nvPr/>
        </p:nvCxnSpPr>
        <p:spPr>
          <a:xfrm>
            <a:off x="15498" y="121418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44A652A-520D-9842-85A9-F2CC6D84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0" y="1139894"/>
            <a:ext cx="6613936" cy="1054780"/>
          </a:xfrm>
          <a:noFill/>
          <a:ln>
            <a:solidFill>
              <a:srgbClr val="FFFFFF">
                <a:alpha val="40000"/>
              </a:srgbClr>
            </a:solidFill>
          </a:ln>
        </p:spPr>
        <p:txBody>
          <a:bodyPr>
            <a:noAutofit/>
          </a:bodyPr>
          <a:lstStyle/>
          <a:p>
            <a:r>
              <a:rPr lang="en-US" sz="2800" b="1" dirty="0"/>
              <a:t>USDA ARS FoodData Central Ontology Integration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08455-5E16-4746-B094-9D7FC27D80C6}"/>
              </a:ext>
            </a:extLst>
          </p:cNvPr>
          <p:cNvSpPr txBox="1"/>
          <p:nvPr/>
        </p:nvSpPr>
        <p:spPr>
          <a:xfrm>
            <a:off x="97220" y="2218111"/>
            <a:ext cx="2400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Kyle A. McKillop, Damion M. Dooley, Tarini Naravane, James M. </a:t>
            </a:r>
            <a:r>
              <a:rPr lang="en-US" b="1" dirty="0" err="1">
                <a:latin typeface="+mj-lt"/>
              </a:rPr>
              <a:t>Harnly</a:t>
            </a:r>
            <a:r>
              <a:rPr lang="en-US" b="1" dirty="0">
                <a:latin typeface="+mj-lt"/>
              </a:rPr>
              <a:t>, John Finley,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Naomi K. </a:t>
            </a:r>
            <a:r>
              <a:rPr lang="en-US" b="1" dirty="0" err="1">
                <a:latin typeface="+mj-lt"/>
              </a:rPr>
              <a:t>Fukagawa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39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411-7401-47E8-8165-110DE62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4" y="1586807"/>
            <a:ext cx="5395964" cy="76817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Database Infrastructure</a:t>
            </a:r>
            <a:br>
              <a:rPr lang="en-US" dirty="0"/>
            </a:br>
            <a:r>
              <a:rPr lang="en-US" dirty="0"/>
              <a:t>Launches October 2020</a:t>
            </a:r>
          </a:p>
        </p:txBody>
      </p:sp>
      <p:pic>
        <p:nvPicPr>
          <p:cNvPr id="2050" name="Picture 2" descr="Style Guide - Neo4j Graph Database Platform">
            <a:extLst>
              <a:ext uri="{FF2B5EF4-FFF2-40B4-BE49-F238E27FC236}">
                <a16:creationId xmlns:a16="http://schemas.microsoft.com/office/drawing/2014/main" id="{4DDCF2F5-06DD-4F62-B9AC-E169657D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2" y="1208642"/>
            <a:ext cx="2924132" cy="152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52E9B1-DB2D-426F-96D4-94A2F37C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2444526"/>
            <a:ext cx="8058150" cy="38658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43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411-7401-47E8-8165-110DE62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4" y="1586807"/>
            <a:ext cx="5395964" cy="76817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Database Infrastructure</a:t>
            </a:r>
            <a:br>
              <a:rPr lang="en-US" dirty="0"/>
            </a:br>
            <a:r>
              <a:rPr lang="en-US" dirty="0"/>
              <a:t>Launches October 2020</a:t>
            </a:r>
          </a:p>
        </p:txBody>
      </p:sp>
      <p:pic>
        <p:nvPicPr>
          <p:cNvPr id="2050" name="Picture 2" descr="Style Guide - Neo4j Graph Database Platform">
            <a:extLst>
              <a:ext uri="{FF2B5EF4-FFF2-40B4-BE49-F238E27FC236}">
                <a16:creationId xmlns:a16="http://schemas.microsoft.com/office/drawing/2014/main" id="{4DDCF2F5-06DD-4F62-B9AC-E169657D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2" y="1208642"/>
            <a:ext cx="2924132" cy="152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52E9B1-DB2D-426F-96D4-94A2F37C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2821" y="3198154"/>
            <a:ext cx="4029075" cy="19329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A54183-EB0C-428A-A6C6-5A8B1209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3" y="2481943"/>
            <a:ext cx="4632288" cy="3617406"/>
          </a:xfrm>
        </p:spPr>
        <p:txBody>
          <a:bodyPr/>
          <a:lstStyle/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Public site (fdc.nal.usda.gov)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Technology transfer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 ontology integration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Prototype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2400" dirty="0">
                <a:sym typeface="Wingdings" panose="05000000000000000000" pitchFamily="2" charset="2"/>
              </a:rPr>
              <a:t>Brown = </a:t>
            </a:r>
            <a:r>
              <a:rPr lang="en-US" sz="2400" dirty="0" err="1">
                <a:sym typeface="Wingdings" panose="05000000000000000000" pitchFamily="2" charset="2"/>
              </a:rPr>
              <a:t>FoodOn</a:t>
            </a:r>
            <a:endParaRPr lang="en-US" sz="2400" dirty="0">
              <a:sym typeface="Wingdings" panose="05000000000000000000" pitchFamily="2" charset="2"/>
            </a:endParaRPr>
          </a:p>
          <a:p>
            <a:pPr marL="1028700" lvl="1" indent="-342900">
              <a:spcBef>
                <a:spcPts val="0"/>
              </a:spcBef>
            </a:pPr>
            <a:r>
              <a:rPr lang="en-US" sz="2400" dirty="0">
                <a:sym typeface="Wingdings" panose="05000000000000000000" pitchFamily="2" charset="2"/>
              </a:rPr>
              <a:t>Blue = Foundation Food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2400" dirty="0">
                <a:sym typeface="Wingdings" panose="05000000000000000000" pitchFamily="2" charset="2"/>
              </a:rPr>
              <a:t>Red = Samples</a:t>
            </a:r>
            <a:endParaRPr lang="en-US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FF3-1266-F540-88FB-71CB53E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5376"/>
            <a:ext cx="7886700" cy="1085240"/>
          </a:xfrm>
        </p:spPr>
        <p:txBody>
          <a:bodyPr/>
          <a:lstStyle/>
          <a:p>
            <a:pPr algn="ctr"/>
            <a:r>
              <a:rPr lang="en-US" b="1" dirty="0"/>
              <a:t>Remaining Challenges and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D266-7D11-674A-BE5B-C0F6331D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2556"/>
            <a:ext cx="8233996" cy="401081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Ontology Expertise (2020)</a:t>
            </a:r>
          </a:p>
          <a:p>
            <a:pPr marL="1143000" lvl="1" indent="-457200">
              <a:buAutoNum type="arabicPeriod"/>
            </a:pPr>
            <a:r>
              <a:rPr lang="en-US" sz="2800" dirty="0"/>
              <a:t>Research</a:t>
            </a:r>
          </a:p>
          <a:p>
            <a:pPr marL="1143000" lvl="1" indent="-457200">
              <a:buAutoNum type="arabicPeriod"/>
            </a:pPr>
            <a:r>
              <a:rPr lang="en-US" sz="2800" dirty="0"/>
              <a:t>Mapping efforts</a:t>
            </a:r>
            <a:endParaRPr lang="en-US" sz="2400" dirty="0"/>
          </a:p>
          <a:p>
            <a:pPr marL="457200" indent="-457200" algn="l">
              <a:buAutoNum type="arabicPeriod"/>
            </a:pPr>
            <a:r>
              <a:rPr lang="en-US" dirty="0"/>
              <a:t>Technology infrastructure for data/term curation (2021)</a:t>
            </a:r>
          </a:p>
          <a:p>
            <a:pPr marL="457200" indent="-457200" algn="l">
              <a:buAutoNum type="arabicPeriod"/>
            </a:pPr>
            <a:r>
              <a:rPr lang="en-US" dirty="0"/>
              <a:t>Enhancing application with ontology (2021+)</a:t>
            </a:r>
          </a:p>
          <a:p>
            <a:pPr marL="457200" indent="-457200" algn="l">
              <a:buAutoNum type="arabicPeriod"/>
            </a:pPr>
            <a:r>
              <a:rPr lang="en-US" dirty="0"/>
              <a:t>Implement artificial intelligence to give us insights about our data (2022?)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1143000" lvl="1" indent="-457200">
              <a:buAutoNum type="arabicPeriod"/>
            </a:pPr>
            <a:endParaRPr lang="en-US" sz="2000" dirty="0"/>
          </a:p>
          <a:p>
            <a:pPr marL="1143000" lvl="1" indent="-457200">
              <a:buAutoNum type="arabicPeriod"/>
            </a:pPr>
            <a:endParaRPr lang="en-US" sz="2000" dirty="0"/>
          </a:p>
          <a:p>
            <a:pPr lvl="1" indent="0">
              <a:buNone/>
            </a:pPr>
            <a:endParaRPr lang="en-US" dirty="0"/>
          </a:p>
          <a:p>
            <a:pPr marL="342900" indent="-342900"/>
            <a:endParaRPr lang="en-US" dirty="0"/>
          </a:p>
          <a:p>
            <a:pPr marL="1028700" lvl="1" indent="-342900"/>
            <a:endParaRPr lang="en-US" dirty="0"/>
          </a:p>
          <a:p>
            <a:pPr marL="1028700" lvl="1" indent="-342900"/>
            <a:endParaRPr lang="en-US" dirty="0"/>
          </a:p>
          <a:p>
            <a:pPr marL="342900" indent="-342900"/>
            <a:endParaRPr lang="en-US" dirty="0"/>
          </a:p>
          <a:p>
            <a:pPr marL="1028700" lvl="1" indent="-342900"/>
            <a:endParaRPr lang="en-US" dirty="0"/>
          </a:p>
          <a:p>
            <a:pPr marL="10287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FF3-1266-F540-88FB-71CB53E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5376"/>
            <a:ext cx="7886700" cy="1085240"/>
          </a:xfrm>
        </p:spPr>
        <p:txBody>
          <a:bodyPr/>
          <a:lstStyle/>
          <a:p>
            <a:pPr algn="ctr"/>
            <a:r>
              <a:rPr lang="en-US" b="1" dirty="0"/>
              <a:t>What is FoodData Central?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D266-7D11-674A-BE5B-C0F6331D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2556"/>
            <a:ext cx="7886700" cy="40108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integrated data system that provides expanded component profile data and links to related agricultural and experimental research.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Integrated Datasets</a:t>
            </a:r>
          </a:p>
          <a:p>
            <a:pPr marL="1028700" lvl="1" indent="-342900"/>
            <a:r>
              <a:rPr lang="en-US" b="1" dirty="0"/>
              <a:t>Standard Reference Legacy </a:t>
            </a:r>
            <a:r>
              <a:rPr lang="en-US" dirty="0"/>
              <a:t>– Historical analytical component analysis</a:t>
            </a:r>
          </a:p>
          <a:p>
            <a:pPr marL="1028700" lvl="1" indent="-342900"/>
            <a:r>
              <a:rPr lang="en-US" b="1" dirty="0"/>
              <a:t>FNDDS</a:t>
            </a:r>
            <a:r>
              <a:rPr lang="en-US" dirty="0"/>
              <a:t> – What We Eat in America survey foods</a:t>
            </a:r>
          </a:p>
          <a:p>
            <a:pPr marL="1028700" lvl="1" indent="-342900"/>
            <a:r>
              <a:rPr lang="en-US" b="1" dirty="0"/>
              <a:t>Branded Foods </a:t>
            </a:r>
            <a:r>
              <a:rPr lang="en-US" dirty="0"/>
              <a:t>– Food label as provided by industry</a:t>
            </a:r>
          </a:p>
          <a:p>
            <a:pPr lvl="1" indent="0">
              <a:buNone/>
            </a:pPr>
            <a:endParaRPr lang="en-US" dirty="0"/>
          </a:p>
          <a:p>
            <a:pPr marL="1028700" lvl="1" indent="-342900"/>
            <a:r>
              <a:rPr lang="en-US" b="1" dirty="0"/>
              <a:t>Foundation Foods </a:t>
            </a:r>
            <a:r>
              <a:rPr lang="en-US" dirty="0"/>
              <a:t>– New analytical component analysis</a:t>
            </a:r>
          </a:p>
          <a:p>
            <a:pPr marL="1028700" lvl="1" indent="-342900"/>
            <a:r>
              <a:rPr lang="en-US" b="1" dirty="0"/>
              <a:t>Experimental Foods </a:t>
            </a:r>
            <a:r>
              <a:rPr lang="en-US" dirty="0"/>
              <a:t>– Launching October 2020</a:t>
            </a:r>
          </a:p>
        </p:txBody>
      </p:sp>
    </p:spTree>
    <p:extLst>
      <p:ext uri="{BB962C8B-B14F-4D97-AF65-F5344CB8AC3E}">
        <p14:creationId xmlns:p14="http://schemas.microsoft.com/office/powerpoint/2010/main" val="39553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FF3-1266-F540-88FB-71CB53E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5376"/>
            <a:ext cx="7886700" cy="1085240"/>
          </a:xfrm>
        </p:spPr>
        <p:txBody>
          <a:bodyPr/>
          <a:lstStyle/>
          <a:p>
            <a:pPr algn="ctr"/>
            <a:r>
              <a:rPr lang="en-US" b="1" dirty="0"/>
              <a:t>What is FoodData Central?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D266-7D11-674A-BE5B-C0F6331D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2556"/>
            <a:ext cx="7886700" cy="40108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integrated data system that provides expanded nutrient profile data and links to related agricultural and experimental research.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Integrated Datasets</a:t>
            </a:r>
          </a:p>
          <a:p>
            <a:pPr marL="1028700" lvl="1" indent="-342900"/>
            <a:r>
              <a:rPr lang="en-US" b="1" dirty="0"/>
              <a:t>Standard Reference Legacy </a:t>
            </a:r>
            <a:r>
              <a:rPr lang="en-US" dirty="0"/>
              <a:t>– Historical analytical component analysis</a:t>
            </a:r>
          </a:p>
          <a:p>
            <a:pPr marL="1028700" lvl="1" indent="-342900"/>
            <a:r>
              <a:rPr lang="en-US" b="1" dirty="0"/>
              <a:t>FNDDS</a:t>
            </a:r>
            <a:r>
              <a:rPr lang="en-US" dirty="0"/>
              <a:t> – What We Eat in America survey foods</a:t>
            </a:r>
          </a:p>
          <a:p>
            <a:pPr marL="1028700" lvl="1" indent="-342900"/>
            <a:r>
              <a:rPr lang="en-US" b="1" dirty="0"/>
              <a:t>Branded Foods </a:t>
            </a:r>
            <a:r>
              <a:rPr lang="en-US" dirty="0"/>
              <a:t>– Food label as provided by industry</a:t>
            </a:r>
          </a:p>
          <a:p>
            <a:pPr lvl="1" indent="0">
              <a:buNone/>
            </a:pPr>
            <a:endParaRPr lang="en-US" dirty="0"/>
          </a:p>
          <a:p>
            <a:pPr marL="1028700" lvl="1" indent="-342900"/>
            <a:r>
              <a:rPr lang="en-US" b="1" dirty="0">
                <a:highlight>
                  <a:srgbClr val="FFFF00"/>
                </a:highlight>
              </a:rPr>
              <a:t>Foundation Foods </a:t>
            </a:r>
            <a:r>
              <a:rPr lang="en-US" dirty="0">
                <a:highlight>
                  <a:srgbClr val="FFFF00"/>
                </a:highlight>
              </a:rPr>
              <a:t>– New analytical component analysis</a:t>
            </a:r>
          </a:p>
          <a:p>
            <a:pPr marL="1028700" lvl="1" indent="-342900"/>
            <a:r>
              <a:rPr lang="en-US" b="1" dirty="0"/>
              <a:t>Experimental Foods </a:t>
            </a:r>
            <a:r>
              <a:rPr lang="en-US" dirty="0"/>
              <a:t>– Launching October 2020</a:t>
            </a:r>
          </a:p>
        </p:txBody>
      </p:sp>
    </p:spTree>
    <p:extLst>
      <p:ext uri="{BB962C8B-B14F-4D97-AF65-F5344CB8AC3E}">
        <p14:creationId xmlns:p14="http://schemas.microsoft.com/office/powerpoint/2010/main" val="308321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FF3-1266-F540-88FB-71CB53E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5376"/>
            <a:ext cx="7886700" cy="1085240"/>
          </a:xfrm>
        </p:spPr>
        <p:txBody>
          <a:bodyPr/>
          <a:lstStyle/>
          <a:p>
            <a:pPr algn="ctr"/>
            <a:r>
              <a:rPr lang="en-US" b="1" dirty="0"/>
              <a:t>Ontology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D266-7D11-674A-BE5B-C0F6331D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2556"/>
            <a:ext cx="7886700" cy="401081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1. Application usability</a:t>
            </a:r>
          </a:p>
          <a:p>
            <a:pPr marL="1028700" lvl="1" indent="-342900"/>
            <a:r>
              <a:rPr lang="en-US" dirty="0"/>
              <a:t>Harmonizing multiple controlled vocabulary systems.</a:t>
            </a:r>
          </a:p>
          <a:p>
            <a:pPr marL="1485900" lvl="2" indent="-342900"/>
            <a:r>
              <a:rPr lang="en-US" dirty="0"/>
              <a:t>Food classification and categorization</a:t>
            </a:r>
          </a:p>
          <a:p>
            <a:pPr marL="1485900" lvl="2" indent="-342900"/>
            <a:r>
              <a:rPr lang="en-US" dirty="0"/>
              <a:t>Nutrient classification and analytical methods of analysis</a:t>
            </a:r>
          </a:p>
          <a:p>
            <a:pPr marL="1485900" lvl="2" indent="-342900"/>
            <a:r>
              <a:rPr lang="en-US" dirty="0"/>
              <a:t>Metadata definitions on agriculture, environment, processing, etc.</a:t>
            </a:r>
          </a:p>
          <a:p>
            <a:pPr marL="1028700" lvl="1" indent="-342900"/>
            <a:r>
              <a:rPr lang="en-US" dirty="0"/>
              <a:t>Increasing search understanding and capabilities</a:t>
            </a:r>
          </a:p>
          <a:p>
            <a:pPr marL="1485900" lvl="2" indent="-342900"/>
            <a:r>
              <a:rPr lang="en-US" i="1" dirty="0"/>
              <a:t>“Foods high in essential amino acids and low in sodium per 100 gram servings”</a:t>
            </a:r>
          </a:p>
          <a:p>
            <a:pPr marL="1028700" lvl="1" indent="-342900"/>
            <a:r>
              <a:rPr lang="en-US" dirty="0"/>
              <a:t>Discovering and understanding food component differences. </a:t>
            </a:r>
          </a:p>
          <a:p>
            <a:pPr marL="1485900" lvl="2" indent="-342900"/>
            <a:r>
              <a:rPr lang="en-US" dirty="0"/>
              <a:t>Ripe versus Overripe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2. Research Capabilities</a:t>
            </a:r>
          </a:p>
          <a:p>
            <a:pPr marL="1028700" lvl="1" indent="-342900"/>
            <a:r>
              <a:rPr lang="en-US" dirty="0"/>
              <a:t>Gaining insight in our data through ontological pathways</a:t>
            </a:r>
          </a:p>
          <a:p>
            <a:pPr marL="1028700" lvl="1" indent="-342900"/>
            <a:r>
              <a:rPr lang="en-US" dirty="0"/>
              <a:t>Agriculture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Foods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Human health outcomes</a:t>
            </a:r>
          </a:p>
          <a:p>
            <a:pPr marL="342900" indent="-342900"/>
            <a:endParaRPr lang="en-US" dirty="0"/>
          </a:p>
          <a:p>
            <a:pPr marL="1028700" lvl="1" indent="-342900"/>
            <a:endParaRPr lang="en-US" dirty="0"/>
          </a:p>
          <a:p>
            <a:pPr marL="1028700" lvl="1" indent="-342900"/>
            <a:endParaRPr lang="en-US" dirty="0"/>
          </a:p>
          <a:p>
            <a:pPr marL="342900" indent="-342900"/>
            <a:endParaRPr lang="en-US" dirty="0"/>
          </a:p>
          <a:p>
            <a:pPr marL="1028700" lvl="1" indent="-342900"/>
            <a:endParaRPr lang="en-US" dirty="0"/>
          </a:p>
          <a:p>
            <a:pPr marL="10287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1FF3-1266-F540-88FB-71CB53E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5376"/>
            <a:ext cx="7886700" cy="1085240"/>
          </a:xfrm>
        </p:spPr>
        <p:txBody>
          <a:bodyPr/>
          <a:lstStyle/>
          <a:p>
            <a:pPr algn="ctr"/>
            <a:r>
              <a:rPr lang="en-US" b="1" dirty="0"/>
              <a:t>Challenge 1. Selecting an Ontology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D914AC-41E3-43EB-AF5A-6F037B2E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52" y="1867592"/>
            <a:ext cx="4570095" cy="43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C82-24BD-4928-BDB2-D39BCF3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08050"/>
            <a:ext cx="7886700" cy="1085240"/>
          </a:xfrm>
        </p:spPr>
        <p:txBody>
          <a:bodyPr/>
          <a:lstStyle/>
          <a:p>
            <a:r>
              <a:rPr lang="en-US" b="1" dirty="0" err="1"/>
              <a:t>FoodOn</a:t>
            </a:r>
            <a:r>
              <a:rPr lang="en-US" b="1" dirty="0"/>
              <a:t> and the </a:t>
            </a:r>
            <a:r>
              <a:rPr lang="en-US" b="1" dirty="0" err="1"/>
              <a:t>OBOFoundry</a:t>
            </a:r>
            <a:r>
              <a:rPr lang="en-US" b="1" dirty="0"/>
              <a:t> Family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FBAAE-EC55-442F-B4BE-5A766E61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" y="2065655"/>
            <a:ext cx="8195310" cy="435133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dirty="0"/>
              <a:t>+ Interoperability</a:t>
            </a:r>
          </a:p>
          <a:p>
            <a:pPr algn="l">
              <a:spcBef>
                <a:spcPts val="0"/>
              </a:spcBef>
            </a:pPr>
            <a:r>
              <a:rPr lang="en-US" dirty="0"/>
              <a:t>+ Attractive domain specific vocabularies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Agricultural (AGRO)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anatomical (PO, UBERON)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taxonomic (</a:t>
            </a:r>
            <a:r>
              <a:rPr lang="en-US" dirty="0" err="1"/>
              <a:t>NCBITaxon</a:t>
            </a:r>
            <a:r>
              <a:rPr lang="en-US" dirty="0"/>
              <a:t>)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chemical (CHEBI)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environmental (ENVO)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dirty="0"/>
              <a:t>Missing terms &amp; differing definitions</a:t>
            </a:r>
          </a:p>
          <a:p>
            <a:pPr marL="1028700" lvl="1" indent="-342900">
              <a:spcBef>
                <a:spcPts val="0"/>
              </a:spcBef>
              <a:buFontTx/>
              <a:buChar char="-"/>
            </a:pPr>
            <a:r>
              <a:rPr lang="en-US" dirty="0"/>
              <a:t>Raw</a:t>
            </a:r>
          </a:p>
          <a:p>
            <a:pPr marL="1028700" lvl="1" indent="-342900">
              <a:spcBef>
                <a:spcPts val="0"/>
              </a:spcBef>
              <a:buFontTx/>
              <a:buChar char="-"/>
            </a:pPr>
            <a:r>
              <a:rPr lang="en-US" dirty="0"/>
              <a:t>Food Processing</a:t>
            </a:r>
          </a:p>
          <a:p>
            <a:pPr marL="1028700" lvl="1" indent="-342900">
              <a:spcBef>
                <a:spcPts val="0"/>
              </a:spcBef>
              <a:buFontTx/>
              <a:buChar char="-"/>
            </a:pPr>
            <a:r>
              <a:rPr lang="en-US" dirty="0"/>
              <a:t>Fortification and additives</a:t>
            </a:r>
          </a:p>
          <a:p>
            <a:pPr marL="1028700" lvl="1" indent="-342900">
              <a:spcBef>
                <a:spcPts val="0"/>
              </a:spcBef>
              <a:buFontTx/>
              <a:buChar char="-"/>
            </a:pPr>
            <a:r>
              <a:rPr lang="en-US" dirty="0"/>
              <a:t>Degree of plan maturity</a:t>
            </a:r>
          </a:p>
          <a:p>
            <a:pPr marL="1028700" lvl="1" indent="-34290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C82-24BD-4928-BDB2-D39BCF3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08050"/>
            <a:ext cx="7886700" cy="1085240"/>
          </a:xfrm>
        </p:spPr>
        <p:txBody>
          <a:bodyPr/>
          <a:lstStyle/>
          <a:p>
            <a:r>
              <a:rPr lang="en-US" b="1" dirty="0"/>
              <a:t>Challenge 2. Mapping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FBAAE-EC55-442F-B4BE-5A766E61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" y="2065655"/>
            <a:ext cx="8195310" cy="4351338"/>
          </a:xfrm>
        </p:spPr>
        <p:txBody>
          <a:bodyPr/>
          <a:lstStyle/>
          <a:p>
            <a:pPr marL="1028700" lvl="1" indent="-34290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DA1F046-3A16-42A5-A7BF-B2B57F60D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17589" y="2065655"/>
            <a:ext cx="4200212" cy="37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FBE46D-DD40-4AEE-AD54-E9551355017B}"/>
              </a:ext>
            </a:extLst>
          </p:cNvPr>
          <p:cNvSpPr/>
          <p:nvPr/>
        </p:nvSpPr>
        <p:spPr>
          <a:xfrm>
            <a:off x="6934870" y="2065656"/>
            <a:ext cx="1889090" cy="3529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err="1"/>
              <a:t>FoodOn</a:t>
            </a:r>
            <a:endParaRPr lang="en-US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2C82-24BD-4928-BDB2-D39BCF3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08050"/>
            <a:ext cx="7886700" cy="1085240"/>
          </a:xfrm>
        </p:spPr>
        <p:txBody>
          <a:bodyPr/>
          <a:lstStyle/>
          <a:p>
            <a:r>
              <a:rPr lang="en-US" b="1" dirty="0"/>
              <a:t>FoodData Central Ontology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1C37049-1D21-4F30-9B1E-E186F5E31EBD}"/>
              </a:ext>
            </a:extLst>
          </p:cNvPr>
          <p:cNvSpPr/>
          <p:nvPr/>
        </p:nvSpPr>
        <p:spPr>
          <a:xfrm>
            <a:off x="219557" y="2271682"/>
            <a:ext cx="1889090" cy="332325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FoodData Central Data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Foundation Foods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11FC8D-28E0-47A6-BDB0-4EDD8DDE6D39}"/>
              </a:ext>
            </a:extLst>
          </p:cNvPr>
          <p:cNvCxnSpPr>
            <a:cxnSpLocks/>
          </p:cNvCxnSpPr>
          <p:nvPr/>
        </p:nvCxnSpPr>
        <p:spPr>
          <a:xfrm>
            <a:off x="1876508" y="3084847"/>
            <a:ext cx="5471029" cy="22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6EA9DD-3EFB-42ED-BAAA-D6364C0481E7}"/>
              </a:ext>
            </a:extLst>
          </p:cNvPr>
          <p:cNvCxnSpPr>
            <a:cxnSpLocks/>
          </p:cNvCxnSpPr>
          <p:nvPr/>
        </p:nvCxnSpPr>
        <p:spPr>
          <a:xfrm flipV="1">
            <a:off x="942285" y="4752634"/>
            <a:ext cx="6454392" cy="47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B4CF-4F64-413F-95CC-BCCCF3F9EA85}"/>
              </a:ext>
            </a:extLst>
          </p:cNvPr>
          <p:cNvSpPr/>
          <p:nvPr/>
        </p:nvSpPr>
        <p:spPr>
          <a:xfrm>
            <a:off x="3477078" y="2061578"/>
            <a:ext cx="2170095" cy="3529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/>
              <a:t>FoodData Central Ontology Integration Layer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BE09DE-F294-4F0E-AA31-B3D221F179E1}"/>
              </a:ext>
            </a:extLst>
          </p:cNvPr>
          <p:cNvCxnSpPr>
            <a:cxnSpLocks/>
          </p:cNvCxnSpPr>
          <p:nvPr/>
        </p:nvCxnSpPr>
        <p:spPr>
          <a:xfrm>
            <a:off x="1909187" y="3084844"/>
            <a:ext cx="2196888" cy="296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04ED2E-E935-445C-9C08-E2C041007029}"/>
              </a:ext>
            </a:extLst>
          </p:cNvPr>
          <p:cNvCxnSpPr>
            <a:cxnSpLocks/>
          </p:cNvCxnSpPr>
          <p:nvPr/>
        </p:nvCxnSpPr>
        <p:spPr>
          <a:xfrm>
            <a:off x="1396721" y="3315956"/>
            <a:ext cx="2593278" cy="614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DFAAC-4EE8-470B-999F-B305EC3B5EB5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108647" y="3933310"/>
            <a:ext cx="1845550" cy="658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0816BB-F4C4-41E5-90B7-1590CB78448E}"/>
              </a:ext>
            </a:extLst>
          </p:cNvPr>
          <p:cNvCxnSpPr>
            <a:cxnSpLocks/>
          </p:cNvCxnSpPr>
          <p:nvPr/>
        </p:nvCxnSpPr>
        <p:spPr>
          <a:xfrm>
            <a:off x="2088550" y="4752635"/>
            <a:ext cx="1814823" cy="27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12939A-E953-4939-850B-F1C54E49DC84}"/>
              </a:ext>
            </a:extLst>
          </p:cNvPr>
          <p:cNvSpPr txBox="1"/>
          <p:nvPr/>
        </p:nvSpPr>
        <p:spPr>
          <a:xfrm>
            <a:off x="4145314" y="3181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54231B-8740-4E01-B326-A302D8A2416C}"/>
              </a:ext>
            </a:extLst>
          </p:cNvPr>
          <p:cNvSpPr txBox="1"/>
          <p:nvPr/>
        </p:nvSpPr>
        <p:spPr>
          <a:xfrm>
            <a:off x="7386776" y="2869538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Vegetable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6F1AF2-8FC4-4EC6-8470-3E2E4844120C}"/>
              </a:ext>
            </a:extLst>
          </p:cNvPr>
          <p:cNvSpPr txBox="1"/>
          <p:nvPr/>
        </p:nvSpPr>
        <p:spPr>
          <a:xfrm>
            <a:off x="7374235" y="45679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Honeycrisp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C5422C-D0F8-43F7-99E9-0716865601D9}"/>
              </a:ext>
            </a:extLst>
          </p:cNvPr>
          <p:cNvSpPr txBox="1"/>
          <p:nvPr/>
        </p:nvSpPr>
        <p:spPr>
          <a:xfrm>
            <a:off x="3954197" y="45471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Fortified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75FB27-0005-4028-8E19-32CD1EF0640C}"/>
              </a:ext>
            </a:extLst>
          </p:cNvPr>
          <p:cNvSpPr txBox="1"/>
          <p:nvPr/>
        </p:nvSpPr>
        <p:spPr>
          <a:xfrm>
            <a:off x="4063733" y="3779803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Mature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8763AB-E7F5-4093-9C1F-D93D68159F9E}"/>
              </a:ext>
            </a:extLst>
          </p:cNvPr>
          <p:cNvCxnSpPr>
            <a:cxnSpLocks/>
          </p:cNvCxnSpPr>
          <p:nvPr/>
        </p:nvCxnSpPr>
        <p:spPr>
          <a:xfrm>
            <a:off x="4871203" y="3429000"/>
            <a:ext cx="2441889" cy="4097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A6CFA9-0D18-4B2E-A4CF-7EB14AC24D44}"/>
              </a:ext>
            </a:extLst>
          </p:cNvPr>
          <p:cNvSpPr txBox="1"/>
          <p:nvPr/>
        </p:nvSpPr>
        <p:spPr>
          <a:xfrm>
            <a:off x="7396677" y="36191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167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C82-24BD-4928-BDB2-D39BCF3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08050"/>
            <a:ext cx="7886700" cy="1085240"/>
          </a:xfrm>
        </p:spPr>
        <p:txBody>
          <a:bodyPr/>
          <a:lstStyle/>
          <a:p>
            <a:r>
              <a:rPr lang="en-US" b="1" dirty="0"/>
              <a:t>Challenge 3.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FBAAE-EC55-442F-B4BE-5A766E61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" y="2065655"/>
            <a:ext cx="8195310" cy="4351338"/>
          </a:xfrm>
        </p:spPr>
        <p:txBody>
          <a:bodyPr/>
          <a:lstStyle/>
          <a:p>
            <a:pPr marL="1028700" lvl="1" indent="-34290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 descr="A picture containing window&#10;&#10;Description automatically generated">
            <a:extLst>
              <a:ext uri="{FF2B5EF4-FFF2-40B4-BE49-F238E27FC236}">
                <a16:creationId xmlns:a16="http://schemas.microsoft.com/office/drawing/2014/main" id="{E5007C3E-24B6-4968-BC90-F008B92F7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0750" y="2065655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da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00553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15576</TotalTime>
  <Words>424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USDA ARS FoodData Central Ontology Integration </vt:lpstr>
      <vt:lpstr>What is FoodData Central?</vt:lpstr>
      <vt:lpstr>What is FoodData Central?</vt:lpstr>
      <vt:lpstr>Ontology Goals</vt:lpstr>
      <vt:lpstr>Challenge 1. Selecting an Ontology</vt:lpstr>
      <vt:lpstr>FoodOn and the OBOFoundry Family</vt:lpstr>
      <vt:lpstr>Challenge 2. Mapping Data</vt:lpstr>
      <vt:lpstr>FoodData Central Ontology</vt:lpstr>
      <vt:lpstr>Challenge 3. Technology</vt:lpstr>
      <vt:lpstr>Graph Database Infrastructure Launches October 2020</vt:lpstr>
      <vt:lpstr>Graph Database Infrastructure Launches October 2020</vt:lpstr>
      <vt:lpstr>Remaining Challenges and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Walter</dc:creator>
  <cp:lastModifiedBy>Emma Griffiths</cp:lastModifiedBy>
  <cp:revision>96</cp:revision>
  <cp:lastPrinted>2018-12-12T19:48:50Z</cp:lastPrinted>
  <dcterms:created xsi:type="dcterms:W3CDTF">2018-11-19T20:14:12Z</dcterms:created>
  <dcterms:modified xsi:type="dcterms:W3CDTF">2020-09-30T12:48:20Z</dcterms:modified>
</cp:coreProperties>
</file>