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6860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Searching and Mining Trillions of Time Series Subsequences under Dynamic Time Warping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2492896"/>
            <a:ext cx="8064896" cy="1656184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by </a:t>
            </a:r>
            <a:r>
              <a:rPr lang="en-US" altLang="zh-CN" dirty="0" err="1" smtClean="0">
                <a:solidFill>
                  <a:schemeClr val="tx1"/>
                </a:solidFill>
              </a:rPr>
              <a:t>Thanawin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Rakthanmanon</a:t>
            </a:r>
            <a:r>
              <a:rPr lang="en-US" altLang="zh-CN" dirty="0">
                <a:solidFill>
                  <a:schemeClr val="tx1"/>
                </a:solidFill>
              </a:rPr>
              <a:t>, Bilson </a:t>
            </a:r>
            <a:r>
              <a:rPr lang="en-US" altLang="zh-CN" dirty="0" err="1">
                <a:solidFill>
                  <a:schemeClr val="tx1"/>
                </a:solidFill>
              </a:rPr>
              <a:t>Campana</a:t>
            </a:r>
            <a:r>
              <a:rPr lang="en-US" altLang="zh-CN" dirty="0">
                <a:solidFill>
                  <a:schemeClr val="tx1"/>
                </a:solidFill>
              </a:rPr>
              <a:t>, Abdullah </a:t>
            </a:r>
            <a:r>
              <a:rPr lang="en-US" altLang="zh-CN" dirty="0" err="1">
                <a:solidFill>
                  <a:schemeClr val="tx1"/>
                </a:solidFill>
              </a:rPr>
              <a:t>Mueen</a:t>
            </a:r>
            <a:r>
              <a:rPr lang="en-US" altLang="zh-CN" dirty="0">
                <a:solidFill>
                  <a:schemeClr val="tx1"/>
                </a:solidFill>
              </a:rPr>
              <a:t>, Gustavo Batista, Brandon Westover, </a:t>
            </a:r>
            <a:r>
              <a:rPr lang="en-US" altLang="zh-CN" dirty="0" err="1">
                <a:solidFill>
                  <a:schemeClr val="tx1"/>
                </a:solidFill>
              </a:rPr>
              <a:t>Qiang</a:t>
            </a:r>
            <a:r>
              <a:rPr lang="en-US" altLang="zh-CN" dirty="0">
                <a:solidFill>
                  <a:schemeClr val="tx1"/>
                </a:solidFill>
              </a:rPr>
              <a:t> Zhu, </a:t>
            </a:r>
            <a:r>
              <a:rPr lang="en-US" altLang="zh-CN" dirty="0" err="1">
                <a:solidFill>
                  <a:schemeClr val="tx1"/>
                </a:solidFill>
              </a:rPr>
              <a:t>Jesin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Zakaria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Eamonn</a:t>
            </a:r>
            <a:r>
              <a:rPr lang="en-US" altLang="zh-CN" dirty="0">
                <a:solidFill>
                  <a:schemeClr val="tx1"/>
                </a:solidFill>
              </a:rPr>
              <a:t> Keogh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1560" y="4077072"/>
            <a:ext cx="8064896" cy="82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KDD’12, August 12–16, 2012, Beijing, China.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11560" y="4941168"/>
            <a:ext cx="8064896" cy="82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王建新 </a:t>
            </a:r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日</a:t>
            </a: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弦断谁听？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19" y="1870890"/>
            <a:ext cx="4484713" cy="41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j02101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WordArt 3"/>
          <p:cNvSpPr>
            <a:spLocks noChangeArrowheads="1" noChangeShapeType="1" noTextEdit="1"/>
          </p:cNvSpPr>
          <p:nvPr/>
        </p:nvSpPr>
        <p:spPr bwMode="auto">
          <a:xfrm>
            <a:off x="2339975" y="2636838"/>
            <a:ext cx="4608513" cy="15843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 cap="sq">
                  <a:solidFill>
                    <a:srgbClr val="000099"/>
                  </a:solidFill>
                  <a:round/>
                  <a:headEnd type="none" w="sm" len="sm"/>
                  <a:tailEnd type="none" w="sm" len="sm"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Thanks!</a:t>
            </a:r>
            <a:endParaRPr lang="zh-CN" altLang="en-US" sz="3600" kern="10" spc="-360">
              <a:ln w="12700" cap="sq">
                <a:solidFill>
                  <a:srgbClr val="000099"/>
                </a:solidFill>
                <a:round/>
                <a:headEnd type="none" w="sm" len="sm"/>
                <a:tailEnd type="none" w="sm" len="sm"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0877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块似？形似？神似？</a:t>
            </a:r>
            <a:endParaRPr lang="zh-CN" altLang="en-US" sz="6000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99592" y="1988840"/>
            <a:ext cx="72008" cy="3528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99592" y="5517232"/>
            <a:ext cx="6696744" cy="720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04775" y="3903592"/>
            <a:ext cx="6477802" cy="1298548"/>
          </a:xfrm>
          <a:custGeom>
            <a:avLst/>
            <a:gdLst>
              <a:gd name="connsiteX0" fmla="*/ 0 w 6477802"/>
              <a:gd name="connsiteY0" fmla="*/ 803162 h 1298548"/>
              <a:gd name="connsiteX1" fmla="*/ 279132 w 6477802"/>
              <a:gd name="connsiteY1" fmla="*/ 437402 h 1298548"/>
              <a:gd name="connsiteX2" fmla="*/ 1155031 w 6477802"/>
              <a:gd name="connsiteY2" fmla="*/ 4265 h 1298548"/>
              <a:gd name="connsiteX3" fmla="*/ 3147461 w 6477802"/>
              <a:gd name="connsiteY3" fmla="*/ 716534 h 1298548"/>
              <a:gd name="connsiteX4" fmla="*/ 4331368 w 6477802"/>
              <a:gd name="connsiteY4" fmla="*/ 1294050 h 1298548"/>
              <a:gd name="connsiteX5" fmla="*/ 5467149 w 6477802"/>
              <a:gd name="connsiteY5" fmla="*/ 947541 h 1298548"/>
              <a:gd name="connsiteX6" fmla="*/ 6304547 w 6477802"/>
              <a:gd name="connsiteY6" fmla="*/ 283397 h 1298548"/>
              <a:gd name="connsiteX7" fmla="*/ 6477802 w 6477802"/>
              <a:gd name="connsiteY7" fmla="*/ 216021 h 129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7802" h="1298548">
                <a:moveTo>
                  <a:pt x="0" y="803162"/>
                </a:moveTo>
                <a:cubicBezTo>
                  <a:pt x="43313" y="686856"/>
                  <a:pt x="86627" y="570551"/>
                  <a:pt x="279132" y="437402"/>
                </a:cubicBezTo>
                <a:cubicBezTo>
                  <a:pt x="471637" y="304252"/>
                  <a:pt x="676976" y="-42257"/>
                  <a:pt x="1155031" y="4265"/>
                </a:cubicBezTo>
                <a:cubicBezTo>
                  <a:pt x="1633086" y="50787"/>
                  <a:pt x="2618072" y="501570"/>
                  <a:pt x="3147461" y="716534"/>
                </a:cubicBezTo>
                <a:cubicBezTo>
                  <a:pt x="3676850" y="931498"/>
                  <a:pt x="3944753" y="1255549"/>
                  <a:pt x="4331368" y="1294050"/>
                </a:cubicBezTo>
                <a:cubicBezTo>
                  <a:pt x="4717983" y="1332551"/>
                  <a:pt x="5138286" y="1115983"/>
                  <a:pt x="5467149" y="947541"/>
                </a:cubicBezTo>
                <a:cubicBezTo>
                  <a:pt x="5796012" y="779099"/>
                  <a:pt x="6136105" y="405317"/>
                  <a:pt x="6304547" y="283397"/>
                </a:cubicBezTo>
                <a:cubicBezTo>
                  <a:pt x="6472989" y="161477"/>
                  <a:pt x="6475395" y="188749"/>
                  <a:pt x="6477802" y="21602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74518" y="2132856"/>
            <a:ext cx="6477802" cy="1298548"/>
          </a:xfrm>
          <a:custGeom>
            <a:avLst/>
            <a:gdLst>
              <a:gd name="connsiteX0" fmla="*/ 0 w 6477802"/>
              <a:gd name="connsiteY0" fmla="*/ 803162 h 1298548"/>
              <a:gd name="connsiteX1" fmla="*/ 279132 w 6477802"/>
              <a:gd name="connsiteY1" fmla="*/ 437402 h 1298548"/>
              <a:gd name="connsiteX2" fmla="*/ 1155031 w 6477802"/>
              <a:gd name="connsiteY2" fmla="*/ 4265 h 1298548"/>
              <a:gd name="connsiteX3" fmla="*/ 3147461 w 6477802"/>
              <a:gd name="connsiteY3" fmla="*/ 716534 h 1298548"/>
              <a:gd name="connsiteX4" fmla="*/ 4331368 w 6477802"/>
              <a:gd name="connsiteY4" fmla="*/ 1294050 h 1298548"/>
              <a:gd name="connsiteX5" fmla="*/ 5467149 w 6477802"/>
              <a:gd name="connsiteY5" fmla="*/ 947541 h 1298548"/>
              <a:gd name="connsiteX6" fmla="*/ 6304547 w 6477802"/>
              <a:gd name="connsiteY6" fmla="*/ 283397 h 1298548"/>
              <a:gd name="connsiteX7" fmla="*/ 6477802 w 6477802"/>
              <a:gd name="connsiteY7" fmla="*/ 216021 h 129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7802" h="1298548">
                <a:moveTo>
                  <a:pt x="0" y="803162"/>
                </a:moveTo>
                <a:cubicBezTo>
                  <a:pt x="43313" y="686856"/>
                  <a:pt x="86627" y="570551"/>
                  <a:pt x="279132" y="437402"/>
                </a:cubicBezTo>
                <a:cubicBezTo>
                  <a:pt x="471637" y="304252"/>
                  <a:pt x="676976" y="-42257"/>
                  <a:pt x="1155031" y="4265"/>
                </a:cubicBezTo>
                <a:cubicBezTo>
                  <a:pt x="1633086" y="50787"/>
                  <a:pt x="2618072" y="501570"/>
                  <a:pt x="3147461" y="716534"/>
                </a:cubicBezTo>
                <a:cubicBezTo>
                  <a:pt x="3676850" y="931498"/>
                  <a:pt x="3944753" y="1255549"/>
                  <a:pt x="4331368" y="1294050"/>
                </a:cubicBezTo>
                <a:cubicBezTo>
                  <a:pt x="4717983" y="1332551"/>
                  <a:pt x="5138286" y="1115983"/>
                  <a:pt x="5467149" y="947541"/>
                </a:cubicBezTo>
                <a:cubicBezTo>
                  <a:pt x="5796012" y="779099"/>
                  <a:pt x="6136105" y="405317"/>
                  <a:pt x="6304547" y="283397"/>
                </a:cubicBezTo>
                <a:cubicBezTo>
                  <a:pt x="6472989" y="161477"/>
                  <a:pt x="6475395" y="188749"/>
                  <a:pt x="6477802" y="216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952901" y="2414508"/>
            <a:ext cx="6487427" cy="700155"/>
          </a:xfrm>
          <a:custGeom>
            <a:avLst/>
            <a:gdLst>
              <a:gd name="connsiteX0" fmla="*/ 0 w 6487427"/>
              <a:gd name="connsiteY0" fmla="*/ 126561 h 700155"/>
              <a:gd name="connsiteX1" fmla="*/ 308008 w 6487427"/>
              <a:gd name="connsiteY1" fmla="*/ 309441 h 700155"/>
              <a:gd name="connsiteX2" fmla="*/ 1549667 w 6487427"/>
              <a:gd name="connsiteY2" fmla="*/ 155437 h 700155"/>
              <a:gd name="connsiteX3" fmla="*/ 1973179 w 6487427"/>
              <a:gd name="connsiteY3" fmla="*/ 88060 h 700155"/>
              <a:gd name="connsiteX4" fmla="*/ 2954956 w 6487427"/>
              <a:gd name="connsiteY4" fmla="*/ 11058 h 700155"/>
              <a:gd name="connsiteX5" fmla="*/ 4899259 w 6487427"/>
              <a:gd name="connsiteY5" fmla="*/ 347943 h 700155"/>
              <a:gd name="connsiteX6" fmla="*/ 6025415 w 6487427"/>
              <a:gd name="connsiteY6" fmla="*/ 694452 h 700155"/>
              <a:gd name="connsiteX7" fmla="*/ 6487427 w 6487427"/>
              <a:gd name="connsiteY7" fmla="*/ 530823 h 70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7427" h="700155">
                <a:moveTo>
                  <a:pt x="0" y="126561"/>
                </a:moveTo>
                <a:cubicBezTo>
                  <a:pt x="24865" y="215594"/>
                  <a:pt x="49730" y="304628"/>
                  <a:pt x="308008" y="309441"/>
                </a:cubicBezTo>
                <a:cubicBezTo>
                  <a:pt x="566286" y="314254"/>
                  <a:pt x="1272139" y="192334"/>
                  <a:pt x="1549667" y="155437"/>
                </a:cubicBezTo>
                <a:cubicBezTo>
                  <a:pt x="1827195" y="118540"/>
                  <a:pt x="1738964" y="112123"/>
                  <a:pt x="1973179" y="88060"/>
                </a:cubicBezTo>
                <a:cubicBezTo>
                  <a:pt x="2207394" y="63997"/>
                  <a:pt x="2467276" y="-32256"/>
                  <a:pt x="2954956" y="11058"/>
                </a:cubicBezTo>
                <a:cubicBezTo>
                  <a:pt x="3442636" y="54372"/>
                  <a:pt x="4387516" y="234044"/>
                  <a:pt x="4899259" y="347943"/>
                </a:cubicBezTo>
                <a:cubicBezTo>
                  <a:pt x="5411002" y="461842"/>
                  <a:pt x="5760720" y="663972"/>
                  <a:pt x="6025415" y="694452"/>
                </a:cubicBezTo>
                <a:cubicBezTo>
                  <a:pt x="6290110" y="724932"/>
                  <a:pt x="6388768" y="627877"/>
                  <a:pt x="6487427" y="530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84368" y="2492896"/>
            <a:ext cx="5040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1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2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3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7452320" y="2414508"/>
            <a:ext cx="576064" cy="222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7452320" y="2996952"/>
            <a:ext cx="576064" cy="11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382577" y="3573016"/>
            <a:ext cx="64580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382577" y="4005064"/>
            <a:ext cx="645807" cy="149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683568" y="3933056"/>
            <a:ext cx="6477802" cy="1298548"/>
          </a:xfrm>
          <a:custGeom>
            <a:avLst/>
            <a:gdLst>
              <a:gd name="connsiteX0" fmla="*/ 0 w 6477802"/>
              <a:gd name="connsiteY0" fmla="*/ 803162 h 1298548"/>
              <a:gd name="connsiteX1" fmla="*/ 279132 w 6477802"/>
              <a:gd name="connsiteY1" fmla="*/ 437402 h 1298548"/>
              <a:gd name="connsiteX2" fmla="*/ 1155031 w 6477802"/>
              <a:gd name="connsiteY2" fmla="*/ 4265 h 1298548"/>
              <a:gd name="connsiteX3" fmla="*/ 3147461 w 6477802"/>
              <a:gd name="connsiteY3" fmla="*/ 716534 h 1298548"/>
              <a:gd name="connsiteX4" fmla="*/ 4331368 w 6477802"/>
              <a:gd name="connsiteY4" fmla="*/ 1294050 h 1298548"/>
              <a:gd name="connsiteX5" fmla="*/ 5467149 w 6477802"/>
              <a:gd name="connsiteY5" fmla="*/ 947541 h 1298548"/>
              <a:gd name="connsiteX6" fmla="*/ 6304547 w 6477802"/>
              <a:gd name="connsiteY6" fmla="*/ 283397 h 1298548"/>
              <a:gd name="connsiteX7" fmla="*/ 6477802 w 6477802"/>
              <a:gd name="connsiteY7" fmla="*/ 216021 h 129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7802" h="1298548">
                <a:moveTo>
                  <a:pt x="0" y="803162"/>
                </a:moveTo>
                <a:cubicBezTo>
                  <a:pt x="43313" y="686856"/>
                  <a:pt x="86627" y="570551"/>
                  <a:pt x="279132" y="437402"/>
                </a:cubicBezTo>
                <a:cubicBezTo>
                  <a:pt x="471637" y="304252"/>
                  <a:pt x="676976" y="-42257"/>
                  <a:pt x="1155031" y="4265"/>
                </a:cubicBezTo>
                <a:cubicBezTo>
                  <a:pt x="1633086" y="50787"/>
                  <a:pt x="2618072" y="501570"/>
                  <a:pt x="3147461" y="716534"/>
                </a:cubicBezTo>
                <a:cubicBezTo>
                  <a:pt x="3676850" y="931498"/>
                  <a:pt x="3944753" y="1255549"/>
                  <a:pt x="4331368" y="1294050"/>
                </a:cubicBezTo>
                <a:cubicBezTo>
                  <a:pt x="4717983" y="1332551"/>
                  <a:pt x="5138286" y="1115983"/>
                  <a:pt x="5467149" y="947541"/>
                </a:cubicBezTo>
                <a:cubicBezTo>
                  <a:pt x="5796012" y="779099"/>
                  <a:pt x="6136105" y="405317"/>
                  <a:pt x="6304547" y="283397"/>
                </a:cubicBezTo>
                <a:cubicBezTo>
                  <a:pt x="6472989" y="161477"/>
                  <a:pt x="6475395" y="188749"/>
                  <a:pt x="6477802" y="216021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8" y="4381777"/>
            <a:ext cx="651796" cy="631399"/>
          </a:xfrm>
          <a:prstGeom prst="rect">
            <a:avLst/>
          </a:prstGeom>
        </p:spPr>
      </p:pic>
      <p:sp>
        <p:nvSpPr>
          <p:cNvPr id="25" name="任意多边形 24"/>
          <p:cNvSpPr/>
          <p:nvPr/>
        </p:nvSpPr>
        <p:spPr>
          <a:xfrm>
            <a:off x="7161196" y="4023360"/>
            <a:ext cx="173255" cy="86627"/>
          </a:xfrm>
          <a:custGeom>
            <a:avLst/>
            <a:gdLst>
              <a:gd name="connsiteX0" fmla="*/ 0 w 173255"/>
              <a:gd name="connsiteY0" fmla="*/ 86627 h 86627"/>
              <a:gd name="connsiteX1" fmla="*/ 173255 w 173255"/>
              <a:gd name="connsiteY1" fmla="*/ 0 h 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255" h="86627">
                <a:moveTo>
                  <a:pt x="0" y="86627"/>
                </a:moveTo>
                <a:lnTo>
                  <a:pt x="173255" y="0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smtClean="0"/>
              <a:t>诱人</a:t>
            </a:r>
            <a:r>
              <a:rPr lang="zh-CN" altLang="en-US" sz="6000" smtClean="0"/>
              <a:t>的东北方</a:t>
            </a:r>
            <a:r>
              <a:rPr lang="zh-CN" altLang="en-US" sz="6000" dirty="0" smtClean="0"/>
              <a:t>向</a:t>
            </a:r>
            <a:endParaRPr lang="zh-CN" altLang="en-US" sz="6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89497"/>
              </p:ext>
            </p:extLst>
          </p:nvPr>
        </p:nvGraphicFramePr>
        <p:xfrm>
          <a:off x="1331640" y="1728192"/>
          <a:ext cx="6624736" cy="494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/>
                <a:gridCol w="828092"/>
                <a:gridCol w="828092"/>
                <a:gridCol w="828092"/>
                <a:gridCol w="828092"/>
                <a:gridCol w="828092"/>
                <a:gridCol w="828092"/>
                <a:gridCol w="828092"/>
              </a:tblGrid>
              <a:tr h="617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568" y="609329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y1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4876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y2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91155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y3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26347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y4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60263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y5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295456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y6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24208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y7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7728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y8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5656" y="11967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x1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67744" y="11967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x2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31840" y="11967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x3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23928" y="11967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x4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24" y="11967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x5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0112" y="11967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x6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444208" y="11967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x7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36296" y="11967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16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增量计算</a:t>
            </a:r>
            <a:endParaRPr lang="zh-CN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55596"/>
              </p:ext>
            </p:extLst>
          </p:nvPr>
        </p:nvGraphicFramePr>
        <p:xfrm>
          <a:off x="467550" y="1891680"/>
          <a:ext cx="828091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35505"/>
              </p:ext>
            </p:extLst>
          </p:nvPr>
        </p:nvGraphicFramePr>
        <p:xfrm>
          <a:off x="467544" y="3547864"/>
          <a:ext cx="828091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35278"/>
              </p:ext>
            </p:extLst>
          </p:nvPr>
        </p:nvGraphicFramePr>
        <p:xfrm>
          <a:off x="467544" y="3068960"/>
          <a:ext cx="27603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080876"/>
              </p:ext>
            </p:extLst>
          </p:nvPr>
        </p:nvGraphicFramePr>
        <p:xfrm>
          <a:off x="1317898" y="4941168"/>
          <a:ext cx="189021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3" imgW="888840" imgH="406080" progId="Equation.3">
                  <p:embed/>
                </p:oleObj>
              </mc:Choice>
              <mc:Fallback>
                <p:oleObj name="公式" r:id="rId3" imgW="88884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898" y="4941168"/>
                        <a:ext cx="1890210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769665"/>
              </p:ext>
            </p:extLst>
          </p:nvPr>
        </p:nvGraphicFramePr>
        <p:xfrm>
          <a:off x="4168552" y="4941168"/>
          <a:ext cx="27797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5" imgW="1307880" imgH="406080" progId="Equation.3">
                  <p:embed/>
                </p:oleObj>
              </mc:Choice>
              <mc:Fallback>
                <p:oleObj name="公式" r:id="rId5" imgW="1307880" imgH="40608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552" y="4941168"/>
                        <a:ext cx="27797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6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积沙成塔，集腋成裘</a:t>
            </a:r>
          </a:p>
        </p:txBody>
      </p:sp>
    </p:spTree>
    <p:extLst>
      <p:ext uri="{BB962C8B-B14F-4D97-AF65-F5344CB8AC3E}">
        <p14:creationId xmlns:p14="http://schemas.microsoft.com/office/powerpoint/2010/main" val="34816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世袭制 </a:t>
            </a:r>
            <a:r>
              <a:rPr lang="en-US" altLang="zh-CN" sz="6000" dirty="0" err="1" smtClean="0"/>
              <a:t>v.s</a:t>
            </a:r>
            <a:r>
              <a:rPr lang="en-US" altLang="zh-CN" sz="6000" dirty="0" smtClean="0"/>
              <a:t>. </a:t>
            </a:r>
            <a:r>
              <a:rPr lang="zh-CN" altLang="en-US" sz="6000" dirty="0" smtClean="0"/>
              <a:t>竞争制</a:t>
            </a:r>
            <a:endParaRPr lang="zh-CN" altLang="en-US" sz="6000" dirty="0"/>
          </a:p>
        </p:txBody>
      </p:sp>
      <p:sp>
        <p:nvSpPr>
          <p:cNvPr id="3" name="Oval 1027"/>
          <p:cNvSpPr>
            <a:spLocks noChangeArrowheads="1"/>
          </p:cNvSpPr>
          <p:nvPr/>
        </p:nvSpPr>
        <p:spPr bwMode="auto">
          <a:xfrm>
            <a:off x="438472" y="47369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0</a:t>
            </a:r>
          </a:p>
        </p:txBody>
      </p:sp>
      <p:sp>
        <p:nvSpPr>
          <p:cNvPr id="4" name="Oval 1028"/>
          <p:cNvSpPr>
            <a:spLocks noChangeArrowheads="1"/>
          </p:cNvSpPr>
          <p:nvPr/>
        </p:nvSpPr>
        <p:spPr bwMode="auto">
          <a:xfrm>
            <a:off x="2191072" y="35177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1</a:t>
            </a:r>
          </a:p>
        </p:txBody>
      </p:sp>
      <p:sp>
        <p:nvSpPr>
          <p:cNvPr id="5" name="Oval 1029"/>
          <p:cNvSpPr>
            <a:spLocks noChangeArrowheads="1"/>
          </p:cNvSpPr>
          <p:nvPr/>
        </p:nvSpPr>
        <p:spPr bwMode="auto">
          <a:xfrm>
            <a:off x="2191072" y="47369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2</a:t>
            </a:r>
          </a:p>
        </p:txBody>
      </p:sp>
      <p:sp>
        <p:nvSpPr>
          <p:cNvPr id="6" name="Oval 1030"/>
          <p:cNvSpPr>
            <a:spLocks noChangeArrowheads="1"/>
          </p:cNvSpPr>
          <p:nvPr/>
        </p:nvSpPr>
        <p:spPr bwMode="auto">
          <a:xfrm>
            <a:off x="2191072" y="59561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7" name="Oval 1031"/>
          <p:cNvSpPr>
            <a:spLocks noChangeArrowheads="1"/>
          </p:cNvSpPr>
          <p:nvPr/>
        </p:nvSpPr>
        <p:spPr bwMode="auto">
          <a:xfrm>
            <a:off x="4324672" y="35177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4</a:t>
            </a:r>
          </a:p>
        </p:txBody>
      </p:sp>
      <p:sp>
        <p:nvSpPr>
          <p:cNvPr id="8" name="Oval 1032"/>
          <p:cNvSpPr>
            <a:spLocks noChangeArrowheads="1"/>
          </p:cNvSpPr>
          <p:nvPr/>
        </p:nvSpPr>
        <p:spPr bwMode="auto">
          <a:xfrm>
            <a:off x="4324672" y="47369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</a:p>
        </p:txBody>
      </p:sp>
      <p:sp>
        <p:nvSpPr>
          <p:cNvPr id="9" name="Oval 1033"/>
          <p:cNvSpPr>
            <a:spLocks noChangeArrowheads="1"/>
          </p:cNvSpPr>
          <p:nvPr/>
        </p:nvSpPr>
        <p:spPr bwMode="auto">
          <a:xfrm>
            <a:off x="4324672" y="59561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0" name="Oval 1034"/>
          <p:cNvSpPr>
            <a:spLocks noChangeArrowheads="1"/>
          </p:cNvSpPr>
          <p:nvPr/>
        </p:nvSpPr>
        <p:spPr bwMode="auto">
          <a:xfrm>
            <a:off x="6229672" y="41273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7</a:t>
            </a:r>
          </a:p>
        </p:txBody>
      </p:sp>
      <p:sp>
        <p:nvSpPr>
          <p:cNvPr id="11" name="Oval 1035"/>
          <p:cNvSpPr>
            <a:spLocks noChangeArrowheads="1"/>
          </p:cNvSpPr>
          <p:nvPr/>
        </p:nvSpPr>
        <p:spPr bwMode="auto">
          <a:xfrm>
            <a:off x="6229672" y="53465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8</a:t>
            </a:r>
          </a:p>
        </p:txBody>
      </p:sp>
      <p:sp>
        <p:nvSpPr>
          <p:cNvPr id="12" name="Oval 1036"/>
          <p:cNvSpPr>
            <a:spLocks noChangeArrowheads="1"/>
          </p:cNvSpPr>
          <p:nvPr/>
        </p:nvSpPr>
        <p:spPr bwMode="auto">
          <a:xfrm>
            <a:off x="8210872" y="47369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sp>
        <p:nvSpPr>
          <p:cNvPr id="13" name="Line 1037"/>
          <p:cNvSpPr>
            <a:spLocks noChangeShapeType="1"/>
          </p:cNvSpPr>
          <p:nvPr/>
        </p:nvSpPr>
        <p:spPr bwMode="auto">
          <a:xfrm flipV="1">
            <a:off x="895672" y="3974976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38"/>
          <p:cNvSpPr>
            <a:spLocks noChangeShapeType="1"/>
          </p:cNvSpPr>
          <p:nvPr/>
        </p:nvSpPr>
        <p:spPr bwMode="auto">
          <a:xfrm>
            <a:off x="1048072" y="5041776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39"/>
          <p:cNvSpPr>
            <a:spLocks noChangeShapeType="1"/>
          </p:cNvSpPr>
          <p:nvPr/>
        </p:nvSpPr>
        <p:spPr bwMode="auto">
          <a:xfrm>
            <a:off x="895672" y="5270376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40"/>
          <p:cNvSpPr>
            <a:spLocks noChangeShapeType="1"/>
          </p:cNvSpPr>
          <p:nvPr/>
        </p:nvSpPr>
        <p:spPr bwMode="auto">
          <a:xfrm>
            <a:off x="2800672" y="382257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41"/>
          <p:cNvSpPr>
            <a:spLocks noChangeShapeType="1"/>
          </p:cNvSpPr>
          <p:nvPr/>
        </p:nvSpPr>
        <p:spPr bwMode="auto">
          <a:xfrm>
            <a:off x="2800672" y="3898776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42"/>
          <p:cNvSpPr>
            <a:spLocks noChangeShapeType="1"/>
          </p:cNvSpPr>
          <p:nvPr/>
        </p:nvSpPr>
        <p:spPr bwMode="auto">
          <a:xfrm flipV="1">
            <a:off x="2800672" y="3974976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043"/>
          <p:cNvSpPr>
            <a:spLocks noChangeShapeType="1"/>
          </p:cNvSpPr>
          <p:nvPr/>
        </p:nvSpPr>
        <p:spPr bwMode="auto">
          <a:xfrm>
            <a:off x="2800672" y="504177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044"/>
          <p:cNvSpPr>
            <a:spLocks noChangeShapeType="1"/>
          </p:cNvSpPr>
          <p:nvPr/>
        </p:nvSpPr>
        <p:spPr bwMode="auto">
          <a:xfrm>
            <a:off x="2800672" y="5041776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045"/>
          <p:cNvSpPr>
            <a:spLocks noChangeShapeType="1"/>
          </p:cNvSpPr>
          <p:nvPr/>
        </p:nvSpPr>
        <p:spPr bwMode="auto">
          <a:xfrm flipV="1">
            <a:off x="2800672" y="5117976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046"/>
          <p:cNvSpPr>
            <a:spLocks noChangeShapeType="1"/>
          </p:cNvSpPr>
          <p:nvPr/>
        </p:nvSpPr>
        <p:spPr bwMode="auto">
          <a:xfrm>
            <a:off x="2800672" y="626097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047"/>
          <p:cNvSpPr>
            <a:spLocks noChangeShapeType="1"/>
          </p:cNvSpPr>
          <p:nvPr/>
        </p:nvSpPr>
        <p:spPr bwMode="auto">
          <a:xfrm>
            <a:off x="4934272" y="3898776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048"/>
          <p:cNvSpPr>
            <a:spLocks noChangeShapeType="1"/>
          </p:cNvSpPr>
          <p:nvPr/>
        </p:nvSpPr>
        <p:spPr bwMode="auto">
          <a:xfrm>
            <a:off x="4934272" y="3898776"/>
            <a:ext cx="1295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049"/>
          <p:cNvSpPr>
            <a:spLocks noChangeShapeType="1"/>
          </p:cNvSpPr>
          <p:nvPr/>
        </p:nvSpPr>
        <p:spPr bwMode="auto">
          <a:xfrm flipV="1">
            <a:off x="4934272" y="4508376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50"/>
          <p:cNvSpPr>
            <a:spLocks noChangeShapeType="1"/>
          </p:cNvSpPr>
          <p:nvPr/>
        </p:nvSpPr>
        <p:spPr bwMode="auto">
          <a:xfrm>
            <a:off x="4934272" y="5041776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051"/>
          <p:cNvSpPr>
            <a:spLocks noChangeShapeType="1"/>
          </p:cNvSpPr>
          <p:nvPr/>
        </p:nvSpPr>
        <p:spPr bwMode="auto">
          <a:xfrm flipV="1">
            <a:off x="4934272" y="4584576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052"/>
          <p:cNvSpPr>
            <a:spLocks noChangeShapeType="1"/>
          </p:cNvSpPr>
          <p:nvPr/>
        </p:nvSpPr>
        <p:spPr bwMode="auto">
          <a:xfrm flipV="1">
            <a:off x="4934272" y="5803776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053"/>
          <p:cNvSpPr>
            <a:spLocks noChangeShapeType="1"/>
          </p:cNvSpPr>
          <p:nvPr/>
        </p:nvSpPr>
        <p:spPr bwMode="auto">
          <a:xfrm>
            <a:off x="6839272" y="4508376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054"/>
          <p:cNvSpPr>
            <a:spLocks noChangeShapeType="1"/>
          </p:cNvSpPr>
          <p:nvPr/>
        </p:nvSpPr>
        <p:spPr bwMode="auto">
          <a:xfrm flipV="1">
            <a:off x="6839272" y="5117976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1055"/>
          <p:cNvSpPr txBox="1">
            <a:spLocks noChangeArrowheads="1"/>
          </p:cNvSpPr>
          <p:nvPr/>
        </p:nvSpPr>
        <p:spPr bwMode="auto">
          <a:xfrm>
            <a:off x="1200472" y="41273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4</a:t>
            </a:r>
          </a:p>
        </p:txBody>
      </p:sp>
      <p:sp>
        <p:nvSpPr>
          <p:cNvPr id="32" name="Text Box 1056"/>
          <p:cNvSpPr txBox="1">
            <a:spLocks noChangeArrowheads="1"/>
          </p:cNvSpPr>
          <p:nvPr/>
        </p:nvSpPr>
        <p:spPr bwMode="auto">
          <a:xfrm>
            <a:off x="1429072" y="47369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2</a:t>
            </a:r>
          </a:p>
        </p:txBody>
      </p:sp>
      <p:sp>
        <p:nvSpPr>
          <p:cNvPr id="33" name="Text Box 1057"/>
          <p:cNvSpPr txBox="1">
            <a:spLocks noChangeArrowheads="1"/>
          </p:cNvSpPr>
          <p:nvPr/>
        </p:nvSpPr>
        <p:spPr bwMode="auto">
          <a:xfrm>
            <a:off x="1505272" y="54989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3</a:t>
            </a:r>
          </a:p>
        </p:txBody>
      </p:sp>
      <p:sp>
        <p:nvSpPr>
          <p:cNvPr id="34" name="Text Box 1058"/>
          <p:cNvSpPr txBox="1">
            <a:spLocks noChangeArrowheads="1"/>
          </p:cNvSpPr>
          <p:nvPr/>
        </p:nvSpPr>
        <p:spPr bwMode="auto">
          <a:xfrm>
            <a:off x="3105472" y="35177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9</a:t>
            </a:r>
          </a:p>
        </p:txBody>
      </p:sp>
      <p:sp>
        <p:nvSpPr>
          <p:cNvPr id="35" name="Text Box 1059"/>
          <p:cNvSpPr txBox="1">
            <a:spLocks noChangeArrowheads="1"/>
          </p:cNvSpPr>
          <p:nvPr/>
        </p:nvSpPr>
        <p:spPr bwMode="auto">
          <a:xfrm>
            <a:off x="2953072" y="38987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8</a:t>
            </a:r>
          </a:p>
        </p:txBody>
      </p:sp>
      <p:sp>
        <p:nvSpPr>
          <p:cNvPr id="36" name="Text Box 1060"/>
          <p:cNvSpPr txBox="1">
            <a:spLocks noChangeArrowheads="1"/>
          </p:cNvSpPr>
          <p:nvPr/>
        </p:nvSpPr>
        <p:spPr bwMode="auto">
          <a:xfrm>
            <a:off x="3029272" y="45083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8</a:t>
            </a:r>
          </a:p>
        </p:txBody>
      </p:sp>
      <p:sp>
        <p:nvSpPr>
          <p:cNvPr id="37" name="Text Box 1061"/>
          <p:cNvSpPr txBox="1">
            <a:spLocks noChangeArrowheads="1"/>
          </p:cNvSpPr>
          <p:nvPr/>
        </p:nvSpPr>
        <p:spPr bwMode="auto">
          <a:xfrm>
            <a:off x="3029272" y="51941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8</a:t>
            </a:r>
          </a:p>
        </p:txBody>
      </p:sp>
      <p:sp>
        <p:nvSpPr>
          <p:cNvPr id="38" name="Text Box 1062"/>
          <p:cNvSpPr txBox="1">
            <a:spLocks noChangeArrowheads="1"/>
          </p:cNvSpPr>
          <p:nvPr/>
        </p:nvSpPr>
        <p:spPr bwMode="auto">
          <a:xfrm>
            <a:off x="3257872" y="48131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7</a:t>
            </a:r>
          </a:p>
        </p:txBody>
      </p:sp>
      <p:sp>
        <p:nvSpPr>
          <p:cNvPr id="39" name="Text Box 1063"/>
          <p:cNvSpPr txBox="1">
            <a:spLocks noChangeArrowheads="1"/>
          </p:cNvSpPr>
          <p:nvPr/>
        </p:nvSpPr>
        <p:spPr bwMode="auto">
          <a:xfrm>
            <a:off x="2953072" y="56513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4</a:t>
            </a:r>
          </a:p>
        </p:txBody>
      </p:sp>
      <p:sp>
        <p:nvSpPr>
          <p:cNvPr id="40" name="Text Box 1064"/>
          <p:cNvSpPr txBox="1">
            <a:spLocks noChangeArrowheads="1"/>
          </p:cNvSpPr>
          <p:nvPr/>
        </p:nvSpPr>
        <p:spPr bwMode="auto">
          <a:xfrm>
            <a:off x="3029272" y="61085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7</a:t>
            </a:r>
          </a:p>
        </p:txBody>
      </p:sp>
      <p:sp>
        <p:nvSpPr>
          <p:cNvPr id="41" name="Text Box 1065"/>
          <p:cNvSpPr txBox="1">
            <a:spLocks noChangeArrowheads="1"/>
          </p:cNvSpPr>
          <p:nvPr/>
        </p:nvSpPr>
        <p:spPr bwMode="auto">
          <a:xfrm>
            <a:off x="5315272" y="37463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5</a:t>
            </a:r>
          </a:p>
        </p:txBody>
      </p:sp>
      <p:sp>
        <p:nvSpPr>
          <p:cNvPr id="42" name="Text Box 1066"/>
          <p:cNvSpPr txBox="1">
            <a:spLocks noChangeArrowheads="1"/>
          </p:cNvSpPr>
          <p:nvPr/>
        </p:nvSpPr>
        <p:spPr bwMode="auto">
          <a:xfrm>
            <a:off x="5086672" y="41273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6</a:t>
            </a:r>
          </a:p>
        </p:txBody>
      </p:sp>
      <p:sp>
        <p:nvSpPr>
          <p:cNvPr id="43" name="Text Box 1067"/>
          <p:cNvSpPr txBox="1">
            <a:spLocks noChangeArrowheads="1"/>
          </p:cNvSpPr>
          <p:nvPr/>
        </p:nvSpPr>
        <p:spPr bwMode="auto">
          <a:xfrm>
            <a:off x="5086672" y="45845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8</a:t>
            </a:r>
          </a:p>
        </p:txBody>
      </p:sp>
      <p:sp>
        <p:nvSpPr>
          <p:cNvPr id="44" name="Text Box 1068"/>
          <p:cNvSpPr txBox="1">
            <a:spLocks noChangeArrowheads="1"/>
          </p:cNvSpPr>
          <p:nvPr/>
        </p:nvSpPr>
        <p:spPr bwMode="auto">
          <a:xfrm>
            <a:off x="5162872" y="49655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6</a:t>
            </a:r>
          </a:p>
        </p:txBody>
      </p:sp>
      <p:sp>
        <p:nvSpPr>
          <p:cNvPr id="45" name="Text Box 1069"/>
          <p:cNvSpPr txBox="1">
            <a:spLocks noChangeArrowheads="1"/>
          </p:cNvSpPr>
          <p:nvPr/>
        </p:nvSpPr>
        <p:spPr bwMode="auto">
          <a:xfrm>
            <a:off x="4934272" y="55751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6</a:t>
            </a:r>
          </a:p>
        </p:txBody>
      </p:sp>
      <p:sp>
        <p:nvSpPr>
          <p:cNvPr id="46" name="Text Box 1070"/>
          <p:cNvSpPr txBox="1">
            <a:spLocks noChangeArrowheads="1"/>
          </p:cNvSpPr>
          <p:nvPr/>
        </p:nvSpPr>
        <p:spPr bwMode="auto">
          <a:xfrm>
            <a:off x="5315272" y="59561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5</a:t>
            </a:r>
          </a:p>
        </p:txBody>
      </p:sp>
      <p:sp>
        <p:nvSpPr>
          <p:cNvPr id="47" name="Text Box 1071"/>
          <p:cNvSpPr txBox="1">
            <a:spLocks noChangeArrowheads="1"/>
          </p:cNvSpPr>
          <p:nvPr/>
        </p:nvSpPr>
        <p:spPr bwMode="auto">
          <a:xfrm>
            <a:off x="7296472" y="43559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7</a:t>
            </a:r>
          </a:p>
        </p:txBody>
      </p:sp>
      <p:sp>
        <p:nvSpPr>
          <p:cNvPr id="48" name="Text Box 1072"/>
          <p:cNvSpPr txBox="1">
            <a:spLocks noChangeArrowheads="1"/>
          </p:cNvSpPr>
          <p:nvPr/>
        </p:nvSpPr>
        <p:spPr bwMode="auto">
          <a:xfrm>
            <a:off x="7144072" y="542277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/>
              <a:t>3</a:t>
            </a:r>
          </a:p>
        </p:txBody>
      </p:sp>
      <p:graphicFrame>
        <p:nvGraphicFramePr>
          <p:cNvPr id="49" name="Object 1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06868"/>
              </p:ext>
            </p:extLst>
          </p:nvPr>
        </p:nvGraphicFramePr>
        <p:xfrm>
          <a:off x="819472" y="2276872"/>
          <a:ext cx="7696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3429000" imgH="431640" progId="Equation.3">
                  <p:embed/>
                </p:oleObj>
              </mc:Choice>
              <mc:Fallback>
                <p:oleObj name="Equation" r:id="rId3" imgW="3429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72" y="2276872"/>
                        <a:ext cx="7696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60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海选 </a:t>
            </a:r>
            <a:r>
              <a:rPr lang="en-US" altLang="zh-CN" sz="6000" dirty="0" smtClean="0"/>
              <a:t>+ </a:t>
            </a:r>
            <a:r>
              <a:rPr lang="zh-CN" altLang="en-US" sz="6000" dirty="0" smtClean="0"/>
              <a:t>正赛</a:t>
            </a:r>
            <a:endParaRPr lang="zh-CN" altLang="en-US" sz="6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64370"/>
            <a:ext cx="8964488" cy="23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钓鱼式执法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467544" y="1988840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47664" y="1988840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27784" y="1988840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07904" y="1988840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88024" y="1988840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68144" y="1988840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948264" y="1988840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28384" y="1988840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3568" y="1988840"/>
            <a:ext cx="144016" cy="15121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763688" y="2348880"/>
            <a:ext cx="144016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843808" y="2204864"/>
            <a:ext cx="144016" cy="12961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923928" y="2348880"/>
            <a:ext cx="144016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004048" y="2852936"/>
            <a:ext cx="144016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084168" y="1988840"/>
            <a:ext cx="144016" cy="15121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164288" y="2348880"/>
            <a:ext cx="144016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44408" y="2564904"/>
            <a:ext cx="144016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48264" y="4653136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627784" y="4686509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868144" y="4653136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51338" y="4686509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4653136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028384" y="4653136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707904" y="4653136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547664" y="4686509"/>
            <a:ext cx="1440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164288" y="4653136"/>
            <a:ext cx="144016" cy="15121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43808" y="5046549"/>
            <a:ext cx="144016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84168" y="4869160"/>
            <a:ext cx="144016" cy="129614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67362" y="5046549"/>
            <a:ext cx="144016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3568" y="5517232"/>
            <a:ext cx="144016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244408" y="4653136"/>
            <a:ext cx="144016" cy="15121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923928" y="5013176"/>
            <a:ext cx="144016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763688" y="5262573"/>
            <a:ext cx="144016" cy="936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0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霸气外露，自信爆棚</a:t>
            </a:r>
            <a:endParaRPr lang="zh-CN" altLang="en-US" sz="6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632848" cy="50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181</Words>
  <Application>Microsoft Office PowerPoint</Application>
  <PresentationFormat>全屏显示(4:3)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主题</vt:lpstr>
      <vt:lpstr>公式</vt:lpstr>
      <vt:lpstr>Equation</vt:lpstr>
      <vt:lpstr>Searching and Mining Trillions of Time Series Subsequences under Dynamic Time Warping</vt:lpstr>
      <vt:lpstr>块似？形似？神似？</vt:lpstr>
      <vt:lpstr>诱人的东北方向</vt:lpstr>
      <vt:lpstr>增量计算</vt:lpstr>
      <vt:lpstr>积沙成塔，集腋成裘</vt:lpstr>
      <vt:lpstr>世袭制 v.s. 竞争制</vt:lpstr>
      <vt:lpstr>海选 + 正赛</vt:lpstr>
      <vt:lpstr>钓鱼式执法</vt:lpstr>
      <vt:lpstr>霸气外露，自信爆棚</vt:lpstr>
      <vt:lpstr>弦断谁听？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Mining Trillions of Time Series Subsequences under Dynamic Time Warping</dc:title>
  <dc:creator>jxl</dc:creator>
  <cp:lastModifiedBy>jxl</cp:lastModifiedBy>
  <cp:revision>20</cp:revision>
  <dcterms:created xsi:type="dcterms:W3CDTF">2015-01-08T00:27:43Z</dcterms:created>
  <dcterms:modified xsi:type="dcterms:W3CDTF">2015-01-09T07:47:53Z</dcterms:modified>
</cp:coreProperties>
</file>