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50"/>
  </p:notesMasterIdLst>
  <p:sldIdLst>
    <p:sldId id="256" r:id="rId5"/>
    <p:sldId id="257" r:id="rId6"/>
    <p:sldId id="365" r:id="rId7"/>
    <p:sldId id="427" r:id="rId8"/>
    <p:sldId id="442" r:id="rId9"/>
    <p:sldId id="440" r:id="rId10"/>
    <p:sldId id="443" r:id="rId11"/>
    <p:sldId id="445" r:id="rId12"/>
    <p:sldId id="446" r:id="rId13"/>
    <p:sldId id="447" r:id="rId14"/>
    <p:sldId id="448" r:id="rId15"/>
    <p:sldId id="449" r:id="rId16"/>
    <p:sldId id="450" r:id="rId17"/>
    <p:sldId id="451" r:id="rId18"/>
    <p:sldId id="452" r:id="rId19"/>
    <p:sldId id="482" r:id="rId20"/>
    <p:sldId id="453" r:id="rId21"/>
    <p:sldId id="454" r:id="rId22"/>
    <p:sldId id="455" r:id="rId23"/>
    <p:sldId id="456" r:id="rId24"/>
    <p:sldId id="457" r:id="rId25"/>
    <p:sldId id="458" r:id="rId26"/>
    <p:sldId id="459" r:id="rId27"/>
    <p:sldId id="460" r:id="rId28"/>
    <p:sldId id="461" r:id="rId29"/>
    <p:sldId id="462" r:id="rId30"/>
    <p:sldId id="441" r:id="rId31"/>
    <p:sldId id="463" r:id="rId32"/>
    <p:sldId id="464" r:id="rId33"/>
    <p:sldId id="469" r:id="rId34"/>
    <p:sldId id="470" r:id="rId35"/>
    <p:sldId id="466" r:id="rId36"/>
    <p:sldId id="471" r:id="rId37"/>
    <p:sldId id="325" r:id="rId38"/>
    <p:sldId id="472" r:id="rId39"/>
    <p:sldId id="473" r:id="rId40"/>
    <p:sldId id="475" r:id="rId41"/>
    <p:sldId id="476" r:id="rId42"/>
    <p:sldId id="478" r:id="rId43"/>
    <p:sldId id="467" r:id="rId44"/>
    <p:sldId id="477" r:id="rId45"/>
    <p:sldId id="468" r:id="rId46"/>
    <p:sldId id="479" r:id="rId47"/>
    <p:sldId id="480" r:id="rId48"/>
    <p:sldId id="481" r:id="rId49"/>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17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viseur" initials="s" lastIdx="0" clrIdx="0">
    <p:extLst>
      <p:ext uri="{19B8F6BF-5375-455C-9EA6-DF929625EA0E}">
        <p15:presenceInfo xmlns:p15="http://schemas.microsoft.com/office/powerpoint/2012/main" userId="f7f0db7631b897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99"/>
    <a:srgbClr val="6B6B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11" autoAdjust="0"/>
    <p:restoredTop sz="75623" autoAdjust="0"/>
  </p:normalViewPr>
  <p:slideViewPr>
    <p:cSldViewPr snapToGrid="0" showGuides="1">
      <p:cViewPr varScale="1">
        <p:scale>
          <a:sx n="74" d="100"/>
          <a:sy n="74" d="100"/>
        </p:scale>
        <p:origin x="1888" y="184"/>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89F5A9-591A-4CA4-B84D-61BFDD9B1E2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763154E1-D60E-4F36-A42E-B977FAA9CF5E}">
      <dgm:prSet phldrT="[Texte]"/>
      <dgm:spPr/>
      <dgm:t>
        <a:bodyPr/>
        <a:lstStyle/>
        <a:p>
          <a:r>
            <a:rPr lang="fr-FR" dirty="0"/>
            <a:t>Structures de données</a:t>
          </a:r>
        </a:p>
      </dgm:t>
    </dgm:pt>
    <dgm:pt modelId="{7DA86AEF-A7CC-40D4-A6CD-2D2B6644E52F}" type="parTrans" cxnId="{079E0A7F-D4C7-4A19-9F45-CCBA0FB3058B}">
      <dgm:prSet/>
      <dgm:spPr/>
      <dgm:t>
        <a:bodyPr/>
        <a:lstStyle/>
        <a:p>
          <a:endParaRPr lang="fr-FR"/>
        </a:p>
      </dgm:t>
    </dgm:pt>
    <dgm:pt modelId="{2E52A442-CCCF-417D-88E9-825C6A588BDF}" type="sibTrans" cxnId="{079E0A7F-D4C7-4A19-9F45-CCBA0FB3058B}">
      <dgm:prSet/>
      <dgm:spPr/>
      <dgm:t>
        <a:bodyPr/>
        <a:lstStyle/>
        <a:p>
          <a:endParaRPr lang="fr-FR"/>
        </a:p>
      </dgm:t>
    </dgm:pt>
    <dgm:pt modelId="{1847FD4F-F0B9-4245-A171-5439D6F95597}">
      <dgm:prSet phldrT="[Texte]"/>
      <dgm:spPr/>
      <dgm:t>
        <a:bodyPr/>
        <a:lstStyle/>
        <a:p>
          <a:r>
            <a:rPr lang="fr-FR" dirty="0"/>
            <a:t>Structure de donnée primitive</a:t>
          </a:r>
        </a:p>
      </dgm:t>
    </dgm:pt>
    <dgm:pt modelId="{E0738665-D58B-4B6E-A4A4-5D4EA14F262C}" type="parTrans" cxnId="{3EE5B2F6-799A-4858-92CF-19EC6BEA21EF}">
      <dgm:prSet/>
      <dgm:spPr/>
      <dgm:t>
        <a:bodyPr/>
        <a:lstStyle/>
        <a:p>
          <a:endParaRPr lang="fr-FR"/>
        </a:p>
      </dgm:t>
    </dgm:pt>
    <dgm:pt modelId="{8E967D2E-5022-48F5-BA77-59AC61E04CD9}" type="sibTrans" cxnId="{3EE5B2F6-799A-4858-92CF-19EC6BEA21EF}">
      <dgm:prSet/>
      <dgm:spPr/>
      <dgm:t>
        <a:bodyPr/>
        <a:lstStyle/>
        <a:p>
          <a:endParaRPr lang="fr-FR"/>
        </a:p>
      </dgm:t>
    </dgm:pt>
    <dgm:pt modelId="{6F4061A7-A3FD-407D-B471-A480F2A1178D}">
      <dgm:prSet phldrT="[Texte]"/>
      <dgm:spPr/>
      <dgm:t>
        <a:bodyPr/>
        <a:lstStyle/>
        <a:p>
          <a:r>
            <a:rPr lang="fr-FR" dirty="0"/>
            <a:t>Entiers, Réel..</a:t>
          </a:r>
          <a:r>
            <a:rPr lang="fr-FR" dirty="0" err="1"/>
            <a:t>etc</a:t>
          </a:r>
          <a:endParaRPr lang="fr-FR" dirty="0"/>
        </a:p>
      </dgm:t>
    </dgm:pt>
    <dgm:pt modelId="{9FD0BEF3-7069-44BE-8824-9B631EE43B6E}" type="parTrans" cxnId="{A9A890CF-F32E-4ED9-A1B0-4A1C1F2FB6DC}">
      <dgm:prSet/>
      <dgm:spPr/>
      <dgm:t>
        <a:bodyPr/>
        <a:lstStyle/>
        <a:p>
          <a:endParaRPr lang="fr-FR"/>
        </a:p>
      </dgm:t>
    </dgm:pt>
    <dgm:pt modelId="{FA5AF8FB-6D1B-4E34-97A0-DA025FBAEE1B}" type="sibTrans" cxnId="{A9A890CF-F32E-4ED9-A1B0-4A1C1F2FB6DC}">
      <dgm:prSet/>
      <dgm:spPr/>
      <dgm:t>
        <a:bodyPr/>
        <a:lstStyle/>
        <a:p>
          <a:endParaRPr lang="fr-FR"/>
        </a:p>
      </dgm:t>
    </dgm:pt>
    <dgm:pt modelId="{664CA6E3-090D-45F1-8E8B-C431896A8E11}">
      <dgm:prSet phldrT="[Texte]"/>
      <dgm:spPr/>
      <dgm:t>
        <a:bodyPr/>
        <a:lstStyle/>
        <a:p>
          <a:r>
            <a:rPr lang="fr-FR" dirty="0"/>
            <a:t>Structure de donnée non-primitive</a:t>
          </a:r>
        </a:p>
      </dgm:t>
    </dgm:pt>
    <dgm:pt modelId="{5870541A-E3BA-4103-AA43-5F70458807E1}" type="parTrans" cxnId="{F01DD638-1511-4F70-86DB-A96E4D7D7762}">
      <dgm:prSet/>
      <dgm:spPr/>
      <dgm:t>
        <a:bodyPr/>
        <a:lstStyle/>
        <a:p>
          <a:endParaRPr lang="fr-FR"/>
        </a:p>
      </dgm:t>
    </dgm:pt>
    <dgm:pt modelId="{FD3CCF14-A709-4FE0-847C-BF5F68118E1C}" type="sibTrans" cxnId="{F01DD638-1511-4F70-86DB-A96E4D7D7762}">
      <dgm:prSet/>
      <dgm:spPr/>
      <dgm:t>
        <a:bodyPr/>
        <a:lstStyle/>
        <a:p>
          <a:endParaRPr lang="fr-FR"/>
        </a:p>
      </dgm:t>
    </dgm:pt>
    <dgm:pt modelId="{12B619F9-99AF-487B-8A93-C0C781466AB9}">
      <dgm:prSet phldrT="[Texte]"/>
      <dgm:spPr/>
      <dgm:t>
        <a:bodyPr/>
        <a:lstStyle/>
        <a:p>
          <a:r>
            <a:rPr lang="fr-FR" dirty="0"/>
            <a:t>Linéaires : stocké dans un ordre linéaire ou séquentiel</a:t>
          </a:r>
        </a:p>
      </dgm:t>
    </dgm:pt>
    <dgm:pt modelId="{8120ADB7-9E7E-4A66-9110-9CD485685927}" type="parTrans" cxnId="{151206CF-D755-41EC-995F-E05F9E44EB06}">
      <dgm:prSet/>
      <dgm:spPr/>
      <dgm:t>
        <a:bodyPr/>
        <a:lstStyle/>
        <a:p>
          <a:endParaRPr lang="fr-FR"/>
        </a:p>
      </dgm:t>
    </dgm:pt>
    <dgm:pt modelId="{1CB94E52-EE13-47F8-84D9-2B272FF65062}" type="sibTrans" cxnId="{151206CF-D755-41EC-995F-E05F9E44EB06}">
      <dgm:prSet/>
      <dgm:spPr/>
      <dgm:t>
        <a:bodyPr/>
        <a:lstStyle/>
        <a:p>
          <a:endParaRPr lang="fr-FR"/>
        </a:p>
      </dgm:t>
    </dgm:pt>
    <dgm:pt modelId="{2B303ABC-C5E0-4466-A3A1-D5AA359E1CFF}">
      <dgm:prSet phldrT="[Texte]"/>
      <dgm:spPr/>
      <dgm:t>
        <a:bodyPr/>
        <a:lstStyle/>
        <a:p>
          <a:r>
            <a:rPr lang="fr-FR" dirty="0"/>
            <a:t>Caractères</a:t>
          </a:r>
        </a:p>
      </dgm:t>
    </dgm:pt>
    <dgm:pt modelId="{5A63C823-7496-48D0-89B5-5AC02211A237}" type="parTrans" cxnId="{C9A97BF2-5BF1-4CE6-97AD-8E3336BFE0E8}">
      <dgm:prSet/>
      <dgm:spPr/>
      <dgm:t>
        <a:bodyPr/>
        <a:lstStyle/>
        <a:p>
          <a:endParaRPr lang="fr-FR"/>
        </a:p>
      </dgm:t>
    </dgm:pt>
    <dgm:pt modelId="{416DD148-AE44-4449-82B7-61FB59C62B2C}" type="sibTrans" cxnId="{C9A97BF2-5BF1-4CE6-97AD-8E3336BFE0E8}">
      <dgm:prSet/>
      <dgm:spPr/>
      <dgm:t>
        <a:bodyPr/>
        <a:lstStyle/>
        <a:p>
          <a:endParaRPr lang="fr-FR"/>
        </a:p>
      </dgm:t>
    </dgm:pt>
    <dgm:pt modelId="{88FF2505-29C2-458B-AB7E-95A376A78786}">
      <dgm:prSet phldrT="[Texte]"/>
      <dgm:spPr/>
      <dgm:t>
        <a:bodyPr/>
        <a:lstStyle/>
        <a:p>
          <a:r>
            <a:rPr lang="fr-FR" dirty="0"/>
            <a:t>Non-linéaires: non stocké dans un ordre séquentiel</a:t>
          </a:r>
        </a:p>
      </dgm:t>
    </dgm:pt>
    <dgm:pt modelId="{DDDC9F98-28D1-4664-98BE-38C1D18C5B9D}" type="parTrans" cxnId="{29E1209D-D7D0-47A7-9685-BDA70D0CBF4B}">
      <dgm:prSet/>
      <dgm:spPr/>
      <dgm:t>
        <a:bodyPr/>
        <a:lstStyle/>
        <a:p>
          <a:endParaRPr lang="fr-FR"/>
        </a:p>
      </dgm:t>
    </dgm:pt>
    <dgm:pt modelId="{D0E68DB9-AC24-43BA-A1A4-7C1F91CBA129}" type="sibTrans" cxnId="{29E1209D-D7D0-47A7-9685-BDA70D0CBF4B}">
      <dgm:prSet/>
      <dgm:spPr/>
      <dgm:t>
        <a:bodyPr/>
        <a:lstStyle/>
        <a:p>
          <a:endParaRPr lang="fr-FR"/>
        </a:p>
      </dgm:t>
    </dgm:pt>
    <dgm:pt modelId="{F6325719-94D3-47E2-888B-2BD35DD3863D}">
      <dgm:prSet phldrT="[Texte]"/>
      <dgm:spPr/>
      <dgm:t>
        <a:bodyPr/>
        <a:lstStyle/>
        <a:p>
          <a:r>
            <a:rPr lang="fr-FR" dirty="0"/>
            <a:t>Liste chaînée</a:t>
          </a:r>
        </a:p>
      </dgm:t>
    </dgm:pt>
    <dgm:pt modelId="{158A8D96-A6EA-41CA-A3E8-434F7BBF65B8}" type="parTrans" cxnId="{656F4E17-0240-4926-B368-D95B228EEB05}">
      <dgm:prSet/>
      <dgm:spPr/>
      <dgm:t>
        <a:bodyPr/>
        <a:lstStyle/>
        <a:p>
          <a:endParaRPr lang="fr-FR"/>
        </a:p>
      </dgm:t>
    </dgm:pt>
    <dgm:pt modelId="{0E1B3258-129D-4BB1-9C08-27694945F9CC}" type="sibTrans" cxnId="{656F4E17-0240-4926-B368-D95B228EEB05}">
      <dgm:prSet/>
      <dgm:spPr/>
      <dgm:t>
        <a:bodyPr/>
        <a:lstStyle/>
        <a:p>
          <a:endParaRPr lang="fr-FR"/>
        </a:p>
      </dgm:t>
    </dgm:pt>
    <dgm:pt modelId="{77602443-8520-4584-A8C1-8A75B81DA0CB}">
      <dgm:prSet phldrT="[Texte]"/>
      <dgm:spPr/>
      <dgm:t>
        <a:bodyPr/>
        <a:lstStyle/>
        <a:p>
          <a:r>
            <a:rPr lang="fr-FR" dirty="0"/>
            <a:t>Pile</a:t>
          </a:r>
        </a:p>
      </dgm:t>
    </dgm:pt>
    <dgm:pt modelId="{5DE5F5B4-2467-4740-94A8-9E4BA7FC0C3D}" type="parTrans" cxnId="{8214692D-E391-42FD-9505-2FF47ECAA956}">
      <dgm:prSet/>
      <dgm:spPr/>
      <dgm:t>
        <a:bodyPr/>
        <a:lstStyle/>
        <a:p>
          <a:endParaRPr lang="fr-FR"/>
        </a:p>
      </dgm:t>
    </dgm:pt>
    <dgm:pt modelId="{3A7D897B-AB53-45E7-8BA0-5ED5C0DB5D53}" type="sibTrans" cxnId="{8214692D-E391-42FD-9505-2FF47ECAA956}">
      <dgm:prSet/>
      <dgm:spPr/>
      <dgm:t>
        <a:bodyPr/>
        <a:lstStyle/>
        <a:p>
          <a:endParaRPr lang="fr-FR"/>
        </a:p>
      </dgm:t>
    </dgm:pt>
    <dgm:pt modelId="{C6BAFA3D-8E84-4C3C-B04D-BC9CF50B04C8}">
      <dgm:prSet phldrT="[Texte]"/>
      <dgm:spPr/>
      <dgm:t>
        <a:bodyPr/>
        <a:lstStyle/>
        <a:p>
          <a:r>
            <a:rPr lang="fr-FR" dirty="0"/>
            <a:t>File</a:t>
          </a:r>
        </a:p>
      </dgm:t>
    </dgm:pt>
    <dgm:pt modelId="{01CE937A-F99A-4401-9D5C-85779D955D1C}" type="parTrans" cxnId="{6CCE5E10-51EB-4384-A660-88AB0E057C2E}">
      <dgm:prSet/>
      <dgm:spPr/>
      <dgm:t>
        <a:bodyPr/>
        <a:lstStyle/>
        <a:p>
          <a:endParaRPr lang="fr-FR"/>
        </a:p>
      </dgm:t>
    </dgm:pt>
    <dgm:pt modelId="{91D8E5E5-F118-46BF-AA71-F4F41CCECF3B}" type="sibTrans" cxnId="{6CCE5E10-51EB-4384-A660-88AB0E057C2E}">
      <dgm:prSet/>
      <dgm:spPr/>
      <dgm:t>
        <a:bodyPr/>
        <a:lstStyle/>
        <a:p>
          <a:endParaRPr lang="fr-FR"/>
        </a:p>
      </dgm:t>
    </dgm:pt>
    <dgm:pt modelId="{0EF4450A-D309-4F5C-A504-6D2C90DD7E5F}">
      <dgm:prSet phldrT="[Texte]"/>
      <dgm:spPr/>
      <dgm:t>
        <a:bodyPr/>
        <a:lstStyle/>
        <a:p>
          <a:r>
            <a:rPr lang="fr-FR" dirty="0"/>
            <a:t>Arbres</a:t>
          </a:r>
        </a:p>
      </dgm:t>
    </dgm:pt>
    <dgm:pt modelId="{42272D8A-5A8C-43B6-88BF-EFF21E52F4A4}" type="parTrans" cxnId="{135F697E-DBB6-414A-88C8-813C9D4A0C8E}">
      <dgm:prSet/>
      <dgm:spPr/>
      <dgm:t>
        <a:bodyPr/>
        <a:lstStyle/>
        <a:p>
          <a:endParaRPr lang="fr-FR"/>
        </a:p>
      </dgm:t>
    </dgm:pt>
    <dgm:pt modelId="{3B43BAB6-13BC-4ED7-9606-AC8F390559DA}" type="sibTrans" cxnId="{135F697E-DBB6-414A-88C8-813C9D4A0C8E}">
      <dgm:prSet/>
      <dgm:spPr/>
      <dgm:t>
        <a:bodyPr/>
        <a:lstStyle/>
        <a:p>
          <a:endParaRPr lang="fr-FR"/>
        </a:p>
      </dgm:t>
    </dgm:pt>
    <dgm:pt modelId="{5C06A179-F361-4D5B-9A3D-99A2D3C563F3}">
      <dgm:prSet phldrT="[Texte]"/>
      <dgm:spPr/>
      <dgm:t>
        <a:bodyPr/>
        <a:lstStyle/>
        <a:p>
          <a:r>
            <a:rPr lang="fr-FR" dirty="0"/>
            <a:t>Graphes</a:t>
          </a:r>
        </a:p>
      </dgm:t>
    </dgm:pt>
    <dgm:pt modelId="{31AB3FCC-9B82-4651-A6F2-01EDB5BDD713}" type="parTrans" cxnId="{7DFB15AC-E236-45E7-9684-72A9F9A49C82}">
      <dgm:prSet/>
      <dgm:spPr/>
      <dgm:t>
        <a:bodyPr/>
        <a:lstStyle/>
        <a:p>
          <a:endParaRPr lang="fr-FR"/>
        </a:p>
      </dgm:t>
    </dgm:pt>
    <dgm:pt modelId="{F4DDB4A3-F558-45E8-A37E-B6885AD37F3E}" type="sibTrans" cxnId="{7DFB15AC-E236-45E7-9684-72A9F9A49C82}">
      <dgm:prSet/>
      <dgm:spPr/>
      <dgm:t>
        <a:bodyPr/>
        <a:lstStyle/>
        <a:p>
          <a:endParaRPr lang="fr-FR"/>
        </a:p>
      </dgm:t>
    </dgm:pt>
    <dgm:pt modelId="{959DD063-A84A-4638-BD78-339ED48B5E61}">
      <dgm:prSet phldrT="[Texte]"/>
      <dgm:spPr/>
      <dgm:t>
        <a:bodyPr/>
        <a:lstStyle/>
        <a:p>
          <a:r>
            <a:rPr lang="fr-FR" dirty="0"/>
            <a:t>Tableaux</a:t>
          </a:r>
        </a:p>
      </dgm:t>
    </dgm:pt>
    <dgm:pt modelId="{347F5D33-1417-41B1-97B9-2F9E40C7E0F7}" type="parTrans" cxnId="{66C0C3DC-54BB-4977-941C-84451D61C2C1}">
      <dgm:prSet/>
      <dgm:spPr/>
      <dgm:t>
        <a:bodyPr/>
        <a:lstStyle/>
        <a:p>
          <a:endParaRPr lang="fr-FR"/>
        </a:p>
      </dgm:t>
    </dgm:pt>
    <dgm:pt modelId="{97734A13-2C29-4F7C-9F8E-FC42802D3A2C}" type="sibTrans" cxnId="{66C0C3DC-54BB-4977-941C-84451D61C2C1}">
      <dgm:prSet/>
      <dgm:spPr/>
      <dgm:t>
        <a:bodyPr/>
        <a:lstStyle/>
        <a:p>
          <a:endParaRPr lang="fr-FR"/>
        </a:p>
      </dgm:t>
    </dgm:pt>
    <dgm:pt modelId="{2F06EE8B-A39F-4873-AB9E-96EE204383D5}" type="pres">
      <dgm:prSet presAssocID="{4089F5A9-591A-4CA4-B84D-61BFDD9B1E29}" presName="hierChild1" presStyleCnt="0">
        <dgm:presLayoutVars>
          <dgm:chPref val="1"/>
          <dgm:dir/>
          <dgm:animOne val="branch"/>
          <dgm:animLvl val="lvl"/>
          <dgm:resizeHandles/>
        </dgm:presLayoutVars>
      </dgm:prSet>
      <dgm:spPr/>
    </dgm:pt>
    <dgm:pt modelId="{B0E5EEFA-8A12-4B12-964E-D29E690F6258}" type="pres">
      <dgm:prSet presAssocID="{763154E1-D60E-4F36-A42E-B977FAA9CF5E}" presName="hierRoot1" presStyleCnt="0"/>
      <dgm:spPr/>
    </dgm:pt>
    <dgm:pt modelId="{A36CF4E3-7902-4B6C-A48D-2EC80351619D}" type="pres">
      <dgm:prSet presAssocID="{763154E1-D60E-4F36-A42E-B977FAA9CF5E}" presName="composite" presStyleCnt="0"/>
      <dgm:spPr/>
    </dgm:pt>
    <dgm:pt modelId="{05B46CD0-F66F-40BB-B9EC-8A98CEC7D0B3}" type="pres">
      <dgm:prSet presAssocID="{763154E1-D60E-4F36-A42E-B977FAA9CF5E}" presName="background" presStyleLbl="node0" presStyleIdx="0" presStyleCnt="1">
        <dgm:style>
          <a:lnRef idx="2">
            <a:schemeClr val="accent2">
              <a:shade val="50000"/>
            </a:schemeClr>
          </a:lnRef>
          <a:fillRef idx="1">
            <a:schemeClr val="accent2"/>
          </a:fillRef>
          <a:effectRef idx="0">
            <a:schemeClr val="accent2"/>
          </a:effectRef>
          <a:fontRef idx="minor">
            <a:schemeClr val="lt1"/>
          </a:fontRef>
        </dgm:style>
      </dgm:prSet>
      <dgm:spPr/>
    </dgm:pt>
    <dgm:pt modelId="{BD48720C-1303-497F-9E90-5B46FC8B9A91}" type="pres">
      <dgm:prSet presAssocID="{763154E1-D60E-4F36-A42E-B977FAA9CF5E}" presName="text" presStyleLbl="fgAcc0" presStyleIdx="0" presStyleCnt="1">
        <dgm:presLayoutVars>
          <dgm:chPref val="3"/>
        </dgm:presLayoutVars>
      </dgm:prSet>
      <dgm:spPr/>
    </dgm:pt>
    <dgm:pt modelId="{D2494334-E3C8-4EAD-95D9-A430627695A4}" type="pres">
      <dgm:prSet presAssocID="{763154E1-D60E-4F36-A42E-B977FAA9CF5E}" presName="hierChild2" presStyleCnt="0"/>
      <dgm:spPr/>
    </dgm:pt>
    <dgm:pt modelId="{8F995438-FA18-43F8-8243-FCFA637D0335}" type="pres">
      <dgm:prSet presAssocID="{E0738665-D58B-4B6E-A4A4-5D4EA14F262C}" presName="Name10" presStyleLbl="parChTrans1D2" presStyleIdx="0" presStyleCnt="2"/>
      <dgm:spPr/>
    </dgm:pt>
    <dgm:pt modelId="{48945D0E-78A6-4364-A839-FCC3414F11D2}" type="pres">
      <dgm:prSet presAssocID="{1847FD4F-F0B9-4245-A171-5439D6F95597}" presName="hierRoot2" presStyleCnt="0"/>
      <dgm:spPr/>
    </dgm:pt>
    <dgm:pt modelId="{07A38266-61A0-4AD4-A91B-447F64A2A8D9}" type="pres">
      <dgm:prSet presAssocID="{1847FD4F-F0B9-4245-A171-5439D6F95597}" presName="composite2" presStyleCnt="0"/>
      <dgm:spPr/>
    </dgm:pt>
    <dgm:pt modelId="{9F7DC5EB-5959-47CA-9CCA-AA931974D318}" type="pres">
      <dgm:prSet presAssocID="{1847FD4F-F0B9-4245-A171-5439D6F95597}" presName="background2" presStyleLbl="node2" presStyleIdx="0" presStyleCnt="2"/>
      <dgm:spPr/>
    </dgm:pt>
    <dgm:pt modelId="{62F20CA2-7782-4611-A040-71A12CD1CCF9}" type="pres">
      <dgm:prSet presAssocID="{1847FD4F-F0B9-4245-A171-5439D6F95597}" presName="text2" presStyleLbl="fgAcc2" presStyleIdx="0" presStyleCnt="2">
        <dgm:presLayoutVars>
          <dgm:chPref val="3"/>
        </dgm:presLayoutVars>
      </dgm:prSet>
      <dgm:spPr/>
    </dgm:pt>
    <dgm:pt modelId="{CF2F6B54-5B9F-421B-ADB8-8E6C15BD05BF}" type="pres">
      <dgm:prSet presAssocID="{1847FD4F-F0B9-4245-A171-5439D6F95597}" presName="hierChild3" presStyleCnt="0"/>
      <dgm:spPr/>
    </dgm:pt>
    <dgm:pt modelId="{840192C8-4F5F-4C8C-AF2F-6C849059EDB1}" type="pres">
      <dgm:prSet presAssocID="{9FD0BEF3-7069-44BE-8824-9B631EE43B6E}" presName="Name17" presStyleLbl="parChTrans1D3" presStyleIdx="0" presStyleCnt="4"/>
      <dgm:spPr/>
    </dgm:pt>
    <dgm:pt modelId="{7C8C30FF-8EB4-4D27-9FAA-A14E98B39592}" type="pres">
      <dgm:prSet presAssocID="{6F4061A7-A3FD-407D-B471-A480F2A1178D}" presName="hierRoot3" presStyleCnt="0"/>
      <dgm:spPr/>
    </dgm:pt>
    <dgm:pt modelId="{C92370DA-E786-4AD4-BE19-CB3F158DF8CC}" type="pres">
      <dgm:prSet presAssocID="{6F4061A7-A3FD-407D-B471-A480F2A1178D}" presName="composite3" presStyleCnt="0"/>
      <dgm:spPr/>
    </dgm:pt>
    <dgm:pt modelId="{AFCE9FF7-FF25-4BA3-8A1E-3CB32F9CCAFB}" type="pres">
      <dgm:prSet presAssocID="{6F4061A7-A3FD-407D-B471-A480F2A1178D}" presName="background3" presStyleLbl="node3" presStyleIdx="0" presStyleCnt="4"/>
      <dgm:spPr/>
    </dgm:pt>
    <dgm:pt modelId="{3421CABB-AD06-49E6-A274-50F8FAD5F896}" type="pres">
      <dgm:prSet presAssocID="{6F4061A7-A3FD-407D-B471-A480F2A1178D}" presName="text3" presStyleLbl="fgAcc3" presStyleIdx="0" presStyleCnt="4">
        <dgm:presLayoutVars>
          <dgm:chPref val="3"/>
        </dgm:presLayoutVars>
      </dgm:prSet>
      <dgm:spPr/>
    </dgm:pt>
    <dgm:pt modelId="{E75A9F37-32B9-46C8-9C68-60CB37C0A457}" type="pres">
      <dgm:prSet presAssocID="{6F4061A7-A3FD-407D-B471-A480F2A1178D}" presName="hierChild4" presStyleCnt="0"/>
      <dgm:spPr/>
    </dgm:pt>
    <dgm:pt modelId="{566D5435-D748-4DF6-A4C3-ACCB88F2C59C}" type="pres">
      <dgm:prSet presAssocID="{5A63C823-7496-48D0-89B5-5AC02211A237}" presName="Name17" presStyleLbl="parChTrans1D3" presStyleIdx="1" presStyleCnt="4"/>
      <dgm:spPr/>
    </dgm:pt>
    <dgm:pt modelId="{C0E8CA94-1740-4D72-BA49-22286F9F6BC2}" type="pres">
      <dgm:prSet presAssocID="{2B303ABC-C5E0-4466-A3A1-D5AA359E1CFF}" presName="hierRoot3" presStyleCnt="0"/>
      <dgm:spPr/>
    </dgm:pt>
    <dgm:pt modelId="{A75E5A4B-A8C4-4767-ADE1-2D82A295BEB3}" type="pres">
      <dgm:prSet presAssocID="{2B303ABC-C5E0-4466-A3A1-D5AA359E1CFF}" presName="composite3" presStyleCnt="0"/>
      <dgm:spPr/>
    </dgm:pt>
    <dgm:pt modelId="{9F46CD5F-1E74-4D11-B71B-7F089D88A96C}" type="pres">
      <dgm:prSet presAssocID="{2B303ABC-C5E0-4466-A3A1-D5AA359E1CFF}" presName="background3" presStyleLbl="node3" presStyleIdx="1" presStyleCnt="4"/>
      <dgm:spPr/>
    </dgm:pt>
    <dgm:pt modelId="{5322E8D4-5F57-4CFF-AE3F-530817E416E8}" type="pres">
      <dgm:prSet presAssocID="{2B303ABC-C5E0-4466-A3A1-D5AA359E1CFF}" presName="text3" presStyleLbl="fgAcc3" presStyleIdx="1" presStyleCnt="4">
        <dgm:presLayoutVars>
          <dgm:chPref val="3"/>
        </dgm:presLayoutVars>
      </dgm:prSet>
      <dgm:spPr/>
    </dgm:pt>
    <dgm:pt modelId="{465C29A8-1BC3-4433-B234-39078F1A5885}" type="pres">
      <dgm:prSet presAssocID="{2B303ABC-C5E0-4466-A3A1-D5AA359E1CFF}" presName="hierChild4" presStyleCnt="0"/>
      <dgm:spPr/>
    </dgm:pt>
    <dgm:pt modelId="{B7DBBDE9-7D15-45CF-BD87-6477C46E26E9}" type="pres">
      <dgm:prSet presAssocID="{5870541A-E3BA-4103-AA43-5F70458807E1}" presName="Name10" presStyleLbl="parChTrans1D2" presStyleIdx="1" presStyleCnt="2"/>
      <dgm:spPr/>
    </dgm:pt>
    <dgm:pt modelId="{FADB110F-530D-4DE9-8358-DC53A2CE0AB6}" type="pres">
      <dgm:prSet presAssocID="{664CA6E3-090D-45F1-8E8B-C431896A8E11}" presName="hierRoot2" presStyleCnt="0"/>
      <dgm:spPr/>
    </dgm:pt>
    <dgm:pt modelId="{829CBA58-D380-4A3E-90A7-9BF61427A02B}" type="pres">
      <dgm:prSet presAssocID="{664CA6E3-090D-45F1-8E8B-C431896A8E11}" presName="composite2" presStyleCnt="0"/>
      <dgm:spPr/>
    </dgm:pt>
    <dgm:pt modelId="{187B7DDB-3369-4AF9-8A08-B238D5F0ECE5}" type="pres">
      <dgm:prSet presAssocID="{664CA6E3-090D-45F1-8E8B-C431896A8E11}" presName="background2" presStyleLbl="node2" presStyleIdx="1" presStyleCnt="2">
        <dgm:style>
          <a:lnRef idx="2">
            <a:schemeClr val="accent2">
              <a:shade val="50000"/>
            </a:schemeClr>
          </a:lnRef>
          <a:fillRef idx="1">
            <a:schemeClr val="accent2"/>
          </a:fillRef>
          <a:effectRef idx="0">
            <a:schemeClr val="accent2"/>
          </a:effectRef>
          <a:fontRef idx="minor">
            <a:schemeClr val="lt1"/>
          </a:fontRef>
        </dgm:style>
      </dgm:prSet>
      <dgm:spPr/>
    </dgm:pt>
    <dgm:pt modelId="{3655F4F5-04CB-4D97-A509-62C2EDB18908}" type="pres">
      <dgm:prSet presAssocID="{664CA6E3-090D-45F1-8E8B-C431896A8E11}" presName="text2" presStyleLbl="fgAcc2" presStyleIdx="1" presStyleCnt="2">
        <dgm:presLayoutVars>
          <dgm:chPref val="3"/>
        </dgm:presLayoutVars>
      </dgm:prSet>
      <dgm:spPr/>
    </dgm:pt>
    <dgm:pt modelId="{52FF4AFE-9884-44EB-9266-56E8F627DB6A}" type="pres">
      <dgm:prSet presAssocID="{664CA6E3-090D-45F1-8E8B-C431896A8E11}" presName="hierChild3" presStyleCnt="0"/>
      <dgm:spPr/>
    </dgm:pt>
    <dgm:pt modelId="{920C41B1-8015-4A5A-A007-65CD167B3DEA}" type="pres">
      <dgm:prSet presAssocID="{8120ADB7-9E7E-4A66-9110-9CD485685927}" presName="Name17" presStyleLbl="parChTrans1D3" presStyleIdx="2" presStyleCnt="4"/>
      <dgm:spPr/>
    </dgm:pt>
    <dgm:pt modelId="{E469E7CF-C136-4A8B-B252-4A76D65BD2FC}" type="pres">
      <dgm:prSet presAssocID="{12B619F9-99AF-487B-8A93-C0C781466AB9}" presName="hierRoot3" presStyleCnt="0"/>
      <dgm:spPr/>
    </dgm:pt>
    <dgm:pt modelId="{16022FF8-E342-4875-9A8E-B07740A288A7}" type="pres">
      <dgm:prSet presAssocID="{12B619F9-99AF-487B-8A93-C0C781466AB9}" presName="composite3" presStyleCnt="0"/>
      <dgm:spPr/>
    </dgm:pt>
    <dgm:pt modelId="{92C551C3-CF8B-4330-A4B0-0F5FDC02CAA4}" type="pres">
      <dgm:prSet presAssocID="{12B619F9-99AF-487B-8A93-C0C781466AB9}" presName="background3" presStyleLbl="node3" presStyleIdx="2" presStyleCnt="4">
        <dgm:style>
          <a:lnRef idx="2">
            <a:schemeClr val="accent2">
              <a:shade val="50000"/>
            </a:schemeClr>
          </a:lnRef>
          <a:fillRef idx="1">
            <a:schemeClr val="accent2"/>
          </a:fillRef>
          <a:effectRef idx="0">
            <a:schemeClr val="accent2"/>
          </a:effectRef>
          <a:fontRef idx="minor">
            <a:schemeClr val="lt1"/>
          </a:fontRef>
        </dgm:style>
      </dgm:prSet>
      <dgm:spPr/>
    </dgm:pt>
    <dgm:pt modelId="{E37CEFF6-D972-4A84-BB54-B57712FBD98F}" type="pres">
      <dgm:prSet presAssocID="{12B619F9-99AF-487B-8A93-C0C781466AB9}" presName="text3" presStyleLbl="fgAcc3" presStyleIdx="2" presStyleCnt="4">
        <dgm:presLayoutVars>
          <dgm:chPref val="3"/>
        </dgm:presLayoutVars>
      </dgm:prSet>
      <dgm:spPr/>
    </dgm:pt>
    <dgm:pt modelId="{04E2930A-F285-4E9E-82D2-6447AEDADAC2}" type="pres">
      <dgm:prSet presAssocID="{12B619F9-99AF-487B-8A93-C0C781466AB9}" presName="hierChild4" presStyleCnt="0"/>
      <dgm:spPr/>
    </dgm:pt>
    <dgm:pt modelId="{513456E5-1F2C-444E-B462-C6035F7CEB4F}" type="pres">
      <dgm:prSet presAssocID="{347F5D33-1417-41B1-97B9-2F9E40C7E0F7}" presName="Name23" presStyleLbl="parChTrans1D4" presStyleIdx="0" presStyleCnt="6"/>
      <dgm:spPr/>
    </dgm:pt>
    <dgm:pt modelId="{6970FAD7-1E62-4CE7-926E-E07F816A43C3}" type="pres">
      <dgm:prSet presAssocID="{959DD063-A84A-4638-BD78-339ED48B5E61}" presName="hierRoot4" presStyleCnt="0"/>
      <dgm:spPr/>
    </dgm:pt>
    <dgm:pt modelId="{C05CEBB2-B0B6-4057-942C-CCEB6AB9C5EB}" type="pres">
      <dgm:prSet presAssocID="{959DD063-A84A-4638-BD78-339ED48B5E61}" presName="composite4" presStyleCnt="0"/>
      <dgm:spPr/>
    </dgm:pt>
    <dgm:pt modelId="{4EAE465B-12C9-4B1B-B9BC-E64287241C40}" type="pres">
      <dgm:prSet presAssocID="{959DD063-A84A-4638-BD78-339ED48B5E61}" presName="background4" presStyleLbl="node4" presStyleIdx="0" presStyleCnt="6"/>
      <dgm:spPr/>
    </dgm:pt>
    <dgm:pt modelId="{CB9BCE26-C66B-4703-86DE-2742B4A33081}" type="pres">
      <dgm:prSet presAssocID="{959DD063-A84A-4638-BD78-339ED48B5E61}" presName="text4" presStyleLbl="fgAcc4" presStyleIdx="0" presStyleCnt="6">
        <dgm:presLayoutVars>
          <dgm:chPref val="3"/>
        </dgm:presLayoutVars>
      </dgm:prSet>
      <dgm:spPr/>
    </dgm:pt>
    <dgm:pt modelId="{CD063850-5050-48EA-8F87-9DFDB7A16822}" type="pres">
      <dgm:prSet presAssocID="{959DD063-A84A-4638-BD78-339ED48B5E61}" presName="hierChild5" presStyleCnt="0"/>
      <dgm:spPr/>
    </dgm:pt>
    <dgm:pt modelId="{3E46F4B7-3291-441C-81C9-466B7902C8B2}" type="pres">
      <dgm:prSet presAssocID="{158A8D96-A6EA-41CA-A3E8-434F7BBF65B8}" presName="Name23" presStyleLbl="parChTrans1D4" presStyleIdx="1" presStyleCnt="6"/>
      <dgm:spPr/>
    </dgm:pt>
    <dgm:pt modelId="{C5EA1C5D-520E-4BC7-AA62-990F262E28FE}" type="pres">
      <dgm:prSet presAssocID="{F6325719-94D3-47E2-888B-2BD35DD3863D}" presName="hierRoot4" presStyleCnt="0"/>
      <dgm:spPr/>
    </dgm:pt>
    <dgm:pt modelId="{CEF58CE9-FE0D-4C5B-851A-38624AA4D9E5}" type="pres">
      <dgm:prSet presAssocID="{F6325719-94D3-47E2-888B-2BD35DD3863D}" presName="composite4" presStyleCnt="0"/>
      <dgm:spPr/>
    </dgm:pt>
    <dgm:pt modelId="{3E442EA3-C309-4B3B-B9D3-BF3713F5A784}" type="pres">
      <dgm:prSet presAssocID="{F6325719-94D3-47E2-888B-2BD35DD3863D}" presName="background4" presStyleLbl="node4" presStyleIdx="1" presStyleCnt="6">
        <dgm:style>
          <a:lnRef idx="2">
            <a:schemeClr val="accent2">
              <a:shade val="50000"/>
            </a:schemeClr>
          </a:lnRef>
          <a:fillRef idx="1">
            <a:schemeClr val="accent2"/>
          </a:fillRef>
          <a:effectRef idx="0">
            <a:schemeClr val="accent2"/>
          </a:effectRef>
          <a:fontRef idx="minor">
            <a:schemeClr val="lt1"/>
          </a:fontRef>
        </dgm:style>
      </dgm:prSet>
      <dgm: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gm:spPr>
    </dgm:pt>
    <dgm:pt modelId="{94712A2D-4EBA-4D15-8FF3-7393E070CE18}" type="pres">
      <dgm:prSet presAssocID="{F6325719-94D3-47E2-888B-2BD35DD3863D}" presName="text4" presStyleLbl="fgAcc4" presStyleIdx="1" presStyleCnt="6">
        <dgm:presLayoutVars>
          <dgm:chPref val="3"/>
        </dgm:presLayoutVars>
      </dgm:prSet>
      <dgm:spPr/>
    </dgm:pt>
    <dgm:pt modelId="{EA653935-3D96-4DC9-8CD4-A1DA2BAE1B99}" type="pres">
      <dgm:prSet presAssocID="{F6325719-94D3-47E2-888B-2BD35DD3863D}" presName="hierChild5" presStyleCnt="0"/>
      <dgm:spPr/>
    </dgm:pt>
    <dgm:pt modelId="{3918D627-7776-445B-8BED-33F2381E1AA1}" type="pres">
      <dgm:prSet presAssocID="{5DE5F5B4-2467-4740-94A8-9E4BA7FC0C3D}" presName="Name23" presStyleLbl="parChTrans1D4" presStyleIdx="2" presStyleCnt="6"/>
      <dgm:spPr/>
    </dgm:pt>
    <dgm:pt modelId="{E8705653-A378-4070-BA20-70BFFE1DB069}" type="pres">
      <dgm:prSet presAssocID="{77602443-8520-4584-A8C1-8A75B81DA0CB}" presName="hierRoot4" presStyleCnt="0"/>
      <dgm:spPr/>
    </dgm:pt>
    <dgm:pt modelId="{E7E9496E-9717-4BDD-A4F1-8F8D078FA3B9}" type="pres">
      <dgm:prSet presAssocID="{77602443-8520-4584-A8C1-8A75B81DA0CB}" presName="composite4" presStyleCnt="0"/>
      <dgm:spPr/>
    </dgm:pt>
    <dgm:pt modelId="{F7385B10-87B1-43E7-9EE0-6ED26D4AF5BB}" type="pres">
      <dgm:prSet presAssocID="{77602443-8520-4584-A8C1-8A75B81DA0CB}" presName="background4" presStyleLbl="node4" presStyleIdx="2" presStyleCnt="6">
        <dgm:style>
          <a:lnRef idx="2">
            <a:schemeClr val="accent2">
              <a:shade val="50000"/>
            </a:schemeClr>
          </a:lnRef>
          <a:fillRef idx="1">
            <a:schemeClr val="accent2"/>
          </a:fillRef>
          <a:effectRef idx="0">
            <a:schemeClr val="accent2"/>
          </a:effectRef>
          <a:fontRef idx="minor">
            <a:schemeClr val="lt1"/>
          </a:fontRef>
        </dgm:style>
      </dgm:prSet>
      <dgm:spPr>
        <a:xfrm>
          <a:off x="3854161" y="4461778"/>
          <a:ext cx="1258600" cy="799211"/>
        </a:xfrm>
        <a:prstGeom prst="roundRect">
          <a:avLst>
            <a:gd name="adj" fmla="val 10000"/>
          </a:avLst>
        </a:prstGeom>
        <a:ln/>
      </dgm:spPr>
    </dgm:pt>
    <dgm:pt modelId="{266C977B-905B-4969-B524-1F2E385E5916}" type="pres">
      <dgm:prSet presAssocID="{77602443-8520-4584-A8C1-8A75B81DA0CB}" presName="text4" presStyleLbl="fgAcc4" presStyleIdx="2" presStyleCnt="6">
        <dgm:presLayoutVars>
          <dgm:chPref val="3"/>
        </dgm:presLayoutVars>
      </dgm:prSet>
      <dgm:spPr/>
    </dgm:pt>
    <dgm:pt modelId="{D05673F8-92A2-448C-8BD8-8A4DBB757AF1}" type="pres">
      <dgm:prSet presAssocID="{77602443-8520-4584-A8C1-8A75B81DA0CB}" presName="hierChild5" presStyleCnt="0"/>
      <dgm:spPr/>
    </dgm:pt>
    <dgm:pt modelId="{F4BD025A-2F3B-49F7-8D90-97EE6CC013BF}" type="pres">
      <dgm:prSet presAssocID="{01CE937A-F99A-4401-9D5C-85779D955D1C}" presName="Name23" presStyleLbl="parChTrans1D4" presStyleIdx="3" presStyleCnt="6"/>
      <dgm:spPr/>
    </dgm:pt>
    <dgm:pt modelId="{980CBFB9-4278-4EB2-A29C-14810D105827}" type="pres">
      <dgm:prSet presAssocID="{C6BAFA3D-8E84-4C3C-B04D-BC9CF50B04C8}" presName="hierRoot4" presStyleCnt="0"/>
      <dgm:spPr/>
    </dgm:pt>
    <dgm:pt modelId="{04A7E851-0DDE-416C-B09B-B71ABD0F7578}" type="pres">
      <dgm:prSet presAssocID="{C6BAFA3D-8E84-4C3C-B04D-BC9CF50B04C8}" presName="composite4" presStyleCnt="0"/>
      <dgm:spPr/>
    </dgm:pt>
    <dgm:pt modelId="{F8106DB5-1792-4D64-8BF8-73A556654789}" type="pres">
      <dgm:prSet presAssocID="{C6BAFA3D-8E84-4C3C-B04D-BC9CF50B04C8}" presName="background4" presStyleLbl="node4" presStyleIdx="3" presStyleCnt="6"/>
      <dgm:spPr/>
    </dgm:pt>
    <dgm:pt modelId="{40753B1C-2377-482A-A5DA-4F8C4098A3F1}" type="pres">
      <dgm:prSet presAssocID="{C6BAFA3D-8E84-4C3C-B04D-BC9CF50B04C8}" presName="text4" presStyleLbl="fgAcc4" presStyleIdx="3" presStyleCnt="6">
        <dgm:presLayoutVars>
          <dgm:chPref val="3"/>
        </dgm:presLayoutVars>
      </dgm:prSet>
      <dgm:spPr/>
    </dgm:pt>
    <dgm:pt modelId="{CD13E610-5F18-4340-A565-144165F8BA4C}" type="pres">
      <dgm:prSet presAssocID="{C6BAFA3D-8E84-4C3C-B04D-BC9CF50B04C8}" presName="hierChild5" presStyleCnt="0"/>
      <dgm:spPr/>
    </dgm:pt>
    <dgm:pt modelId="{32AEE768-F0E7-4D0C-992B-DDBCF4E818F4}" type="pres">
      <dgm:prSet presAssocID="{DDDC9F98-28D1-4664-98BE-38C1D18C5B9D}" presName="Name17" presStyleLbl="parChTrans1D3" presStyleIdx="3" presStyleCnt="4"/>
      <dgm:spPr/>
    </dgm:pt>
    <dgm:pt modelId="{37307D8B-1D69-4B79-AE89-C41A76A81231}" type="pres">
      <dgm:prSet presAssocID="{88FF2505-29C2-458B-AB7E-95A376A78786}" presName="hierRoot3" presStyleCnt="0"/>
      <dgm:spPr/>
    </dgm:pt>
    <dgm:pt modelId="{2C20E1F5-1EFB-4348-9677-124FBE832612}" type="pres">
      <dgm:prSet presAssocID="{88FF2505-29C2-458B-AB7E-95A376A78786}" presName="composite3" presStyleCnt="0"/>
      <dgm:spPr/>
    </dgm:pt>
    <dgm:pt modelId="{EE848225-81FD-41BE-A309-DAEB1F31256A}" type="pres">
      <dgm:prSet presAssocID="{88FF2505-29C2-458B-AB7E-95A376A78786}" presName="background3" presStyleLbl="node3" presStyleIdx="3" presStyleCnt="4"/>
      <dgm:spPr/>
    </dgm:pt>
    <dgm:pt modelId="{4F6352C4-5A0A-4F3C-A0F1-572DDED71A08}" type="pres">
      <dgm:prSet presAssocID="{88FF2505-29C2-458B-AB7E-95A376A78786}" presName="text3" presStyleLbl="fgAcc3" presStyleIdx="3" presStyleCnt="4">
        <dgm:presLayoutVars>
          <dgm:chPref val="3"/>
        </dgm:presLayoutVars>
      </dgm:prSet>
      <dgm:spPr/>
    </dgm:pt>
    <dgm:pt modelId="{430EA930-6597-4C56-96DB-08047DD0EFB0}" type="pres">
      <dgm:prSet presAssocID="{88FF2505-29C2-458B-AB7E-95A376A78786}" presName="hierChild4" presStyleCnt="0"/>
      <dgm:spPr/>
    </dgm:pt>
    <dgm:pt modelId="{BF688B16-1835-4814-AADD-56D59F6C3193}" type="pres">
      <dgm:prSet presAssocID="{42272D8A-5A8C-43B6-88BF-EFF21E52F4A4}" presName="Name23" presStyleLbl="parChTrans1D4" presStyleIdx="4" presStyleCnt="6"/>
      <dgm:spPr/>
    </dgm:pt>
    <dgm:pt modelId="{A01BF2E1-0E93-41F0-83EB-CAC34775EF11}" type="pres">
      <dgm:prSet presAssocID="{0EF4450A-D309-4F5C-A504-6D2C90DD7E5F}" presName="hierRoot4" presStyleCnt="0"/>
      <dgm:spPr/>
    </dgm:pt>
    <dgm:pt modelId="{3DB0D3A7-F47F-4C14-8339-5EB15B11B417}" type="pres">
      <dgm:prSet presAssocID="{0EF4450A-D309-4F5C-A504-6D2C90DD7E5F}" presName="composite4" presStyleCnt="0"/>
      <dgm:spPr/>
    </dgm:pt>
    <dgm:pt modelId="{E2EA30EE-761E-47AA-BE10-747F1B6D3F09}" type="pres">
      <dgm:prSet presAssocID="{0EF4450A-D309-4F5C-A504-6D2C90DD7E5F}" presName="background4" presStyleLbl="node4" presStyleIdx="4" presStyleCnt="6"/>
      <dgm:spPr/>
    </dgm:pt>
    <dgm:pt modelId="{A325D539-AB84-494D-9752-F47FF3371F73}" type="pres">
      <dgm:prSet presAssocID="{0EF4450A-D309-4F5C-A504-6D2C90DD7E5F}" presName="text4" presStyleLbl="fgAcc4" presStyleIdx="4" presStyleCnt="6">
        <dgm:presLayoutVars>
          <dgm:chPref val="3"/>
        </dgm:presLayoutVars>
      </dgm:prSet>
      <dgm:spPr/>
    </dgm:pt>
    <dgm:pt modelId="{177D96A0-C2D5-40BF-A6AF-0BBDBFE75413}" type="pres">
      <dgm:prSet presAssocID="{0EF4450A-D309-4F5C-A504-6D2C90DD7E5F}" presName="hierChild5" presStyleCnt="0"/>
      <dgm:spPr/>
    </dgm:pt>
    <dgm:pt modelId="{22C425AC-C869-413F-BD6B-AEA29E9B5DFF}" type="pres">
      <dgm:prSet presAssocID="{31AB3FCC-9B82-4651-A6F2-01EDB5BDD713}" presName="Name23" presStyleLbl="parChTrans1D4" presStyleIdx="5" presStyleCnt="6"/>
      <dgm:spPr/>
    </dgm:pt>
    <dgm:pt modelId="{55FFED71-4CC6-4DC9-95F2-99184AB729E0}" type="pres">
      <dgm:prSet presAssocID="{5C06A179-F361-4D5B-9A3D-99A2D3C563F3}" presName="hierRoot4" presStyleCnt="0"/>
      <dgm:spPr/>
    </dgm:pt>
    <dgm:pt modelId="{1FD9AE9B-521A-4E9D-8DA8-6F33BE567D3F}" type="pres">
      <dgm:prSet presAssocID="{5C06A179-F361-4D5B-9A3D-99A2D3C563F3}" presName="composite4" presStyleCnt="0"/>
      <dgm:spPr/>
    </dgm:pt>
    <dgm:pt modelId="{E37DD4B6-3D6A-448B-89FE-5ECCBBA911BA}" type="pres">
      <dgm:prSet presAssocID="{5C06A179-F361-4D5B-9A3D-99A2D3C563F3}" presName="background4" presStyleLbl="node4" presStyleIdx="5" presStyleCnt="6"/>
      <dgm:spPr/>
    </dgm:pt>
    <dgm:pt modelId="{8E6860F0-BA0F-4572-84E7-7289A09DC9E7}" type="pres">
      <dgm:prSet presAssocID="{5C06A179-F361-4D5B-9A3D-99A2D3C563F3}" presName="text4" presStyleLbl="fgAcc4" presStyleIdx="5" presStyleCnt="6">
        <dgm:presLayoutVars>
          <dgm:chPref val="3"/>
        </dgm:presLayoutVars>
      </dgm:prSet>
      <dgm:spPr/>
    </dgm:pt>
    <dgm:pt modelId="{F16530E9-6F81-45E2-A935-E7CFBDB5A1DC}" type="pres">
      <dgm:prSet presAssocID="{5C06A179-F361-4D5B-9A3D-99A2D3C563F3}" presName="hierChild5" presStyleCnt="0"/>
      <dgm:spPr/>
    </dgm:pt>
  </dgm:ptLst>
  <dgm:cxnLst>
    <dgm:cxn modelId="{A3D0F20C-2E7E-4AD5-8F8F-D959A60F3956}" type="presOf" srcId="{0EF4450A-D309-4F5C-A504-6D2C90DD7E5F}" destId="{A325D539-AB84-494D-9752-F47FF3371F73}" srcOrd="0" destOrd="0" presId="urn:microsoft.com/office/officeart/2005/8/layout/hierarchy1"/>
    <dgm:cxn modelId="{6CCE5E10-51EB-4384-A660-88AB0E057C2E}" srcId="{12B619F9-99AF-487B-8A93-C0C781466AB9}" destId="{C6BAFA3D-8E84-4C3C-B04D-BC9CF50B04C8}" srcOrd="3" destOrd="0" parTransId="{01CE937A-F99A-4401-9D5C-85779D955D1C}" sibTransId="{91D8E5E5-F118-46BF-AA71-F4F41CCECF3B}"/>
    <dgm:cxn modelId="{656F4E17-0240-4926-B368-D95B228EEB05}" srcId="{12B619F9-99AF-487B-8A93-C0C781466AB9}" destId="{F6325719-94D3-47E2-888B-2BD35DD3863D}" srcOrd="1" destOrd="0" parTransId="{158A8D96-A6EA-41CA-A3E8-434F7BBF65B8}" sibTransId="{0E1B3258-129D-4BB1-9C08-27694945F9CC}"/>
    <dgm:cxn modelId="{83A10921-E467-4B79-A4C0-8DC31C4262E5}" type="presOf" srcId="{1847FD4F-F0B9-4245-A171-5439D6F95597}" destId="{62F20CA2-7782-4611-A040-71A12CD1CCF9}" srcOrd="0" destOrd="0" presId="urn:microsoft.com/office/officeart/2005/8/layout/hierarchy1"/>
    <dgm:cxn modelId="{45BB3627-A0C2-4CD1-B3F1-104BDAC0EACA}" type="presOf" srcId="{4089F5A9-591A-4CA4-B84D-61BFDD9B1E29}" destId="{2F06EE8B-A39F-4873-AB9E-96EE204383D5}" srcOrd="0" destOrd="0" presId="urn:microsoft.com/office/officeart/2005/8/layout/hierarchy1"/>
    <dgm:cxn modelId="{EE21482C-63CB-4104-8101-B96E052CEB0A}" type="presOf" srcId="{5DE5F5B4-2467-4740-94A8-9E4BA7FC0C3D}" destId="{3918D627-7776-445B-8BED-33F2381E1AA1}" srcOrd="0" destOrd="0" presId="urn:microsoft.com/office/officeart/2005/8/layout/hierarchy1"/>
    <dgm:cxn modelId="{8214692D-E391-42FD-9505-2FF47ECAA956}" srcId="{12B619F9-99AF-487B-8A93-C0C781466AB9}" destId="{77602443-8520-4584-A8C1-8A75B81DA0CB}" srcOrd="2" destOrd="0" parTransId="{5DE5F5B4-2467-4740-94A8-9E4BA7FC0C3D}" sibTransId="{3A7D897B-AB53-45E7-8BA0-5ED5C0DB5D53}"/>
    <dgm:cxn modelId="{21A1D534-0C1D-47DC-A256-104970B42769}" type="presOf" srcId="{5C06A179-F361-4D5B-9A3D-99A2D3C563F3}" destId="{8E6860F0-BA0F-4572-84E7-7289A09DC9E7}" srcOrd="0" destOrd="0" presId="urn:microsoft.com/office/officeart/2005/8/layout/hierarchy1"/>
    <dgm:cxn modelId="{7C0D9836-3CD4-4B31-BBAE-72A2DB47DE07}" type="presOf" srcId="{31AB3FCC-9B82-4651-A6F2-01EDB5BDD713}" destId="{22C425AC-C869-413F-BD6B-AEA29E9B5DFF}" srcOrd="0" destOrd="0" presId="urn:microsoft.com/office/officeart/2005/8/layout/hierarchy1"/>
    <dgm:cxn modelId="{F01DD638-1511-4F70-86DB-A96E4D7D7762}" srcId="{763154E1-D60E-4F36-A42E-B977FAA9CF5E}" destId="{664CA6E3-090D-45F1-8E8B-C431896A8E11}" srcOrd="1" destOrd="0" parTransId="{5870541A-E3BA-4103-AA43-5F70458807E1}" sibTransId="{FD3CCF14-A709-4FE0-847C-BF5F68118E1C}"/>
    <dgm:cxn modelId="{6CDAE941-C3E4-4169-A166-D0449CC47734}" type="presOf" srcId="{5A63C823-7496-48D0-89B5-5AC02211A237}" destId="{566D5435-D748-4DF6-A4C3-ACCB88F2C59C}" srcOrd="0" destOrd="0" presId="urn:microsoft.com/office/officeart/2005/8/layout/hierarchy1"/>
    <dgm:cxn modelId="{749A2544-2DFA-4984-B2BE-B085DE4F7346}" type="presOf" srcId="{01CE937A-F99A-4401-9D5C-85779D955D1C}" destId="{F4BD025A-2F3B-49F7-8D90-97EE6CC013BF}" srcOrd="0" destOrd="0" presId="urn:microsoft.com/office/officeart/2005/8/layout/hierarchy1"/>
    <dgm:cxn modelId="{DE406A59-3140-4431-A9A2-6271F2BD2899}" type="presOf" srcId="{C6BAFA3D-8E84-4C3C-B04D-BC9CF50B04C8}" destId="{40753B1C-2377-482A-A5DA-4F8C4098A3F1}" srcOrd="0" destOrd="0" presId="urn:microsoft.com/office/officeart/2005/8/layout/hierarchy1"/>
    <dgm:cxn modelId="{9C0F225B-B4B6-406E-973D-B2C862785501}" type="presOf" srcId="{9FD0BEF3-7069-44BE-8824-9B631EE43B6E}" destId="{840192C8-4F5F-4C8C-AF2F-6C849059EDB1}" srcOrd="0" destOrd="0" presId="urn:microsoft.com/office/officeart/2005/8/layout/hierarchy1"/>
    <dgm:cxn modelId="{6EA42B6C-B696-45BA-9CEA-30F452748F5D}" type="presOf" srcId="{158A8D96-A6EA-41CA-A3E8-434F7BBF65B8}" destId="{3E46F4B7-3291-441C-81C9-466B7902C8B2}" srcOrd="0" destOrd="0" presId="urn:microsoft.com/office/officeart/2005/8/layout/hierarchy1"/>
    <dgm:cxn modelId="{A95B3374-8DD0-40B7-813D-193882071D96}" type="presOf" srcId="{959DD063-A84A-4638-BD78-339ED48B5E61}" destId="{CB9BCE26-C66B-4703-86DE-2742B4A33081}" srcOrd="0" destOrd="0" presId="urn:microsoft.com/office/officeart/2005/8/layout/hierarchy1"/>
    <dgm:cxn modelId="{135F697E-DBB6-414A-88C8-813C9D4A0C8E}" srcId="{88FF2505-29C2-458B-AB7E-95A376A78786}" destId="{0EF4450A-D309-4F5C-A504-6D2C90DD7E5F}" srcOrd="0" destOrd="0" parTransId="{42272D8A-5A8C-43B6-88BF-EFF21E52F4A4}" sibTransId="{3B43BAB6-13BC-4ED7-9606-AC8F390559DA}"/>
    <dgm:cxn modelId="{079E0A7F-D4C7-4A19-9F45-CCBA0FB3058B}" srcId="{4089F5A9-591A-4CA4-B84D-61BFDD9B1E29}" destId="{763154E1-D60E-4F36-A42E-B977FAA9CF5E}" srcOrd="0" destOrd="0" parTransId="{7DA86AEF-A7CC-40D4-A6CD-2D2B6644E52F}" sibTransId="{2E52A442-CCCF-417D-88E9-825C6A588BDF}"/>
    <dgm:cxn modelId="{C4B9E68F-42F5-4124-B9CC-955B4E208B69}" type="presOf" srcId="{77602443-8520-4584-A8C1-8A75B81DA0CB}" destId="{266C977B-905B-4969-B524-1F2E385E5916}" srcOrd="0" destOrd="0" presId="urn:microsoft.com/office/officeart/2005/8/layout/hierarchy1"/>
    <dgm:cxn modelId="{29E1209D-D7D0-47A7-9685-BDA70D0CBF4B}" srcId="{664CA6E3-090D-45F1-8E8B-C431896A8E11}" destId="{88FF2505-29C2-458B-AB7E-95A376A78786}" srcOrd="1" destOrd="0" parTransId="{DDDC9F98-28D1-4664-98BE-38C1D18C5B9D}" sibTransId="{D0E68DB9-AC24-43BA-A1A4-7C1F91CBA129}"/>
    <dgm:cxn modelId="{4DF02BA7-C104-46C1-9217-C40F219F4373}" type="presOf" srcId="{6F4061A7-A3FD-407D-B471-A480F2A1178D}" destId="{3421CABB-AD06-49E6-A274-50F8FAD5F896}" srcOrd="0" destOrd="0" presId="urn:microsoft.com/office/officeart/2005/8/layout/hierarchy1"/>
    <dgm:cxn modelId="{8F8FA7A9-F022-49AB-ADA2-9B4B2218C43F}" type="presOf" srcId="{F6325719-94D3-47E2-888B-2BD35DD3863D}" destId="{94712A2D-4EBA-4D15-8FF3-7393E070CE18}" srcOrd="0" destOrd="0" presId="urn:microsoft.com/office/officeart/2005/8/layout/hierarchy1"/>
    <dgm:cxn modelId="{7DFB15AC-E236-45E7-9684-72A9F9A49C82}" srcId="{88FF2505-29C2-458B-AB7E-95A376A78786}" destId="{5C06A179-F361-4D5B-9A3D-99A2D3C563F3}" srcOrd="1" destOrd="0" parTransId="{31AB3FCC-9B82-4651-A6F2-01EDB5BDD713}" sibTransId="{F4DDB4A3-F558-45E8-A37E-B6885AD37F3E}"/>
    <dgm:cxn modelId="{6D4E55BD-E41A-42EE-8918-D34FE266D016}" type="presOf" srcId="{8120ADB7-9E7E-4A66-9110-9CD485685927}" destId="{920C41B1-8015-4A5A-A007-65CD167B3DEA}" srcOrd="0" destOrd="0" presId="urn:microsoft.com/office/officeart/2005/8/layout/hierarchy1"/>
    <dgm:cxn modelId="{804F8CCC-4277-4F05-B42C-171C1025BC42}" type="presOf" srcId="{5870541A-E3BA-4103-AA43-5F70458807E1}" destId="{B7DBBDE9-7D15-45CF-BD87-6477C46E26E9}" srcOrd="0" destOrd="0" presId="urn:microsoft.com/office/officeart/2005/8/layout/hierarchy1"/>
    <dgm:cxn modelId="{7AD76DCD-A9E4-449A-A84D-198457D08857}" type="presOf" srcId="{763154E1-D60E-4F36-A42E-B977FAA9CF5E}" destId="{BD48720C-1303-497F-9E90-5B46FC8B9A91}" srcOrd="0" destOrd="0" presId="urn:microsoft.com/office/officeart/2005/8/layout/hierarchy1"/>
    <dgm:cxn modelId="{151206CF-D755-41EC-995F-E05F9E44EB06}" srcId="{664CA6E3-090D-45F1-8E8B-C431896A8E11}" destId="{12B619F9-99AF-487B-8A93-C0C781466AB9}" srcOrd="0" destOrd="0" parTransId="{8120ADB7-9E7E-4A66-9110-9CD485685927}" sibTransId="{1CB94E52-EE13-47F8-84D9-2B272FF65062}"/>
    <dgm:cxn modelId="{A9A890CF-F32E-4ED9-A1B0-4A1C1F2FB6DC}" srcId="{1847FD4F-F0B9-4245-A171-5439D6F95597}" destId="{6F4061A7-A3FD-407D-B471-A480F2A1178D}" srcOrd="0" destOrd="0" parTransId="{9FD0BEF3-7069-44BE-8824-9B631EE43B6E}" sibTransId="{FA5AF8FB-6D1B-4E34-97A0-DA025FBAEE1B}"/>
    <dgm:cxn modelId="{4D0FFBD5-5851-4F55-86D6-20037F581F8A}" type="presOf" srcId="{42272D8A-5A8C-43B6-88BF-EFF21E52F4A4}" destId="{BF688B16-1835-4814-AADD-56D59F6C3193}" srcOrd="0" destOrd="0" presId="urn:microsoft.com/office/officeart/2005/8/layout/hierarchy1"/>
    <dgm:cxn modelId="{345E23D8-9A78-4223-AE8C-71DBEBE572E1}" type="presOf" srcId="{347F5D33-1417-41B1-97B9-2F9E40C7E0F7}" destId="{513456E5-1F2C-444E-B462-C6035F7CEB4F}" srcOrd="0" destOrd="0" presId="urn:microsoft.com/office/officeart/2005/8/layout/hierarchy1"/>
    <dgm:cxn modelId="{3C66D2DB-04E1-4BE3-A69F-A99F183A910C}" type="presOf" srcId="{2B303ABC-C5E0-4466-A3A1-D5AA359E1CFF}" destId="{5322E8D4-5F57-4CFF-AE3F-530817E416E8}" srcOrd="0" destOrd="0" presId="urn:microsoft.com/office/officeart/2005/8/layout/hierarchy1"/>
    <dgm:cxn modelId="{991FBCDC-F1B2-4EF3-9693-C86B39CCF006}" type="presOf" srcId="{12B619F9-99AF-487B-8A93-C0C781466AB9}" destId="{E37CEFF6-D972-4A84-BB54-B57712FBD98F}" srcOrd="0" destOrd="0" presId="urn:microsoft.com/office/officeart/2005/8/layout/hierarchy1"/>
    <dgm:cxn modelId="{66C0C3DC-54BB-4977-941C-84451D61C2C1}" srcId="{12B619F9-99AF-487B-8A93-C0C781466AB9}" destId="{959DD063-A84A-4638-BD78-339ED48B5E61}" srcOrd="0" destOrd="0" parTransId="{347F5D33-1417-41B1-97B9-2F9E40C7E0F7}" sibTransId="{97734A13-2C29-4F7C-9F8E-FC42802D3A2C}"/>
    <dgm:cxn modelId="{018FDAEA-6B0A-4026-A196-6F292D086184}" type="presOf" srcId="{DDDC9F98-28D1-4664-98BE-38C1D18C5B9D}" destId="{32AEE768-F0E7-4D0C-992B-DDBCF4E818F4}" srcOrd="0" destOrd="0" presId="urn:microsoft.com/office/officeart/2005/8/layout/hierarchy1"/>
    <dgm:cxn modelId="{592489F1-94DE-4C32-90FE-E4AF73F72790}" type="presOf" srcId="{E0738665-D58B-4B6E-A4A4-5D4EA14F262C}" destId="{8F995438-FA18-43F8-8243-FCFA637D0335}" srcOrd="0" destOrd="0" presId="urn:microsoft.com/office/officeart/2005/8/layout/hierarchy1"/>
    <dgm:cxn modelId="{C9A97BF2-5BF1-4CE6-97AD-8E3336BFE0E8}" srcId="{1847FD4F-F0B9-4245-A171-5439D6F95597}" destId="{2B303ABC-C5E0-4466-A3A1-D5AA359E1CFF}" srcOrd="1" destOrd="0" parTransId="{5A63C823-7496-48D0-89B5-5AC02211A237}" sibTransId="{416DD148-AE44-4449-82B7-61FB59C62B2C}"/>
    <dgm:cxn modelId="{3EE5B2F6-799A-4858-92CF-19EC6BEA21EF}" srcId="{763154E1-D60E-4F36-A42E-B977FAA9CF5E}" destId="{1847FD4F-F0B9-4245-A171-5439D6F95597}" srcOrd="0" destOrd="0" parTransId="{E0738665-D58B-4B6E-A4A4-5D4EA14F262C}" sibTransId="{8E967D2E-5022-48F5-BA77-59AC61E04CD9}"/>
    <dgm:cxn modelId="{AD8B03F9-544B-4176-868E-DA4E61397028}" type="presOf" srcId="{88FF2505-29C2-458B-AB7E-95A376A78786}" destId="{4F6352C4-5A0A-4F3C-A0F1-572DDED71A08}" srcOrd="0" destOrd="0" presId="urn:microsoft.com/office/officeart/2005/8/layout/hierarchy1"/>
    <dgm:cxn modelId="{473387FE-D20D-484C-98B6-B29CF01A46C2}" type="presOf" srcId="{664CA6E3-090D-45F1-8E8B-C431896A8E11}" destId="{3655F4F5-04CB-4D97-A509-62C2EDB18908}" srcOrd="0" destOrd="0" presId="urn:microsoft.com/office/officeart/2005/8/layout/hierarchy1"/>
    <dgm:cxn modelId="{A43BE168-27BC-48EE-8686-0184A45E32A7}" type="presParOf" srcId="{2F06EE8B-A39F-4873-AB9E-96EE204383D5}" destId="{B0E5EEFA-8A12-4B12-964E-D29E690F6258}" srcOrd="0" destOrd="0" presId="urn:microsoft.com/office/officeart/2005/8/layout/hierarchy1"/>
    <dgm:cxn modelId="{1C00ECDB-5997-49FF-A72D-C44FFE4DAA78}" type="presParOf" srcId="{B0E5EEFA-8A12-4B12-964E-D29E690F6258}" destId="{A36CF4E3-7902-4B6C-A48D-2EC80351619D}" srcOrd="0" destOrd="0" presId="urn:microsoft.com/office/officeart/2005/8/layout/hierarchy1"/>
    <dgm:cxn modelId="{CCDE7368-F6BD-4384-9A06-A5C6603615B9}" type="presParOf" srcId="{A36CF4E3-7902-4B6C-A48D-2EC80351619D}" destId="{05B46CD0-F66F-40BB-B9EC-8A98CEC7D0B3}" srcOrd="0" destOrd="0" presId="urn:microsoft.com/office/officeart/2005/8/layout/hierarchy1"/>
    <dgm:cxn modelId="{B8EC9A31-0B60-464F-BA37-A596B1BFC7DB}" type="presParOf" srcId="{A36CF4E3-7902-4B6C-A48D-2EC80351619D}" destId="{BD48720C-1303-497F-9E90-5B46FC8B9A91}" srcOrd="1" destOrd="0" presId="urn:microsoft.com/office/officeart/2005/8/layout/hierarchy1"/>
    <dgm:cxn modelId="{F9C37ACD-9DBF-4C8E-8DB8-60232909B071}" type="presParOf" srcId="{B0E5EEFA-8A12-4B12-964E-D29E690F6258}" destId="{D2494334-E3C8-4EAD-95D9-A430627695A4}" srcOrd="1" destOrd="0" presId="urn:microsoft.com/office/officeart/2005/8/layout/hierarchy1"/>
    <dgm:cxn modelId="{100ED5A8-C850-4A89-8705-59D8520EF097}" type="presParOf" srcId="{D2494334-E3C8-4EAD-95D9-A430627695A4}" destId="{8F995438-FA18-43F8-8243-FCFA637D0335}" srcOrd="0" destOrd="0" presId="urn:microsoft.com/office/officeart/2005/8/layout/hierarchy1"/>
    <dgm:cxn modelId="{D2F7A495-01B7-46DA-9010-6C2ACE1E839B}" type="presParOf" srcId="{D2494334-E3C8-4EAD-95D9-A430627695A4}" destId="{48945D0E-78A6-4364-A839-FCC3414F11D2}" srcOrd="1" destOrd="0" presId="urn:microsoft.com/office/officeart/2005/8/layout/hierarchy1"/>
    <dgm:cxn modelId="{E35B4AFD-E2CB-491F-ABA5-066A5EB2BECD}" type="presParOf" srcId="{48945D0E-78A6-4364-A839-FCC3414F11D2}" destId="{07A38266-61A0-4AD4-A91B-447F64A2A8D9}" srcOrd="0" destOrd="0" presId="urn:microsoft.com/office/officeart/2005/8/layout/hierarchy1"/>
    <dgm:cxn modelId="{1EDE934C-E84A-45A0-B8AD-A83A2ECFD910}" type="presParOf" srcId="{07A38266-61A0-4AD4-A91B-447F64A2A8D9}" destId="{9F7DC5EB-5959-47CA-9CCA-AA931974D318}" srcOrd="0" destOrd="0" presId="urn:microsoft.com/office/officeart/2005/8/layout/hierarchy1"/>
    <dgm:cxn modelId="{428E6170-6768-4E80-AA52-DBA5FD0FE77E}" type="presParOf" srcId="{07A38266-61A0-4AD4-A91B-447F64A2A8D9}" destId="{62F20CA2-7782-4611-A040-71A12CD1CCF9}" srcOrd="1" destOrd="0" presId="urn:microsoft.com/office/officeart/2005/8/layout/hierarchy1"/>
    <dgm:cxn modelId="{73675AFD-32B4-4538-B595-82CEE0FD805B}" type="presParOf" srcId="{48945D0E-78A6-4364-A839-FCC3414F11D2}" destId="{CF2F6B54-5B9F-421B-ADB8-8E6C15BD05BF}" srcOrd="1" destOrd="0" presId="urn:microsoft.com/office/officeart/2005/8/layout/hierarchy1"/>
    <dgm:cxn modelId="{F407292F-C062-47E1-A8D3-561BF83D1968}" type="presParOf" srcId="{CF2F6B54-5B9F-421B-ADB8-8E6C15BD05BF}" destId="{840192C8-4F5F-4C8C-AF2F-6C849059EDB1}" srcOrd="0" destOrd="0" presId="urn:microsoft.com/office/officeart/2005/8/layout/hierarchy1"/>
    <dgm:cxn modelId="{94EE3822-AD1C-4121-9B0C-9CFCDBC4861E}" type="presParOf" srcId="{CF2F6B54-5B9F-421B-ADB8-8E6C15BD05BF}" destId="{7C8C30FF-8EB4-4D27-9FAA-A14E98B39592}" srcOrd="1" destOrd="0" presId="urn:microsoft.com/office/officeart/2005/8/layout/hierarchy1"/>
    <dgm:cxn modelId="{8FA6368F-ABEF-4EC5-B6CB-50A939DC8F37}" type="presParOf" srcId="{7C8C30FF-8EB4-4D27-9FAA-A14E98B39592}" destId="{C92370DA-E786-4AD4-BE19-CB3F158DF8CC}" srcOrd="0" destOrd="0" presId="urn:microsoft.com/office/officeart/2005/8/layout/hierarchy1"/>
    <dgm:cxn modelId="{012BF213-106A-4566-88D0-48F62ADA9766}" type="presParOf" srcId="{C92370DA-E786-4AD4-BE19-CB3F158DF8CC}" destId="{AFCE9FF7-FF25-4BA3-8A1E-3CB32F9CCAFB}" srcOrd="0" destOrd="0" presId="urn:microsoft.com/office/officeart/2005/8/layout/hierarchy1"/>
    <dgm:cxn modelId="{4434435A-D599-4369-822D-CDD8A06585E8}" type="presParOf" srcId="{C92370DA-E786-4AD4-BE19-CB3F158DF8CC}" destId="{3421CABB-AD06-49E6-A274-50F8FAD5F896}" srcOrd="1" destOrd="0" presId="urn:microsoft.com/office/officeart/2005/8/layout/hierarchy1"/>
    <dgm:cxn modelId="{0742ACB6-4BB5-413B-AA11-4917AC0D0674}" type="presParOf" srcId="{7C8C30FF-8EB4-4D27-9FAA-A14E98B39592}" destId="{E75A9F37-32B9-46C8-9C68-60CB37C0A457}" srcOrd="1" destOrd="0" presId="urn:microsoft.com/office/officeart/2005/8/layout/hierarchy1"/>
    <dgm:cxn modelId="{ED3AB91B-D927-4D2C-BE26-D68991EF66D6}" type="presParOf" srcId="{CF2F6B54-5B9F-421B-ADB8-8E6C15BD05BF}" destId="{566D5435-D748-4DF6-A4C3-ACCB88F2C59C}" srcOrd="2" destOrd="0" presId="urn:microsoft.com/office/officeart/2005/8/layout/hierarchy1"/>
    <dgm:cxn modelId="{FC87E12F-0DD4-46B2-A036-37A1DF622518}" type="presParOf" srcId="{CF2F6B54-5B9F-421B-ADB8-8E6C15BD05BF}" destId="{C0E8CA94-1740-4D72-BA49-22286F9F6BC2}" srcOrd="3" destOrd="0" presId="urn:microsoft.com/office/officeart/2005/8/layout/hierarchy1"/>
    <dgm:cxn modelId="{733E0819-6A0B-4B94-8779-F7681C4663D9}" type="presParOf" srcId="{C0E8CA94-1740-4D72-BA49-22286F9F6BC2}" destId="{A75E5A4B-A8C4-4767-ADE1-2D82A295BEB3}" srcOrd="0" destOrd="0" presId="urn:microsoft.com/office/officeart/2005/8/layout/hierarchy1"/>
    <dgm:cxn modelId="{957BCC1B-AB02-48E9-85CE-1CB8E2D8986C}" type="presParOf" srcId="{A75E5A4B-A8C4-4767-ADE1-2D82A295BEB3}" destId="{9F46CD5F-1E74-4D11-B71B-7F089D88A96C}" srcOrd="0" destOrd="0" presId="urn:microsoft.com/office/officeart/2005/8/layout/hierarchy1"/>
    <dgm:cxn modelId="{67BFC59B-E50C-467A-92CF-A1FF53B961A4}" type="presParOf" srcId="{A75E5A4B-A8C4-4767-ADE1-2D82A295BEB3}" destId="{5322E8D4-5F57-4CFF-AE3F-530817E416E8}" srcOrd="1" destOrd="0" presId="urn:microsoft.com/office/officeart/2005/8/layout/hierarchy1"/>
    <dgm:cxn modelId="{778EF388-D51D-4F94-BE21-E0BEFB980190}" type="presParOf" srcId="{C0E8CA94-1740-4D72-BA49-22286F9F6BC2}" destId="{465C29A8-1BC3-4433-B234-39078F1A5885}" srcOrd="1" destOrd="0" presId="urn:microsoft.com/office/officeart/2005/8/layout/hierarchy1"/>
    <dgm:cxn modelId="{2CAF9268-E003-450F-B424-93BF40A3B262}" type="presParOf" srcId="{D2494334-E3C8-4EAD-95D9-A430627695A4}" destId="{B7DBBDE9-7D15-45CF-BD87-6477C46E26E9}" srcOrd="2" destOrd="0" presId="urn:microsoft.com/office/officeart/2005/8/layout/hierarchy1"/>
    <dgm:cxn modelId="{F948A9BC-FAD2-4F76-8AC9-F88289088E73}" type="presParOf" srcId="{D2494334-E3C8-4EAD-95D9-A430627695A4}" destId="{FADB110F-530D-4DE9-8358-DC53A2CE0AB6}" srcOrd="3" destOrd="0" presId="urn:microsoft.com/office/officeart/2005/8/layout/hierarchy1"/>
    <dgm:cxn modelId="{DC089A57-1158-478E-9CCD-378348038FE4}" type="presParOf" srcId="{FADB110F-530D-4DE9-8358-DC53A2CE0AB6}" destId="{829CBA58-D380-4A3E-90A7-9BF61427A02B}" srcOrd="0" destOrd="0" presId="urn:microsoft.com/office/officeart/2005/8/layout/hierarchy1"/>
    <dgm:cxn modelId="{2390A53B-5D3D-4B72-A117-34214E0900A9}" type="presParOf" srcId="{829CBA58-D380-4A3E-90A7-9BF61427A02B}" destId="{187B7DDB-3369-4AF9-8A08-B238D5F0ECE5}" srcOrd="0" destOrd="0" presId="urn:microsoft.com/office/officeart/2005/8/layout/hierarchy1"/>
    <dgm:cxn modelId="{B8D97E94-B933-4084-A7A0-DD6D614B4A20}" type="presParOf" srcId="{829CBA58-D380-4A3E-90A7-9BF61427A02B}" destId="{3655F4F5-04CB-4D97-A509-62C2EDB18908}" srcOrd="1" destOrd="0" presId="urn:microsoft.com/office/officeart/2005/8/layout/hierarchy1"/>
    <dgm:cxn modelId="{A2CE1720-C239-4BFB-A4A0-B0DBAC0E1C7E}" type="presParOf" srcId="{FADB110F-530D-4DE9-8358-DC53A2CE0AB6}" destId="{52FF4AFE-9884-44EB-9266-56E8F627DB6A}" srcOrd="1" destOrd="0" presId="urn:microsoft.com/office/officeart/2005/8/layout/hierarchy1"/>
    <dgm:cxn modelId="{3CCC0FA9-3B8A-4442-839A-1200CB471A62}" type="presParOf" srcId="{52FF4AFE-9884-44EB-9266-56E8F627DB6A}" destId="{920C41B1-8015-4A5A-A007-65CD167B3DEA}" srcOrd="0" destOrd="0" presId="urn:microsoft.com/office/officeart/2005/8/layout/hierarchy1"/>
    <dgm:cxn modelId="{F65C8381-93F8-464C-A12C-7C3CD1CA638E}" type="presParOf" srcId="{52FF4AFE-9884-44EB-9266-56E8F627DB6A}" destId="{E469E7CF-C136-4A8B-B252-4A76D65BD2FC}" srcOrd="1" destOrd="0" presId="urn:microsoft.com/office/officeart/2005/8/layout/hierarchy1"/>
    <dgm:cxn modelId="{A4702FB8-68B0-4D5E-AFC6-EE6F8078F8CA}" type="presParOf" srcId="{E469E7CF-C136-4A8B-B252-4A76D65BD2FC}" destId="{16022FF8-E342-4875-9A8E-B07740A288A7}" srcOrd="0" destOrd="0" presId="urn:microsoft.com/office/officeart/2005/8/layout/hierarchy1"/>
    <dgm:cxn modelId="{A56AB48F-9A7B-4943-B9CA-9AFB1EBE665C}" type="presParOf" srcId="{16022FF8-E342-4875-9A8E-B07740A288A7}" destId="{92C551C3-CF8B-4330-A4B0-0F5FDC02CAA4}" srcOrd="0" destOrd="0" presId="urn:microsoft.com/office/officeart/2005/8/layout/hierarchy1"/>
    <dgm:cxn modelId="{3D894299-04DD-4191-BB48-CD52B2F79EB6}" type="presParOf" srcId="{16022FF8-E342-4875-9A8E-B07740A288A7}" destId="{E37CEFF6-D972-4A84-BB54-B57712FBD98F}" srcOrd="1" destOrd="0" presId="urn:microsoft.com/office/officeart/2005/8/layout/hierarchy1"/>
    <dgm:cxn modelId="{1CB3A13D-F4F0-4DE7-A302-1369D35386B6}" type="presParOf" srcId="{E469E7CF-C136-4A8B-B252-4A76D65BD2FC}" destId="{04E2930A-F285-4E9E-82D2-6447AEDADAC2}" srcOrd="1" destOrd="0" presId="urn:microsoft.com/office/officeart/2005/8/layout/hierarchy1"/>
    <dgm:cxn modelId="{62FCEC73-BF08-4DA4-A1B1-25E8C62C0DD4}" type="presParOf" srcId="{04E2930A-F285-4E9E-82D2-6447AEDADAC2}" destId="{513456E5-1F2C-444E-B462-C6035F7CEB4F}" srcOrd="0" destOrd="0" presId="urn:microsoft.com/office/officeart/2005/8/layout/hierarchy1"/>
    <dgm:cxn modelId="{7843CBC8-9B21-46AA-9895-6774E3DBD125}" type="presParOf" srcId="{04E2930A-F285-4E9E-82D2-6447AEDADAC2}" destId="{6970FAD7-1E62-4CE7-926E-E07F816A43C3}" srcOrd="1" destOrd="0" presId="urn:microsoft.com/office/officeart/2005/8/layout/hierarchy1"/>
    <dgm:cxn modelId="{FFD17C01-CBD1-474F-983F-B7BCE356DAB6}" type="presParOf" srcId="{6970FAD7-1E62-4CE7-926E-E07F816A43C3}" destId="{C05CEBB2-B0B6-4057-942C-CCEB6AB9C5EB}" srcOrd="0" destOrd="0" presId="urn:microsoft.com/office/officeart/2005/8/layout/hierarchy1"/>
    <dgm:cxn modelId="{17A24EE1-889E-4E0B-A307-4C8285AA356E}" type="presParOf" srcId="{C05CEBB2-B0B6-4057-942C-CCEB6AB9C5EB}" destId="{4EAE465B-12C9-4B1B-B9BC-E64287241C40}" srcOrd="0" destOrd="0" presId="urn:microsoft.com/office/officeart/2005/8/layout/hierarchy1"/>
    <dgm:cxn modelId="{AAFF4FFD-0A00-478A-8E39-04ACC5F98808}" type="presParOf" srcId="{C05CEBB2-B0B6-4057-942C-CCEB6AB9C5EB}" destId="{CB9BCE26-C66B-4703-86DE-2742B4A33081}" srcOrd="1" destOrd="0" presId="urn:microsoft.com/office/officeart/2005/8/layout/hierarchy1"/>
    <dgm:cxn modelId="{1E411A9C-E8D5-419A-804A-1A2CF22BA453}" type="presParOf" srcId="{6970FAD7-1E62-4CE7-926E-E07F816A43C3}" destId="{CD063850-5050-48EA-8F87-9DFDB7A16822}" srcOrd="1" destOrd="0" presId="urn:microsoft.com/office/officeart/2005/8/layout/hierarchy1"/>
    <dgm:cxn modelId="{360E0E23-4867-4923-8D10-C5C81B82229C}" type="presParOf" srcId="{04E2930A-F285-4E9E-82D2-6447AEDADAC2}" destId="{3E46F4B7-3291-441C-81C9-466B7902C8B2}" srcOrd="2" destOrd="0" presId="urn:microsoft.com/office/officeart/2005/8/layout/hierarchy1"/>
    <dgm:cxn modelId="{AEDB99CE-7D28-42B1-AB40-9FA11A64A3F7}" type="presParOf" srcId="{04E2930A-F285-4E9E-82D2-6447AEDADAC2}" destId="{C5EA1C5D-520E-4BC7-AA62-990F262E28FE}" srcOrd="3" destOrd="0" presId="urn:microsoft.com/office/officeart/2005/8/layout/hierarchy1"/>
    <dgm:cxn modelId="{97C305BF-BC69-445E-912A-66A9C1280D5F}" type="presParOf" srcId="{C5EA1C5D-520E-4BC7-AA62-990F262E28FE}" destId="{CEF58CE9-FE0D-4C5B-851A-38624AA4D9E5}" srcOrd="0" destOrd="0" presId="urn:microsoft.com/office/officeart/2005/8/layout/hierarchy1"/>
    <dgm:cxn modelId="{3E35ECE7-FE4F-4DE7-B5CF-2D15E22CA206}" type="presParOf" srcId="{CEF58CE9-FE0D-4C5B-851A-38624AA4D9E5}" destId="{3E442EA3-C309-4B3B-B9D3-BF3713F5A784}" srcOrd="0" destOrd="0" presId="urn:microsoft.com/office/officeart/2005/8/layout/hierarchy1"/>
    <dgm:cxn modelId="{9E0F6B38-DC4B-4223-A68B-8CEF573F5ABC}" type="presParOf" srcId="{CEF58CE9-FE0D-4C5B-851A-38624AA4D9E5}" destId="{94712A2D-4EBA-4D15-8FF3-7393E070CE18}" srcOrd="1" destOrd="0" presId="urn:microsoft.com/office/officeart/2005/8/layout/hierarchy1"/>
    <dgm:cxn modelId="{A46C41E8-99B9-4002-B782-1C7B545CC8E6}" type="presParOf" srcId="{C5EA1C5D-520E-4BC7-AA62-990F262E28FE}" destId="{EA653935-3D96-4DC9-8CD4-A1DA2BAE1B99}" srcOrd="1" destOrd="0" presId="urn:microsoft.com/office/officeart/2005/8/layout/hierarchy1"/>
    <dgm:cxn modelId="{4E6C6A1A-11F6-4738-904A-50C7BDFC2EC9}" type="presParOf" srcId="{04E2930A-F285-4E9E-82D2-6447AEDADAC2}" destId="{3918D627-7776-445B-8BED-33F2381E1AA1}" srcOrd="4" destOrd="0" presId="urn:microsoft.com/office/officeart/2005/8/layout/hierarchy1"/>
    <dgm:cxn modelId="{E9ADD672-9A3A-4479-8BFA-7539A39C51B8}" type="presParOf" srcId="{04E2930A-F285-4E9E-82D2-6447AEDADAC2}" destId="{E8705653-A378-4070-BA20-70BFFE1DB069}" srcOrd="5" destOrd="0" presId="urn:microsoft.com/office/officeart/2005/8/layout/hierarchy1"/>
    <dgm:cxn modelId="{62BC3F16-BDE9-4427-8F0A-6B305F24194D}" type="presParOf" srcId="{E8705653-A378-4070-BA20-70BFFE1DB069}" destId="{E7E9496E-9717-4BDD-A4F1-8F8D078FA3B9}" srcOrd="0" destOrd="0" presId="urn:microsoft.com/office/officeart/2005/8/layout/hierarchy1"/>
    <dgm:cxn modelId="{2845D631-2611-4CF9-9B8B-430C001E5EF0}" type="presParOf" srcId="{E7E9496E-9717-4BDD-A4F1-8F8D078FA3B9}" destId="{F7385B10-87B1-43E7-9EE0-6ED26D4AF5BB}" srcOrd="0" destOrd="0" presId="urn:microsoft.com/office/officeart/2005/8/layout/hierarchy1"/>
    <dgm:cxn modelId="{A5F90BB5-FE0E-42D5-8BAB-C5FD61F465A7}" type="presParOf" srcId="{E7E9496E-9717-4BDD-A4F1-8F8D078FA3B9}" destId="{266C977B-905B-4969-B524-1F2E385E5916}" srcOrd="1" destOrd="0" presId="urn:microsoft.com/office/officeart/2005/8/layout/hierarchy1"/>
    <dgm:cxn modelId="{C00BBF00-AE5E-491A-92F2-ECB6CC549E84}" type="presParOf" srcId="{E8705653-A378-4070-BA20-70BFFE1DB069}" destId="{D05673F8-92A2-448C-8BD8-8A4DBB757AF1}" srcOrd="1" destOrd="0" presId="urn:microsoft.com/office/officeart/2005/8/layout/hierarchy1"/>
    <dgm:cxn modelId="{CBC7822E-5C0F-4D27-95BB-A989897B509D}" type="presParOf" srcId="{04E2930A-F285-4E9E-82D2-6447AEDADAC2}" destId="{F4BD025A-2F3B-49F7-8D90-97EE6CC013BF}" srcOrd="6" destOrd="0" presId="urn:microsoft.com/office/officeart/2005/8/layout/hierarchy1"/>
    <dgm:cxn modelId="{EEE55E93-B059-47D3-A90A-26FF34FF6E90}" type="presParOf" srcId="{04E2930A-F285-4E9E-82D2-6447AEDADAC2}" destId="{980CBFB9-4278-4EB2-A29C-14810D105827}" srcOrd="7" destOrd="0" presId="urn:microsoft.com/office/officeart/2005/8/layout/hierarchy1"/>
    <dgm:cxn modelId="{D11C4E03-2693-4C86-ADC2-5F82BDE1A6B8}" type="presParOf" srcId="{980CBFB9-4278-4EB2-A29C-14810D105827}" destId="{04A7E851-0DDE-416C-B09B-B71ABD0F7578}" srcOrd="0" destOrd="0" presId="urn:microsoft.com/office/officeart/2005/8/layout/hierarchy1"/>
    <dgm:cxn modelId="{A9328802-E310-4589-B8DC-CAADDD99889F}" type="presParOf" srcId="{04A7E851-0DDE-416C-B09B-B71ABD0F7578}" destId="{F8106DB5-1792-4D64-8BF8-73A556654789}" srcOrd="0" destOrd="0" presId="urn:microsoft.com/office/officeart/2005/8/layout/hierarchy1"/>
    <dgm:cxn modelId="{8F400975-BB09-49CA-97FD-8A31437402FE}" type="presParOf" srcId="{04A7E851-0DDE-416C-B09B-B71ABD0F7578}" destId="{40753B1C-2377-482A-A5DA-4F8C4098A3F1}" srcOrd="1" destOrd="0" presId="urn:microsoft.com/office/officeart/2005/8/layout/hierarchy1"/>
    <dgm:cxn modelId="{7ABF3CB6-0A99-4A2C-95E7-213866AFE09E}" type="presParOf" srcId="{980CBFB9-4278-4EB2-A29C-14810D105827}" destId="{CD13E610-5F18-4340-A565-144165F8BA4C}" srcOrd="1" destOrd="0" presId="urn:microsoft.com/office/officeart/2005/8/layout/hierarchy1"/>
    <dgm:cxn modelId="{FF4ABD64-1F35-49E8-A762-874804CD6DC2}" type="presParOf" srcId="{52FF4AFE-9884-44EB-9266-56E8F627DB6A}" destId="{32AEE768-F0E7-4D0C-992B-DDBCF4E818F4}" srcOrd="2" destOrd="0" presId="urn:microsoft.com/office/officeart/2005/8/layout/hierarchy1"/>
    <dgm:cxn modelId="{2AD19C96-DAA1-4E2F-9103-2D96CF7B12F2}" type="presParOf" srcId="{52FF4AFE-9884-44EB-9266-56E8F627DB6A}" destId="{37307D8B-1D69-4B79-AE89-C41A76A81231}" srcOrd="3" destOrd="0" presId="urn:microsoft.com/office/officeart/2005/8/layout/hierarchy1"/>
    <dgm:cxn modelId="{AA6EB9E4-E5A1-41A7-A98B-3F22D400260F}" type="presParOf" srcId="{37307D8B-1D69-4B79-AE89-C41A76A81231}" destId="{2C20E1F5-1EFB-4348-9677-124FBE832612}" srcOrd="0" destOrd="0" presId="urn:microsoft.com/office/officeart/2005/8/layout/hierarchy1"/>
    <dgm:cxn modelId="{5E442D72-3165-411B-B674-B7151399B4FE}" type="presParOf" srcId="{2C20E1F5-1EFB-4348-9677-124FBE832612}" destId="{EE848225-81FD-41BE-A309-DAEB1F31256A}" srcOrd="0" destOrd="0" presId="urn:microsoft.com/office/officeart/2005/8/layout/hierarchy1"/>
    <dgm:cxn modelId="{04426BF8-B503-47E9-B1E2-382DB508D9D0}" type="presParOf" srcId="{2C20E1F5-1EFB-4348-9677-124FBE832612}" destId="{4F6352C4-5A0A-4F3C-A0F1-572DDED71A08}" srcOrd="1" destOrd="0" presId="urn:microsoft.com/office/officeart/2005/8/layout/hierarchy1"/>
    <dgm:cxn modelId="{5AB14991-1690-488B-8AC3-D2510EAC68B3}" type="presParOf" srcId="{37307D8B-1D69-4B79-AE89-C41A76A81231}" destId="{430EA930-6597-4C56-96DB-08047DD0EFB0}" srcOrd="1" destOrd="0" presId="urn:microsoft.com/office/officeart/2005/8/layout/hierarchy1"/>
    <dgm:cxn modelId="{A82B83F6-F396-4259-98EE-415B798EE87F}" type="presParOf" srcId="{430EA930-6597-4C56-96DB-08047DD0EFB0}" destId="{BF688B16-1835-4814-AADD-56D59F6C3193}" srcOrd="0" destOrd="0" presId="urn:microsoft.com/office/officeart/2005/8/layout/hierarchy1"/>
    <dgm:cxn modelId="{E5F62CA4-E933-47DD-B149-F39694B49BAE}" type="presParOf" srcId="{430EA930-6597-4C56-96DB-08047DD0EFB0}" destId="{A01BF2E1-0E93-41F0-83EB-CAC34775EF11}" srcOrd="1" destOrd="0" presId="urn:microsoft.com/office/officeart/2005/8/layout/hierarchy1"/>
    <dgm:cxn modelId="{8343B494-B5AA-44B8-BB7E-D670AB50FAB3}" type="presParOf" srcId="{A01BF2E1-0E93-41F0-83EB-CAC34775EF11}" destId="{3DB0D3A7-F47F-4C14-8339-5EB15B11B417}" srcOrd="0" destOrd="0" presId="urn:microsoft.com/office/officeart/2005/8/layout/hierarchy1"/>
    <dgm:cxn modelId="{80E73012-CFA4-4D0C-903A-EFC807038563}" type="presParOf" srcId="{3DB0D3A7-F47F-4C14-8339-5EB15B11B417}" destId="{E2EA30EE-761E-47AA-BE10-747F1B6D3F09}" srcOrd="0" destOrd="0" presId="urn:microsoft.com/office/officeart/2005/8/layout/hierarchy1"/>
    <dgm:cxn modelId="{DA44B5A4-E5EA-4865-9975-9664589183F9}" type="presParOf" srcId="{3DB0D3A7-F47F-4C14-8339-5EB15B11B417}" destId="{A325D539-AB84-494D-9752-F47FF3371F73}" srcOrd="1" destOrd="0" presId="urn:microsoft.com/office/officeart/2005/8/layout/hierarchy1"/>
    <dgm:cxn modelId="{13DFD486-D237-484E-BEBA-FACC605744BE}" type="presParOf" srcId="{A01BF2E1-0E93-41F0-83EB-CAC34775EF11}" destId="{177D96A0-C2D5-40BF-A6AF-0BBDBFE75413}" srcOrd="1" destOrd="0" presId="urn:microsoft.com/office/officeart/2005/8/layout/hierarchy1"/>
    <dgm:cxn modelId="{6B30D2CF-D032-4428-80B1-742C5C5127CD}" type="presParOf" srcId="{430EA930-6597-4C56-96DB-08047DD0EFB0}" destId="{22C425AC-C869-413F-BD6B-AEA29E9B5DFF}" srcOrd="2" destOrd="0" presId="urn:microsoft.com/office/officeart/2005/8/layout/hierarchy1"/>
    <dgm:cxn modelId="{DA048D38-3D8D-41AA-B127-5B91E4DDF387}" type="presParOf" srcId="{430EA930-6597-4C56-96DB-08047DD0EFB0}" destId="{55FFED71-4CC6-4DC9-95F2-99184AB729E0}" srcOrd="3" destOrd="0" presId="urn:microsoft.com/office/officeart/2005/8/layout/hierarchy1"/>
    <dgm:cxn modelId="{DC875284-5F13-40C0-8397-2A12349D364B}" type="presParOf" srcId="{55FFED71-4CC6-4DC9-95F2-99184AB729E0}" destId="{1FD9AE9B-521A-4E9D-8DA8-6F33BE567D3F}" srcOrd="0" destOrd="0" presId="urn:microsoft.com/office/officeart/2005/8/layout/hierarchy1"/>
    <dgm:cxn modelId="{448F2115-F788-4891-B8BA-83D5738491DE}" type="presParOf" srcId="{1FD9AE9B-521A-4E9D-8DA8-6F33BE567D3F}" destId="{E37DD4B6-3D6A-448B-89FE-5ECCBBA911BA}" srcOrd="0" destOrd="0" presId="urn:microsoft.com/office/officeart/2005/8/layout/hierarchy1"/>
    <dgm:cxn modelId="{376E4A48-9549-4446-89BC-89417CB998A9}" type="presParOf" srcId="{1FD9AE9B-521A-4E9D-8DA8-6F33BE567D3F}" destId="{8E6860F0-BA0F-4572-84E7-7289A09DC9E7}" srcOrd="1" destOrd="0" presId="urn:microsoft.com/office/officeart/2005/8/layout/hierarchy1"/>
    <dgm:cxn modelId="{95BBEFAD-7D7C-42A7-BDA1-DC9C1D3883EC}" type="presParOf" srcId="{55FFED71-4CC6-4DC9-95F2-99184AB729E0}" destId="{F16530E9-6F81-45E2-A935-E7CFBDB5A1D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425AC-C869-413F-BD6B-AEA29E9B5DFF}">
      <dsp:nvSpPr>
        <dsp:cNvPr id="0" name=""/>
        <dsp:cNvSpPr/>
      </dsp:nvSpPr>
      <dsp:spPr>
        <a:xfrm>
          <a:off x="8329184"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F688B16-1835-4814-AADD-56D59F6C3193}">
      <dsp:nvSpPr>
        <dsp:cNvPr id="0" name=""/>
        <dsp:cNvSpPr/>
      </dsp:nvSpPr>
      <dsp:spPr>
        <a:xfrm>
          <a:off x="7560040"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2AEE768-F0E7-4D0C-992B-DDBCF4E818F4}">
      <dsp:nvSpPr>
        <dsp:cNvPr id="0" name=""/>
        <dsp:cNvSpPr/>
      </dsp:nvSpPr>
      <dsp:spPr>
        <a:xfrm>
          <a:off x="6021751" y="2930481"/>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F4BD025A-2F3B-49F7-8D90-97EE6CC013BF}">
      <dsp:nvSpPr>
        <dsp:cNvPr id="0" name=""/>
        <dsp:cNvSpPr/>
      </dsp:nvSpPr>
      <dsp:spPr>
        <a:xfrm>
          <a:off x="3714317" y="4095735"/>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918D627-7776-445B-8BED-33F2381E1AA1}">
      <dsp:nvSpPr>
        <dsp:cNvPr id="0" name=""/>
        <dsp:cNvSpPr/>
      </dsp:nvSpPr>
      <dsp:spPr>
        <a:xfrm>
          <a:off x="3714317"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E46F4B7-3291-441C-81C9-466B7902C8B2}">
      <dsp:nvSpPr>
        <dsp:cNvPr id="0" name=""/>
        <dsp:cNvSpPr/>
      </dsp:nvSpPr>
      <dsp:spPr>
        <a:xfrm>
          <a:off x="2945172"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13456E5-1F2C-444E-B462-C6035F7CEB4F}">
      <dsp:nvSpPr>
        <dsp:cNvPr id="0" name=""/>
        <dsp:cNvSpPr/>
      </dsp:nvSpPr>
      <dsp:spPr>
        <a:xfrm>
          <a:off x="1406883" y="4095735"/>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920C41B1-8015-4A5A-A007-65CD167B3DEA}">
      <dsp:nvSpPr>
        <dsp:cNvPr id="0" name=""/>
        <dsp:cNvSpPr/>
      </dsp:nvSpPr>
      <dsp:spPr>
        <a:xfrm>
          <a:off x="3714317" y="2930481"/>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7DBBDE9-7D15-45CF-BD87-6477C46E26E9}">
      <dsp:nvSpPr>
        <dsp:cNvPr id="0" name=""/>
        <dsp:cNvSpPr/>
      </dsp:nvSpPr>
      <dsp:spPr>
        <a:xfrm>
          <a:off x="3714317" y="1765227"/>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66D5435-D748-4DF6-A4C3-ACCB88F2C59C}">
      <dsp:nvSpPr>
        <dsp:cNvPr id="0" name=""/>
        <dsp:cNvSpPr/>
      </dsp:nvSpPr>
      <dsp:spPr>
        <a:xfrm>
          <a:off x="1406883" y="2930481"/>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40192C8-4F5F-4C8C-AF2F-6C849059EDB1}">
      <dsp:nvSpPr>
        <dsp:cNvPr id="0" name=""/>
        <dsp:cNvSpPr/>
      </dsp:nvSpPr>
      <dsp:spPr>
        <a:xfrm>
          <a:off x="637739" y="2930481"/>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F995438-FA18-43F8-8243-FCFA637D0335}">
      <dsp:nvSpPr>
        <dsp:cNvPr id="0" name=""/>
        <dsp:cNvSpPr/>
      </dsp:nvSpPr>
      <dsp:spPr>
        <a:xfrm>
          <a:off x="1406883" y="1765227"/>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05B46CD0-F66F-40BB-B9EC-8A98CEC7D0B3}">
      <dsp:nvSpPr>
        <dsp:cNvPr id="0" name=""/>
        <dsp:cNvSpPr/>
      </dsp:nvSpPr>
      <dsp:spPr>
        <a:xfrm>
          <a:off x="3085017" y="966016"/>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BD48720C-1303-497F-9E90-5B46FC8B9A91}">
      <dsp:nvSpPr>
        <dsp:cNvPr id="0" name=""/>
        <dsp:cNvSpPr/>
      </dsp:nvSpPr>
      <dsp:spPr>
        <a:xfrm>
          <a:off x="3224861" y="1098868"/>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Structures de données</a:t>
          </a:r>
        </a:p>
      </dsp:txBody>
      <dsp:txXfrm>
        <a:off x="3248269" y="1122276"/>
        <a:ext cx="1211784" cy="752395"/>
      </dsp:txXfrm>
    </dsp:sp>
    <dsp:sp modelId="{9F7DC5EB-5959-47CA-9CCA-AA931974D318}">
      <dsp:nvSpPr>
        <dsp:cNvPr id="0" name=""/>
        <dsp:cNvSpPr/>
      </dsp:nvSpPr>
      <dsp:spPr>
        <a:xfrm>
          <a:off x="777583" y="2131270"/>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62F20CA2-7782-4611-A040-71A12CD1CCF9}">
      <dsp:nvSpPr>
        <dsp:cNvPr id="0" name=""/>
        <dsp:cNvSpPr/>
      </dsp:nvSpPr>
      <dsp:spPr>
        <a:xfrm>
          <a:off x="917427"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primitive</a:t>
          </a:r>
        </a:p>
      </dsp:txBody>
      <dsp:txXfrm>
        <a:off x="940835" y="2287530"/>
        <a:ext cx="1211784" cy="752395"/>
      </dsp:txXfrm>
    </dsp:sp>
    <dsp:sp modelId="{AFCE9FF7-FF25-4BA3-8A1E-3CB32F9CCAFB}">
      <dsp:nvSpPr>
        <dsp:cNvPr id="0" name=""/>
        <dsp:cNvSpPr/>
      </dsp:nvSpPr>
      <dsp:spPr>
        <a:xfrm>
          <a:off x="843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3421CABB-AD06-49E6-A274-50F8FAD5F896}">
      <dsp:nvSpPr>
        <dsp:cNvPr id="0" name=""/>
        <dsp:cNvSpPr/>
      </dsp:nvSpPr>
      <dsp:spPr>
        <a:xfrm>
          <a:off x="148283"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Entiers, Réel..</a:t>
          </a:r>
          <a:r>
            <a:rPr lang="fr-FR" sz="1200" kern="1200" dirty="0" err="1"/>
            <a:t>etc</a:t>
          </a:r>
          <a:endParaRPr lang="fr-FR" sz="1200" kern="1200" dirty="0"/>
        </a:p>
      </dsp:txBody>
      <dsp:txXfrm>
        <a:off x="171691" y="3452784"/>
        <a:ext cx="1211784" cy="752395"/>
      </dsp:txXfrm>
    </dsp:sp>
    <dsp:sp modelId="{9F46CD5F-1E74-4D11-B71B-7F089D88A96C}">
      <dsp:nvSpPr>
        <dsp:cNvPr id="0" name=""/>
        <dsp:cNvSpPr/>
      </dsp:nvSpPr>
      <dsp:spPr>
        <a:xfrm>
          <a:off x="154672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5322E8D4-5F57-4CFF-AE3F-530817E416E8}">
      <dsp:nvSpPr>
        <dsp:cNvPr id="0" name=""/>
        <dsp:cNvSpPr/>
      </dsp:nvSpPr>
      <dsp:spPr>
        <a:xfrm>
          <a:off x="1686572"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Caractères</a:t>
          </a:r>
        </a:p>
      </dsp:txBody>
      <dsp:txXfrm>
        <a:off x="1709980" y="3452784"/>
        <a:ext cx="1211784" cy="752395"/>
      </dsp:txXfrm>
    </dsp:sp>
    <dsp:sp modelId="{187B7DDB-3369-4AF9-8A08-B238D5F0ECE5}">
      <dsp:nvSpPr>
        <dsp:cNvPr id="0" name=""/>
        <dsp:cNvSpPr/>
      </dsp:nvSpPr>
      <dsp:spPr>
        <a:xfrm>
          <a:off x="5392451" y="2131270"/>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3655F4F5-04CB-4D97-A509-62C2EDB18908}">
      <dsp:nvSpPr>
        <dsp:cNvPr id="0" name=""/>
        <dsp:cNvSpPr/>
      </dsp:nvSpPr>
      <dsp:spPr>
        <a:xfrm>
          <a:off x="5532295"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non-primitive</a:t>
          </a:r>
        </a:p>
      </dsp:txBody>
      <dsp:txXfrm>
        <a:off x="5555703" y="2287530"/>
        <a:ext cx="1211784" cy="752395"/>
      </dsp:txXfrm>
    </dsp:sp>
    <dsp:sp modelId="{92C551C3-CF8B-4330-A4B0-0F5FDC02CAA4}">
      <dsp:nvSpPr>
        <dsp:cNvPr id="0" name=""/>
        <dsp:cNvSpPr/>
      </dsp:nvSpPr>
      <dsp:spPr>
        <a:xfrm>
          <a:off x="3085017" y="3296524"/>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E37CEFF6-D972-4A84-BB54-B57712FBD98F}">
      <dsp:nvSpPr>
        <dsp:cNvPr id="0" name=""/>
        <dsp:cNvSpPr/>
      </dsp:nvSpPr>
      <dsp:spPr>
        <a:xfrm>
          <a:off x="3224861"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Linéaires : stocké dans un ordre linéaire ou séquentiel</a:t>
          </a:r>
        </a:p>
      </dsp:txBody>
      <dsp:txXfrm>
        <a:off x="3248269" y="3452784"/>
        <a:ext cx="1211784" cy="752395"/>
      </dsp:txXfrm>
    </dsp:sp>
    <dsp:sp modelId="{4EAE465B-12C9-4B1B-B9BC-E64287241C40}">
      <dsp:nvSpPr>
        <dsp:cNvPr id="0" name=""/>
        <dsp:cNvSpPr/>
      </dsp:nvSpPr>
      <dsp:spPr>
        <a:xfrm>
          <a:off x="777583"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CB9BCE26-C66B-4703-86DE-2742B4A33081}">
      <dsp:nvSpPr>
        <dsp:cNvPr id="0" name=""/>
        <dsp:cNvSpPr/>
      </dsp:nvSpPr>
      <dsp:spPr>
        <a:xfrm>
          <a:off x="91742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Tableaux</a:t>
          </a:r>
        </a:p>
      </dsp:txBody>
      <dsp:txXfrm>
        <a:off x="940835" y="4618038"/>
        <a:ext cx="1211784" cy="752395"/>
      </dsp:txXfrm>
    </dsp:sp>
    <dsp:sp modelId="{3E442EA3-C309-4B3B-B9D3-BF3713F5A784}">
      <dsp:nvSpPr>
        <dsp:cNvPr id="0" name=""/>
        <dsp:cNvSpPr/>
      </dsp:nvSpPr>
      <dsp: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94712A2D-4EBA-4D15-8FF3-7393E070CE18}">
      <dsp:nvSpPr>
        <dsp:cNvPr id="0" name=""/>
        <dsp:cNvSpPr/>
      </dsp:nvSpPr>
      <dsp:spPr>
        <a:xfrm>
          <a:off x="245571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Liste chaînée</a:t>
          </a:r>
        </a:p>
      </dsp:txBody>
      <dsp:txXfrm>
        <a:off x="2479125" y="4618038"/>
        <a:ext cx="1211784" cy="752395"/>
      </dsp:txXfrm>
    </dsp:sp>
    <dsp:sp modelId="{F7385B10-87B1-43E7-9EE0-6ED26D4AF5BB}">
      <dsp:nvSpPr>
        <dsp:cNvPr id="0" name=""/>
        <dsp:cNvSpPr/>
      </dsp:nvSpPr>
      <dsp:spPr>
        <a:xfrm>
          <a:off x="3854161" y="4461778"/>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266C977B-905B-4969-B524-1F2E385E5916}">
      <dsp:nvSpPr>
        <dsp:cNvPr id="0" name=""/>
        <dsp:cNvSpPr/>
      </dsp:nvSpPr>
      <dsp:spPr>
        <a:xfrm>
          <a:off x="3994006"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Pile</a:t>
          </a:r>
        </a:p>
      </dsp:txBody>
      <dsp:txXfrm>
        <a:off x="4017414" y="4618038"/>
        <a:ext cx="1211784" cy="752395"/>
      </dsp:txXfrm>
    </dsp:sp>
    <dsp:sp modelId="{F8106DB5-1792-4D64-8BF8-73A556654789}">
      <dsp:nvSpPr>
        <dsp:cNvPr id="0" name=""/>
        <dsp:cNvSpPr/>
      </dsp:nvSpPr>
      <dsp:spPr>
        <a:xfrm>
          <a:off x="5392451"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40753B1C-2377-482A-A5DA-4F8C4098A3F1}">
      <dsp:nvSpPr>
        <dsp:cNvPr id="0" name=""/>
        <dsp:cNvSpPr/>
      </dsp:nvSpPr>
      <dsp:spPr>
        <a:xfrm>
          <a:off x="5532295"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File</a:t>
          </a:r>
        </a:p>
      </dsp:txBody>
      <dsp:txXfrm>
        <a:off x="5555703" y="4618038"/>
        <a:ext cx="1211784" cy="752395"/>
      </dsp:txXfrm>
    </dsp:sp>
    <dsp:sp modelId="{EE848225-81FD-41BE-A309-DAEB1F31256A}">
      <dsp:nvSpPr>
        <dsp:cNvPr id="0" name=""/>
        <dsp:cNvSpPr/>
      </dsp:nvSpPr>
      <dsp:spPr>
        <a:xfrm>
          <a:off x="7699884"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4F6352C4-5A0A-4F3C-A0F1-572DDED71A08}">
      <dsp:nvSpPr>
        <dsp:cNvPr id="0" name=""/>
        <dsp:cNvSpPr/>
      </dsp:nvSpPr>
      <dsp:spPr>
        <a:xfrm>
          <a:off x="7839729"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Non-linéaires: non stocké dans un ordre séquentiel</a:t>
          </a:r>
        </a:p>
      </dsp:txBody>
      <dsp:txXfrm>
        <a:off x="7863137" y="3452784"/>
        <a:ext cx="1211784" cy="752395"/>
      </dsp:txXfrm>
    </dsp:sp>
    <dsp:sp modelId="{E2EA30EE-761E-47AA-BE10-747F1B6D3F09}">
      <dsp:nvSpPr>
        <dsp:cNvPr id="0" name=""/>
        <dsp:cNvSpPr/>
      </dsp:nvSpPr>
      <dsp:spPr>
        <a:xfrm>
          <a:off x="6930740"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A325D539-AB84-494D-9752-F47FF3371F73}">
      <dsp:nvSpPr>
        <dsp:cNvPr id="0" name=""/>
        <dsp:cNvSpPr/>
      </dsp:nvSpPr>
      <dsp:spPr>
        <a:xfrm>
          <a:off x="7070584"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Arbres</a:t>
          </a:r>
        </a:p>
      </dsp:txBody>
      <dsp:txXfrm>
        <a:off x="7093992" y="4618038"/>
        <a:ext cx="1211784" cy="752395"/>
      </dsp:txXfrm>
    </dsp:sp>
    <dsp:sp modelId="{E37DD4B6-3D6A-448B-89FE-5ECCBBA911BA}">
      <dsp:nvSpPr>
        <dsp:cNvPr id="0" name=""/>
        <dsp:cNvSpPr/>
      </dsp:nvSpPr>
      <dsp:spPr>
        <a:xfrm>
          <a:off x="8469029"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8E6860F0-BA0F-4572-84E7-7289A09DC9E7}">
      <dsp:nvSpPr>
        <dsp:cNvPr id="0" name=""/>
        <dsp:cNvSpPr/>
      </dsp:nvSpPr>
      <dsp:spPr>
        <a:xfrm>
          <a:off x="8608873"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Graphes</a:t>
          </a:r>
        </a:p>
      </dsp:txBody>
      <dsp:txXfrm>
        <a:off x="8632281" y="4618038"/>
        <a:ext cx="1211784" cy="7523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8CD833E-418A-45BA-93A0-A9E4BEDEEF7D}" type="datetimeFigureOut">
              <a:rPr lang="en-GB" smtClean="0"/>
              <a:t>07/04/2023</a:t>
            </a:fld>
            <a:endParaRPr lang="en-GB"/>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F1577D6-5A89-4579-B782-9F115D6976CC}" type="slidenum">
              <a:rPr lang="en-GB" smtClean="0"/>
              <a:t>‹#›</a:t>
            </a:fld>
            <a:endParaRPr lang="en-GB"/>
          </a:p>
        </p:txBody>
      </p:sp>
    </p:spTree>
    <p:extLst>
      <p:ext uri="{BB962C8B-B14F-4D97-AF65-F5344CB8AC3E}">
        <p14:creationId xmlns:p14="http://schemas.microsoft.com/office/powerpoint/2010/main" val="31884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ce cours, nous allons discuter des structures de données et des algorithmes communs qui servent de blocs de construction pour créer des programmes efficaces. Nous discuterons également de différentes approches de conception d'algorithmes,</a:t>
            </a:r>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a:t>
            </a:fld>
            <a:endParaRPr lang="en-GB"/>
          </a:p>
        </p:txBody>
      </p:sp>
    </p:spTree>
    <p:extLst>
      <p:ext uri="{BB962C8B-B14F-4D97-AF65-F5344CB8AC3E}">
        <p14:creationId xmlns:p14="http://schemas.microsoft.com/office/powerpoint/2010/main" val="1711638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10</a:t>
            </a:fld>
            <a:endParaRPr lang="en-GB"/>
          </a:p>
        </p:txBody>
      </p:sp>
    </p:spTree>
    <p:extLst>
      <p:ext uri="{BB962C8B-B14F-4D97-AF65-F5344CB8AC3E}">
        <p14:creationId xmlns:p14="http://schemas.microsoft.com/office/powerpoint/2010/main" val="4242636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11</a:t>
            </a:fld>
            <a:endParaRPr lang="en-GB"/>
          </a:p>
        </p:txBody>
      </p:sp>
    </p:spTree>
    <p:extLst>
      <p:ext uri="{BB962C8B-B14F-4D97-AF65-F5344CB8AC3E}">
        <p14:creationId xmlns:p14="http://schemas.microsoft.com/office/powerpoint/2010/main" val="4274829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12</a:t>
            </a:fld>
            <a:endParaRPr lang="en-GB"/>
          </a:p>
        </p:txBody>
      </p:sp>
    </p:spTree>
    <p:extLst>
      <p:ext uri="{BB962C8B-B14F-4D97-AF65-F5344CB8AC3E}">
        <p14:creationId xmlns:p14="http://schemas.microsoft.com/office/powerpoint/2010/main" val="3976058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13</a:t>
            </a:fld>
            <a:endParaRPr lang="en-GB"/>
          </a:p>
        </p:txBody>
      </p:sp>
    </p:spTree>
    <p:extLst>
      <p:ext uri="{BB962C8B-B14F-4D97-AF65-F5344CB8AC3E}">
        <p14:creationId xmlns:p14="http://schemas.microsoft.com/office/powerpoint/2010/main" val="1875349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14</a:t>
            </a:fld>
            <a:endParaRPr lang="en-GB"/>
          </a:p>
        </p:txBody>
      </p:sp>
    </p:spTree>
    <p:extLst>
      <p:ext uri="{BB962C8B-B14F-4D97-AF65-F5344CB8AC3E}">
        <p14:creationId xmlns:p14="http://schemas.microsoft.com/office/powerpoint/2010/main" val="4294403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15</a:t>
            </a:fld>
            <a:endParaRPr lang="en-GB"/>
          </a:p>
        </p:txBody>
      </p:sp>
    </p:spTree>
    <p:extLst>
      <p:ext uri="{BB962C8B-B14F-4D97-AF65-F5344CB8AC3E}">
        <p14:creationId xmlns:p14="http://schemas.microsoft.com/office/powerpoint/2010/main" val="2467587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17</a:t>
            </a:fld>
            <a:endParaRPr lang="en-GB"/>
          </a:p>
        </p:txBody>
      </p:sp>
    </p:spTree>
    <p:extLst>
      <p:ext uri="{BB962C8B-B14F-4D97-AF65-F5344CB8AC3E}">
        <p14:creationId xmlns:p14="http://schemas.microsoft.com/office/powerpoint/2010/main" val="37030894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18</a:t>
            </a:fld>
            <a:endParaRPr lang="en-GB"/>
          </a:p>
        </p:txBody>
      </p:sp>
    </p:spTree>
    <p:extLst>
      <p:ext uri="{BB962C8B-B14F-4D97-AF65-F5344CB8AC3E}">
        <p14:creationId xmlns:p14="http://schemas.microsoft.com/office/powerpoint/2010/main" val="3212780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19</a:t>
            </a:fld>
            <a:endParaRPr lang="en-GB"/>
          </a:p>
        </p:txBody>
      </p:sp>
    </p:spTree>
    <p:extLst>
      <p:ext uri="{BB962C8B-B14F-4D97-AF65-F5344CB8AC3E}">
        <p14:creationId xmlns:p14="http://schemas.microsoft.com/office/powerpoint/2010/main" val="26765926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20</a:t>
            </a:fld>
            <a:endParaRPr lang="en-GB"/>
          </a:p>
        </p:txBody>
      </p:sp>
    </p:spTree>
    <p:extLst>
      <p:ext uri="{BB962C8B-B14F-4D97-AF65-F5344CB8AC3E}">
        <p14:creationId xmlns:p14="http://schemas.microsoft.com/office/powerpoint/2010/main" val="569231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a:t>
            </a:fld>
            <a:endParaRPr lang="en-GB"/>
          </a:p>
        </p:txBody>
      </p:sp>
    </p:spTree>
    <p:extLst>
      <p:ext uri="{BB962C8B-B14F-4D97-AF65-F5344CB8AC3E}">
        <p14:creationId xmlns:p14="http://schemas.microsoft.com/office/powerpoint/2010/main" val="10814446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21</a:t>
            </a:fld>
            <a:endParaRPr lang="en-GB"/>
          </a:p>
        </p:txBody>
      </p:sp>
    </p:spTree>
    <p:extLst>
      <p:ext uri="{BB962C8B-B14F-4D97-AF65-F5344CB8AC3E}">
        <p14:creationId xmlns:p14="http://schemas.microsoft.com/office/powerpoint/2010/main" val="9993106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22</a:t>
            </a:fld>
            <a:endParaRPr lang="en-GB"/>
          </a:p>
        </p:txBody>
      </p:sp>
    </p:spTree>
    <p:extLst>
      <p:ext uri="{BB962C8B-B14F-4D97-AF65-F5344CB8AC3E}">
        <p14:creationId xmlns:p14="http://schemas.microsoft.com/office/powerpoint/2010/main" val="3028468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23</a:t>
            </a:fld>
            <a:endParaRPr lang="en-GB"/>
          </a:p>
        </p:txBody>
      </p:sp>
    </p:spTree>
    <p:extLst>
      <p:ext uri="{BB962C8B-B14F-4D97-AF65-F5344CB8AC3E}">
        <p14:creationId xmlns:p14="http://schemas.microsoft.com/office/powerpoint/2010/main" val="3159281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24</a:t>
            </a:fld>
            <a:endParaRPr lang="en-GB"/>
          </a:p>
        </p:txBody>
      </p:sp>
    </p:spTree>
    <p:extLst>
      <p:ext uri="{BB962C8B-B14F-4D97-AF65-F5344CB8AC3E}">
        <p14:creationId xmlns:p14="http://schemas.microsoft.com/office/powerpoint/2010/main" val="1202350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25</a:t>
            </a:fld>
            <a:endParaRPr lang="en-GB"/>
          </a:p>
        </p:txBody>
      </p:sp>
    </p:spTree>
    <p:extLst>
      <p:ext uri="{BB962C8B-B14F-4D97-AF65-F5344CB8AC3E}">
        <p14:creationId xmlns:p14="http://schemas.microsoft.com/office/powerpoint/2010/main" val="17524974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26</a:t>
            </a:fld>
            <a:endParaRPr lang="en-GB"/>
          </a:p>
        </p:txBody>
      </p:sp>
    </p:spTree>
    <p:extLst>
      <p:ext uri="{BB962C8B-B14F-4D97-AF65-F5344CB8AC3E}">
        <p14:creationId xmlns:p14="http://schemas.microsoft.com/office/powerpoint/2010/main" val="12906501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27</a:t>
            </a:fld>
            <a:endParaRPr lang="en-GB"/>
          </a:p>
        </p:txBody>
      </p:sp>
    </p:spTree>
    <p:extLst>
      <p:ext uri="{BB962C8B-B14F-4D97-AF65-F5344CB8AC3E}">
        <p14:creationId xmlns:p14="http://schemas.microsoft.com/office/powerpoint/2010/main" val="25368136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28</a:t>
            </a:fld>
            <a:endParaRPr lang="en-GB"/>
          </a:p>
        </p:txBody>
      </p:sp>
    </p:spTree>
    <p:extLst>
      <p:ext uri="{BB962C8B-B14F-4D97-AF65-F5344CB8AC3E}">
        <p14:creationId xmlns:p14="http://schemas.microsoft.com/office/powerpoint/2010/main" val="30791592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29</a:t>
            </a:fld>
            <a:endParaRPr lang="en-GB"/>
          </a:p>
        </p:txBody>
      </p:sp>
    </p:spTree>
    <p:extLst>
      <p:ext uri="{BB962C8B-B14F-4D97-AF65-F5344CB8AC3E}">
        <p14:creationId xmlns:p14="http://schemas.microsoft.com/office/powerpoint/2010/main" val="35207572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30</a:t>
            </a:fld>
            <a:endParaRPr lang="en-GB"/>
          </a:p>
        </p:txBody>
      </p:sp>
    </p:spTree>
    <p:extLst>
      <p:ext uri="{BB962C8B-B14F-4D97-AF65-F5344CB8AC3E}">
        <p14:creationId xmlns:p14="http://schemas.microsoft.com/office/powerpoint/2010/main" val="1674772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a:t>
            </a:fld>
            <a:endParaRPr lang="en-GB"/>
          </a:p>
        </p:txBody>
      </p:sp>
    </p:spTree>
    <p:extLst>
      <p:ext uri="{BB962C8B-B14F-4D97-AF65-F5344CB8AC3E}">
        <p14:creationId xmlns:p14="http://schemas.microsoft.com/office/powerpoint/2010/main" val="31600897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31</a:t>
            </a:fld>
            <a:endParaRPr lang="en-GB"/>
          </a:p>
        </p:txBody>
      </p:sp>
    </p:spTree>
    <p:extLst>
      <p:ext uri="{BB962C8B-B14F-4D97-AF65-F5344CB8AC3E}">
        <p14:creationId xmlns:p14="http://schemas.microsoft.com/office/powerpoint/2010/main" val="41451793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32</a:t>
            </a:fld>
            <a:endParaRPr lang="en-GB"/>
          </a:p>
        </p:txBody>
      </p:sp>
    </p:spTree>
    <p:extLst>
      <p:ext uri="{BB962C8B-B14F-4D97-AF65-F5344CB8AC3E}">
        <p14:creationId xmlns:p14="http://schemas.microsoft.com/office/powerpoint/2010/main" val="26988525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33</a:t>
            </a:fld>
            <a:endParaRPr lang="en-GB"/>
          </a:p>
        </p:txBody>
      </p:sp>
    </p:spTree>
    <p:extLst>
      <p:ext uri="{BB962C8B-B14F-4D97-AF65-F5344CB8AC3E}">
        <p14:creationId xmlns:p14="http://schemas.microsoft.com/office/powerpoint/2010/main" val="24306888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34</a:t>
            </a:fld>
            <a:endParaRPr lang="en-GB"/>
          </a:p>
        </p:txBody>
      </p:sp>
    </p:spTree>
    <p:extLst>
      <p:ext uri="{BB962C8B-B14F-4D97-AF65-F5344CB8AC3E}">
        <p14:creationId xmlns:p14="http://schemas.microsoft.com/office/powerpoint/2010/main" val="23950346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35</a:t>
            </a:fld>
            <a:endParaRPr lang="en-GB"/>
          </a:p>
        </p:txBody>
      </p:sp>
    </p:spTree>
    <p:extLst>
      <p:ext uri="{BB962C8B-B14F-4D97-AF65-F5344CB8AC3E}">
        <p14:creationId xmlns:p14="http://schemas.microsoft.com/office/powerpoint/2010/main" val="33978629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36</a:t>
            </a:fld>
            <a:endParaRPr lang="en-GB"/>
          </a:p>
        </p:txBody>
      </p:sp>
    </p:spTree>
    <p:extLst>
      <p:ext uri="{BB962C8B-B14F-4D97-AF65-F5344CB8AC3E}">
        <p14:creationId xmlns:p14="http://schemas.microsoft.com/office/powerpoint/2010/main" val="30311922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37</a:t>
            </a:fld>
            <a:endParaRPr lang="en-GB"/>
          </a:p>
        </p:txBody>
      </p:sp>
    </p:spTree>
    <p:extLst>
      <p:ext uri="{BB962C8B-B14F-4D97-AF65-F5344CB8AC3E}">
        <p14:creationId xmlns:p14="http://schemas.microsoft.com/office/powerpoint/2010/main" val="14734712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38</a:t>
            </a:fld>
            <a:endParaRPr lang="en-GB"/>
          </a:p>
        </p:txBody>
      </p:sp>
    </p:spTree>
    <p:extLst>
      <p:ext uri="{BB962C8B-B14F-4D97-AF65-F5344CB8AC3E}">
        <p14:creationId xmlns:p14="http://schemas.microsoft.com/office/powerpoint/2010/main" val="20854467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39</a:t>
            </a:fld>
            <a:endParaRPr lang="en-GB"/>
          </a:p>
        </p:txBody>
      </p:sp>
    </p:spTree>
    <p:extLst>
      <p:ext uri="{BB962C8B-B14F-4D97-AF65-F5344CB8AC3E}">
        <p14:creationId xmlns:p14="http://schemas.microsoft.com/office/powerpoint/2010/main" val="26716187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40</a:t>
            </a:fld>
            <a:endParaRPr lang="en-GB"/>
          </a:p>
        </p:txBody>
      </p:sp>
    </p:spTree>
    <p:extLst>
      <p:ext uri="{BB962C8B-B14F-4D97-AF65-F5344CB8AC3E}">
        <p14:creationId xmlns:p14="http://schemas.microsoft.com/office/powerpoint/2010/main" val="2437382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a:t>
            </a:fld>
            <a:endParaRPr lang="en-GB"/>
          </a:p>
        </p:txBody>
      </p:sp>
    </p:spTree>
    <p:extLst>
      <p:ext uri="{BB962C8B-B14F-4D97-AF65-F5344CB8AC3E}">
        <p14:creationId xmlns:p14="http://schemas.microsoft.com/office/powerpoint/2010/main" val="23069584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41</a:t>
            </a:fld>
            <a:endParaRPr lang="en-GB"/>
          </a:p>
        </p:txBody>
      </p:sp>
    </p:spTree>
    <p:extLst>
      <p:ext uri="{BB962C8B-B14F-4D97-AF65-F5344CB8AC3E}">
        <p14:creationId xmlns:p14="http://schemas.microsoft.com/office/powerpoint/2010/main" val="6116032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42</a:t>
            </a:fld>
            <a:endParaRPr lang="en-GB"/>
          </a:p>
        </p:txBody>
      </p:sp>
    </p:spTree>
    <p:extLst>
      <p:ext uri="{BB962C8B-B14F-4D97-AF65-F5344CB8AC3E}">
        <p14:creationId xmlns:p14="http://schemas.microsoft.com/office/powerpoint/2010/main" val="24937069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43</a:t>
            </a:fld>
            <a:endParaRPr lang="en-GB"/>
          </a:p>
        </p:txBody>
      </p:sp>
    </p:spTree>
    <p:extLst>
      <p:ext uri="{BB962C8B-B14F-4D97-AF65-F5344CB8AC3E}">
        <p14:creationId xmlns:p14="http://schemas.microsoft.com/office/powerpoint/2010/main" val="30086887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44</a:t>
            </a:fld>
            <a:endParaRPr lang="en-GB"/>
          </a:p>
        </p:txBody>
      </p:sp>
    </p:spTree>
    <p:extLst>
      <p:ext uri="{BB962C8B-B14F-4D97-AF65-F5344CB8AC3E}">
        <p14:creationId xmlns:p14="http://schemas.microsoft.com/office/powerpoint/2010/main" val="19292041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45</a:t>
            </a:fld>
            <a:endParaRPr lang="en-GB"/>
          </a:p>
        </p:txBody>
      </p:sp>
    </p:spTree>
    <p:extLst>
      <p:ext uri="{BB962C8B-B14F-4D97-AF65-F5344CB8AC3E}">
        <p14:creationId xmlns:p14="http://schemas.microsoft.com/office/powerpoint/2010/main" val="3441092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5</a:t>
            </a:fld>
            <a:endParaRPr lang="en-GB"/>
          </a:p>
        </p:txBody>
      </p:sp>
    </p:spTree>
    <p:extLst>
      <p:ext uri="{BB962C8B-B14F-4D97-AF65-F5344CB8AC3E}">
        <p14:creationId xmlns:p14="http://schemas.microsoft.com/office/powerpoint/2010/main" val="3248664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6</a:t>
            </a:fld>
            <a:endParaRPr lang="en-GB"/>
          </a:p>
        </p:txBody>
      </p:sp>
    </p:spTree>
    <p:extLst>
      <p:ext uri="{BB962C8B-B14F-4D97-AF65-F5344CB8AC3E}">
        <p14:creationId xmlns:p14="http://schemas.microsoft.com/office/powerpoint/2010/main" val="1036152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7</a:t>
            </a:fld>
            <a:endParaRPr lang="en-GB"/>
          </a:p>
        </p:txBody>
      </p:sp>
    </p:spTree>
    <p:extLst>
      <p:ext uri="{BB962C8B-B14F-4D97-AF65-F5344CB8AC3E}">
        <p14:creationId xmlns:p14="http://schemas.microsoft.com/office/powerpoint/2010/main" val="108958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8</a:t>
            </a:fld>
            <a:endParaRPr lang="en-GB"/>
          </a:p>
        </p:txBody>
      </p:sp>
    </p:spTree>
    <p:extLst>
      <p:ext uri="{BB962C8B-B14F-4D97-AF65-F5344CB8AC3E}">
        <p14:creationId xmlns:p14="http://schemas.microsoft.com/office/powerpoint/2010/main" val="3566446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9</a:t>
            </a:fld>
            <a:endParaRPr lang="en-GB"/>
          </a:p>
        </p:txBody>
      </p:sp>
    </p:spTree>
    <p:extLst>
      <p:ext uri="{BB962C8B-B14F-4D97-AF65-F5344CB8AC3E}">
        <p14:creationId xmlns:p14="http://schemas.microsoft.com/office/powerpoint/2010/main" val="2279049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4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0"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2"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4"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3"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4"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5"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7"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8"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9"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1"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2"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7"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9"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0"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1"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2"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3"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4"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7"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9"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1"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2"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6"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7"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8"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0"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1"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2"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6"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8"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9"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1"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2"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3"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4"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6"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7"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8"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9"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0"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1"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8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g"/><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jp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jp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3.jpg"/><Relationship Id="rId2" Type="http://schemas.openxmlformats.org/officeDocument/2006/relationships/slideLayout" Target="../slideLayouts/slideLayout38.xml"/><Relationship Id="rId16" Type="http://schemas.openxmlformats.org/officeDocument/2006/relationships/image" Target="../media/image4.jp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PlaceHolder 1"/>
          <p:cNvSpPr>
            <a:spLocks noGrp="1"/>
          </p:cNvSpPr>
          <p:nvPr>
            <p:ph type="title"/>
          </p:nvPr>
        </p:nvSpPr>
        <p:spPr>
          <a:xfrm>
            <a:off x="57636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5" name="PlaceHolder 2"/>
          <p:cNvSpPr>
            <a:spLocks noGrp="1"/>
          </p:cNvSpPr>
          <p:nvPr>
            <p:ph type="body"/>
          </p:nvPr>
        </p:nvSpPr>
        <p:spPr>
          <a:xfrm>
            <a:off x="57600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2" name="PlaceHolder 3"/>
          <p:cNvSpPr>
            <a:spLocks noGrp="1"/>
          </p:cNvSpPr>
          <p:nvPr>
            <p:ph type="dt"/>
          </p:nvPr>
        </p:nvSpPr>
        <p:spPr>
          <a:xfrm>
            <a:off x="298800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3" name="PlaceHolder 4"/>
          <p:cNvSpPr>
            <a:spLocks noGrp="1"/>
          </p:cNvSpPr>
          <p:nvPr>
            <p:ph type="ftr"/>
          </p:nvPr>
        </p:nvSpPr>
        <p:spPr>
          <a:xfrm>
            <a:off x="402336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4" name="PlaceHolder 5"/>
          <p:cNvSpPr>
            <a:spLocks noGrp="1"/>
          </p:cNvSpPr>
          <p:nvPr>
            <p:ph type="sldNum"/>
          </p:nvPr>
        </p:nvSpPr>
        <p:spPr>
          <a:xfrm>
            <a:off x="6003360" y="6863760"/>
            <a:ext cx="2348280" cy="520920"/>
          </a:xfrm>
          <a:prstGeom prst="rect">
            <a:avLst/>
          </a:prstGeom>
        </p:spPr>
        <p:txBody>
          <a:bodyPr lIns="0" tIns="0" rIns="0" bIns="0">
            <a:noAutofit/>
          </a:bodyPr>
          <a:lstStyle/>
          <a:p>
            <a:pPr algn="r"/>
            <a:fld id="{94997200-B0A1-4298-ACAF-7C3CCD9A870B}" type="slidenum">
              <a:rPr lang="en-GB" sz="1400" b="0" strike="noStrike" spc="-1">
                <a:latin typeface="Times New Roman"/>
              </a:rPr>
              <a:t>‹#›</a:t>
            </a:fld>
            <a:endParaRPr lang="en-GB" sz="1400" b="0" strike="noStrike" spc="-1">
              <a:latin typeface="Times New Roman"/>
            </a:endParaRPr>
          </a:p>
        </p:txBody>
      </p:sp>
      <p:sp>
        <p:nvSpPr>
          <p:cNvPr id="5" name="Line 6"/>
          <p:cNvSpPr/>
          <p:nvPr/>
        </p:nvSpPr>
        <p:spPr>
          <a:xfrm flipH="1">
            <a:off x="50400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8" name="Line 7"/>
          <p:cNvSpPr/>
          <p:nvPr/>
        </p:nvSpPr>
        <p:spPr>
          <a:xfrm flipV="1">
            <a:off x="292428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9" name="TextShape 8"/>
          <p:cNvSpPr txBox="1"/>
          <p:nvPr/>
        </p:nvSpPr>
        <p:spPr>
          <a:xfrm>
            <a:off x="3096000" y="1919880"/>
            <a:ext cx="6768000" cy="649080"/>
          </a:xfrm>
          <a:prstGeom prst="rect">
            <a:avLst/>
          </a:prstGeom>
          <a:noFill/>
          <a:ln>
            <a:noFill/>
          </a:ln>
        </p:spPr>
        <p:txBody>
          <a:bodyPr lIns="90000" tIns="45000" rIns="90000" bIns="45000">
            <a:noAutofit/>
          </a:bodyPr>
          <a:lstStyle/>
          <a:p>
            <a:r>
              <a:rPr lang="en-GB" sz="2800" b="0" strike="noStrike" spc="-1">
                <a:solidFill>
                  <a:srgbClr val="666666"/>
                </a:solidFill>
                <a:latin typeface="Arial"/>
              </a:rPr>
              <a:t>Cours title</a:t>
            </a:r>
            <a:endParaRPr lang="en-GB" sz="2800" b="0" strike="noStrike" spc="-1">
              <a:latin typeface="Arial"/>
            </a:endParaRPr>
          </a:p>
        </p:txBody>
      </p:sp>
      <p:sp>
        <p:nvSpPr>
          <p:cNvPr id="10" name="TextShape 9"/>
          <p:cNvSpPr txBox="1"/>
          <p:nvPr/>
        </p:nvSpPr>
        <p:spPr>
          <a:xfrm>
            <a:off x="3492000" y="2736000"/>
            <a:ext cx="3420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Cours sub-title</a:t>
            </a:r>
            <a:endParaRPr lang="en-GB" sz="2000" b="0" strike="noStrike" spc="-1">
              <a:latin typeface="Arial"/>
            </a:endParaRPr>
          </a:p>
        </p:txBody>
      </p:sp>
      <p:sp>
        <p:nvSpPr>
          <p:cNvPr id="11" name="Line 10"/>
          <p:cNvSpPr/>
          <p:nvPr/>
        </p:nvSpPr>
        <p:spPr>
          <a:xfrm flipV="1">
            <a:off x="50400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2" name="TextShape 11"/>
          <p:cNvSpPr txBox="1"/>
          <p:nvPr/>
        </p:nvSpPr>
        <p:spPr>
          <a:xfrm rot="16200600">
            <a:off x="-179028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 cursus etc.. </a:t>
            </a:r>
          </a:p>
        </p:txBody>
      </p:sp>
      <p:sp>
        <p:nvSpPr>
          <p:cNvPr id="13" name="TextShape 12"/>
          <p:cNvSpPr txBox="1"/>
          <p:nvPr/>
        </p:nvSpPr>
        <p:spPr>
          <a:xfrm>
            <a:off x="6480000" y="3791880"/>
            <a:ext cx="3384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Instructor name</a:t>
            </a:r>
            <a:endParaRPr lang="en-GB" sz="2000" b="0" strike="noStrike" spc="-1">
              <a:latin typeface="Arial"/>
            </a:endParaRPr>
          </a:p>
        </p:txBody>
      </p:sp>
      <p:pic>
        <p:nvPicPr>
          <p:cNvPr id="16" name="Image 15">
            <a:extLst>
              <a:ext uri="{FF2B5EF4-FFF2-40B4-BE49-F238E27FC236}">
                <a16:creationId xmlns:a16="http://schemas.microsoft.com/office/drawing/2014/main" id="{A1CFFCE3-9B73-4EB4-8BC5-DFCECB6AA6B7}"/>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pic>
        <p:nvPicPr>
          <p:cNvPr id="17" name="Image 16">
            <a:extLst>
              <a:ext uri="{FF2B5EF4-FFF2-40B4-BE49-F238E27FC236}">
                <a16:creationId xmlns:a16="http://schemas.microsoft.com/office/drawing/2014/main" id="{3A214621-345E-413C-B802-03659A64F41D}"/>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Click to edit the title text format</a:t>
            </a:r>
          </a:p>
        </p:txBody>
      </p:sp>
      <p:sp>
        <p:nvSpPr>
          <p:cNvPr id="51" name="PlaceHolder 2"/>
          <p:cNvSpPr>
            <a:spLocks noGrp="1"/>
          </p:cNvSpPr>
          <p:nvPr>
            <p:ph type="body"/>
          </p:nvPr>
        </p:nvSpPr>
        <p:spPr>
          <a:xfrm>
            <a:off x="504000" y="1152000"/>
            <a:ext cx="9071640" cy="5663880"/>
          </a:xfrm>
          <a:prstGeom prst="rect">
            <a:avLst/>
          </a:prstGeom>
        </p:spPr>
        <p:txBody>
          <a:bodyPr lIns="0" tIns="0" rIns="0" bIns="0">
            <a:normAutofit/>
          </a:bodyPr>
          <a:lstStyle/>
          <a:p>
            <a:pPr marL="432000" indent="-324000">
              <a:spcBef>
                <a:spcPts val="938"/>
              </a:spcBef>
              <a:buSzPct val="100000"/>
              <a:buBlip>
                <a:blip r:embed="rId14"/>
              </a:buBlip>
            </a:pPr>
            <a:r>
              <a:rPr lang="en-GB" sz="2670" b="0" strike="noStrike" spc="-1">
                <a:solidFill>
                  <a:srgbClr val="000000"/>
                </a:solidFill>
                <a:latin typeface="Arial"/>
              </a:rPr>
              <a:t>Click to edit the outline text format</a:t>
            </a:r>
          </a:p>
          <a:p>
            <a:pPr marL="864000" lvl="1" indent="-324000">
              <a:spcBef>
                <a:spcPts val="1508"/>
              </a:spcBef>
              <a:buClr>
                <a:srgbClr val="000000"/>
              </a:buClr>
              <a:buSzPct val="45000"/>
              <a:buFont typeface="Wingdings" charset="2"/>
              <a:buChar char=""/>
            </a:pPr>
            <a:r>
              <a:rPr lang="en-GB" sz="2400" b="0" strike="noStrike" spc="-1">
                <a:solidFill>
                  <a:srgbClr val="000000"/>
                </a:solidFill>
                <a:latin typeface="Arial"/>
              </a:rPr>
              <a:t>Second Outline Level</a:t>
            </a:r>
          </a:p>
          <a:p>
            <a:pPr marL="1296000" lvl="2" indent="-288000">
              <a:spcBef>
                <a:spcPts val="1134"/>
              </a:spcBef>
              <a:buClr>
                <a:srgbClr val="000000"/>
              </a:buClr>
              <a:buSzPct val="45000"/>
              <a:buFont typeface="Wingdings" charset="2"/>
              <a:buChar char=""/>
            </a:pPr>
            <a:r>
              <a:rPr lang="en-GB" sz="2130" b="0" strike="noStrike" spc="-1">
                <a:solidFill>
                  <a:srgbClr val="000000"/>
                </a:solidFill>
                <a:latin typeface="Arial"/>
              </a:rPr>
              <a:t>Third Outline Level</a:t>
            </a:r>
          </a:p>
          <a:p>
            <a:pPr marL="1728000" lvl="3" indent="-216000">
              <a:spcBef>
                <a:spcPts val="754"/>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377"/>
              </a:spcBef>
              <a:buClr>
                <a:srgbClr val="000000"/>
              </a:buClr>
              <a:buSzPct val="45000"/>
              <a:buFont typeface="Wingdings" charset="2"/>
              <a:buChar char=""/>
            </a:pPr>
            <a:r>
              <a:rPr lang="en-GB" sz="1870" b="0" strike="noStrike" spc="-1">
                <a:solidFill>
                  <a:srgbClr val="000000"/>
                </a:solidFill>
                <a:latin typeface="Arial"/>
              </a:rPr>
              <a:t>Fifth Outline Level</a:t>
            </a:r>
          </a:p>
          <a:p>
            <a:pPr marL="2592000" lvl="5" indent="-216000">
              <a:spcBef>
                <a:spcPts val="377"/>
              </a:spcBef>
              <a:buClr>
                <a:srgbClr val="000000"/>
              </a:buClr>
              <a:buSzPct val="45000"/>
              <a:buFont typeface="Wingdings" charset="2"/>
              <a:buChar char=""/>
            </a:pPr>
            <a:r>
              <a:rPr lang="en-GB" sz="1740" b="0" strike="noStrike" spc="-1">
                <a:solidFill>
                  <a:srgbClr val="000000"/>
                </a:solidFill>
                <a:latin typeface="Arial"/>
              </a:rPr>
              <a:t>Sixth Outline Level</a:t>
            </a:r>
          </a:p>
          <a:p>
            <a:pPr marL="3024000" lvl="6" indent="-216000">
              <a:spcBef>
                <a:spcPts val="377"/>
              </a:spcBef>
              <a:buClr>
                <a:srgbClr val="000000"/>
              </a:buClr>
              <a:buSzPct val="45000"/>
              <a:buFont typeface="Wingdings" charset="2"/>
              <a:buChar char=""/>
            </a:pPr>
            <a:r>
              <a:rPr lang="en-GB" sz="1600" b="0" strike="noStrike" spc="-1">
                <a:solidFill>
                  <a:srgbClr val="000000"/>
                </a:solidFill>
                <a:latin typeface="Arial"/>
              </a:rPr>
              <a:t>Seventh Outline Level</a:t>
            </a:r>
          </a:p>
        </p:txBody>
      </p:sp>
      <p:sp>
        <p:nvSpPr>
          <p:cNvPr id="52" name="Line 3"/>
          <p:cNvSpPr/>
          <p:nvPr/>
        </p:nvSpPr>
        <p:spPr>
          <a:xfrm flipV="1">
            <a:off x="476280" y="100800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56" name="TextShape 6"/>
          <p:cNvSpPr txBox="1"/>
          <p:nvPr/>
        </p:nvSpPr>
        <p:spPr>
          <a:xfrm>
            <a:off x="6003720" y="6864480"/>
            <a:ext cx="2348280" cy="520920"/>
          </a:xfrm>
          <a:prstGeom prst="rect">
            <a:avLst/>
          </a:prstGeom>
          <a:noFill/>
          <a:ln>
            <a:noFill/>
          </a:ln>
        </p:spPr>
        <p:txBody>
          <a:bodyPr lIns="90000" tIns="45000" rIns="90000" bIns="45000">
            <a:noAutofit/>
          </a:bodyPr>
          <a:lstStyle/>
          <a:p>
            <a:pPr algn="r"/>
            <a:fld id="{951B3ACC-807C-47ED-95C1-612D1C2E504A}" type="slidenum">
              <a:rPr lang="en-GB" sz="1400" b="0" strike="noStrike" spc="-1">
                <a:latin typeface="Arial"/>
              </a:rPr>
              <a:t>‹#›</a:t>
            </a:fld>
            <a:endParaRPr lang="en-GB" sz="1400" b="0" strike="noStrike" spc="-1">
              <a:latin typeface="Arial"/>
            </a:endParaRPr>
          </a:p>
        </p:txBody>
      </p:sp>
      <p:sp>
        <p:nvSpPr>
          <p:cNvPr id="58" name="Line 7"/>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pic>
        <p:nvPicPr>
          <p:cNvPr id="10" name="Image 9">
            <a:extLst>
              <a:ext uri="{FF2B5EF4-FFF2-40B4-BE49-F238E27FC236}">
                <a16:creationId xmlns:a16="http://schemas.microsoft.com/office/drawing/2014/main" id="{B131E32A-3D2C-4C81-AD5A-76C8753E5F1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1" name="Image 10">
            <a:extLst>
              <a:ext uri="{FF2B5EF4-FFF2-40B4-BE49-F238E27FC236}">
                <a16:creationId xmlns:a16="http://schemas.microsoft.com/office/drawing/2014/main" id="{43274CF0-60B7-4EAD-A53A-35537DEFED90}"/>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5252400"/>
            <a:ext cx="9180000" cy="220680"/>
          </a:xfrm>
          <a:prstGeom prst="rect">
            <a:avLst/>
          </a:prstGeom>
        </p:spPr>
        <p:txBody>
          <a:bodyPr lIns="0" tIns="0" rIns="0" bIns="0" anchor="ctr">
            <a:noAutofit/>
          </a:bodyPr>
          <a:lstStyle/>
          <a:p>
            <a:r>
              <a:rPr lang="en-GB" sz="3200" b="0" strike="noStrike" cap="small" spc="-1">
                <a:solidFill>
                  <a:srgbClr val="4C4C4C"/>
                </a:solidFill>
                <a:latin typeface="Arial"/>
              </a:rPr>
              <a:t>Cliquez pour éditer le format du texte-titre</a:t>
            </a:r>
          </a:p>
        </p:txBody>
      </p:sp>
      <p:sp>
        <p:nvSpPr>
          <p:cNvPr id="96" name="PlaceHolder 2"/>
          <p:cNvSpPr>
            <a:spLocks noGrp="1"/>
          </p:cNvSpPr>
          <p:nvPr>
            <p:ph type="body"/>
          </p:nvPr>
        </p:nvSpPr>
        <p:spPr>
          <a:xfrm>
            <a:off x="504000" y="5567760"/>
            <a:ext cx="9071640" cy="585000"/>
          </a:xfrm>
          <a:prstGeom prst="rect">
            <a:avLst/>
          </a:prstGeom>
        </p:spPr>
        <p:txBody>
          <a:bodyPr lIns="0" tIns="0" rIns="0" bIns="0">
            <a:normAutofit fontScale="10000"/>
          </a:bodyPr>
          <a:lstStyle/>
          <a:p>
            <a:pPr marL="432000" indent="-324000">
              <a:spcBef>
                <a:spcPts val="1888"/>
              </a:spcBef>
              <a:buClr>
                <a:srgbClr val="000000"/>
              </a:buClr>
              <a:buSzPct val="45000"/>
              <a:buFont typeface="Wingdings" charset="2"/>
              <a:buChar char=""/>
            </a:pPr>
            <a:r>
              <a:rPr lang="en-GB" sz="2670" b="0" strike="noStrike" spc="-1">
                <a:latin typeface="Arial"/>
              </a:rPr>
              <a:t>Cliquez pour éditer le format du plan de texte</a:t>
            </a:r>
          </a:p>
          <a:p>
            <a:pPr marL="864000" lvl="1" indent="-324000">
              <a:spcBef>
                <a:spcPts val="1508"/>
              </a:spcBef>
              <a:buClr>
                <a:srgbClr val="000000"/>
              </a:buClr>
              <a:buSzPct val="75000"/>
              <a:buFont typeface="Symbol" charset="2"/>
              <a:buChar char=""/>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740" b="0" strike="noStrike" spc="-1">
                <a:latin typeface="Arial"/>
              </a:rPr>
              <a:t>Sixième niveau de plan</a:t>
            </a:r>
          </a:p>
          <a:p>
            <a:pPr marL="3024000" lvl="6" indent="-216000">
              <a:spcBef>
                <a:spcPts val="377"/>
              </a:spcBef>
              <a:buClr>
                <a:srgbClr val="000000"/>
              </a:buClr>
              <a:buSzPct val="45000"/>
              <a:buFont typeface="Wingdings" charset="2"/>
              <a:buChar char=""/>
            </a:pPr>
            <a:r>
              <a:rPr lang="en-GB" sz="1600" b="0" strike="noStrike" spc="-1">
                <a:latin typeface="Arial"/>
              </a:rPr>
              <a:t>Septième niveau de plan</a:t>
            </a:r>
          </a:p>
        </p:txBody>
      </p:sp>
      <p:sp>
        <p:nvSpPr>
          <p:cNvPr id="98" name="TextShape 3"/>
          <p:cNvSpPr txBox="1"/>
          <p:nvPr/>
        </p:nvSpPr>
        <p:spPr>
          <a:xfrm>
            <a:off x="2988000" y="6887520"/>
            <a:ext cx="1764000" cy="520920"/>
          </a:xfrm>
          <a:prstGeom prst="rect">
            <a:avLst/>
          </a:prstGeom>
          <a:noFill/>
          <a:ln>
            <a:noFill/>
          </a:ln>
        </p:spPr>
        <p:txBody>
          <a:bodyPr lIns="90000" tIns="45000" rIns="90000" bIns="45000">
            <a:noAutofit/>
          </a:bodyPr>
          <a:lstStyle/>
          <a:p>
            <a:r>
              <a:rPr lang="en-GB" sz="1400" b="0" strike="noStrike" spc="-1">
                <a:latin typeface="Arial"/>
              </a:rPr>
              <a:t>&lt;date/heure&gt;</a:t>
            </a:r>
          </a:p>
        </p:txBody>
      </p:sp>
      <p:sp>
        <p:nvSpPr>
          <p:cNvPr id="99" name="TextShape 4"/>
          <p:cNvSpPr txBox="1"/>
          <p:nvPr/>
        </p:nvSpPr>
        <p:spPr>
          <a:xfrm>
            <a:off x="4023720" y="6887520"/>
            <a:ext cx="3195000" cy="520920"/>
          </a:xfrm>
          <a:prstGeom prst="rect">
            <a:avLst/>
          </a:prstGeom>
          <a:noFill/>
          <a:ln>
            <a:noFill/>
          </a:ln>
        </p:spPr>
        <p:txBody>
          <a:bodyPr lIns="90000" tIns="45000" rIns="90000" bIns="45000">
            <a:noAutofit/>
          </a:bodyPr>
          <a:lstStyle/>
          <a:p>
            <a:pPr algn="ctr"/>
            <a:r>
              <a:rPr lang="en-GB" sz="1400" b="0" strike="noStrike" spc="-1">
                <a:latin typeface="Arial"/>
              </a:rPr>
              <a:t>&lt;pied de page&gt;</a:t>
            </a:r>
          </a:p>
        </p:txBody>
      </p:sp>
      <p:sp>
        <p:nvSpPr>
          <p:cNvPr id="100" name="TextShape 5"/>
          <p:cNvSpPr txBox="1"/>
          <p:nvPr/>
        </p:nvSpPr>
        <p:spPr>
          <a:xfrm>
            <a:off x="6003720" y="6864480"/>
            <a:ext cx="2348280" cy="520920"/>
          </a:xfrm>
          <a:prstGeom prst="rect">
            <a:avLst/>
          </a:prstGeom>
          <a:noFill/>
          <a:ln>
            <a:noFill/>
          </a:ln>
        </p:spPr>
        <p:txBody>
          <a:bodyPr lIns="90000" tIns="45000" rIns="90000" bIns="45000">
            <a:noAutofit/>
          </a:bodyPr>
          <a:lstStyle/>
          <a:p>
            <a:pPr algn="r"/>
            <a:fld id="{456B062B-1C30-4AE2-8D4C-3A7B36ADB444}" type="slidenum">
              <a:rPr lang="en-GB" sz="1400" b="0" strike="noStrike" spc="-1">
                <a:latin typeface="Arial"/>
              </a:rPr>
              <a:t>‹#›</a:t>
            </a:fld>
            <a:endParaRPr lang="en-GB" sz="1400" b="0" strike="noStrike" spc="-1">
              <a:latin typeface="Arial"/>
            </a:endParaRPr>
          </a:p>
        </p:txBody>
      </p:sp>
      <p:sp>
        <p:nvSpPr>
          <p:cNvPr id="102" name="Line 6"/>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3" name="Line 7"/>
          <p:cNvSpPr/>
          <p:nvPr/>
        </p:nvSpPr>
        <p:spPr>
          <a:xfrm flipV="1">
            <a:off x="1412640" y="278388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4" name="Line 8"/>
          <p:cNvSpPr/>
          <p:nvPr/>
        </p:nvSpPr>
        <p:spPr>
          <a:xfrm flipV="1">
            <a:off x="1412640" y="4176000"/>
            <a:ext cx="7155720" cy="2412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05" name="PlaceHolder 9"/>
          <p:cNvSpPr>
            <a:spLocks noGrp="1"/>
          </p:cNvSpPr>
          <p:nvPr>
            <p:ph type="title"/>
          </p:nvPr>
        </p:nvSpPr>
        <p:spPr>
          <a:xfrm>
            <a:off x="504360" y="3181320"/>
            <a:ext cx="9071640" cy="658440"/>
          </a:xfrm>
          <a:prstGeom prst="rect">
            <a:avLst/>
          </a:prstGeom>
        </p:spPr>
        <p:txBody>
          <a:bodyPr lIns="0" tIns="0" rIns="0" bIns="0" anchor="ctr">
            <a:noAutofit/>
          </a:bodyPr>
          <a:lstStyle/>
          <a:p>
            <a:pPr algn="ctr"/>
            <a:r>
              <a:rPr lang="en-GB" sz="2400" b="0" strike="noStrike" cap="small" spc="-1">
                <a:solidFill>
                  <a:srgbClr val="666666"/>
                </a:solidFill>
                <a:latin typeface="Arial"/>
                <a:ea typeface="DejaVu Sans"/>
              </a:rPr>
              <a:t>Lecture title</a:t>
            </a:r>
            <a:endParaRPr lang="en-GB" sz="2400" b="0" strike="noStrike" cap="small" spc="-1">
              <a:solidFill>
                <a:srgbClr val="4C4C4C"/>
              </a:solidFill>
              <a:latin typeface="Arial"/>
            </a:endParaRPr>
          </a:p>
        </p:txBody>
      </p:sp>
      <p:pic>
        <p:nvPicPr>
          <p:cNvPr id="14" name="Image 13">
            <a:extLst>
              <a:ext uri="{FF2B5EF4-FFF2-40B4-BE49-F238E27FC236}">
                <a16:creationId xmlns:a16="http://schemas.microsoft.com/office/drawing/2014/main" id="{90E36836-F3AD-4515-A911-240BA129DF0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5" name="Image 14">
            <a:extLst>
              <a:ext uri="{FF2B5EF4-FFF2-40B4-BE49-F238E27FC236}">
                <a16:creationId xmlns:a16="http://schemas.microsoft.com/office/drawing/2014/main" id="{35E241AF-3DAE-44AB-9D4E-B6E2829388A3}"/>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57600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43" name="PlaceHolder 2"/>
          <p:cNvSpPr>
            <a:spLocks noGrp="1"/>
          </p:cNvSpPr>
          <p:nvPr>
            <p:ph type="body"/>
          </p:nvPr>
        </p:nvSpPr>
        <p:spPr>
          <a:xfrm>
            <a:off x="57564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144" name="PlaceHolder 3"/>
          <p:cNvSpPr>
            <a:spLocks noGrp="1"/>
          </p:cNvSpPr>
          <p:nvPr>
            <p:ph type="dt"/>
          </p:nvPr>
        </p:nvSpPr>
        <p:spPr>
          <a:xfrm>
            <a:off x="298764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145" name="PlaceHolder 4"/>
          <p:cNvSpPr>
            <a:spLocks noGrp="1"/>
          </p:cNvSpPr>
          <p:nvPr>
            <p:ph type="ftr"/>
          </p:nvPr>
        </p:nvSpPr>
        <p:spPr>
          <a:xfrm>
            <a:off x="402300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146" name="PlaceHolder 5"/>
          <p:cNvSpPr>
            <a:spLocks noGrp="1"/>
          </p:cNvSpPr>
          <p:nvPr>
            <p:ph type="sldNum"/>
          </p:nvPr>
        </p:nvSpPr>
        <p:spPr>
          <a:xfrm>
            <a:off x="6003000" y="6863760"/>
            <a:ext cx="2348280" cy="520920"/>
          </a:xfrm>
          <a:prstGeom prst="rect">
            <a:avLst/>
          </a:prstGeom>
        </p:spPr>
        <p:txBody>
          <a:bodyPr lIns="0" tIns="0" rIns="0" bIns="0">
            <a:noAutofit/>
          </a:bodyPr>
          <a:lstStyle/>
          <a:p>
            <a:pPr algn="r"/>
            <a:fld id="{78CE8143-A12A-4A69-A6C7-3CDCCE9CF08B}" type="slidenum">
              <a:rPr lang="en-GB" sz="1400" b="0" strike="noStrike" spc="-1">
                <a:latin typeface="Times New Roman"/>
              </a:rPr>
              <a:t>‹#›</a:t>
            </a:fld>
            <a:endParaRPr lang="en-GB" sz="1400" b="0" strike="noStrike" spc="-1">
              <a:latin typeface="Times New Roman"/>
            </a:endParaRPr>
          </a:p>
        </p:txBody>
      </p:sp>
      <p:sp>
        <p:nvSpPr>
          <p:cNvPr id="147" name="Line 6"/>
          <p:cNvSpPr/>
          <p:nvPr/>
        </p:nvSpPr>
        <p:spPr>
          <a:xfrm flipH="1">
            <a:off x="50364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0" name="Line 7"/>
          <p:cNvSpPr/>
          <p:nvPr/>
        </p:nvSpPr>
        <p:spPr>
          <a:xfrm flipV="1">
            <a:off x="292392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1" name="TextShape 8"/>
          <p:cNvSpPr txBox="1"/>
          <p:nvPr/>
        </p:nvSpPr>
        <p:spPr>
          <a:xfrm>
            <a:off x="1632857" y="1919880"/>
            <a:ext cx="8122783" cy="1681200"/>
          </a:xfrm>
          <a:prstGeom prst="rect">
            <a:avLst/>
          </a:prstGeom>
          <a:noFill/>
          <a:ln>
            <a:noFill/>
          </a:ln>
        </p:spPr>
        <p:txBody>
          <a:bodyPr lIns="90000" tIns="45000" rIns="90000" bIns="45000">
            <a:noAutofit/>
          </a:bodyPr>
          <a:lstStyle/>
          <a:p>
            <a:r>
              <a:rPr lang="fr-FR" sz="3740" b="0" strike="noStrike" spc="-1" noProof="0" dirty="0">
                <a:solidFill>
                  <a:srgbClr val="666666"/>
                </a:solidFill>
                <a:latin typeface="Arial"/>
              </a:rPr>
              <a:t>Programmation</a:t>
            </a:r>
            <a:r>
              <a:rPr lang="en-GB" sz="3740" b="0" strike="noStrike" spc="-1" dirty="0">
                <a:solidFill>
                  <a:srgbClr val="666666"/>
                </a:solidFill>
                <a:latin typeface="Arial"/>
              </a:rPr>
              <a:t> &amp; </a:t>
            </a:r>
            <a:r>
              <a:rPr lang="fr-FR" sz="3740" b="0" strike="noStrike" spc="-1" noProof="0" dirty="0">
                <a:solidFill>
                  <a:srgbClr val="666666"/>
                </a:solidFill>
                <a:latin typeface="Arial"/>
              </a:rPr>
              <a:t>Algorithmique</a:t>
            </a:r>
            <a:r>
              <a:rPr lang="en-GB" sz="3740" b="0" strike="noStrike" spc="-1" dirty="0">
                <a:solidFill>
                  <a:srgbClr val="666666"/>
                </a:solidFill>
                <a:latin typeface="Arial"/>
              </a:rPr>
              <a:t> II</a:t>
            </a:r>
            <a:endParaRPr lang="en-GB" sz="3740" b="0" strike="noStrike" spc="-1" dirty="0">
              <a:latin typeface="Arial"/>
            </a:endParaRPr>
          </a:p>
          <a:p>
            <a:endParaRPr lang="en-GB" sz="3740" b="0" strike="noStrike" spc="-1" dirty="0">
              <a:latin typeface="Arial"/>
            </a:endParaRPr>
          </a:p>
          <a:p>
            <a:endParaRPr lang="en-GB" sz="3740" b="0" strike="noStrike" spc="-1" dirty="0">
              <a:latin typeface="Arial"/>
            </a:endParaRPr>
          </a:p>
        </p:txBody>
      </p:sp>
      <p:sp>
        <p:nvSpPr>
          <p:cNvPr id="152" name="Line 9"/>
          <p:cNvSpPr/>
          <p:nvPr/>
        </p:nvSpPr>
        <p:spPr>
          <a:xfrm flipV="1">
            <a:off x="50328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53" name="TextShape 10"/>
          <p:cNvSpPr txBox="1"/>
          <p:nvPr/>
        </p:nvSpPr>
        <p:spPr>
          <a:xfrm rot="16200600">
            <a:off x="-179064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2, Data Science and Big Data.. </a:t>
            </a:r>
          </a:p>
        </p:txBody>
      </p:sp>
      <p:pic>
        <p:nvPicPr>
          <p:cNvPr id="15" name="Image 14">
            <a:extLst>
              <a:ext uri="{FF2B5EF4-FFF2-40B4-BE49-F238E27FC236}">
                <a16:creationId xmlns:a16="http://schemas.microsoft.com/office/drawing/2014/main" id="{7FF310CE-A2B9-4E62-B454-804B31C6E09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6" name="Image 15">
            <a:extLst>
              <a:ext uri="{FF2B5EF4-FFF2-40B4-BE49-F238E27FC236}">
                <a16:creationId xmlns:a16="http://schemas.microsoft.com/office/drawing/2014/main" id="{AF464D8C-9331-416B-971B-95E88AEBDE27}"/>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15.xml"/><Relationship Id="rId4" Type="http://schemas.openxmlformats.org/officeDocument/2006/relationships/image" Target="../media/image7.sv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microsoft.com/office/2007/relationships/hdphoto" Target="../media/hdphoto1.wdp"/><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2"/>
          <p:cNvSpPr txBox="1"/>
          <p:nvPr/>
        </p:nvSpPr>
        <p:spPr>
          <a:xfrm>
            <a:off x="2895600" y="2685560"/>
            <a:ext cx="7019925" cy="849240"/>
          </a:xfrm>
          <a:prstGeom prst="rect">
            <a:avLst/>
          </a:prstGeom>
          <a:noFill/>
          <a:ln>
            <a:noFill/>
          </a:ln>
        </p:spPr>
        <p:txBody>
          <a:bodyPr lIns="90000" tIns="45000" rIns="90000" bIns="45000">
            <a:noAutofit/>
          </a:bodyPr>
          <a:lstStyle/>
          <a:p>
            <a:r>
              <a:rPr lang="en-GB" sz="2670" b="0" strike="noStrike" spc="-1" dirty="0">
                <a:solidFill>
                  <a:srgbClr val="666666"/>
                </a:solidFill>
                <a:latin typeface="Arial"/>
                <a:ea typeface="Lucida Sans Unicode"/>
              </a:rPr>
              <a:t>CM </a:t>
            </a:r>
            <a:r>
              <a:rPr lang="en-GB" sz="2670" spc="-1" dirty="0">
                <a:solidFill>
                  <a:srgbClr val="666666"/>
                </a:solidFill>
                <a:latin typeface="Arial"/>
                <a:ea typeface="Lucida Sans Unicode"/>
              </a:rPr>
              <a:t>7</a:t>
            </a:r>
            <a:r>
              <a:rPr lang="en-GB" sz="2670" b="0" strike="noStrike" spc="-1" dirty="0">
                <a:solidFill>
                  <a:srgbClr val="666666"/>
                </a:solidFill>
                <a:latin typeface="Arial"/>
                <a:ea typeface="Lucida Sans Unicode"/>
              </a:rPr>
              <a:t> : Les </a:t>
            </a:r>
            <a:r>
              <a:rPr lang="fr-FR" sz="2670" b="0" strike="noStrike" spc="-1" dirty="0">
                <a:solidFill>
                  <a:srgbClr val="666666"/>
                </a:solidFill>
                <a:latin typeface="Arial"/>
                <a:ea typeface="Lucida Sans Unicode"/>
              </a:rPr>
              <a:t>Piles</a:t>
            </a:r>
            <a:endParaRPr lang="en-GB" sz="267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Pile pleine</a:t>
            </a:r>
          </a:p>
          <a:p>
            <a:pPr marL="889200" lvl="1" indent="-324000">
              <a:spcBef>
                <a:spcPts val="938"/>
              </a:spcBef>
              <a:buSzPct val="100000"/>
              <a:buBlip>
                <a:blip r:embed="rId3"/>
              </a:buBlip>
            </a:pPr>
            <a:r>
              <a:rPr lang="fr-FR" sz="2400" spc="-1" dirty="0">
                <a:solidFill>
                  <a:srgbClr val="000000"/>
                </a:solidFill>
              </a:rPr>
              <a:t>La fonction permettant de savoir si la pile est pleine est la suivante :</a:t>
            </a:r>
          </a:p>
          <a:p>
            <a:pPr marL="432000" indent="-324000">
              <a:spcBef>
                <a:spcPts val="938"/>
              </a:spcBef>
              <a:buSzPct val="100000"/>
              <a:buBlip>
                <a:blip r:embed="rId3"/>
              </a:buBlip>
            </a:pPr>
            <a:endParaRPr lang="fr-FR" spc="-1" dirty="0">
              <a:solidFill>
                <a:srgbClr val="000000"/>
              </a:solidFill>
            </a:endParaRPr>
          </a:p>
        </p:txBody>
      </p:sp>
      <p:sp>
        <p:nvSpPr>
          <p:cNvPr id="5" name="Rectangle 4">
            <a:extLst>
              <a:ext uri="{FF2B5EF4-FFF2-40B4-BE49-F238E27FC236}">
                <a16:creationId xmlns:a16="http://schemas.microsoft.com/office/drawing/2014/main" id="{7E4E4E7F-56F7-40C3-8124-B825E979DD30}"/>
              </a:ext>
            </a:extLst>
          </p:cNvPr>
          <p:cNvSpPr/>
          <p:nvPr/>
        </p:nvSpPr>
        <p:spPr>
          <a:xfrm>
            <a:off x="1219200" y="2814063"/>
            <a:ext cx="7505700"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int</a:t>
            </a:r>
            <a:r>
              <a:rPr lang="fr-FR" sz="2400" dirty="0">
                <a:solidFill>
                  <a:srgbClr val="000000"/>
                </a:solidFill>
                <a:highlight>
                  <a:srgbClr val="FFFFFF"/>
                </a:highlight>
              </a:rPr>
              <a:t> </a:t>
            </a:r>
            <a:r>
              <a:rPr lang="fr-FR" sz="2400" dirty="0" err="1">
                <a:solidFill>
                  <a:srgbClr val="000000"/>
                </a:solidFill>
                <a:highlight>
                  <a:srgbClr val="FFFFFF"/>
                </a:highlight>
              </a:rPr>
              <a:t>EstPleine</a:t>
            </a:r>
            <a:r>
              <a:rPr lang="fr-FR" sz="2400" b="1" dirty="0">
                <a:solidFill>
                  <a:srgbClr val="000080"/>
                </a:solidFill>
                <a:highlight>
                  <a:srgbClr val="FFFFFF"/>
                </a:highlight>
              </a:rPr>
              <a:t>(</a:t>
            </a:r>
            <a:r>
              <a:rPr lang="fr-FR" sz="2400" dirty="0">
                <a:solidFill>
                  <a:srgbClr val="000000"/>
                </a:solidFill>
                <a:highlight>
                  <a:srgbClr val="FFFFFF"/>
                </a:highlight>
              </a:rPr>
              <a:t>Pile 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zh-CN" altLang="en-US" sz="2400" dirty="0">
                <a:solidFill>
                  <a:srgbClr val="008000"/>
                </a:solidFill>
                <a:highlight>
                  <a:srgbClr val="FFFFFF"/>
                </a:highlight>
              </a:rPr>
              <a:t>  </a:t>
            </a:r>
            <a:r>
              <a:rPr lang="fr-FR" sz="2400" dirty="0">
                <a:solidFill>
                  <a:srgbClr val="008000"/>
                </a:solidFill>
                <a:highlight>
                  <a:srgbClr val="FFFFFF"/>
                </a:highlight>
              </a:rPr>
              <a:t>/* retourne 1 si le nombre d’éléments est &gt;= */</a:t>
            </a:r>
            <a:endParaRPr lang="fr-FR" sz="2400" dirty="0">
              <a:solidFill>
                <a:srgbClr val="000000"/>
              </a:solidFill>
              <a:highlight>
                <a:srgbClr val="FFFFFF"/>
              </a:highlight>
            </a:endParaRPr>
          </a:p>
          <a:p>
            <a:r>
              <a:rPr lang="zh-CN" altLang="en-US" sz="2400" dirty="0">
                <a:solidFill>
                  <a:srgbClr val="008000"/>
                </a:solidFill>
                <a:highlight>
                  <a:srgbClr val="FFFFFF"/>
                </a:highlight>
              </a:rPr>
              <a:t>  </a:t>
            </a:r>
            <a:r>
              <a:rPr lang="fr-FR" sz="2400" dirty="0">
                <a:solidFill>
                  <a:srgbClr val="008000"/>
                </a:solidFill>
                <a:highlight>
                  <a:srgbClr val="FFFFFF"/>
                </a:highlight>
              </a:rPr>
              <a:t>/* au nombre d’éléments maximum et 0 sinon */</a:t>
            </a:r>
            <a:endParaRPr lang="fr-FR" sz="2400" dirty="0">
              <a:solidFill>
                <a:srgbClr val="000000"/>
              </a:solidFill>
              <a:highlight>
                <a:srgbClr val="FFFFFF"/>
              </a:highlight>
            </a:endParaRPr>
          </a:p>
          <a:p>
            <a:r>
              <a:rPr lang="zh-CN" altLang="en-US" sz="2400" b="1" dirty="0">
                <a:solidFill>
                  <a:srgbClr val="0000FF"/>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a:t>
            </a:r>
            <a:r>
              <a:rPr lang="fr-FR" sz="2400" b="1" dirty="0" err="1">
                <a:solidFill>
                  <a:srgbClr val="000080"/>
                </a:solidFill>
                <a:highlight>
                  <a:srgbClr val="FFFFFF"/>
                </a:highlight>
              </a:rPr>
              <a:t>.</a:t>
            </a:r>
            <a:r>
              <a:rPr lang="fr-FR" sz="2400" dirty="0" err="1">
                <a:solidFill>
                  <a:srgbClr val="000000"/>
                </a:solidFill>
                <a:highlight>
                  <a:srgbClr val="FFFFFF"/>
                </a:highlight>
              </a:rPr>
              <a:t>nb_elem</a:t>
            </a:r>
            <a:r>
              <a:rPr lang="fr-FR" sz="2400" dirty="0">
                <a:solidFill>
                  <a:srgbClr val="000000"/>
                </a:solidFill>
                <a:highlight>
                  <a:srgbClr val="FFFFFF"/>
                </a:highlight>
              </a:rPr>
              <a:t> </a:t>
            </a:r>
            <a:r>
              <a:rPr lang="fr-FR" sz="2400" b="1" dirty="0">
                <a:solidFill>
                  <a:srgbClr val="000080"/>
                </a:solidFill>
                <a:highlight>
                  <a:srgbClr val="FFFFFF"/>
                </a:highlight>
              </a:rPr>
              <a:t>&gt;=</a:t>
            </a:r>
            <a:r>
              <a:rPr lang="fr-FR" sz="2400" dirty="0">
                <a:solidFill>
                  <a:srgbClr val="000000"/>
                </a:solidFill>
                <a:highlight>
                  <a:srgbClr val="FFFFFF"/>
                </a:highlight>
              </a:rPr>
              <a:t> </a:t>
            </a:r>
            <a:r>
              <a:rPr lang="fr-FR" sz="2400" dirty="0" err="1">
                <a:solidFill>
                  <a:srgbClr val="000000"/>
                </a:solidFill>
                <a:highlight>
                  <a:srgbClr val="FFFFFF"/>
                </a:highlight>
              </a:rPr>
              <a:t>P</a:t>
            </a:r>
            <a:r>
              <a:rPr lang="fr-FR" sz="2400" b="1" dirty="0" err="1">
                <a:solidFill>
                  <a:srgbClr val="000080"/>
                </a:solidFill>
                <a:highlight>
                  <a:srgbClr val="FFFFFF"/>
                </a:highlight>
              </a:rPr>
              <a:t>.</a:t>
            </a:r>
            <a:r>
              <a:rPr lang="fr-FR" sz="2400" dirty="0" err="1">
                <a:solidFill>
                  <a:srgbClr val="000000"/>
                </a:solidFill>
                <a:highlight>
                  <a:srgbClr val="FFFFFF"/>
                </a:highlight>
              </a:rPr>
              <a:t>nb_elem_max</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FF8000"/>
                </a:solidFill>
                <a:highlight>
                  <a:srgbClr val="FFFFFF"/>
                </a:highlight>
              </a:rPr>
              <a:t>1</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FF8000"/>
                </a:solidFill>
                <a:highlight>
                  <a:srgbClr val="FFFFFF"/>
                </a:highlight>
              </a:rPr>
              <a:t>0</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p>
        </p:txBody>
      </p:sp>
    </p:spTree>
    <p:extLst>
      <p:ext uri="{BB962C8B-B14F-4D97-AF65-F5344CB8AC3E}">
        <p14:creationId xmlns:p14="http://schemas.microsoft.com/office/powerpoint/2010/main" val="1043190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Accéder au sommet de la pile</a:t>
            </a:r>
          </a:p>
          <a:p>
            <a:pPr marL="889200" lvl="1" indent="-324000">
              <a:spcBef>
                <a:spcPts val="938"/>
              </a:spcBef>
              <a:buSzPct val="100000"/>
              <a:buBlip>
                <a:blip r:embed="rId3"/>
              </a:buBlip>
            </a:pPr>
            <a:r>
              <a:rPr lang="fr-FR" sz="2400" spc="-1" dirty="0">
                <a:solidFill>
                  <a:srgbClr val="000000"/>
                </a:solidFill>
              </a:rPr>
              <a:t>La fonction effectue un passage par adresse pour ressortir le sommet</a:t>
            </a:r>
          </a:p>
          <a:p>
            <a:pPr marL="1346400" lvl="2" indent="-324000">
              <a:spcBef>
                <a:spcPts val="938"/>
              </a:spcBef>
              <a:buSzPct val="100000"/>
              <a:buBlip>
                <a:blip r:embed="rId3"/>
              </a:buBlip>
            </a:pPr>
            <a:r>
              <a:rPr lang="fr-FR" spc="-1" dirty="0">
                <a:solidFill>
                  <a:srgbClr val="FF0000"/>
                </a:solidFill>
              </a:rPr>
              <a:t>Le sommet de la pile est le dernier élément entré, qui est le dernier élément du tableau</a:t>
            </a:r>
          </a:p>
          <a:p>
            <a:pPr marL="889200" lvl="1" indent="-324000">
              <a:spcBef>
                <a:spcPts val="938"/>
              </a:spcBef>
              <a:buSzPct val="100000"/>
              <a:buBlip>
                <a:blip r:embed="rId3"/>
              </a:buBlip>
            </a:pPr>
            <a:r>
              <a:rPr lang="fr-FR" sz="2400" spc="-1" dirty="0">
                <a:solidFill>
                  <a:srgbClr val="000000"/>
                </a:solidFill>
              </a:rPr>
              <a:t>La fonction permet d’accéder au sommet de la pile et renvoie le code d’erreur 1 en cas de liste vide et 0 sinon</a:t>
            </a:r>
          </a:p>
          <a:p>
            <a:pPr marL="432000" indent="-324000">
              <a:spcBef>
                <a:spcPts val="938"/>
              </a:spcBef>
              <a:buSzPct val="100000"/>
              <a:buBlip>
                <a:blip r:embed="rId3"/>
              </a:buBlip>
            </a:pPr>
            <a:endParaRPr lang="fr-FR" spc="-1" dirty="0">
              <a:solidFill>
                <a:srgbClr val="000000"/>
              </a:solidFill>
            </a:endParaRPr>
          </a:p>
        </p:txBody>
      </p:sp>
      <p:sp>
        <p:nvSpPr>
          <p:cNvPr id="5" name="Rectangle 4">
            <a:extLst>
              <a:ext uri="{FF2B5EF4-FFF2-40B4-BE49-F238E27FC236}">
                <a16:creationId xmlns:a16="http://schemas.microsoft.com/office/drawing/2014/main" id="{7E4E4E7F-56F7-40C3-8124-B825E979DD30}"/>
              </a:ext>
            </a:extLst>
          </p:cNvPr>
          <p:cNvSpPr/>
          <p:nvPr/>
        </p:nvSpPr>
        <p:spPr>
          <a:xfrm>
            <a:off x="1231900" y="4096763"/>
            <a:ext cx="7797800" cy="267765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int</a:t>
            </a:r>
            <a:r>
              <a:rPr lang="fr-FR" sz="2400" dirty="0">
                <a:solidFill>
                  <a:srgbClr val="000000"/>
                </a:solidFill>
                <a:highlight>
                  <a:srgbClr val="FFFFFF"/>
                </a:highlight>
              </a:rPr>
              <a:t> </a:t>
            </a:r>
            <a:r>
              <a:rPr lang="fr-FR" sz="2400" dirty="0" err="1">
                <a:solidFill>
                  <a:srgbClr val="000000"/>
                </a:solidFill>
                <a:highlight>
                  <a:srgbClr val="FFFFFF"/>
                </a:highlight>
              </a:rPr>
              <a:t>AccederSommet</a:t>
            </a:r>
            <a:r>
              <a:rPr lang="fr-FR" sz="2400" b="1" dirty="0">
                <a:solidFill>
                  <a:srgbClr val="000080"/>
                </a:solidFill>
                <a:highlight>
                  <a:srgbClr val="FFFFFF"/>
                </a:highlight>
              </a:rPr>
              <a:t>(</a:t>
            </a:r>
            <a:r>
              <a:rPr lang="fr-FR" sz="2400" dirty="0">
                <a:solidFill>
                  <a:srgbClr val="000000"/>
                </a:solidFill>
                <a:highlight>
                  <a:srgbClr val="FFFFFF"/>
                </a:highlight>
              </a:rPr>
              <a:t>Pile P</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TypeDonnee</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pelem</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zh-CN" altLang="en-US" sz="2400" b="1" dirty="0">
                <a:solidFill>
                  <a:srgbClr val="0000FF"/>
                </a:solidFill>
                <a:highlight>
                  <a:srgbClr val="FFFFFF"/>
                </a:highlight>
              </a:rPr>
              <a:t>  </a:t>
            </a:r>
            <a:r>
              <a:rPr lang="fr-FR" sz="2400" b="1" dirty="0">
                <a:solidFill>
                  <a:srgbClr val="0000FF"/>
                </a:solidFill>
                <a:highlight>
                  <a:srgbClr val="FFFFFF"/>
                </a:highlight>
              </a:rPr>
              <a:t>if</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EstVide</a:t>
            </a:r>
            <a:r>
              <a:rPr lang="fr-FR" sz="2400" b="1" dirty="0">
                <a:solidFill>
                  <a:srgbClr val="000080"/>
                </a:solidFill>
                <a:highlight>
                  <a:srgbClr val="FFFFFF"/>
                </a:highlight>
              </a:rPr>
              <a:t>(</a:t>
            </a:r>
            <a:r>
              <a:rPr lang="fr-FR" sz="2400" dirty="0">
                <a:solidFill>
                  <a:srgbClr val="000000"/>
                </a:solidFill>
                <a:highlight>
                  <a:srgbClr val="FFFFFF"/>
                </a:highlight>
              </a:rPr>
              <a:t>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zh-CN" altLang="en-US" sz="2400" b="1" dirty="0">
                <a:solidFill>
                  <a:srgbClr val="0000FF"/>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a:solidFill>
                  <a:srgbClr val="FF8000"/>
                </a:solidFill>
                <a:highlight>
                  <a:srgbClr val="FFFFFF"/>
                </a:highlight>
              </a:rPr>
              <a:t>1</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on retourne un code d’erreur */</a:t>
            </a:r>
            <a:endParaRPr lang="fr-FR" sz="2400" dirty="0">
              <a:solidFill>
                <a:srgbClr val="000000"/>
              </a:solidFill>
              <a:highlight>
                <a:srgbClr val="FFFFFF"/>
              </a:highlight>
            </a:endParaRPr>
          </a:p>
          <a:p>
            <a:r>
              <a:rPr lang="zh-CN" altLang="en-US" sz="2400" b="1" dirty="0">
                <a:solidFill>
                  <a:srgbClr val="00008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pelem</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P</a:t>
            </a:r>
            <a:r>
              <a:rPr lang="fr-FR" sz="2400" b="1" dirty="0" err="1">
                <a:solidFill>
                  <a:srgbClr val="000080"/>
                </a:solidFill>
                <a:highlight>
                  <a:srgbClr val="FFFFFF"/>
                </a:highlight>
              </a:rPr>
              <a:t>.</a:t>
            </a:r>
            <a:r>
              <a:rPr lang="fr-FR" sz="2400" dirty="0" err="1">
                <a:solidFill>
                  <a:srgbClr val="000000"/>
                </a:solidFill>
                <a:highlight>
                  <a:srgbClr val="FFFFFF"/>
                </a:highlight>
              </a:rPr>
              <a:t>tab</a:t>
            </a:r>
            <a:r>
              <a:rPr lang="fr-FR" sz="2400" b="1" dirty="0">
                <a:solidFill>
                  <a:srgbClr val="000080"/>
                </a:solidFill>
                <a:highlight>
                  <a:srgbClr val="FFFFFF"/>
                </a:highlight>
              </a:rPr>
              <a:t>[</a:t>
            </a:r>
            <a:r>
              <a:rPr lang="fr-FR" sz="2400" dirty="0">
                <a:solidFill>
                  <a:srgbClr val="000000"/>
                </a:solidFill>
                <a:highlight>
                  <a:srgbClr val="FFFFFF"/>
                </a:highlight>
              </a:rPr>
              <a:t>P</a:t>
            </a:r>
            <a:r>
              <a:rPr lang="fr-FR" sz="2400" b="1" dirty="0">
                <a:solidFill>
                  <a:srgbClr val="000080"/>
                </a:solidFill>
                <a:highlight>
                  <a:srgbClr val="FFFFFF"/>
                </a:highlight>
              </a:rPr>
              <a:t>.</a:t>
            </a:r>
            <a:r>
              <a:rPr lang="fr-FR" sz="2400" dirty="0">
                <a:solidFill>
                  <a:srgbClr val="000000"/>
                </a:solidFill>
                <a:highlight>
                  <a:srgbClr val="FFFFFF"/>
                </a:highlight>
              </a:rPr>
              <a:t>nb_elem</a:t>
            </a:r>
            <a:r>
              <a:rPr lang="fr-FR" sz="2400" b="1" dirty="0">
                <a:solidFill>
                  <a:srgbClr val="000080"/>
                </a:solidFill>
                <a:highlight>
                  <a:srgbClr val="FFFFFF"/>
                </a:highlight>
              </a:rPr>
              <a:t>-</a:t>
            </a:r>
            <a:r>
              <a:rPr lang="fr-FR" sz="2400" dirty="0">
                <a:solidFill>
                  <a:srgbClr val="FF8000"/>
                </a:solidFill>
                <a:highlight>
                  <a:srgbClr val="FFFFFF"/>
                </a:highlight>
              </a:rPr>
              <a:t>1</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on renvoie l’élément */</a:t>
            </a:r>
            <a:endParaRPr lang="fr-FR" sz="2400" dirty="0">
              <a:solidFill>
                <a:srgbClr val="000000"/>
              </a:solidFill>
              <a:highlight>
                <a:srgbClr val="FFFFFF"/>
              </a:highlight>
            </a:endParaRPr>
          </a:p>
          <a:p>
            <a:r>
              <a:rPr lang="zh-CN" altLang="en-US" sz="2400" b="1" dirty="0">
                <a:solidFill>
                  <a:srgbClr val="0000FF"/>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a:solidFill>
                  <a:srgbClr val="FF8000"/>
                </a:solidFill>
                <a:highlight>
                  <a:srgbClr val="FFFFFF"/>
                </a:highlight>
              </a:rPr>
              <a:t>0</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p>
        </p:txBody>
      </p:sp>
    </p:spTree>
    <p:extLst>
      <p:ext uri="{BB962C8B-B14F-4D97-AF65-F5344CB8AC3E}">
        <p14:creationId xmlns:p14="http://schemas.microsoft.com/office/powerpoint/2010/main" val="789043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Ajouter un élément au sommet</a:t>
            </a:r>
          </a:p>
          <a:p>
            <a:pPr marL="889200" lvl="1" indent="-324000">
              <a:spcBef>
                <a:spcPts val="938"/>
              </a:spcBef>
              <a:buSzPct val="100000"/>
              <a:buBlip>
                <a:blip r:embed="rId3"/>
              </a:buBlip>
            </a:pPr>
            <a:r>
              <a:rPr lang="fr-FR" sz="2400" spc="-1" dirty="0">
                <a:solidFill>
                  <a:srgbClr val="000000"/>
                </a:solidFill>
              </a:rPr>
              <a:t>Pour modifier le nombre d’éléments de la pile, il faut passer la pile par adresse. La fonction Empiler, qui renvoie 1 en cas d’erreur et 0 dans le cas contraire, est la suivante :</a:t>
            </a:r>
            <a:endParaRPr lang="fr-FR" spc="-1" dirty="0">
              <a:solidFill>
                <a:srgbClr val="000000"/>
              </a:solidFill>
            </a:endParaRPr>
          </a:p>
        </p:txBody>
      </p:sp>
      <p:sp>
        <p:nvSpPr>
          <p:cNvPr id="5" name="Rectangle 4">
            <a:extLst>
              <a:ext uri="{FF2B5EF4-FFF2-40B4-BE49-F238E27FC236}">
                <a16:creationId xmlns:a16="http://schemas.microsoft.com/office/drawing/2014/main" id="{7E4E4E7F-56F7-40C3-8124-B825E979DD30}"/>
              </a:ext>
            </a:extLst>
          </p:cNvPr>
          <p:cNvSpPr/>
          <p:nvPr/>
        </p:nvSpPr>
        <p:spPr>
          <a:xfrm>
            <a:off x="931333" y="3144263"/>
            <a:ext cx="8606367" cy="304698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int</a:t>
            </a:r>
            <a:r>
              <a:rPr lang="fr-FR" sz="2400" dirty="0">
                <a:solidFill>
                  <a:srgbClr val="000000"/>
                </a:solidFill>
                <a:highlight>
                  <a:srgbClr val="FFFFFF"/>
                </a:highlight>
              </a:rPr>
              <a:t> Empiler</a:t>
            </a:r>
            <a:r>
              <a:rPr lang="fr-FR" sz="2400" b="1" dirty="0">
                <a:solidFill>
                  <a:srgbClr val="000080"/>
                </a:solidFill>
                <a:highlight>
                  <a:srgbClr val="FFFFFF"/>
                </a:highlight>
              </a:rPr>
              <a:t>(</a:t>
            </a:r>
            <a:r>
              <a:rPr lang="fr-FR" sz="2400" dirty="0">
                <a:solidFill>
                  <a:srgbClr val="000000"/>
                </a:solidFill>
                <a:highlight>
                  <a:srgbClr val="FFFFFF"/>
                </a:highlight>
              </a:rPr>
              <a:t>Pile</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pP</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TypeDonnee</a:t>
            </a:r>
            <a:r>
              <a:rPr lang="fr-FR" sz="2400" dirty="0">
                <a:solidFill>
                  <a:srgbClr val="000000"/>
                </a:solidFill>
                <a:highlight>
                  <a:srgbClr val="FFFFFF"/>
                </a:highlight>
              </a:rPr>
              <a:t> </a:t>
            </a:r>
            <a:r>
              <a:rPr lang="fr-FR" sz="2400" dirty="0" err="1">
                <a:solidFill>
                  <a:srgbClr val="000000"/>
                </a:solidFill>
                <a:highlight>
                  <a:srgbClr val="FFFFFF"/>
                </a:highlight>
              </a:rPr>
              <a:t>elem</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zh-CN" altLang="en-US" sz="2400" b="1" dirty="0">
                <a:solidFill>
                  <a:srgbClr val="0000FF"/>
                </a:solidFill>
                <a:highlight>
                  <a:srgbClr val="FFFFFF"/>
                </a:highlight>
              </a:rPr>
              <a:t>  </a:t>
            </a:r>
            <a:r>
              <a:rPr lang="fr-FR" sz="2400" b="1" dirty="0">
                <a:solidFill>
                  <a:srgbClr val="0000FF"/>
                </a:solidFill>
                <a:highlight>
                  <a:srgbClr val="FFFFFF"/>
                </a:highlight>
              </a:rPr>
              <a:t>if</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EstPleine</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zh-CN" altLang="en-US" sz="2400" b="1" dirty="0">
                <a:solidFill>
                  <a:srgbClr val="0000FF"/>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a:solidFill>
                  <a:srgbClr val="FF8000"/>
                </a:solidFill>
                <a:highlight>
                  <a:srgbClr val="FFFFFF"/>
                </a:highlight>
              </a:rPr>
              <a:t>1</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on ne peut pas rajouter d’élément */</a:t>
            </a:r>
            <a:endParaRPr lang="fr-FR" sz="2400" dirty="0">
              <a:solidFill>
                <a:srgbClr val="000000"/>
              </a:solidFill>
              <a:highlight>
                <a:srgbClr val="FFFFFF"/>
              </a:highlight>
            </a:endParaRPr>
          </a:p>
          <a:p>
            <a:r>
              <a:rPr lang="zh-CN" altLang="en-US" sz="2400" dirty="0">
                <a:solidFill>
                  <a:srgbClr val="000000"/>
                </a:solidFill>
                <a:highlight>
                  <a:srgbClr val="FFFFFF"/>
                </a:highlight>
              </a:rPr>
              <a:t>  </a:t>
            </a:r>
            <a:r>
              <a:rPr lang="fr-FR" sz="2400" dirty="0" err="1">
                <a:solidFill>
                  <a:srgbClr val="000000"/>
                </a:solidFill>
                <a:highlight>
                  <a:srgbClr val="FFFFFF"/>
                </a:highlight>
              </a:rPr>
              <a:t>pP</a:t>
            </a:r>
            <a:r>
              <a:rPr lang="fr-FR" sz="2400" b="1" dirty="0">
                <a:solidFill>
                  <a:srgbClr val="000080"/>
                </a:solidFill>
                <a:highlight>
                  <a:srgbClr val="FFFFFF"/>
                </a:highlight>
              </a:rPr>
              <a:t>-&gt;</a:t>
            </a:r>
            <a:r>
              <a:rPr lang="fr-FR" sz="2400" dirty="0">
                <a:solidFill>
                  <a:srgbClr val="000000"/>
                </a:solidFill>
                <a:highlight>
                  <a:srgbClr val="FFFFFF"/>
                </a:highlight>
              </a:rPr>
              <a:t>tab</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-&gt;</a:t>
            </a:r>
            <a:r>
              <a:rPr lang="fr-FR" sz="2400" dirty="0" err="1">
                <a:solidFill>
                  <a:srgbClr val="000000"/>
                </a:solidFill>
                <a:highlight>
                  <a:srgbClr val="FFFFFF"/>
                </a:highlight>
              </a:rPr>
              <a:t>nb_elem</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elem</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ajout d’un élément */</a:t>
            </a:r>
            <a:endParaRPr lang="fr-FR" sz="2400" dirty="0">
              <a:solidFill>
                <a:srgbClr val="000000"/>
              </a:solidFill>
              <a:highlight>
                <a:srgbClr val="FFFFFF"/>
              </a:highlight>
            </a:endParaRPr>
          </a:p>
          <a:p>
            <a:r>
              <a:rPr lang="zh-CN" altLang="en-US" sz="2400" dirty="0">
                <a:solidFill>
                  <a:srgbClr val="000000"/>
                </a:solidFill>
                <a:highlight>
                  <a:srgbClr val="FFFFFF"/>
                </a:highlight>
              </a:rPr>
              <a:t>  </a:t>
            </a:r>
            <a:r>
              <a:rPr lang="fr-FR" sz="2400" dirty="0" err="1">
                <a:solidFill>
                  <a:srgbClr val="000000"/>
                </a:solidFill>
                <a:highlight>
                  <a:srgbClr val="FFFFFF"/>
                </a:highlight>
              </a:rPr>
              <a:t>pP</a:t>
            </a:r>
            <a:r>
              <a:rPr lang="fr-FR" sz="2400" b="1" dirty="0">
                <a:solidFill>
                  <a:srgbClr val="000080"/>
                </a:solidFill>
                <a:highlight>
                  <a:srgbClr val="FFFFFF"/>
                </a:highlight>
              </a:rPr>
              <a:t>-&gt;</a:t>
            </a:r>
            <a:r>
              <a:rPr lang="fr-FR" sz="2400" dirty="0" err="1">
                <a:solidFill>
                  <a:srgbClr val="000000"/>
                </a:solidFill>
                <a:highlight>
                  <a:srgbClr val="FFFFFF"/>
                </a:highlight>
              </a:rPr>
              <a:t>nb_elem</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incrémentation du nombre d’éléments */</a:t>
            </a:r>
            <a:endParaRPr lang="fr-FR" sz="2400" dirty="0">
              <a:solidFill>
                <a:srgbClr val="000000"/>
              </a:solidFill>
              <a:highlight>
                <a:srgbClr val="FFFFFF"/>
              </a:highlight>
            </a:endParaRPr>
          </a:p>
          <a:p>
            <a:r>
              <a:rPr lang="zh-CN" altLang="en-US" sz="2400" b="1" dirty="0">
                <a:solidFill>
                  <a:srgbClr val="0000FF"/>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a:solidFill>
                  <a:srgbClr val="FF8000"/>
                </a:solidFill>
                <a:highlight>
                  <a:srgbClr val="FFFFFF"/>
                </a:highlight>
              </a:rPr>
              <a:t>0</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p>
        </p:txBody>
      </p:sp>
    </p:spTree>
    <p:extLst>
      <p:ext uri="{BB962C8B-B14F-4D97-AF65-F5344CB8AC3E}">
        <p14:creationId xmlns:p14="http://schemas.microsoft.com/office/powerpoint/2010/main" val="224643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Supprimer un élément</a:t>
            </a:r>
          </a:p>
          <a:p>
            <a:pPr marL="889200" lvl="1" indent="-324000">
              <a:spcBef>
                <a:spcPts val="938"/>
              </a:spcBef>
              <a:buSzPct val="100000"/>
              <a:buBlip>
                <a:blip r:embed="rId3"/>
              </a:buBlip>
            </a:pPr>
            <a:r>
              <a:rPr lang="fr-FR" sz="2400" spc="-1" dirty="0">
                <a:solidFill>
                  <a:srgbClr val="000000"/>
                </a:solidFill>
              </a:rPr>
              <a:t>La fonction </a:t>
            </a:r>
            <a:r>
              <a:rPr lang="fr-FR" sz="2400" spc="-1" dirty="0" err="1">
                <a:solidFill>
                  <a:srgbClr val="000000"/>
                </a:solidFill>
              </a:rPr>
              <a:t>Depiler</a:t>
            </a:r>
            <a:r>
              <a:rPr lang="fr-FR" sz="2400" spc="-1" dirty="0">
                <a:solidFill>
                  <a:srgbClr val="000000"/>
                </a:solidFill>
              </a:rPr>
              <a:t> supprime le sommet de la pile en cas de pile non vide. La fonction renvoie 1 en cas d’erreur (pile vide), et 0 en cas de succès.</a:t>
            </a:r>
            <a:endParaRPr lang="fr-FR" spc="-1" dirty="0">
              <a:solidFill>
                <a:srgbClr val="000000"/>
              </a:solidFill>
            </a:endParaRPr>
          </a:p>
        </p:txBody>
      </p:sp>
      <p:sp>
        <p:nvSpPr>
          <p:cNvPr id="5" name="Rectangle 4">
            <a:extLst>
              <a:ext uri="{FF2B5EF4-FFF2-40B4-BE49-F238E27FC236}">
                <a16:creationId xmlns:a16="http://schemas.microsoft.com/office/drawing/2014/main" id="{7E4E4E7F-56F7-40C3-8124-B825E979DD30}"/>
              </a:ext>
            </a:extLst>
          </p:cNvPr>
          <p:cNvSpPr/>
          <p:nvPr/>
        </p:nvSpPr>
        <p:spPr>
          <a:xfrm>
            <a:off x="977899" y="3144263"/>
            <a:ext cx="8843433" cy="304698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int</a:t>
            </a:r>
            <a:r>
              <a:rPr lang="fr-FR" sz="2400" dirty="0">
                <a:solidFill>
                  <a:srgbClr val="000000"/>
                </a:solidFill>
                <a:highlight>
                  <a:srgbClr val="FFFFFF"/>
                </a:highlight>
              </a:rPr>
              <a:t> </a:t>
            </a:r>
            <a:r>
              <a:rPr lang="fr-FR" sz="2400" dirty="0" err="1">
                <a:solidFill>
                  <a:srgbClr val="000000"/>
                </a:solidFill>
                <a:highlight>
                  <a:srgbClr val="FFFFFF"/>
                </a:highlight>
              </a:rPr>
              <a:t>Depiler</a:t>
            </a:r>
            <a:r>
              <a:rPr lang="fr-FR" sz="2400" b="1" dirty="0">
                <a:solidFill>
                  <a:srgbClr val="000080"/>
                </a:solidFill>
                <a:highlight>
                  <a:srgbClr val="FFFFFF"/>
                </a:highlight>
              </a:rPr>
              <a:t>(</a:t>
            </a:r>
            <a:r>
              <a:rPr lang="fr-FR" sz="2400" dirty="0">
                <a:solidFill>
                  <a:srgbClr val="000000"/>
                </a:solidFill>
                <a:highlight>
                  <a:srgbClr val="FFFFFF"/>
                </a:highlight>
              </a:rPr>
              <a:t>Pile </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TypeDonnee</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pelem</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zh-CN" altLang="en-US" sz="2400" b="1" dirty="0">
                <a:solidFill>
                  <a:srgbClr val="0000FF"/>
                </a:solidFill>
                <a:highlight>
                  <a:srgbClr val="FFFFFF"/>
                </a:highlight>
              </a:rPr>
              <a:t>  </a:t>
            </a:r>
            <a:r>
              <a:rPr lang="fr-FR" sz="2400" b="1" dirty="0">
                <a:solidFill>
                  <a:srgbClr val="0000FF"/>
                </a:solidFill>
                <a:highlight>
                  <a:srgbClr val="FFFFFF"/>
                </a:highlight>
              </a:rPr>
              <a:t>if</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EstVide</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zh-CN" altLang="en-US" sz="2400" b="1" dirty="0">
                <a:solidFill>
                  <a:srgbClr val="0000FF"/>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a:solidFill>
                  <a:srgbClr val="FF8000"/>
                </a:solidFill>
                <a:highlight>
                  <a:srgbClr val="FFFFFF"/>
                </a:highlight>
              </a:rPr>
              <a:t>1</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on ne peut pas supprimer d’élément */</a:t>
            </a:r>
            <a:endParaRPr lang="fr-FR" sz="2400" dirty="0">
              <a:solidFill>
                <a:srgbClr val="000000"/>
              </a:solidFill>
              <a:highlight>
                <a:srgbClr val="FFFFFF"/>
              </a:highlight>
            </a:endParaRPr>
          </a:p>
          <a:p>
            <a:r>
              <a:rPr lang="zh-CN" altLang="en-US" sz="2400" b="1" dirty="0">
                <a:solidFill>
                  <a:srgbClr val="00008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pelem</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pP</a:t>
            </a:r>
            <a:r>
              <a:rPr lang="fr-FR" sz="2400" b="1" dirty="0">
                <a:solidFill>
                  <a:srgbClr val="000080"/>
                </a:solidFill>
                <a:highlight>
                  <a:srgbClr val="FFFFFF"/>
                </a:highlight>
              </a:rPr>
              <a:t>-&gt;</a:t>
            </a:r>
            <a:r>
              <a:rPr lang="fr-FR" sz="2400" dirty="0">
                <a:solidFill>
                  <a:srgbClr val="000000"/>
                </a:solidFill>
                <a:highlight>
                  <a:srgbClr val="FFFFFF"/>
                </a:highlight>
              </a:rPr>
              <a:t>tab</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-&gt;</a:t>
            </a:r>
            <a:r>
              <a:rPr lang="fr-FR" sz="2400" dirty="0">
                <a:solidFill>
                  <a:srgbClr val="000000"/>
                </a:solidFill>
                <a:highlight>
                  <a:srgbClr val="FFFFFF"/>
                </a:highlight>
              </a:rPr>
              <a:t>nb_elem</a:t>
            </a:r>
            <a:r>
              <a:rPr lang="fr-FR" sz="2400" b="1" dirty="0">
                <a:solidFill>
                  <a:srgbClr val="000080"/>
                </a:solidFill>
                <a:highlight>
                  <a:srgbClr val="FFFFFF"/>
                </a:highlight>
              </a:rPr>
              <a:t>-</a:t>
            </a:r>
            <a:r>
              <a:rPr lang="fr-FR" sz="2400" dirty="0">
                <a:solidFill>
                  <a:srgbClr val="FF8000"/>
                </a:solidFill>
                <a:highlight>
                  <a:srgbClr val="FFFFFF"/>
                </a:highlight>
              </a:rPr>
              <a:t>1</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on renvoie le sommet */</a:t>
            </a:r>
            <a:endParaRPr lang="fr-FR" sz="2400" dirty="0">
              <a:solidFill>
                <a:srgbClr val="000000"/>
              </a:solidFill>
              <a:highlight>
                <a:srgbClr val="FFFFFF"/>
              </a:highlight>
            </a:endParaRPr>
          </a:p>
          <a:p>
            <a:r>
              <a:rPr lang="zh-CN" altLang="en-US" sz="2400" dirty="0">
                <a:solidFill>
                  <a:srgbClr val="000000"/>
                </a:solidFill>
                <a:highlight>
                  <a:srgbClr val="FFFFFF"/>
                </a:highlight>
              </a:rPr>
              <a:t>  </a:t>
            </a:r>
            <a:r>
              <a:rPr lang="fr-FR" sz="2400" dirty="0" err="1">
                <a:solidFill>
                  <a:srgbClr val="000000"/>
                </a:solidFill>
                <a:highlight>
                  <a:srgbClr val="FFFFFF"/>
                </a:highlight>
              </a:rPr>
              <a:t>pP</a:t>
            </a:r>
            <a:r>
              <a:rPr lang="fr-FR" sz="2400" b="1" dirty="0">
                <a:solidFill>
                  <a:srgbClr val="000080"/>
                </a:solidFill>
                <a:highlight>
                  <a:srgbClr val="FFFFFF"/>
                </a:highlight>
              </a:rPr>
              <a:t>-&gt;</a:t>
            </a:r>
            <a:r>
              <a:rPr lang="fr-FR" sz="2400" dirty="0" err="1">
                <a:solidFill>
                  <a:srgbClr val="000000"/>
                </a:solidFill>
                <a:highlight>
                  <a:srgbClr val="FFFFFF"/>
                </a:highlight>
              </a:rPr>
              <a:t>nb_elem</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décrémentation du nombre d’éléments */</a:t>
            </a:r>
            <a:endParaRPr lang="fr-FR" sz="2400" dirty="0">
              <a:solidFill>
                <a:srgbClr val="000000"/>
              </a:solidFill>
              <a:highlight>
                <a:srgbClr val="FFFFFF"/>
              </a:highlight>
            </a:endParaRPr>
          </a:p>
          <a:p>
            <a:r>
              <a:rPr lang="zh-CN" altLang="en-US" sz="2400" b="1" dirty="0">
                <a:solidFill>
                  <a:srgbClr val="0000FF"/>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a:solidFill>
                  <a:srgbClr val="FF8000"/>
                </a:solidFill>
                <a:highlight>
                  <a:srgbClr val="FFFFFF"/>
                </a:highlight>
              </a:rPr>
              <a:t>0</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p>
        </p:txBody>
      </p:sp>
    </p:spTree>
    <p:extLst>
      <p:ext uri="{BB962C8B-B14F-4D97-AF65-F5344CB8AC3E}">
        <p14:creationId xmlns:p14="http://schemas.microsoft.com/office/powerpoint/2010/main" val="1877942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Vider et détruire</a:t>
            </a:r>
          </a:p>
        </p:txBody>
      </p:sp>
      <p:sp>
        <p:nvSpPr>
          <p:cNvPr id="5" name="Rectangle 4">
            <a:extLst>
              <a:ext uri="{FF2B5EF4-FFF2-40B4-BE49-F238E27FC236}">
                <a16:creationId xmlns:a16="http://schemas.microsoft.com/office/drawing/2014/main" id="{7E4E4E7F-56F7-40C3-8124-B825E979DD30}"/>
              </a:ext>
            </a:extLst>
          </p:cNvPr>
          <p:cNvSpPr/>
          <p:nvPr/>
        </p:nvSpPr>
        <p:spPr>
          <a:xfrm>
            <a:off x="774700" y="1886963"/>
            <a:ext cx="8559800" cy="415498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void</a:t>
            </a:r>
            <a:r>
              <a:rPr lang="fr-FR" sz="2400" dirty="0">
                <a:solidFill>
                  <a:srgbClr val="000000"/>
                </a:solidFill>
                <a:highlight>
                  <a:srgbClr val="FFFFFF"/>
                </a:highlight>
              </a:rPr>
              <a:t> Vider</a:t>
            </a:r>
            <a:r>
              <a:rPr lang="fr-FR" sz="2400" b="1" dirty="0">
                <a:solidFill>
                  <a:srgbClr val="000080"/>
                </a:solidFill>
                <a:highlight>
                  <a:srgbClr val="FFFFFF"/>
                </a:highlight>
              </a:rPr>
              <a:t>(</a:t>
            </a:r>
            <a:r>
              <a:rPr lang="fr-FR" sz="2400" dirty="0">
                <a:solidFill>
                  <a:srgbClr val="000000"/>
                </a:solidFill>
                <a:highlight>
                  <a:srgbClr val="FFFFFF"/>
                </a:highlight>
              </a:rPr>
              <a:t>Pile </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zh-CN" altLang="en-US" sz="2400" dirty="0">
                <a:solidFill>
                  <a:srgbClr val="000000"/>
                </a:solidFill>
                <a:highlight>
                  <a:srgbClr val="FFFFFF"/>
                </a:highlight>
              </a:rPr>
              <a:t>  </a:t>
            </a:r>
            <a:r>
              <a:rPr lang="fr-FR" sz="2400" dirty="0" err="1">
                <a:solidFill>
                  <a:srgbClr val="000000"/>
                </a:solidFill>
                <a:highlight>
                  <a:srgbClr val="FFFFFF"/>
                </a:highlight>
              </a:rPr>
              <a:t>pP</a:t>
            </a:r>
            <a:r>
              <a:rPr lang="fr-FR" sz="2400" b="1" dirty="0">
                <a:solidFill>
                  <a:srgbClr val="000080"/>
                </a:solidFill>
                <a:highlight>
                  <a:srgbClr val="FFFFFF"/>
                </a:highlight>
              </a:rPr>
              <a:t>-&gt;</a:t>
            </a:r>
            <a:r>
              <a:rPr lang="fr-FR" sz="2400" dirty="0" err="1">
                <a:solidFill>
                  <a:srgbClr val="000000"/>
                </a:solidFill>
                <a:highlight>
                  <a:srgbClr val="FFFFFF"/>
                </a:highlight>
              </a:rPr>
              <a:t>nb_elem</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FF8000"/>
                </a:solidFill>
                <a:highlight>
                  <a:srgbClr val="FFFFFF"/>
                </a:highlight>
              </a:rPr>
              <a:t>0</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réinitialisation du nombre d’éléments */</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err="1">
                <a:solidFill>
                  <a:srgbClr val="8000FF"/>
                </a:solidFill>
                <a:highlight>
                  <a:srgbClr val="FFFFFF"/>
                </a:highlight>
              </a:rPr>
              <a:t>void</a:t>
            </a:r>
            <a:r>
              <a:rPr lang="fr-FR" sz="2400" dirty="0">
                <a:solidFill>
                  <a:srgbClr val="000000"/>
                </a:solidFill>
                <a:highlight>
                  <a:srgbClr val="FFFFFF"/>
                </a:highlight>
              </a:rPr>
              <a:t> </a:t>
            </a:r>
            <a:r>
              <a:rPr lang="fr-FR" sz="2400" dirty="0" err="1">
                <a:solidFill>
                  <a:srgbClr val="000000"/>
                </a:solidFill>
                <a:highlight>
                  <a:srgbClr val="FFFFFF"/>
                </a:highlight>
              </a:rPr>
              <a:t>Detruire</a:t>
            </a:r>
            <a:r>
              <a:rPr lang="fr-FR" sz="2400" b="1" dirty="0">
                <a:solidFill>
                  <a:srgbClr val="000080"/>
                </a:solidFill>
                <a:highlight>
                  <a:srgbClr val="FFFFFF"/>
                </a:highlight>
              </a:rPr>
              <a:t>(</a:t>
            </a:r>
            <a:r>
              <a:rPr lang="fr-FR" sz="2400" dirty="0">
                <a:solidFill>
                  <a:srgbClr val="000000"/>
                </a:solidFill>
                <a:highlight>
                  <a:srgbClr val="FFFFFF"/>
                </a:highlight>
              </a:rPr>
              <a:t>Pile </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zh-CN" altLang="en-US" sz="2400" b="1" dirty="0">
                <a:solidFill>
                  <a:srgbClr val="0000FF"/>
                </a:solidFill>
                <a:highlight>
                  <a:srgbClr val="FFFFFF"/>
                </a:highlight>
              </a:rPr>
              <a:t>  </a:t>
            </a:r>
            <a:r>
              <a:rPr lang="en-GB" sz="2400" b="1" dirty="0">
                <a:solidFill>
                  <a:srgbClr val="0000FF"/>
                </a:solidFill>
                <a:highlight>
                  <a:srgbClr val="FFFFFF"/>
                </a:highlight>
              </a:rPr>
              <a:t>if</a:t>
            </a:r>
            <a:r>
              <a:rPr lang="en-GB" sz="2400" dirty="0">
                <a:solidFill>
                  <a:srgbClr val="000000"/>
                </a:solidFill>
                <a:highlight>
                  <a:srgbClr val="FFFFFF"/>
                </a:highlight>
              </a:rPr>
              <a:t> </a:t>
            </a:r>
            <a:r>
              <a:rPr lang="en-GB" sz="2400" b="1" dirty="0">
                <a:solidFill>
                  <a:srgbClr val="000080"/>
                </a:solidFill>
                <a:highlight>
                  <a:srgbClr val="FFFFFF"/>
                </a:highlight>
              </a:rPr>
              <a:t>(</a:t>
            </a:r>
            <a:r>
              <a:rPr lang="en-GB" sz="2400" dirty="0" err="1">
                <a:solidFill>
                  <a:srgbClr val="000000"/>
                </a:solidFill>
                <a:highlight>
                  <a:srgbClr val="FFFFFF"/>
                </a:highlight>
              </a:rPr>
              <a:t>pP</a:t>
            </a:r>
            <a:r>
              <a:rPr lang="en-GB" sz="2400" b="1" dirty="0">
                <a:solidFill>
                  <a:srgbClr val="000080"/>
                </a:solidFill>
                <a:highlight>
                  <a:srgbClr val="FFFFFF"/>
                </a:highlight>
              </a:rPr>
              <a:t>-&gt;</a:t>
            </a:r>
            <a:r>
              <a:rPr lang="en-GB" sz="2400" dirty="0" err="1">
                <a:solidFill>
                  <a:srgbClr val="000000"/>
                </a:solidFill>
                <a:highlight>
                  <a:srgbClr val="FFFFFF"/>
                </a:highlight>
              </a:rPr>
              <a:t>nb_elem_max</a:t>
            </a:r>
            <a:r>
              <a:rPr lang="en-GB" sz="2400" dirty="0">
                <a:solidFill>
                  <a:srgbClr val="000000"/>
                </a:solidFill>
                <a:highlight>
                  <a:srgbClr val="FFFFFF"/>
                </a:highlight>
              </a:rPr>
              <a:t> </a:t>
            </a:r>
            <a:r>
              <a:rPr lang="en-GB" sz="2400" b="1" dirty="0">
                <a:solidFill>
                  <a:srgbClr val="000080"/>
                </a:solidFill>
                <a:highlight>
                  <a:srgbClr val="FFFFFF"/>
                </a:highlight>
              </a:rPr>
              <a:t>!=</a:t>
            </a:r>
            <a:r>
              <a:rPr lang="en-GB" sz="2400" dirty="0">
                <a:solidFill>
                  <a:srgbClr val="000000"/>
                </a:solidFill>
                <a:highlight>
                  <a:srgbClr val="FFFFFF"/>
                </a:highlight>
              </a:rPr>
              <a:t> </a:t>
            </a:r>
            <a:r>
              <a:rPr lang="en-GB" sz="2400" dirty="0">
                <a:solidFill>
                  <a:srgbClr val="FF8000"/>
                </a:solidFill>
                <a:highlight>
                  <a:srgbClr val="FFFFFF"/>
                </a:highlight>
              </a:rPr>
              <a:t>0</a:t>
            </a:r>
            <a:r>
              <a:rPr lang="en-GB" sz="2400" b="1" dirty="0">
                <a:solidFill>
                  <a:srgbClr val="000080"/>
                </a:solidFill>
                <a:highlight>
                  <a:srgbClr val="FFFFFF"/>
                </a:highlight>
              </a:rPr>
              <a:t>)</a:t>
            </a:r>
            <a:endParaRPr lang="en-GB" sz="2400" dirty="0">
              <a:solidFill>
                <a:srgbClr val="000000"/>
              </a:solidFill>
              <a:highlight>
                <a:srgbClr val="FFFFFF"/>
              </a:highlight>
            </a:endParaRPr>
          </a:p>
          <a:p>
            <a:r>
              <a:rPr lang="zh-CN" altLang="en-US" sz="2400" dirty="0">
                <a:solidFill>
                  <a:srgbClr val="000000"/>
                </a:solidFill>
                <a:highlight>
                  <a:srgbClr val="FFFFFF"/>
                </a:highlight>
              </a:rPr>
              <a:t>  </a:t>
            </a:r>
            <a:r>
              <a:rPr lang="fr-FR" sz="2400" dirty="0">
                <a:solidFill>
                  <a:srgbClr val="000000"/>
                </a:solidFill>
                <a:highlight>
                  <a:srgbClr val="FFFFFF"/>
                </a:highlight>
              </a:rPr>
              <a:t>free</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-&gt;</a:t>
            </a:r>
            <a:r>
              <a:rPr lang="fr-FR" sz="2400" dirty="0">
                <a:solidFill>
                  <a:srgbClr val="000000"/>
                </a:solidFill>
                <a:highlight>
                  <a:srgbClr val="FFFFFF"/>
                </a:highlight>
              </a:rPr>
              <a:t>tab</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libération de mémoire */</a:t>
            </a:r>
            <a:endParaRPr lang="fr-FR" sz="2400" dirty="0">
              <a:solidFill>
                <a:srgbClr val="000000"/>
              </a:solidFill>
              <a:highlight>
                <a:srgbClr val="FFFFFF"/>
              </a:highlight>
            </a:endParaRPr>
          </a:p>
          <a:p>
            <a:r>
              <a:rPr lang="zh-CN" altLang="en-US" sz="2400" dirty="0">
                <a:solidFill>
                  <a:srgbClr val="000000"/>
                </a:solidFill>
                <a:highlight>
                  <a:srgbClr val="FFFFFF"/>
                </a:highlight>
              </a:rPr>
              <a:t>  </a:t>
            </a:r>
            <a:r>
              <a:rPr lang="fr-FR" sz="2400" dirty="0" err="1">
                <a:solidFill>
                  <a:srgbClr val="000000"/>
                </a:solidFill>
                <a:highlight>
                  <a:srgbClr val="FFFFFF"/>
                </a:highlight>
              </a:rPr>
              <a:t>pP</a:t>
            </a:r>
            <a:r>
              <a:rPr lang="fr-FR" sz="2400" b="1" dirty="0">
                <a:solidFill>
                  <a:srgbClr val="000080"/>
                </a:solidFill>
                <a:highlight>
                  <a:srgbClr val="FFFFFF"/>
                </a:highlight>
              </a:rPr>
              <a:t>-&gt;</a:t>
            </a:r>
            <a:r>
              <a:rPr lang="fr-FR" sz="2400" dirty="0" err="1">
                <a:solidFill>
                  <a:srgbClr val="000000"/>
                </a:solidFill>
                <a:highlight>
                  <a:srgbClr val="FFFFFF"/>
                </a:highlight>
              </a:rPr>
              <a:t>nb_elem</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FF8000"/>
                </a:solidFill>
                <a:highlight>
                  <a:srgbClr val="FFFFFF"/>
                </a:highlight>
              </a:rPr>
              <a:t>0</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zh-CN" altLang="en-US" sz="2400" dirty="0">
                <a:solidFill>
                  <a:srgbClr val="000000"/>
                </a:solidFill>
                <a:highlight>
                  <a:srgbClr val="FFFFFF"/>
                </a:highlight>
              </a:rPr>
              <a:t>  </a:t>
            </a:r>
            <a:r>
              <a:rPr lang="fr-FR" sz="2400" dirty="0" err="1">
                <a:solidFill>
                  <a:srgbClr val="000000"/>
                </a:solidFill>
                <a:highlight>
                  <a:srgbClr val="FFFFFF"/>
                </a:highlight>
              </a:rPr>
              <a:t>pP</a:t>
            </a:r>
            <a:r>
              <a:rPr lang="fr-FR" sz="2400" b="1" dirty="0">
                <a:solidFill>
                  <a:srgbClr val="000080"/>
                </a:solidFill>
                <a:highlight>
                  <a:srgbClr val="FFFFFF"/>
                </a:highlight>
              </a:rPr>
              <a:t>-&gt;</a:t>
            </a:r>
            <a:r>
              <a:rPr lang="fr-FR" sz="2400" dirty="0" err="1">
                <a:solidFill>
                  <a:srgbClr val="000000"/>
                </a:solidFill>
                <a:highlight>
                  <a:srgbClr val="FFFFFF"/>
                </a:highlight>
              </a:rPr>
              <a:t>nb_elem_max</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FF8000"/>
                </a:solidFill>
                <a:highlight>
                  <a:srgbClr val="FFFFFF"/>
                </a:highlight>
              </a:rPr>
              <a:t>0</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pile de taille 0 */</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p>
        </p:txBody>
      </p:sp>
      <p:sp>
        <p:nvSpPr>
          <p:cNvPr id="9" name="Rectangle : coins arrondis 8">
            <a:extLst>
              <a:ext uri="{FF2B5EF4-FFF2-40B4-BE49-F238E27FC236}">
                <a16:creationId xmlns:a16="http://schemas.microsoft.com/office/drawing/2014/main" id="{B6C0E715-2A36-44FB-91BF-11394F39B2FF}"/>
              </a:ext>
            </a:extLst>
          </p:cNvPr>
          <p:cNvSpPr/>
          <p:nvPr/>
        </p:nvSpPr>
        <p:spPr>
          <a:xfrm>
            <a:off x="3606800" y="1435100"/>
            <a:ext cx="5715000" cy="12319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graphicFrame>
        <p:nvGraphicFramePr>
          <p:cNvPr id="2" name="Tableau 1">
            <a:extLst>
              <a:ext uri="{FF2B5EF4-FFF2-40B4-BE49-F238E27FC236}">
                <a16:creationId xmlns:a16="http://schemas.microsoft.com/office/drawing/2014/main" id="{DC218BB5-0FBD-42DD-8098-32DDF7F62A72}"/>
              </a:ext>
            </a:extLst>
          </p:cNvPr>
          <p:cNvGraphicFramePr>
            <a:graphicFrameLocks noGrp="1"/>
          </p:cNvGraphicFramePr>
          <p:nvPr/>
        </p:nvGraphicFramePr>
        <p:xfrm>
          <a:off x="4394200" y="1984198"/>
          <a:ext cx="3206220" cy="370840"/>
        </p:xfrm>
        <a:graphic>
          <a:graphicData uri="http://schemas.openxmlformats.org/drawingml/2006/table">
            <a:tbl>
              <a:tblPr firstRow="1" bandRow="1">
                <a:tableStyleId>{5C22544A-7EE6-4342-B048-85BDC9FD1C3A}</a:tableStyleId>
              </a:tblPr>
              <a:tblGrid>
                <a:gridCol w="320622">
                  <a:extLst>
                    <a:ext uri="{9D8B030D-6E8A-4147-A177-3AD203B41FA5}">
                      <a16:colId xmlns:a16="http://schemas.microsoft.com/office/drawing/2014/main" val="436594950"/>
                    </a:ext>
                  </a:extLst>
                </a:gridCol>
                <a:gridCol w="320622">
                  <a:extLst>
                    <a:ext uri="{9D8B030D-6E8A-4147-A177-3AD203B41FA5}">
                      <a16:colId xmlns:a16="http://schemas.microsoft.com/office/drawing/2014/main" val="4277946360"/>
                    </a:ext>
                  </a:extLst>
                </a:gridCol>
                <a:gridCol w="320622">
                  <a:extLst>
                    <a:ext uri="{9D8B030D-6E8A-4147-A177-3AD203B41FA5}">
                      <a16:colId xmlns:a16="http://schemas.microsoft.com/office/drawing/2014/main" val="2466902705"/>
                    </a:ext>
                  </a:extLst>
                </a:gridCol>
                <a:gridCol w="320622">
                  <a:extLst>
                    <a:ext uri="{9D8B030D-6E8A-4147-A177-3AD203B41FA5}">
                      <a16:colId xmlns:a16="http://schemas.microsoft.com/office/drawing/2014/main" val="2214463590"/>
                    </a:ext>
                  </a:extLst>
                </a:gridCol>
                <a:gridCol w="320622">
                  <a:extLst>
                    <a:ext uri="{9D8B030D-6E8A-4147-A177-3AD203B41FA5}">
                      <a16:colId xmlns:a16="http://schemas.microsoft.com/office/drawing/2014/main" val="3153226605"/>
                    </a:ext>
                  </a:extLst>
                </a:gridCol>
                <a:gridCol w="320622">
                  <a:extLst>
                    <a:ext uri="{9D8B030D-6E8A-4147-A177-3AD203B41FA5}">
                      <a16:colId xmlns:a16="http://schemas.microsoft.com/office/drawing/2014/main" val="1241086429"/>
                    </a:ext>
                  </a:extLst>
                </a:gridCol>
                <a:gridCol w="320622">
                  <a:extLst>
                    <a:ext uri="{9D8B030D-6E8A-4147-A177-3AD203B41FA5}">
                      <a16:colId xmlns:a16="http://schemas.microsoft.com/office/drawing/2014/main" val="201054048"/>
                    </a:ext>
                  </a:extLst>
                </a:gridCol>
                <a:gridCol w="320622">
                  <a:extLst>
                    <a:ext uri="{9D8B030D-6E8A-4147-A177-3AD203B41FA5}">
                      <a16:colId xmlns:a16="http://schemas.microsoft.com/office/drawing/2014/main" val="2581318527"/>
                    </a:ext>
                  </a:extLst>
                </a:gridCol>
                <a:gridCol w="320622">
                  <a:extLst>
                    <a:ext uri="{9D8B030D-6E8A-4147-A177-3AD203B41FA5}">
                      <a16:colId xmlns:a16="http://schemas.microsoft.com/office/drawing/2014/main" val="27792339"/>
                    </a:ext>
                  </a:extLst>
                </a:gridCol>
                <a:gridCol w="320622">
                  <a:extLst>
                    <a:ext uri="{9D8B030D-6E8A-4147-A177-3AD203B41FA5}">
                      <a16:colId xmlns:a16="http://schemas.microsoft.com/office/drawing/2014/main" val="1538478571"/>
                    </a:ext>
                  </a:extLst>
                </a:gridCol>
              </a:tblGrid>
              <a:tr h="370840">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1853712422"/>
                  </a:ext>
                </a:extLst>
              </a:tr>
            </a:tbl>
          </a:graphicData>
        </a:graphic>
      </p:graphicFrame>
      <p:sp>
        <p:nvSpPr>
          <p:cNvPr id="3" name="Flèche : bas 2">
            <a:extLst>
              <a:ext uri="{FF2B5EF4-FFF2-40B4-BE49-F238E27FC236}">
                <a16:creationId xmlns:a16="http://schemas.microsoft.com/office/drawing/2014/main" id="{7DFBC484-75CC-488F-8894-286ACA590200}"/>
              </a:ext>
            </a:extLst>
          </p:cNvPr>
          <p:cNvSpPr/>
          <p:nvPr/>
        </p:nvSpPr>
        <p:spPr>
          <a:xfrm rot="10800000">
            <a:off x="6769100" y="2374900"/>
            <a:ext cx="127000" cy="241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B7865DB5-E36F-46D8-A240-68424FE84DD2}"/>
              </a:ext>
            </a:extLst>
          </p:cNvPr>
          <p:cNvSpPr txBox="1"/>
          <p:nvPr/>
        </p:nvSpPr>
        <p:spPr>
          <a:xfrm>
            <a:off x="6921500" y="2311400"/>
            <a:ext cx="1043876" cy="369332"/>
          </a:xfrm>
          <a:prstGeom prst="rect">
            <a:avLst/>
          </a:prstGeom>
          <a:noFill/>
        </p:spPr>
        <p:txBody>
          <a:bodyPr wrap="none" rtlCol="0">
            <a:spAutoFit/>
          </a:bodyPr>
          <a:lstStyle/>
          <a:p>
            <a:r>
              <a:rPr lang="fr-FR" dirty="0"/>
              <a:t>Sommet</a:t>
            </a:r>
          </a:p>
        </p:txBody>
      </p:sp>
      <p:cxnSp>
        <p:nvCxnSpPr>
          <p:cNvPr id="7" name="Connecteur droit avec flèche 6">
            <a:extLst>
              <a:ext uri="{FF2B5EF4-FFF2-40B4-BE49-F238E27FC236}">
                <a16:creationId xmlns:a16="http://schemas.microsoft.com/office/drawing/2014/main" id="{BE716A37-8355-4A7A-BD55-DD283C8AFE85}"/>
              </a:ext>
            </a:extLst>
          </p:cNvPr>
          <p:cNvCxnSpPr/>
          <p:nvPr/>
        </p:nvCxnSpPr>
        <p:spPr>
          <a:xfrm flipH="1">
            <a:off x="4902200" y="2489200"/>
            <a:ext cx="1841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Flèche : bas 9">
            <a:extLst>
              <a:ext uri="{FF2B5EF4-FFF2-40B4-BE49-F238E27FC236}">
                <a16:creationId xmlns:a16="http://schemas.microsoft.com/office/drawing/2014/main" id="{517044D8-D4B5-42F9-9445-5EBF2768D522}"/>
              </a:ext>
            </a:extLst>
          </p:cNvPr>
          <p:cNvSpPr/>
          <p:nvPr/>
        </p:nvSpPr>
        <p:spPr>
          <a:xfrm rot="10800000">
            <a:off x="4508500" y="2387600"/>
            <a:ext cx="127000" cy="2413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6703339E-C527-4463-80F4-7E5210F3787B}"/>
              </a:ext>
            </a:extLst>
          </p:cNvPr>
          <p:cNvSpPr txBox="1"/>
          <p:nvPr/>
        </p:nvSpPr>
        <p:spPr>
          <a:xfrm>
            <a:off x="5410200" y="1574800"/>
            <a:ext cx="1308100" cy="369332"/>
          </a:xfrm>
          <a:prstGeom prst="rect">
            <a:avLst/>
          </a:prstGeom>
          <a:noFill/>
        </p:spPr>
        <p:txBody>
          <a:bodyPr wrap="square" rtlCol="0">
            <a:spAutoFit/>
          </a:bodyPr>
          <a:lstStyle/>
          <a:p>
            <a:r>
              <a:rPr lang="fr-FR" dirty="0"/>
              <a:t>Vider</a:t>
            </a:r>
          </a:p>
        </p:txBody>
      </p:sp>
      <p:sp>
        <p:nvSpPr>
          <p:cNvPr id="13" name="Rectangle : coins arrondis 12">
            <a:extLst>
              <a:ext uri="{FF2B5EF4-FFF2-40B4-BE49-F238E27FC236}">
                <a16:creationId xmlns:a16="http://schemas.microsoft.com/office/drawing/2014/main" id="{F1E05C17-D22E-448B-A29C-FDC98408FF1F}"/>
              </a:ext>
            </a:extLst>
          </p:cNvPr>
          <p:cNvSpPr/>
          <p:nvPr/>
        </p:nvSpPr>
        <p:spPr>
          <a:xfrm>
            <a:off x="3708400" y="5562600"/>
            <a:ext cx="5715000" cy="12319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aphicFrame>
        <p:nvGraphicFramePr>
          <p:cNvPr id="14" name="Tableau 13">
            <a:extLst>
              <a:ext uri="{FF2B5EF4-FFF2-40B4-BE49-F238E27FC236}">
                <a16:creationId xmlns:a16="http://schemas.microsoft.com/office/drawing/2014/main" id="{D88CA9EB-8D8D-449C-9363-C8D0BBD944AF}"/>
              </a:ext>
            </a:extLst>
          </p:cNvPr>
          <p:cNvGraphicFramePr>
            <a:graphicFrameLocks noGrp="1"/>
          </p:cNvGraphicFramePr>
          <p:nvPr/>
        </p:nvGraphicFramePr>
        <p:xfrm>
          <a:off x="4495800" y="6111698"/>
          <a:ext cx="3206220" cy="370840"/>
        </p:xfrm>
        <a:graphic>
          <a:graphicData uri="http://schemas.openxmlformats.org/drawingml/2006/table">
            <a:tbl>
              <a:tblPr firstRow="1" bandRow="1">
                <a:tableStyleId>{5C22544A-7EE6-4342-B048-85BDC9FD1C3A}</a:tableStyleId>
              </a:tblPr>
              <a:tblGrid>
                <a:gridCol w="320622">
                  <a:extLst>
                    <a:ext uri="{9D8B030D-6E8A-4147-A177-3AD203B41FA5}">
                      <a16:colId xmlns:a16="http://schemas.microsoft.com/office/drawing/2014/main" val="436594950"/>
                    </a:ext>
                  </a:extLst>
                </a:gridCol>
                <a:gridCol w="320622">
                  <a:extLst>
                    <a:ext uri="{9D8B030D-6E8A-4147-A177-3AD203B41FA5}">
                      <a16:colId xmlns:a16="http://schemas.microsoft.com/office/drawing/2014/main" val="4277946360"/>
                    </a:ext>
                  </a:extLst>
                </a:gridCol>
                <a:gridCol w="320622">
                  <a:extLst>
                    <a:ext uri="{9D8B030D-6E8A-4147-A177-3AD203B41FA5}">
                      <a16:colId xmlns:a16="http://schemas.microsoft.com/office/drawing/2014/main" val="2466902705"/>
                    </a:ext>
                  </a:extLst>
                </a:gridCol>
                <a:gridCol w="320622">
                  <a:extLst>
                    <a:ext uri="{9D8B030D-6E8A-4147-A177-3AD203B41FA5}">
                      <a16:colId xmlns:a16="http://schemas.microsoft.com/office/drawing/2014/main" val="2214463590"/>
                    </a:ext>
                  </a:extLst>
                </a:gridCol>
                <a:gridCol w="320622">
                  <a:extLst>
                    <a:ext uri="{9D8B030D-6E8A-4147-A177-3AD203B41FA5}">
                      <a16:colId xmlns:a16="http://schemas.microsoft.com/office/drawing/2014/main" val="3153226605"/>
                    </a:ext>
                  </a:extLst>
                </a:gridCol>
                <a:gridCol w="320622">
                  <a:extLst>
                    <a:ext uri="{9D8B030D-6E8A-4147-A177-3AD203B41FA5}">
                      <a16:colId xmlns:a16="http://schemas.microsoft.com/office/drawing/2014/main" val="1241086429"/>
                    </a:ext>
                  </a:extLst>
                </a:gridCol>
                <a:gridCol w="320622">
                  <a:extLst>
                    <a:ext uri="{9D8B030D-6E8A-4147-A177-3AD203B41FA5}">
                      <a16:colId xmlns:a16="http://schemas.microsoft.com/office/drawing/2014/main" val="201054048"/>
                    </a:ext>
                  </a:extLst>
                </a:gridCol>
                <a:gridCol w="320622">
                  <a:extLst>
                    <a:ext uri="{9D8B030D-6E8A-4147-A177-3AD203B41FA5}">
                      <a16:colId xmlns:a16="http://schemas.microsoft.com/office/drawing/2014/main" val="2581318527"/>
                    </a:ext>
                  </a:extLst>
                </a:gridCol>
                <a:gridCol w="320622">
                  <a:extLst>
                    <a:ext uri="{9D8B030D-6E8A-4147-A177-3AD203B41FA5}">
                      <a16:colId xmlns:a16="http://schemas.microsoft.com/office/drawing/2014/main" val="27792339"/>
                    </a:ext>
                  </a:extLst>
                </a:gridCol>
                <a:gridCol w="320622">
                  <a:extLst>
                    <a:ext uri="{9D8B030D-6E8A-4147-A177-3AD203B41FA5}">
                      <a16:colId xmlns:a16="http://schemas.microsoft.com/office/drawing/2014/main" val="1538478571"/>
                    </a:ext>
                  </a:extLst>
                </a:gridCol>
              </a:tblGrid>
              <a:tr h="370840">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1853712422"/>
                  </a:ext>
                </a:extLst>
              </a:tr>
            </a:tbl>
          </a:graphicData>
        </a:graphic>
      </p:graphicFrame>
      <p:sp>
        <p:nvSpPr>
          <p:cNvPr id="15" name="ZoneTexte 14">
            <a:extLst>
              <a:ext uri="{FF2B5EF4-FFF2-40B4-BE49-F238E27FC236}">
                <a16:creationId xmlns:a16="http://schemas.microsoft.com/office/drawing/2014/main" id="{A53E19F5-EC72-4BC9-9718-DB9098A4D8A8}"/>
              </a:ext>
            </a:extLst>
          </p:cNvPr>
          <p:cNvSpPr txBox="1"/>
          <p:nvPr/>
        </p:nvSpPr>
        <p:spPr>
          <a:xfrm>
            <a:off x="5511800" y="5702300"/>
            <a:ext cx="1308100" cy="369332"/>
          </a:xfrm>
          <a:prstGeom prst="rect">
            <a:avLst/>
          </a:prstGeom>
          <a:noFill/>
        </p:spPr>
        <p:txBody>
          <a:bodyPr wrap="square" rtlCol="0">
            <a:spAutoFit/>
          </a:bodyPr>
          <a:lstStyle/>
          <a:p>
            <a:r>
              <a:rPr lang="fr-FR" dirty="0" err="1"/>
              <a:t>Detruire</a:t>
            </a:r>
            <a:endParaRPr lang="fr-FR" dirty="0"/>
          </a:p>
        </p:txBody>
      </p:sp>
      <p:cxnSp>
        <p:nvCxnSpPr>
          <p:cNvPr id="12" name="Connecteur droit 11">
            <a:extLst>
              <a:ext uri="{FF2B5EF4-FFF2-40B4-BE49-F238E27FC236}">
                <a16:creationId xmlns:a16="http://schemas.microsoft.com/office/drawing/2014/main" id="{821D7280-7131-4955-ABBD-CB8EC149CF56}"/>
              </a:ext>
            </a:extLst>
          </p:cNvPr>
          <p:cNvCxnSpPr/>
          <p:nvPr/>
        </p:nvCxnSpPr>
        <p:spPr>
          <a:xfrm>
            <a:off x="4432300" y="6070600"/>
            <a:ext cx="3378200" cy="3683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Connecteur droit 16">
            <a:extLst>
              <a:ext uri="{FF2B5EF4-FFF2-40B4-BE49-F238E27FC236}">
                <a16:creationId xmlns:a16="http://schemas.microsoft.com/office/drawing/2014/main" id="{62376D19-684F-48AA-B92E-9E7B423A6B71}"/>
              </a:ext>
            </a:extLst>
          </p:cNvPr>
          <p:cNvCxnSpPr/>
          <p:nvPr/>
        </p:nvCxnSpPr>
        <p:spPr>
          <a:xfrm flipH="1">
            <a:off x="4356100" y="5994400"/>
            <a:ext cx="3429000" cy="49530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76418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Types</a:t>
            </a:r>
          </a:p>
          <a:p>
            <a:pPr marL="889200" lvl="1" indent="-324000">
              <a:spcBef>
                <a:spcPts val="938"/>
              </a:spcBef>
              <a:buSzPct val="100000"/>
              <a:buBlip>
                <a:blip r:embed="rId3"/>
              </a:buBlip>
            </a:pPr>
            <a:r>
              <a:rPr lang="fr-FR" sz="2670" spc="-1" dirty="0">
                <a:solidFill>
                  <a:srgbClr val="000000"/>
                </a:solidFill>
              </a:rPr>
              <a:t>Pour implémenter une pile sous forme de liste chaînée, on crée la structure de données suivante.</a:t>
            </a:r>
          </a:p>
        </p:txBody>
      </p:sp>
      <p:sp>
        <p:nvSpPr>
          <p:cNvPr id="2" name="Rectangle 1">
            <a:extLst>
              <a:ext uri="{FF2B5EF4-FFF2-40B4-BE49-F238E27FC236}">
                <a16:creationId xmlns:a16="http://schemas.microsoft.com/office/drawing/2014/main" id="{48320668-3ADB-4351-AEE2-D1DA67C423A2}"/>
              </a:ext>
            </a:extLst>
          </p:cNvPr>
          <p:cNvSpPr/>
          <p:nvPr/>
        </p:nvSpPr>
        <p:spPr>
          <a:xfrm>
            <a:off x="711200" y="2979163"/>
            <a:ext cx="8953500" cy="35394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800" b="1" dirty="0" err="1">
                <a:solidFill>
                  <a:srgbClr val="0000FF"/>
                </a:solidFill>
                <a:highlight>
                  <a:srgbClr val="FFFFFF"/>
                </a:highlight>
              </a:rPr>
              <a:t>typedef</a:t>
            </a:r>
            <a:r>
              <a:rPr lang="fr-FR" sz="2800" dirty="0">
                <a:solidFill>
                  <a:srgbClr val="000000"/>
                </a:solidFill>
                <a:highlight>
                  <a:srgbClr val="FFFFFF"/>
                </a:highlight>
              </a:rPr>
              <a:t> </a:t>
            </a:r>
            <a:r>
              <a:rPr lang="fr-FR" sz="2800" dirty="0" err="1">
                <a:solidFill>
                  <a:srgbClr val="8000FF"/>
                </a:solidFill>
                <a:highlight>
                  <a:srgbClr val="FFFFFF"/>
                </a:highlight>
              </a:rPr>
              <a:t>float</a:t>
            </a:r>
            <a:r>
              <a:rPr lang="fr-FR" sz="2800" dirty="0">
                <a:solidFill>
                  <a:srgbClr val="000000"/>
                </a:solidFill>
                <a:highlight>
                  <a:srgbClr val="FFFFFF"/>
                </a:highlight>
              </a:rPr>
              <a:t> </a:t>
            </a:r>
            <a:r>
              <a:rPr lang="fr-FR" sz="2800" dirty="0" err="1">
                <a:solidFill>
                  <a:srgbClr val="000000"/>
                </a:solidFill>
                <a:highlight>
                  <a:srgbClr val="FFFFFF"/>
                </a:highlight>
              </a:rPr>
              <a:t>TypeDonnee</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err="1">
                <a:solidFill>
                  <a:srgbClr val="0000FF"/>
                </a:solidFill>
                <a:highlight>
                  <a:srgbClr val="FFFFFF"/>
                </a:highlight>
              </a:rPr>
              <a:t>typedef</a:t>
            </a:r>
            <a:r>
              <a:rPr lang="fr-FR" sz="2800" dirty="0">
                <a:solidFill>
                  <a:srgbClr val="000000"/>
                </a:solidFill>
                <a:highlight>
                  <a:srgbClr val="FFFFFF"/>
                </a:highlight>
              </a:rPr>
              <a:t> </a:t>
            </a:r>
            <a:r>
              <a:rPr lang="fr-FR" sz="2800" dirty="0" err="1">
                <a:solidFill>
                  <a:srgbClr val="8000FF"/>
                </a:solidFill>
                <a:highlight>
                  <a:srgbClr val="FFFFFF"/>
                </a:highlight>
              </a:rPr>
              <a:t>struct</a:t>
            </a:r>
            <a:r>
              <a:rPr lang="fr-FR" sz="2800" dirty="0">
                <a:solidFill>
                  <a:srgbClr val="000000"/>
                </a:solidFill>
                <a:highlight>
                  <a:srgbClr val="FFFFFF"/>
                </a:highlight>
              </a:rPr>
              <a:t> </a:t>
            </a:r>
            <a:r>
              <a:rPr lang="fr-FR" sz="2800" dirty="0" err="1">
                <a:solidFill>
                  <a:srgbClr val="000000"/>
                </a:solidFill>
                <a:highlight>
                  <a:srgbClr val="FFFFFF"/>
                </a:highlight>
              </a:rPr>
              <a:t>Cell</a:t>
            </a:r>
            <a:endParaRPr lang="fr-FR" sz="2800" dirty="0">
              <a:solidFill>
                <a:srgbClr val="000000"/>
              </a:solidFill>
              <a:highlight>
                <a:srgbClr val="FFFFFF"/>
              </a:highlight>
            </a:endParaRPr>
          </a:p>
          <a:p>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dirty="0" err="1">
                <a:solidFill>
                  <a:srgbClr val="000000"/>
                </a:solidFill>
                <a:highlight>
                  <a:srgbClr val="FFFFFF"/>
                </a:highlight>
              </a:rPr>
              <a:t>TypeDonnee</a:t>
            </a:r>
            <a:r>
              <a:rPr lang="fr-FR" sz="2800" dirty="0">
                <a:solidFill>
                  <a:srgbClr val="000000"/>
                </a:solidFill>
                <a:highlight>
                  <a:srgbClr val="FFFFFF"/>
                </a:highlight>
              </a:rPr>
              <a:t> </a:t>
            </a:r>
            <a:r>
              <a:rPr lang="fr-FR" sz="2800" dirty="0" err="1">
                <a:solidFill>
                  <a:srgbClr val="000000"/>
                </a:solidFill>
                <a:highlight>
                  <a:srgbClr val="FFFFFF"/>
                </a:highlight>
              </a:rPr>
              <a:t>donnee</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dirty="0" err="1">
                <a:solidFill>
                  <a:srgbClr val="8000FF"/>
                </a:solidFill>
                <a:highlight>
                  <a:srgbClr val="FFFFFF"/>
                </a:highlight>
              </a:rPr>
              <a:t>struct</a:t>
            </a:r>
            <a:r>
              <a:rPr lang="fr-FR" sz="2800" dirty="0">
                <a:solidFill>
                  <a:srgbClr val="000000"/>
                </a:solidFill>
                <a:highlight>
                  <a:srgbClr val="FFFFFF"/>
                </a:highlight>
              </a:rPr>
              <a:t> </a:t>
            </a:r>
            <a:r>
              <a:rPr lang="fr-FR" sz="2800" dirty="0" err="1">
                <a:solidFill>
                  <a:srgbClr val="000000"/>
                </a:solidFill>
                <a:highlight>
                  <a:srgbClr val="FFFFFF"/>
                </a:highlight>
              </a:rPr>
              <a:t>Cell</a:t>
            </a:r>
            <a:r>
              <a:rPr lang="fr-FR" sz="2800" dirty="0">
                <a:solidFill>
                  <a:srgbClr val="000000"/>
                </a:solidFill>
                <a:highlight>
                  <a:srgbClr val="FFFFFF"/>
                </a:highlight>
              </a:rPr>
              <a:t> </a:t>
            </a:r>
            <a:r>
              <a:rPr lang="fr-FR" sz="2800" b="1" dirty="0">
                <a:solidFill>
                  <a:srgbClr val="000080"/>
                </a:solidFill>
                <a:highlight>
                  <a:srgbClr val="FFFFFF"/>
                </a:highlight>
              </a:rPr>
              <a:t>*</a:t>
            </a:r>
            <a:r>
              <a:rPr lang="fr-FR" sz="2800" dirty="0">
                <a:solidFill>
                  <a:srgbClr val="000000"/>
                </a:solidFill>
                <a:highlight>
                  <a:srgbClr val="FFFFFF"/>
                </a:highlight>
              </a:rPr>
              <a:t>suivant</a:t>
            </a:r>
            <a:r>
              <a:rPr lang="fr-FR" sz="2800" b="1" dirty="0">
                <a:solidFill>
                  <a:srgbClr val="000080"/>
                </a:solidFill>
                <a:highlight>
                  <a:srgbClr val="FFFFFF"/>
                </a:highlight>
              </a:rPr>
              <a:t>;</a:t>
            </a:r>
            <a:r>
              <a:rPr lang="fr-FR" sz="2800" dirty="0">
                <a:solidFill>
                  <a:srgbClr val="000000"/>
                </a:solidFill>
                <a:highlight>
                  <a:srgbClr val="FFFFFF"/>
                </a:highlight>
              </a:rPr>
              <a:t> </a:t>
            </a:r>
            <a:r>
              <a:rPr lang="fr-FR" sz="2800" dirty="0">
                <a:solidFill>
                  <a:srgbClr val="008000"/>
                </a:solidFill>
                <a:highlight>
                  <a:srgbClr val="FFFFFF"/>
                </a:highlight>
              </a:rPr>
              <a:t>/* pointeur sur la cellule suivante */</a:t>
            </a:r>
            <a:endParaRPr lang="fr-FR" sz="2800" dirty="0">
              <a:solidFill>
                <a:srgbClr val="000000"/>
              </a:solidFill>
              <a:highlight>
                <a:srgbClr val="FFFFFF"/>
              </a:highlight>
            </a:endParaRPr>
          </a:p>
          <a:p>
            <a:r>
              <a:rPr lang="fr-FR" sz="2800" b="1" dirty="0">
                <a:solidFill>
                  <a:srgbClr val="000080"/>
                </a:solidFill>
                <a:highlight>
                  <a:srgbClr val="FFFFFF"/>
                </a:highlight>
              </a:rPr>
              <a:t>}</a:t>
            </a:r>
            <a:r>
              <a:rPr lang="fr-FR" sz="2800" dirty="0" err="1">
                <a:solidFill>
                  <a:srgbClr val="000000"/>
                </a:solidFill>
                <a:highlight>
                  <a:srgbClr val="FFFFFF"/>
                </a:highlight>
              </a:rPr>
              <a:t>TypeCellule</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err="1">
                <a:solidFill>
                  <a:srgbClr val="0000FF"/>
                </a:solidFill>
                <a:highlight>
                  <a:srgbClr val="FFFFFF"/>
                </a:highlight>
              </a:rPr>
              <a:t>typedef</a:t>
            </a:r>
            <a:r>
              <a:rPr lang="fr-FR" sz="2800" dirty="0">
                <a:solidFill>
                  <a:srgbClr val="000000"/>
                </a:solidFill>
                <a:highlight>
                  <a:srgbClr val="FFFFFF"/>
                </a:highlight>
              </a:rPr>
              <a:t> </a:t>
            </a:r>
            <a:r>
              <a:rPr lang="fr-FR" sz="2800" dirty="0" err="1">
                <a:solidFill>
                  <a:srgbClr val="000000"/>
                </a:solidFill>
                <a:highlight>
                  <a:srgbClr val="FFFFFF"/>
                </a:highlight>
              </a:rPr>
              <a:t>TypeCellule</a:t>
            </a:r>
            <a:r>
              <a:rPr lang="fr-FR" sz="2800" b="1" dirty="0">
                <a:solidFill>
                  <a:srgbClr val="000080"/>
                </a:solidFill>
                <a:highlight>
                  <a:srgbClr val="FFFFFF"/>
                </a:highlight>
              </a:rPr>
              <a:t>*</a:t>
            </a:r>
            <a:r>
              <a:rPr lang="fr-FR" sz="2800" dirty="0">
                <a:solidFill>
                  <a:srgbClr val="000000"/>
                </a:solidFill>
                <a:highlight>
                  <a:srgbClr val="FFFFFF"/>
                </a:highlight>
              </a:rPr>
              <a:t> Pile</a:t>
            </a:r>
            <a:r>
              <a:rPr lang="fr-FR" sz="2800" b="1" dirty="0">
                <a:solidFill>
                  <a:srgbClr val="000080"/>
                </a:solidFill>
                <a:highlight>
                  <a:srgbClr val="FFFFFF"/>
                </a:highlight>
              </a:rPr>
              <a:t>;</a:t>
            </a:r>
            <a:r>
              <a:rPr lang="fr-FR" sz="2800" dirty="0">
                <a:solidFill>
                  <a:srgbClr val="000000"/>
                </a:solidFill>
                <a:highlight>
                  <a:srgbClr val="FFFFFF"/>
                </a:highlight>
              </a:rPr>
              <a:t> </a:t>
            </a:r>
            <a:r>
              <a:rPr lang="fr-FR" sz="2800" dirty="0">
                <a:solidFill>
                  <a:srgbClr val="008000"/>
                </a:solidFill>
                <a:highlight>
                  <a:srgbClr val="FFFFFF"/>
                </a:highlight>
              </a:rPr>
              <a:t>/* la pile est un pointeur */</a:t>
            </a:r>
            <a:endParaRPr lang="fr-FR" sz="2800" dirty="0">
              <a:solidFill>
                <a:srgbClr val="000000"/>
              </a:solidFill>
              <a:highlight>
                <a:srgbClr val="FFFFFF"/>
              </a:highlight>
            </a:endParaRPr>
          </a:p>
          <a:p>
            <a:r>
              <a:rPr lang="fr-FR" sz="2800" dirty="0">
                <a:solidFill>
                  <a:srgbClr val="000000"/>
                </a:solidFill>
                <a:highlight>
                  <a:srgbClr val="FFFFFF"/>
                </a:highlight>
              </a:rPr>
              <a:t>					</a:t>
            </a:r>
            <a:r>
              <a:rPr lang="fr-FR" sz="2800" dirty="0">
                <a:solidFill>
                  <a:srgbClr val="008000"/>
                </a:solidFill>
                <a:highlight>
                  <a:srgbClr val="FFFFFF"/>
                </a:highlight>
              </a:rPr>
              <a:t>/* sur la tête de liste */</a:t>
            </a:r>
            <a:endParaRPr lang="fr-FR" sz="5400" dirty="0"/>
          </a:p>
        </p:txBody>
      </p:sp>
    </p:spTree>
    <p:extLst>
      <p:ext uri="{BB962C8B-B14F-4D97-AF65-F5344CB8AC3E}">
        <p14:creationId xmlns:p14="http://schemas.microsoft.com/office/powerpoint/2010/main" val="3287807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99AD-994E-434B-82E2-C4B029A4B223}"/>
              </a:ext>
            </a:extLst>
          </p:cNvPr>
          <p:cNvSpPr>
            <a:spLocks noGrp="1"/>
          </p:cNvSpPr>
          <p:nvPr>
            <p:ph type="title"/>
          </p:nvPr>
        </p:nvSpPr>
        <p:spPr/>
        <p:txBody>
          <a:bodyPr/>
          <a:lstStyle/>
          <a:p>
            <a:r>
              <a:rPr lang="fr-FR" dirty="0"/>
              <a:t>Attention !</a:t>
            </a:r>
          </a:p>
        </p:txBody>
      </p:sp>
      <p:sp>
        <p:nvSpPr>
          <p:cNvPr id="3" name="Text Placeholder 2">
            <a:extLst>
              <a:ext uri="{FF2B5EF4-FFF2-40B4-BE49-F238E27FC236}">
                <a16:creationId xmlns:a16="http://schemas.microsoft.com/office/drawing/2014/main" id="{F12F627A-BB25-3F4C-9B0C-D77B67F03B61}"/>
              </a:ext>
            </a:extLst>
          </p:cNvPr>
          <p:cNvSpPr>
            <a:spLocks noGrp="1"/>
          </p:cNvSpPr>
          <p:nvPr>
            <p:ph type="body"/>
          </p:nvPr>
        </p:nvSpPr>
        <p:spPr>
          <a:xfrm>
            <a:off x="504000" y="1733305"/>
            <a:ext cx="9071640" cy="658440"/>
          </a:xfrm>
        </p:spPr>
        <p:txBody>
          <a:bodyPr/>
          <a:lstStyle/>
          <a:p>
            <a:r>
              <a:rPr lang="fr-FR" dirty="0" err="1"/>
              <a:t>Typedef</a:t>
            </a:r>
            <a:r>
              <a:rPr lang="fr-FR" dirty="0"/>
              <a:t> </a:t>
            </a:r>
            <a:r>
              <a:rPr lang="fr-FR" dirty="0" err="1"/>
              <a:t>Cellul</a:t>
            </a:r>
            <a:r>
              <a:rPr lang="fr-FR" dirty="0"/>
              <a:t>* Pile</a:t>
            </a:r>
          </a:p>
          <a:p>
            <a:r>
              <a:rPr lang="fr-FR" dirty="0"/>
              <a:t>Donc Pile * </a:t>
            </a:r>
            <a:r>
              <a:rPr lang="fr-FR" dirty="0" err="1"/>
              <a:t>pP</a:t>
            </a:r>
            <a:r>
              <a:rPr lang="fr-FR" dirty="0"/>
              <a:t> := </a:t>
            </a:r>
            <a:r>
              <a:rPr lang="fr-FR" dirty="0" err="1"/>
              <a:t>Cellul</a:t>
            </a:r>
            <a:r>
              <a:rPr lang="fr-FR" dirty="0"/>
              <a:t> ** </a:t>
            </a:r>
            <a:r>
              <a:rPr lang="fr-FR" dirty="0" err="1"/>
              <a:t>pP</a:t>
            </a:r>
            <a:endParaRPr lang="fr-FR" dirty="0"/>
          </a:p>
        </p:txBody>
      </p:sp>
    </p:spTree>
    <p:extLst>
      <p:ext uri="{BB962C8B-B14F-4D97-AF65-F5344CB8AC3E}">
        <p14:creationId xmlns:p14="http://schemas.microsoft.com/office/powerpoint/2010/main" val="2062247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Créer une pile vide</a:t>
            </a:r>
          </a:p>
          <a:p>
            <a:pPr marL="889200" lvl="1" indent="-324000">
              <a:spcBef>
                <a:spcPts val="938"/>
              </a:spcBef>
              <a:buSzPct val="100000"/>
              <a:buBlip>
                <a:blip r:embed="rId3"/>
              </a:buBlip>
            </a:pPr>
            <a:r>
              <a:rPr lang="fr-FR" sz="2670" spc="-1" dirty="0">
                <a:solidFill>
                  <a:srgbClr val="000000"/>
                </a:solidFill>
              </a:rPr>
              <a:t>La fonction permettant de créer une pile vide est la suivante :</a:t>
            </a:r>
          </a:p>
        </p:txBody>
      </p:sp>
      <p:sp>
        <p:nvSpPr>
          <p:cNvPr id="2" name="Rectangle 1">
            <a:extLst>
              <a:ext uri="{FF2B5EF4-FFF2-40B4-BE49-F238E27FC236}">
                <a16:creationId xmlns:a16="http://schemas.microsoft.com/office/drawing/2014/main" id="{48320668-3ADB-4351-AEE2-D1DA67C423A2}"/>
              </a:ext>
            </a:extLst>
          </p:cNvPr>
          <p:cNvSpPr/>
          <p:nvPr/>
        </p:nvSpPr>
        <p:spPr>
          <a:xfrm>
            <a:off x="711200" y="2979163"/>
            <a:ext cx="8953500" cy="181588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800" dirty="0">
                <a:solidFill>
                  <a:srgbClr val="000000"/>
                </a:solidFill>
                <a:highlight>
                  <a:srgbClr val="FFFFFF"/>
                </a:highlight>
              </a:rPr>
              <a:t>Pile Initialiser</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a:solidFill>
                  <a:srgbClr val="0000FF"/>
                </a:solidFill>
                <a:highlight>
                  <a:srgbClr val="FFFFFF"/>
                </a:highlight>
              </a:rPr>
              <a:t>return</a:t>
            </a:r>
            <a:r>
              <a:rPr lang="fr-FR" sz="2800" dirty="0">
                <a:solidFill>
                  <a:srgbClr val="000000"/>
                </a:solidFill>
                <a:highlight>
                  <a:srgbClr val="FFFFFF"/>
                </a:highlight>
              </a:rPr>
              <a:t> </a:t>
            </a:r>
            <a:r>
              <a:rPr lang="fr-FR" sz="2800" b="1" dirty="0">
                <a:solidFill>
                  <a:srgbClr val="0000FF"/>
                </a:solidFill>
                <a:highlight>
                  <a:srgbClr val="FFFFFF"/>
                </a:highlight>
              </a:rPr>
              <a:t>NULL</a:t>
            </a:r>
            <a:r>
              <a:rPr lang="fr-FR" sz="2800" b="1" dirty="0">
                <a:solidFill>
                  <a:srgbClr val="000080"/>
                </a:solidFill>
                <a:highlight>
                  <a:srgbClr val="FFFFFF"/>
                </a:highlight>
              </a:rPr>
              <a:t>;</a:t>
            </a:r>
            <a:r>
              <a:rPr lang="fr-FR" sz="2800" dirty="0">
                <a:solidFill>
                  <a:srgbClr val="000000"/>
                </a:solidFill>
                <a:highlight>
                  <a:srgbClr val="FFFFFF"/>
                </a:highlight>
              </a:rPr>
              <a:t> </a:t>
            </a:r>
            <a:r>
              <a:rPr lang="fr-FR" sz="2800" dirty="0">
                <a:solidFill>
                  <a:srgbClr val="008000"/>
                </a:solidFill>
                <a:highlight>
                  <a:srgbClr val="FFFFFF"/>
                </a:highlight>
              </a:rPr>
              <a:t>/* on retourne une liste vide */</a:t>
            </a:r>
            <a:endParaRPr lang="fr-FR" sz="2800" dirty="0">
              <a:solidFill>
                <a:srgbClr val="000000"/>
              </a:solidFill>
              <a:highlight>
                <a:srgbClr val="FFFFFF"/>
              </a:highlight>
            </a:endParaRPr>
          </a:p>
          <a:p>
            <a:r>
              <a:rPr lang="fr-FR" sz="2800" b="1" dirty="0">
                <a:solidFill>
                  <a:srgbClr val="000080"/>
                </a:solidFill>
                <a:highlight>
                  <a:srgbClr val="FFFFFF"/>
                </a:highlight>
              </a:rPr>
              <a:t>}</a:t>
            </a:r>
            <a:endParaRPr lang="fr-FR" sz="5400" dirty="0"/>
          </a:p>
        </p:txBody>
      </p:sp>
    </p:spTree>
    <p:extLst>
      <p:ext uri="{BB962C8B-B14F-4D97-AF65-F5344CB8AC3E}">
        <p14:creationId xmlns:p14="http://schemas.microsoft.com/office/powerpoint/2010/main" val="418438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Pile vide</a:t>
            </a:r>
          </a:p>
          <a:p>
            <a:pPr marL="889200" lvl="1" indent="-324000">
              <a:spcBef>
                <a:spcPts val="938"/>
              </a:spcBef>
              <a:buSzPct val="100000"/>
              <a:buBlip>
                <a:blip r:embed="rId3"/>
              </a:buBlip>
            </a:pPr>
            <a:r>
              <a:rPr lang="fr-FR" sz="2670" spc="-1" dirty="0">
                <a:solidFill>
                  <a:srgbClr val="000000"/>
                </a:solidFill>
              </a:rPr>
              <a:t>La fonction permettant de savoir si la pile est vide est la suivante. La fonction renvoie 1 si la pile est vide, et renvoie 0 dans le cas contraire.</a:t>
            </a:r>
          </a:p>
        </p:txBody>
      </p:sp>
      <p:sp>
        <p:nvSpPr>
          <p:cNvPr id="2" name="Rectangle 1">
            <a:extLst>
              <a:ext uri="{FF2B5EF4-FFF2-40B4-BE49-F238E27FC236}">
                <a16:creationId xmlns:a16="http://schemas.microsoft.com/office/drawing/2014/main" id="{48320668-3ADB-4351-AEE2-D1DA67C423A2}"/>
              </a:ext>
            </a:extLst>
          </p:cNvPr>
          <p:cNvSpPr/>
          <p:nvPr/>
        </p:nvSpPr>
        <p:spPr>
          <a:xfrm>
            <a:off x="711200" y="2979163"/>
            <a:ext cx="8953500" cy="224676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800" dirty="0" err="1">
                <a:solidFill>
                  <a:srgbClr val="8000FF"/>
                </a:solidFill>
                <a:highlight>
                  <a:srgbClr val="FFFFFF"/>
                </a:highlight>
              </a:rPr>
              <a:t>int</a:t>
            </a:r>
            <a:r>
              <a:rPr lang="fr-FR" sz="2800" dirty="0">
                <a:solidFill>
                  <a:srgbClr val="000000"/>
                </a:solidFill>
                <a:highlight>
                  <a:srgbClr val="FFFFFF"/>
                </a:highlight>
              </a:rPr>
              <a:t> </a:t>
            </a:r>
            <a:r>
              <a:rPr lang="fr-FR" sz="2800" dirty="0" err="1">
                <a:solidFill>
                  <a:srgbClr val="000000"/>
                </a:solidFill>
                <a:highlight>
                  <a:srgbClr val="FFFFFF"/>
                </a:highlight>
              </a:rPr>
              <a:t>EstVide</a:t>
            </a:r>
            <a:r>
              <a:rPr lang="fr-FR" sz="2800" b="1" dirty="0">
                <a:solidFill>
                  <a:srgbClr val="000080"/>
                </a:solidFill>
                <a:highlight>
                  <a:srgbClr val="FFFFFF"/>
                </a:highlight>
              </a:rPr>
              <a:t>(</a:t>
            </a:r>
            <a:r>
              <a:rPr lang="fr-FR" sz="2800" dirty="0">
                <a:solidFill>
                  <a:srgbClr val="000000"/>
                </a:solidFill>
                <a:highlight>
                  <a:srgbClr val="FFFFFF"/>
                </a:highlight>
              </a:rPr>
              <a:t>Pile P</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a:solidFill>
                  <a:srgbClr val="000080"/>
                </a:solidFill>
                <a:highlight>
                  <a:srgbClr val="FFFFFF"/>
                </a:highlight>
              </a:rPr>
              <a:t>{</a:t>
            </a:r>
            <a:endParaRPr lang="fr-FR" sz="2800" dirty="0">
              <a:solidFill>
                <a:srgbClr val="000000"/>
              </a:solidFill>
              <a:highlight>
                <a:srgbClr val="FFFFFF"/>
              </a:highlight>
            </a:endParaRPr>
          </a:p>
          <a:p>
            <a:r>
              <a:rPr lang="zh-CN" altLang="en-US" sz="2800" dirty="0">
                <a:solidFill>
                  <a:srgbClr val="008000"/>
                </a:solidFill>
                <a:highlight>
                  <a:srgbClr val="FFFFFF"/>
                </a:highlight>
              </a:rPr>
              <a:t>  </a:t>
            </a:r>
            <a:r>
              <a:rPr lang="fr-FR" sz="2800" dirty="0">
                <a:solidFill>
                  <a:srgbClr val="008000"/>
                </a:solidFill>
                <a:highlight>
                  <a:srgbClr val="FFFFFF"/>
                </a:highlight>
              </a:rPr>
              <a:t>/* renvoie 1 si la liste est vide */</a:t>
            </a:r>
            <a:endParaRPr lang="fr-FR" sz="2800" dirty="0">
              <a:solidFill>
                <a:srgbClr val="000000"/>
              </a:solidFill>
              <a:highlight>
                <a:srgbClr val="FFFFFF"/>
              </a:highlight>
            </a:endParaRPr>
          </a:p>
          <a:p>
            <a:r>
              <a:rPr lang="zh-CN" altLang="en-US" sz="2800" b="1" dirty="0">
                <a:solidFill>
                  <a:srgbClr val="0000FF"/>
                </a:solidFill>
                <a:highlight>
                  <a:srgbClr val="FFFFFF"/>
                </a:highlight>
              </a:rPr>
              <a:t>  </a:t>
            </a:r>
            <a:r>
              <a:rPr lang="en-GB" sz="2800" b="1" dirty="0">
                <a:solidFill>
                  <a:srgbClr val="0000FF"/>
                </a:solidFill>
                <a:highlight>
                  <a:srgbClr val="FFFFFF"/>
                </a:highlight>
              </a:rPr>
              <a:t>return</a:t>
            </a:r>
            <a:r>
              <a:rPr lang="en-GB" sz="2800" dirty="0">
                <a:solidFill>
                  <a:srgbClr val="000000"/>
                </a:solidFill>
                <a:highlight>
                  <a:srgbClr val="FFFFFF"/>
                </a:highlight>
              </a:rPr>
              <a:t> </a:t>
            </a:r>
            <a:r>
              <a:rPr lang="en-GB" sz="2800" b="1" dirty="0">
                <a:solidFill>
                  <a:srgbClr val="000080"/>
                </a:solidFill>
                <a:highlight>
                  <a:srgbClr val="FFFFFF"/>
                </a:highlight>
              </a:rPr>
              <a:t>(</a:t>
            </a:r>
            <a:r>
              <a:rPr lang="en-GB" sz="2800" dirty="0">
                <a:solidFill>
                  <a:srgbClr val="000000"/>
                </a:solidFill>
                <a:highlight>
                  <a:srgbClr val="FFFFFF"/>
                </a:highlight>
              </a:rPr>
              <a:t>P </a:t>
            </a:r>
            <a:r>
              <a:rPr lang="en-GB" sz="2800" b="1" dirty="0">
                <a:solidFill>
                  <a:srgbClr val="000080"/>
                </a:solidFill>
                <a:highlight>
                  <a:srgbClr val="FFFFFF"/>
                </a:highlight>
              </a:rPr>
              <a:t>==</a:t>
            </a:r>
            <a:r>
              <a:rPr lang="en-GB" sz="2800" dirty="0">
                <a:solidFill>
                  <a:srgbClr val="000000"/>
                </a:solidFill>
                <a:highlight>
                  <a:srgbClr val="FFFFFF"/>
                </a:highlight>
              </a:rPr>
              <a:t> </a:t>
            </a:r>
            <a:r>
              <a:rPr lang="en-GB" sz="2800" b="1" dirty="0">
                <a:solidFill>
                  <a:srgbClr val="0000FF"/>
                </a:solidFill>
                <a:highlight>
                  <a:srgbClr val="FFFFFF"/>
                </a:highlight>
              </a:rPr>
              <a:t>NULL</a:t>
            </a:r>
            <a:r>
              <a:rPr lang="en-GB" sz="2800" b="1" dirty="0">
                <a:solidFill>
                  <a:srgbClr val="000080"/>
                </a:solidFill>
                <a:highlight>
                  <a:srgbClr val="FFFFFF"/>
                </a:highlight>
              </a:rPr>
              <a:t>)</a:t>
            </a:r>
            <a:r>
              <a:rPr lang="en-GB" sz="2800" dirty="0">
                <a:solidFill>
                  <a:srgbClr val="000000"/>
                </a:solidFill>
                <a:highlight>
                  <a:srgbClr val="FFFFFF"/>
                </a:highlight>
              </a:rPr>
              <a:t> </a:t>
            </a:r>
            <a:r>
              <a:rPr lang="en-GB" sz="2800" b="1" dirty="0">
                <a:solidFill>
                  <a:srgbClr val="000080"/>
                </a:solidFill>
                <a:highlight>
                  <a:srgbClr val="FFFFFF"/>
                </a:highlight>
              </a:rPr>
              <a:t>?</a:t>
            </a:r>
            <a:r>
              <a:rPr lang="en-GB" sz="2800" dirty="0">
                <a:solidFill>
                  <a:srgbClr val="000000"/>
                </a:solidFill>
                <a:highlight>
                  <a:srgbClr val="FFFFFF"/>
                </a:highlight>
              </a:rPr>
              <a:t> </a:t>
            </a:r>
            <a:r>
              <a:rPr lang="en-GB" sz="2800" dirty="0">
                <a:solidFill>
                  <a:srgbClr val="FF8000"/>
                </a:solidFill>
                <a:highlight>
                  <a:srgbClr val="FFFFFF"/>
                </a:highlight>
              </a:rPr>
              <a:t>1</a:t>
            </a:r>
            <a:r>
              <a:rPr lang="en-GB" sz="2800" dirty="0">
                <a:solidFill>
                  <a:srgbClr val="000000"/>
                </a:solidFill>
                <a:highlight>
                  <a:srgbClr val="FFFFFF"/>
                </a:highlight>
              </a:rPr>
              <a:t> </a:t>
            </a:r>
            <a:r>
              <a:rPr lang="en-GB" sz="2800" b="1" dirty="0">
                <a:solidFill>
                  <a:srgbClr val="000080"/>
                </a:solidFill>
                <a:highlight>
                  <a:srgbClr val="FFFFFF"/>
                </a:highlight>
              </a:rPr>
              <a:t>:</a:t>
            </a:r>
            <a:r>
              <a:rPr lang="en-GB" sz="2800" dirty="0">
                <a:solidFill>
                  <a:srgbClr val="000000"/>
                </a:solidFill>
                <a:highlight>
                  <a:srgbClr val="FFFFFF"/>
                </a:highlight>
              </a:rPr>
              <a:t> </a:t>
            </a:r>
            <a:r>
              <a:rPr lang="en-GB" sz="2800" dirty="0">
                <a:solidFill>
                  <a:srgbClr val="FF8000"/>
                </a:solidFill>
                <a:highlight>
                  <a:srgbClr val="FFFFFF"/>
                </a:highlight>
              </a:rPr>
              <a:t>0</a:t>
            </a:r>
            <a:r>
              <a:rPr lang="en-GB" sz="2800" b="1" dirty="0">
                <a:solidFill>
                  <a:srgbClr val="000080"/>
                </a:solidFill>
                <a:highlight>
                  <a:srgbClr val="FFFFFF"/>
                </a:highlight>
              </a:rPr>
              <a:t>;</a:t>
            </a:r>
            <a:endParaRPr lang="en-GB" sz="2800" dirty="0">
              <a:solidFill>
                <a:srgbClr val="000000"/>
              </a:solidFill>
              <a:highlight>
                <a:srgbClr val="FFFFFF"/>
              </a:highlight>
            </a:endParaRPr>
          </a:p>
          <a:p>
            <a:r>
              <a:rPr lang="fr-FR" sz="2800" b="1" dirty="0">
                <a:solidFill>
                  <a:srgbClr val="000080"/>
                </a:solidFill>
                <a:highlight>
                  <a:srgbClr val="FFFFFF"/>
                </a:highlight>
              </a:rPr>
              <a:t>}</a:t>
            </a:r>
            <a:endParaRPr lang="fr-FR" sz="5400" dirty="0"/>
          </a:p>
        </p:txBody>
      </p:sp>
    </p:spTree>
    <p:extLst>
      <p:ext uri="{BB962C8B-B14F-4D97-AF65-F5344CB8AC3E}">
        <p14:creationId xmlns:p14="http://schemas.microsoft.com/office/powerpoint/2010/main" val="563541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Pile pleine</a:t>
            </a:r>
          </a:p>
          <a:p>
            <a:pPr marL="889200" lvl="1" indent="-324000">
              <a:spcBef>
                <a:spcPts val="938"/>
              </a:spcBef>
              <a:buSzPct val="100000"/>
              <a:buBlip>
                <a:blip r:embed="rId3"/>
              </a:buBlip>
            </a:pPr>
            <a:r>
              <a:rPr lang="fr-FR" sz="2670" spc="-1" dirty="0">
                <a:solidFill>
                  <a:srgbClr val="000000"/>
                </a:solidFill>
              </a:rPr>
              <a:t>La fonction permettant de savoir si la pile est pleine est la suivante :</a:t>
            </a:r>
          </a:p>
        </p:txBody>
      </p:sp>
      <p:sp>
        <p:nvSpPr>
          <p:cNvPr id="2" name="Rectangle 1">
            <a:extLst>
              <a:ext uri="{FF2B5EF4-FFF2-40B4-BE49-F238E27FC236}">
                <a16:creationId xmlns:a16="http://schemas.microsoft.com/office/drawing/2014/main" id="{48320668-3ADB-4351-AEE2-D1DA67C423A2}"/>
              </a:ext>
            </a:extLst>
          </p:cNvPr>
          <p:cNvSpPr/>
          <p:nvPr/>
        </p:nvSpPr>
        <p:spPr>
          <a:xfrm>
            <a:off x="711200" y="2979163"/>
            <a:ext cx="8953500" cy="181588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800" dirty="0" err="1">
                <a:solidFill>
                  <a:srgbClr val="8000FF"/>
                </a:solidFill>
                <a:highlight>
                  <a:srgbClr val="FFFFFF"/>
                </a:highlight>
              </a:rPr>
              <a:t>int</a:t>
            </a:r>
            <a:r>
              <a:rPr lang="fr-FR" sz="2800" dirty="0">
                <a:solidFill>
                  <a:srgbClr val="000000"/>
                </a:solidFill>
                <a:highlight>
                  <a:srgbClr val="FFFFFF"/>
                </a:highlight>
              </a:rPr>
              <a:t> </a:t>
            </a:r>
            <a:r>
              <a:rPr lang="fr-FR" sz="2800" dirty="0" err="1">
                <a:solidFill>
                  <a:srgbClr val="000000"/>
                </a:solidFill>
                <a:highlight>
                  <a:srgbClr val="FFFFFF"/>
                </a:highlight>
              </a:rPr>
              <a:t>EstPleine</a:t>
            </a:r>
            <a:r>
              <a:rPr lang="fr-FR" sz="2800" b="1" dirty="0">
                <a:solidFill>
                  <a:srgbClr val="000080"/>
                </a:solidFill>
                <a:highlight>
                  <a:srgbClr val="FFFFFF"/>
                </a:highlight>
              </a:rPr>
              <a:t>(</a:t>
            </a:r>
            <a:r>
              <a:rPr lang="fr-FR" sz="2800" dirty="0">
                <a:solidFill>
                  <a:srgbClr val="000000"/>
                </a:solidFill>
                <a:highlight>
                  <a:srgbClr val="FFFFFF"/>
                </a:highlight>
              </a:rPr>
              <a:t>Pile P</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a:solidFill>
                  <a:srgbClr val="000080"/>
                </a:solidFill>
                <a:highlight>
                  <a:srgbClr val="FFFFFF"/>
                </a:highlight>
              </a:rPr>
              <a:t>{</a:t>
            </a:r>
            <a:endParaRPr lang="fr-FR" sz="2800" dirty="0">
              <a:solidFill>
                <a:srgbClr val="000000"/>
              </a:solidFill>
              <a:highlight>
                <a:srgbClr val="FFFFFF"/>
              </a:highlight>
            </a:endParaRPr>
          </a:p>
          <a:p>
            <a:r>
              <a:rPr lang="zh-CN" altLang="en-US" sz="2800" b="1" dirty="0">
                <a:solidFill>
                  <a:srgbClr val="0000FF"/>
                </a:solidFill>
                <a:highlight>
                  <a:srgbClr val="FFFFFF"/>
                </a:highlight>
              </a:rPr>
              <a:t>  </a:t>
            </a:r>
            <a:r>
              <a:rPr lang="fr-FR" sz="2800" b="1" dirty="0">
                <a:solidFill>
                  <a:srgbClr val="0000FF"/>
                </a:solidFill>
                <a:highlight>
                  <a:srgbClr val="FFFFFF"/>
                </a:highlight>
              </a:rPr>
              <a:t>return</a:t>
            </a:r>
            <a:r>
              <a:rPr lang="fr-FR" sz="2800" dirty="0">
                <a:solidFill>
                  <a:srgbClr val="000000"/>
                </a:solidFill>
                <a:highlight>
                  <a:srgbClr val="FFFFFF"/>
                </a:highlight>
              </a:rPr>
              <a:t> </a:t>
            </a:r>
            <a:r>
              <a:rPr lang="fr-FR" sz="2800" dirty="0">
                <a:solidFill>
                  <a:srgbClr val="FF8000"/>
                </a:solidFill>
                <a:highlight>
                  <a:srgbClr val="FFFFFF"/>
                </a:highlight>
              </a:rPr>
              <a:t>0</a:t>
            </a:r>
            <a:r>
              <a:rPr lang="fr-FR" sz="2800" b="1" dirty="0">
                <a:solidFill>
                  <a:srgbClr val="000080"/>
                </a:solidFill>
                <a:highlight>
                  <a:srgbClr val="FFFFFF"/>
                </a:highlight>
              </a:rPr>
              <a:t>;</a:t>
            </a:r>
            <a:r>
              <a:rPr lang="fr-FR" sz="2800" dirty="0">
                <a:solidFill>
                  <a:srgbClr val="000000"/>
                </a:solidFill>
                <a:highlight>
                  <a:srgbClr val="FFFFFF"/>
                </a:highlight>
              </a:rPr>
              <a:t> </a:t>
            </a:r>
            <a:r>
              <a:rPr lang="fr-FR" sz="2800" dirty="0">
                <a:solidFill>
                  <a:srgbClr val="FF0000"/>
                </a:solidFill>
                <a:effectLst>
                  <a:outerShdw blurRad="38100" dist="38100" dir="2700000" algn="tl">
                    <a:srgbClr val="000000">
                      <a:alpha val="43137"/>
                    </a:srgbClr>
                  </a:outerShdw>
                </a:effectLst>
                <a:highlight>
                  <a:srgbClr val="FFFFFF"/>
                </a:highlight>
              </a:rPr>
              <a:t>/* une liste chaînée n’est jamais pleine */</a:t>
            </a:r>
          </a:p>
          <a:p>
            <a:r>
              <a:rPr lang="fr-FR" sz="2800" b="1" dirty="0">
                <a:solidFill>
                  <a:srgbClr val="000080"/>
                </a:solidFill>
                <a:highlight>
                  <a:srgbClr val="FFFFFF"/>
                </a:highlight>
              </a:rPr>
              <a:t>}</a:t>
            </a:r>
            <a:endParaRPr lang="fr-FR" sz="5400" dirty="0"/>
          </a:p>
        </p:txBody>
      </p:sp>
    </p:spTree>
    <p:extLst>
      <p:ext uri="{BB962C8B-B14F-4D97-AF65-F5344CB8AC3E}">
        <p14:creationId xmlns:p14="http://schemas.microsoft.com/office/powerpoint/2010/main" val="4169124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fontScale="92500" lnSpcReduction="20000"/>
          </a:bodyPr>
          <a:lstStyle/>
          <a:p>
            <a:pPr marL="432000" indent="-324000">
              <a:spcBef>
                <a:spcPts val="938"/>
              </a:spcBef>
              <a:buSzPct val="100000"/>
              <a:buBlip>
                <a:blip r:embed="rId3"/>
              </a:buBlip>
            </a:pPr>
            <a:r>
              <a:rPr lang="fr-FR" sz="2670" spc="-1" dirty="0">
                <a:solidFill>
                  <a:srgbClr val="000000"/>
                </a:solidFill>
              </a:rPr>
              <a:t>Les Piles</a:t>
            </a:r>
          </a:p>
          <a:p>
            <a:pPr marL="889200" lvl="1" indent="-324000">
              <a:spcBef>
                <a:spcPts val="938"/>
              </a:spcBef>
              <a:buSzPct val="100000"/>
              <a:buBlip>
                <a:blip r:embed="rId3"/>
              </a:buBlip>
            </a:pPr>
            <a:r>
              <a:rPr lang="fr-FR" sz="2670" spc="-1" dirty="0">
                <a:solidFill>
                  <a:srgbClr val="000000"/>
                </a:solidFill>
              </a:rPr>
              <a:t>Représentation contiguë</a:t>
            </a:r>
          </a:p>
          <a:p>
            <a:pPr marL="889200" lvl="1" indent="-324000">
              <a:spcBef>
                <a:spcPts val="938"/>
              </a:spcBef>
              <a:buSzPct val="100000"/>
              <a:buBlip>
                <a:blip r:embed="rId3"/>
              </a:buBlip>
            </a:pPr>
            <a:r>
              <a:rPr lang="fr-FR" sz="2670" spc="-1" dirty="0">
                <a:solidFill>
                  <a:srgbClr val="000000"/>
                </a:solidFill>
              </a:rPr>
              <a:t>Représentation chaînée</a:t>
            </a:r>
          </a:p>
          <a:p>
            <a:pPr marL="432000" indent="-324000">
              <a:spcBef>
                <a:spcPts val="938"/>
              </a:spcBef>
              <a:buSzPct val="100000"/>
              <a:buBlip>
                <a:blip r:embed="rId3"/>
              </a:buBlip>
            </a:pPr>
            <a:r>
              <a:rPr lang="fr-FR" sz="2670" spc="-1" dirty="0">
                <a:solidFill>
                  <a:srgbClr val="000000"/>
                </a:solidFill>
              </a:rPr>
              <a:t>Applications des piles.</a:t>
            </a:r>
          </a:p>
          <a:p>
            <a:pPr marL="889200" lvl="1" indent="-324000">
              <a:spcBef>
                <a:spcPts val="938"/>
              </a:spcBef>
              <a:buSzPct val="100000"/>
              <a:buBlip>
                <a:blip r:embed="rId3"/>
              </a:buBlip>
            </a:pPr>
            <a:r>
              <a:rPr lang="fr-FR" sz="2670" spc="-1" dirty="0">
                <a:solidFill>
                  <a:srgbClr val="000000"/>
                </a:solidFill>
              </a:rPr>
              <a:t>Inverser une pile (liste - </a:t>
            </a:r>
            <a:r>
              <a:rPr lang="fr-FR" sz="2670" u="sng" spc="-1" dirty="0">
                <a:solidFill>
                  <a:srgbClr val="000000"/>
                </a:solidFill>
              </a:rPr>
              <a:t>cas particulière</a:t>
            </a:r>
            <a:r>
              <a:rPr lang="fr-FR" sz="2670" spc="-1" dirty="0">
                <a:solidFill>
                  <a:srgbClr val="000000"/>
                </a:solidFill>
              </a:rPr>
              <a:t>)</a:t>
            </a:r>
          </a:p>
          <a:p>
            <a:pPr marL="1346400" lvl="2" indent="-324000">
              <a:spcBef>
                <a:spcPts val="938"/>
              </a:spcBef>
              <a:buSzPct val="100000"/>
              <a:buBlip>
                <a:blip r:embed="rId3"/>
              </a:buBlip>
            </a:pPr>
            <a:r>
              <a:rPr lang="fr-FR" sz="2670" spc="-1" dirty="0">
                <a:solidFill>
                  <a:srgbClr val="000000"/>
                </a:solidFill>
              </a:rPr>
              <a:t>Récursion</a:t>
            </a:r>
          </a:p>
          <a:p>
            <a:pPr marL="889200" lvl="1" indent="-324000">
              <a:spcBef>
                <a:spcPts val="938"/>
              </a:spcBef>
              <a:buSzPct val="100000"/>
              <a:buBlip>
                <a:blip r:embed="rId3"/>
              </a:buBlip>
            </a:pPr>
            <a:r>
              <a:rPr lang="fr-FR" sz="2670" spc="-1" dirty="0">
                <a:solidFill>
                  <a:srgbClr val="000000"/>
                </a:solidFill>
              </a:rPr>
              <a:t>Vérificateur de parenthèses</a:t>
            </a:r>
          </a:p>
          <a:p>
            <a:pPr marL="889200" lvl="1" indent="-324000">
              <a:spcBef>
                <a:spcPts val="938"/>
              </a:spcBef>
              <a:buSzPct val="100000"/>
              <a:buBlip>
                <a:blip r:embed="rId3"/>
              </a:buBlip>
            </a:pPr>
            <a:r>
              <a:rPr lang="fr-FR" sz="2670" spc="-1" dirty="0">
                <a:solidFill>
                  <a:srgbClr val="000000"/>
                </a:solidFill>
              </a:rPr>
              <a:t>Conversion d'une expression mathématique</a:t>
            </a:r>
          </a:p>
          <a:p>
            <a:pPr marL="1346400" lvl="2" indent="-324000">
              <a:spcBef>
                <a:spcPts val="938"/>
              </a:spcBef>
              <a:buSzPct val="100000"/>
              <a:buBlip>
                <a:blip r:embed="rId3"/>
              </a:buBlip>
            </a:pPr>
            <a:r>
              <a:rPr lang="fr-FR" sz="2000" b="1" u="sng" spc="-1" dirty="0" err="1">
                <a:solidFill>
                  <a:srgbClr val="000000"/>
                </a:solidFill>
                <a:effectLst>
                  <a:outerShdw blurRad="38100" dist="38100" dir="2700000" algn="tl">
                    <a:srgbClr val="000000">
                      <a:alpha val="43137"/>
                    </a:srgbClr>
                  </a:outerShdw>
                </a:effectLst>
              </a:rPr>
              <a:t>Inifix</a:t>
            </a:r>
            <a:r>
              <a:rPr lang="fr-FR" sz="2000" b="1" u="sng" spc="-1" dirty="0">
                <a:solidFill>
                  <a:srgbClr val="000000"/>
                </a:solidFill>
                <a:effectLst>
                  <a:outerShdw blurRad="38100" dist="38100" dir="2700000" algn="tl">
                    <a:srgbClr val="000000">
                      <a:alpha val="43137"/>
                    </a:srgbClr>
                  </a:outerShdw>
                </a:effectLst>
              </a:rPr>
              <a:t> à </a:t>
            </a:r>
            <a:r>
              <a:rPr lang="fr-FR" sz="2000" b="1" u="sng" spc="-1" dirty="0" err="1">
                <a:solidFill>
                  <a:srgbClr val="000000"/>
                </a:solidFill>
                <a:effectLst>
                  <a:outerShdw blurRad="38100" dist="38100" dir="2700000" algn="tl">
                    <a:srgbClr val="000000">
                      <a:alpha val="43137"/>
                    </a:srgbClr>
                  </a:outerShdw>
                </a:effectLst>
              </a:rPr>
              <a:t>postfix</a:t>
            </a:r>
            <a:endParaRPr lang="fr-FR" sz="2000" b="1" u="sng" spc="-1" dirty="0">
              <a:solidFill>
                <a:srgbClr val="000000"/>
              </a:solidFill>
              <a:effectLst>
                <a:outerShdw blurRad="38100" dist="38100" dir="2700000" algn="tl">
                  <a:srgbClr val="000000">
                    <a:alpha val="43137"/>
                  </a:srgbClr>
                </a:outerShdw>
              </a:effectLst>
            </a:endParaRPr>
          </a:p>
          <a:p>
            <a:pPr marL="1346400" lvl="2" indent="-324000">
              <a:spcBef>
                <a:spcPts val="938"/>
              </a:spcBef>
              <a:buSzPct val="100000"/>
              <a:buBlip>
                <a:blip r:embed="rId3"/>
              </a:buBlip>
            </a:pPr>
            <a:r>
              <a:rPr lang="fr-FR" sz="2000" spc="-1" dirty="0" err="1">
                <a:solidFill>
                  <a:srgbClr val="000000"/>
                </a:solidFill>
              </a:rPr>
              <a:t>Inifix</a:t>
            </a:r>
            <a:r>
              <a:rPr lang="fr-FR" sz="2000" spc="-1" dirty="0">
                <a:solidFill>
                  <a:srgbClr val="000000"/>
                </a:solidFill>
              </a:rPr>
              <a:t> à </a:t>
            </a:r>
            <a:r>
              <a:rPr lang="fr-FR" sz="2000" spc="-1" dirty="0" err="1">
                <a:solidFill>
                  <a:srgbClr val="000000"/>
                </a:solidFill>
              </a:rPr>
              <a:t>prefix</a:t>
            </a:r>
            <a:endParaRPr lang="fr-FR" sz="2000" spc="-1" dirty="0">
              <a:solidFill>
                <a:srgbClr val="000000"/>
              </a:solidFill>
            </a:endParaRPr>
          </a:p>
          <a:p>
            <a:pPr marL="1346400" lvl="2" indent="-324000">
              <a:spcBef>
                <a:spcPts val="938"/>
              </a:spcBef>
              <a:buSzPct val="100000"/>
              <a:buBlip>
                <a:blip r:embed="rId3"/>
              </a:buBlip>
            </a:pPr>
            <a:r>
              <a:rPr lang="fr-FR" sz="2000" spc="-1" dirty="0" err="1">
                <a:solidFill>
                  <a:srgbClr val="000000"/>
                </a:solidFill>
              </a:rPr>
              <a:t>Postfix</a:t>
            </a:r>
            <a:r>
              <a:rPr lang="fr-FR" sz="2000" spc="-1" dirty="0">
                <a:solidFill>
                  <a:srgbClr val="000000"/>
                </a:solidFill>
              </a:rPr>
              <a:t> à </a:t>
            </a:r>
            <a:r>
              <a:rPr lang="fr-FR" sz="2000" spc="-1" dirty="0" err="1">
                <a:solidFill>
                  <a:srgbClr val="000000"/>
                </a:solidFill>
              </a:rPr>
              <a:t>inifix</a:t>
            </a:r>
            <a:endParaRPr lang="fr-FR" sz="2000" spc="-1" dirty="0">
              <a:solidFill>
                <a:srgbClr val="000000"/>
              </a:solidFill>
            </a:endParaRPr>
          </a:p>
          <a:p>
            <a:pPr marL="1346400" lvl="2" indent="-324000">
              <a:spcBef>
                <a:spcPts val="938"/>
              </a:spcBef>
              <a:buSzPct val="100000"/>
              <a:buBlip>
                <a:blip r:embed="rId3"/>
              </a:buBlip>
            </a:pPr>
            <a:r>
              <a:rPr lang="fr-FR" sz="2000" spc="-1" dirty="0" err="1">
                <a:solidFill>
                  <a:srgbClr val="000000"/>
                </a:solidFill>
              </a:rPr>
              <a:t>Postfix</a:t>
            </a:r>
            <a:r>
              <a:rPr lang="fr-FR" sz="2000" spc="-1" dirty="0">
                <a:solidFill>
                  <a:srgbClr val="000000"/>
                </a:solidFill>
              </a:rPr>
              <a:t> à </a:t>
            </a:r>
            <a:r>
              <a:rPr lang="fr-FR" sz="2000" spc="-1" dirty="0" err="1">
                <a:solidFill>
                  <a:srgbClr val="000000"/>
                </a:solidFill>
              </a:rPr>
              <a:t>prefix</a:t>
            </a:r>
            <a:endParaRPr lang="fr-FR" sz="2000" spc="-1" dirty="0">
              <a:solidFill>
                <a:srgbClr val="000000"/>
              </a:solidFill>
            </a:endParaRPr>
          </a:p>
          <a:p>
            <a:pPr marL="1346400" lvl="2" indent="-324000">
              <a:spcBef>
                <a:spcPts val="938"/>
              </a:spcBef>
              <a:buSzPct val="100000"/>
              <a:buBlip>
                <a:blip r:embed="rId3"/>
              </a:buBlip>
            </a:pPr>
            <a:r>
              <a:rPr lang="fr-FR" sz="2000" spc="-1" dirty="0" err="1">
                <a:solidFill>
                  <a:srgbClr val="000000"/>
                </a:solidFill>
              </a:rPr>
              <a:t>Prefix</a:t>
            </a:r>
            <a:r>
              <a:rPr lang="fr-FR" sz="2000" spc="-1" dirty="0">
                <a:solidFill>
                  <a:srgbClr val="000000"/>
                </a:solidFill>
              </a:rPr>
              <a:t> à </a:t>
            </a:r>
            <a:r>
              <a:rPr lang="fr-FR" sz="2000" spc="-1" dirty="0" err="1">
                <a:solidFill>
                  <a:srgbClr val="000000"/>
                </a:solidFill>
              </a:rPr>
              <a:t>postfix</a:t>
            </a:r>
            <a:endParaRPr lang="fr-FR" sz="2000" spc="-1" dirty="0">
              <a:solidFill>
                <a:srgbClr val="000000"/>
              </a:solidFill>
            </a:endParaRPr>
          </a:p>
          <a:p>
            <a:pPr marL="889200" lvl="1" indent="-324000">
              <a:spcBef>
                <a:spcPts val="938"/>
              </a:spcBef>
              <a:buSzPct val="100000"/>
              <a:buBlip>
                <a:blip r:embed="rId3"/>
              </a:buBlip>
            </a:pPr>
            <a:r>
              <a:rPr lang="en-GB" sz="2670" spc="-1" dirty="0" err="1">
                <a:solidFill>
                  <a:srgbClr val="000000"/>
                </a:solidFill>
              </a:rPr>
              <a:t>Évaluation</a:t>
            </a:r>
            <a:r>
              <a:rPr lang="en-GB" sz="2670" spc="-1" dirty="0">
                <a:solidFill>
                  <a:srgbClr val="000000"/>
                </a:solidFill>
              </a:rPr>
              <a:t> </a:t>
            </a:r>
            <a:r>
              <a:rPr lang="en-GB" sz="2670" spc="-1" dirty="0" err="1">
                <a:solidFill>
                  <a:srgbClr val="000000"/>
                </a:solidFill>
              </a:rPr>
              <a:t>d'une</a:t>
            </a:r>
            <a:r>
              <a:rPr lang="en-GB" sz="2670" spc="-1" dirty="0">
                <a:solidFill>
                  <a:srgbClr val="000000"/>
                </a:solidFill>
              </a:rPr>
              <a:t> expression postfix</a:t>
            </a:r>
          </a:p>
          <a:p>
            <a:pPr marL="565200" lvl="1">
              <a:spcBef>
                <a:spcPts val="938"/>
              </a:spcBef>
              <a:buSzPct val="100000"/>
            </a:pPr>
            <a:endParaRPr lang="fr-FR" sz="2670" spc="-1"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Accéder au sommet de la pile</a:t>
            </a:r>
          </a:p>
          <a:p>
            <a:pPr marL="889200" lvl="1" indent="-324000">
              <a:spcBef>
                <a:spcPts val="938"/>
              </a:spcBef>
              <a:buSzPct val="100000"/>
              <a:buBlip>
                <a:blip r:embed="rId3"/>
              </a:buBlip>
            </a:pPr>
            <a:r>
              <a:rPr lang="fr-FR" sz="2670" spc="-1" dirty="0">
                <a:solidFill>
                  <a:srgbClr val="000000"/>
                </a:solidFill>
              </a:rPr>
              <a:t>Le sommet de la pile est le dernier élément entré qui est la tête de liste. La fonction renvoie 1 en cas de liste vide, 0 sinon:</a:t>
            </a:r>
          </a:p>
        </p:txBody>
      </p:sp>
      <p:sp>
        <p:nvSpPr>
          <p:cNvPr id="2" name="Rectangle 1">
            <a:extLst>
              <a:ext uri="{FF2B5EF4-FFF2-40B4-BE49-F238E27FC236}">
                <a16:creationId xmlns:a16="http://schemas.microsoft.com/office/drawing/2014/main" id="{48320668-3ADB-4351-AEE2-D1DA67C423A2}"/>
              </a:ext>
            </a:extLst>
          </p:cNvPr>
          <p:cNvSpPr/>
          <p:nvPr/>
        </p:nvSpPr>
        <p:spPr>
          <a:xfrm>
            <a:off x="711200" y="2979163"/>
            <a:ext cx="8953500" cy="310854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800" dirty="0" err="1">
                <a:solidFill>
                  <a:srgbClr val="8000FF"/>
                </a:solidFill>
                <a:highlight>
                  <a:srgbClr val="FFFFFF"/>
                </a:highlight>
              </a:rPr>
              <a:t>int</a:t>
            </a:r>
            <a:r>
              <a:rPr lang="fr-FR" sz="2800" dirty="0">
                <a:solidFill>
                  <a:srgbClr val="000000"/>
                </a:solidFill>
                <a:highlight>
                  <a:srgbClr val="FFFFFF"/>
                </a:highlight>
              </a:rPr>
              <a:t> </a:t>
            </a:r>
            <a:r>
              <a:rPr lang="fr-FR" sz="2800" dirty="0" err="1">
                <a:solidFill>
                  <a:srgbClr val="000000"/>
                </a:solidFill>
                <a:highlight>
                  <a:srgbClr val="FFFFFF"/>
                </a:highlight>
              </a:rPr>
              <a:t>AccederSommet</a:t>
            </a:r>
            <a:r>
              <a:rPr lang="fr-FR" sz="2800" b="1" dirty="0">
                <a:solidFill>
                  <a:srgbClr val="000080"/>
                </a:solidFill>
                <a:highlight>
                  <a:srgbClr val="FFFFFF"/>
                </a:highlight>
              </a:rPr>
              <a:t>(</a:t>
            </a:r>
            <a:r>
              <a:rPr lang="fr-FR" sz="2800" dirty="0">
                <a:solidFill>
                  <a:srgbClr val="000000"/>
                </a:solidFill>
                <a:highlight>
                  <a:srgbClr val="FFFFFF"/>
                </a:highlight>
              </a:rPr>
              <a:t>Pile P</a:t>
            </a:r>
            <a:r>
              <a:rPr lang="fr-FR" sz="2800" b="1" dirty="0">
                <a:solidFill>
                  <a:srgbClr val="000080"/>
                </a:solidFill>
                <a:highlight>
                  <a:srgbClr val="FFFFFF"/>
                </a:highlight>
              </a:rPr>
              <a:t>,</a:t>
            </a:r>
            <a:r>
              <a:rPr lang="fr-FR" sz="2800" dirty="0">
                <a:solidFill>
                  <a:srgbClr val="000000"/>
                </a:solidFill>
                <a:highlight>
                  <a:srgbClr val="FFFFFF"/>
                </a:highlight>
              </a:rPr>
              <a:t> </a:t>
            </a:r>
            <a:r>
              <a:rPr lang="fr-FR" sz="2800" dirty="0" err="1">
                <a:solidFill>
                  <a:srgbClr val="000000"/>
                </a:solidFill>
                <a:highlight>
                  <a:srgbClr val="FFFFFF"/>
                </a:highlight>
              </a:rPr>
              <a:t>TypeDonnee</a:t>
            </a:r>
            <a:r>
              <a:rPr lang="fr-FR" sz="2800" dirty="0">
                <a:solidFill>
                  <a:srgbClr val="000000"/>
                </a:solidFill>
                <a:highlight>
                  <a:srgbClr val="FFFFFF"/>
                </a:highlight>
              </a:rPr>
              <a:t> </a:t>
            </a:r>
            <a:r>
              <a:rPr lang="fr-FR" sz="2800" b="1" dirty="0">
                <a:solidFill>
                  <a:srgbClr val="000080"/>
                </a:solidFill>
                <a:highlight>
                  <a:srgbClr val="FFFFFF"/>
                </a:highlight>
              </a:rPr>
              <a:t>*</a:t>
            </a:r>
            <a:r>
              <a:rPr lang="fr-FR" sz="2800" dirty="0" err="1">
                <a:solidFill>
                  <a:srgbClr val="000000"/>
                </a:solidFill>
                <a:highlight>
                  <a:srgbClr val="FFFFFF"/>
                </a:highlight>
              </a:rPr>
              <a:t>pelem</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a:solidFill>
                  <a:srgbClr val="000080"/>
                </a:solidFill>
                <a:highlight>
                  <a:srgbClr val="FFFFFF"/>
                </a:highlight>
              </a:rPr>
              <a:t>{</a:t>
            </a:r>
            <a:endParaRPr lang="fr-FR" sz="2800" dirty="0">
              <a:solidFill>
                <a:srgbClr val="000000"/>
              </a:solidFill>
              <a:highlight>
                <a:srgbClr val="FFFFFF"/>
              </a:highlight>
            </a:endParaRPr>
          </a:p>
          <a:p>
            <a:r>
              <a:rPr lang="zh-CN" altLang="en-US" sz="2800" b="1" dirty="0">
                <a:solidFill>
                  <a:srgbClr val="0000FF"/>
                </a:solidFill>
                <a:highlight>
                  <a:srgbClr val="FFFFFF"/>
                </a:highlight>
              </a:rPr>
              <a:t>  </a:t>
            </a:r>
            <a:r>
              <a:rPr lang="fr-FR" sz="2800" b="1" dirty="0">
                <a:solidFill>
                  <a:srgbClr val="0000FF"/>
                </a:solidFill>
                <a:highlight>
                  <a:srgbClr val="FFFFFF"/>
                </a:highlight>
              </a:rPr>
              <a:t>if</a:t>
            </a:r>
            <a:r>
              <a:rPr lang="fr-FR" sz="2800" dirty="0">
                <a:solidFill>
                  <a:srgbClr val="000000"/>
                </a:solidFill>
                <a:highlight>
                  <a:srgbClr val="FFFFFF"/>
                </a:highlight>
              </a:rPr>
              <a:t> </a:t>
            </a:r>
            <a:r>
              <a:rPr lang="fr-FR" sz="2800" b="1" dirty="0">
                <a:solidFill>
                  <a:srgbClr val="000080"/>
                </a:solidFill>
                <a:highlight>
                  <a:srgbClr val="FFFFFF"/>
                </a:highlight>
              </a:rPr>
              <a:t>(</a:t>
            </a:r>
            <a:r>
              <a:rPr lang="fr-FR" sz="2800" dirty="0" err="1">
                <a:solidFill>
                  <a:srgbClr val="000000"/>
                </a:solidFill>
                <a:highlight>
                  <a:srgbClr val="FFFFFF"/>
                </a:highlight>
              </a:rPr>
              <a:t>EstVide</a:t>
            </a:r>
            <a:r>
              <a:rPr lang="fr-FR" sz="2800" b="1" dirty="0">
                <a:solidFill>
                  <a:srgbClr val="000080"/>
                </a:solidFill>
                <a:highlight>
                  <a:srgbClr val="FFFFFF"/>
                </a:highlight>
              </a:rPr>
              <a:t>(</a:t>
            </a:r>
            <a:r>
              <a:rPr lang="fr-FR" sz="2800" dirty="0">
                <a:solidFill>
                  <a:srgbClr val="000000"/>
                </a:solidFill>
                <a:highlight>
                  <a:srgbClr val="FFFFFF"/>
                </a:highlight>
              </a:rPr>
              <a:t>P</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zh-CN" altLang="en-US" sz="2800" b="1" dirty="0">
                <a:solidFill>
                  <a:srgbClr val="0000FF"/>
                </a:solidFill>
                <a:highlight>
                  <a:srgbClr val="FFFFFF"/>
                </a:highlight>
              </a:rPr>
              <a:t>    </a:t>
            </a:r>
            <a:r>
              <a:rPr lang="fr-FR" sz="2800" b="1" dirty="0">
                <a:solidFill>
                  <a:srgbClr val="0000FF"/>
                </a:solidFill>
                <a:highlight>
                  <a:srgbClr val="FFFFFF"/>
                </a:highlight>
              </a:rPr>
              <a:t>return</a:t>
            </a:r>
            <a:r>
              <a:rPr lang="fr-FR" sz="2800" dirty="0">
                <a:solidFill>
                  <a:srgbClr val="000000"/>
                </a:solidFill>
                <a:highlight>
                  <a:srgbClr val="FFFFFF"/>
                </a:highlight>
              </a:rPr>
              <a:t> </a:t>
            </a:r>
            <a:r>
              <a:rPr lang="fr-FR" sz="2800" dirty="0">
                <a:solidFill>
                  <a:srgbClr val="FF8000"/>
                </a:solidFill>
                <a:highlight>
                  <a:srgbClr val="FFFFFF"/>
                </a:highlight>
              </a:rPr>
              <a:t>1</a:t>
            </a:r>
            <a:r>
              <a:rPr lang="fr-FR" sz="2800" b="1" dirty="0">
                <a:solidFill>
                  <a:srgbClr val="000080"/>
                </a:solidFill>
                <a:highlight>
                  <a:srgbClr val="FFFFFF"/>
                </a:highlight>
              </a:rPr>
              <a:t>;</a:t>
            </a:r>
            <a:r>
              <a:rPr lang="fr-FR" sz="2800" dirty="0">
                <a:solidFill>
                  <a:srgbClr val="000000"/>
                </a:solidFill>
                <a:highlight>
                  <a:srgbClr val="FFFFFF"/>
                </a:highlight>
              </a:rPr>
              <a:t> </a:t>
            </a:r>
            <a:r>
              <a:rPr lang="fr-FR" sz="2800" dirty="0">
                <a:solidFill>
                  <a:srgbClr val="008000"/>
                </a:solidFill>
                <a:highlight>
                  <a:srgbClr val="FFFFFF"/>
                </a:highlight>
              </a:rPr>
              <a:t>/* on retourne un code d’erreur */</a:t>
            </a:r>
            <a:endParaRPr lang="fr-FR" sz="2800" dirty="0">
              <a:solidFill>
                <a:srgbClr val="000000"/>
              </a:solidFill>
              <a:highlight>
                <a:srgbClr val="FFFFFF"/>
              </a:highlight>
            </a:endParaRPr>
          </a:p>
          <a:p>
            <a:r>
              <a:rPr lang="zh-CN" altLang="en-US" sz="2800" b="1" dirty="0">
                <a:solidFill>
                  <a:srgbClr val="000080"/>
                </a:solidFill>
                <a:highlight>
                  <a:srgbClr val="FFFFFF"/>
                </a:highlight>
              </a:rPr>
              <a:t>  </a:t>
            </a:r>
            <a:r>
              <a:rPr lang="fr-FR" sz="2800" b="1" dirty="0">
                <a:solidFill>
                  <a:srgbClr val="000080"/>
                </a:solidFill>
                <a:highlight>
                  <a:srgbClr val="FFFFFF"/>
                </a:highlight>
              </a:rPr>
              <a:t>*</a:t>
            </a:r>
            <a:r>
              <a:rPr lang="fr-FR" sz="2800" dirty="0" err="1">
                <a:solidFill>
                  <a:srgbClr val="000000"/>
                </a:solidFill>
                <a:highlight>
                  <a:srgbClr val="FFFFFF"/>
                </a:highlight>
              </a:rPr>
              <a:t>pelem</a:t>
            </a:r>
            <a:r>
              <a:rPr lang="fr-FR" sz="2800" dirty="0">
                <a:solidFill>
                  <a:srgbClr val="000000"/>
                </a:solidFill>
                <a:highlight>
                  <a:srgbClr val="FFFFFF"/>
                </a:highlight>
              </a:rPr>
              <a:t> </a:t>
            </a:r>
            <a:r>
              <a:rPr lang="fr-FR" sz="2800" b="1" dirty="0">
                <a:solidFill>
                  <a:srgbClr val="000080"/>
                </a:solidFill>
                <a:highlight>
                  <a:srgbClr val="FFFFFF"/>
                </a:highlight>
              </a:rPr>
              <a:t>=</a:t>
            </a:r>
            <a:r>
              <a:rPr lang="fr-FR" sz="2800" dirty="0">
                <a:solidFill>
                  <a:srgbClr val="000000"/>
                </a:solidFill>
                <a:highlight>
                  <a:srgbClr val="FFFFFF"/>
                </a:highlight>
              </a:rPr>
              <a:t> P</a:t>
            </a:r>
            <a:r>
              <a:rPr lang="fr-FR" sz="2800" b="1" dirty="0">
                <a:solidFill>
                  <a:srgbClr val="000080"/>
                </a:solidFill>
                <a:highlight>
                  <a:srgbClr val="FFFFFF"/>
                </a:highlight>
              </a:rPr>
              <a:t>-&gt;</a:t>
            </a:r>
            <a:r>
              <a:rPr lang="fr-FR" sz="2800" dirty="0" err="1">
                <a:solidFill>
                  <a:srgbClr val="000000"/>
                </a:solidFill>
                <a:highlight>
                  <a:srgbClr val="FFFFFF"/>
                </a:highlight>
              </a:rPr>
              <a:t>donnee</a:t>
            </a:r>
            <a:r>
              <a:rPr lang="fr-FR" sz="2800" b="1" dirty="0">
                <a:solidFill>
                  <a:srgbClr val="000080"/>
                </a:solidFill>
                <a:highlight>
                  <a:srgbClr val="FFFFFF"/>
                </a:highlight>
              </a:rPr>
              <a:t>;</a:t>
            </a:r>
            <a:r>
              <a:rPr lang="fr-FR" sz="2800" dirty="0">
                <a:solidFill>
                  <a:srgbClr val="000000"/>
                </a:solidFill>
                <a:highlight>
                  <a:srgbClr val="FFFFFF"/>
                </a:highlight>
              </a:rPr>
              <a:t> </a:t>
            </a:r>
            <a:r>
              <a:rPr lang="fr-FR" sz="2800" dirty="0">
                <a:solidFill>
                  <a:srgbClr val="008000"/>
                </a:solidFill>
                <a:highlight>
                  <a:srgbClr val="FFFFFF"/>
                </a:highlight>
              </a:rPr>
              <a:t>/* on renvoie l’élément */</a:t>
            </a:r>
            <a:endParaRPr lang="fr-FR" sz="2800" dirty="0">
              <a:solidFill>
                <a:srgbClr val="000000"/>
              </a:solidFill>
              <a:highlight>
                <a:srgbClr val="FFFFFF"/>
              </a:highlight>
            </a:endParaRPr>
          </a:p>
          <a:p>
            <a:r>
              <a:rPr lang="zh-CN" altLang="en-US" sz="2800" b="1" dirty="0">
                <a:solidFill>
                  <a:srgbClr val="0000FF"/>
                </a:solidFill>
                <a:highlight>
                  <a:srgbClr val="FFFFFF"/>
                </a:highlight>
              </a:rPr>
              <a:t>  </a:t>
            </a:r>
            <a:r>
              <a:rPr lang="fr-FR" sz="2800" b="1" dirty="0">
                <a:solidFill>
                  <a:srgbClr val="0000FF"/>
                </a:solidFill>
                <a:highlight>
                  <a:srgbClr val="FFFFFF"/>
                </a:highlight>
              </a:rPr>
              <a:t>return</a:t>
            </a:r>
            <a:r>
              <a:rPr lang="fr-FR" sz="2800" dirty="0">
                <a:solidFill>
                  <a:srgbClr val="000000"/>
                </a:solidFill>
                <a:highlight>
                  <a:srgbClr val="FFFFFF"/>
                </a:highlight>
              </a:rPr>
              <a:t> </a:t>
            </a:r>
            <a:r>
              <a:rPr lang="fr-FR" sz="2800" dirty="0">
                <a:solidFill>
                  <a:srgbClr val="FF8000"/>
                </a:solidFill>
                <a:highlight>
                  <a:srgbClr val="FFFFFF"/>
                </a:highlight>
              </a:rPr>
              <a:t>0</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a:solidFill>
                  <a:srgbClr val="000080"/>
                </a:solidFill>
                <a:highlight>
                  <a:srgbClr val="FFFFFF"/>
                </a:highlight>
              </a:rPr>
              <a:t>}</a:t>
            </a:r>
            <a:endParaRPr lang="fr-FR" sz="5400" dirty="0"/>
          </a:p>
        </p:txBody>
      </p:sp>
    </p:spTree>
    <p:extLst>
      <p:ext uri="{BB962C8B-B14F-4D97-AF65-F5344CB8AC3E}">
        <p14:creationId xmlns:p14="http://schemas.microsoft.com/office/powerpoint/2010/main" val="2506745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Ajouter un élément au sommet</a:t>
            </a:r>
          </a:p>
          <a:p>
            <a:pPr marL="889200" lvl="1" indent="-324000">
              <a:spcBef>
                <a:spcPts val="938"/>
              </a:spcBef>
              <a:buSzPct val="100000"/>
              <a:buBlip>
                <a:blip r:embed="rId3"/>
              </a:buBlip>
            </a:pPr>
            <a:r>
              <a:rPr lang="fr-FR" sz="2670" spc="-1" dirty="0">
                <a:solidFill>
                  <a:srgbClr val="000000"/>
                </a:solidFill>
              </a:rPr>
              <a:t>La fonction d’ajout d’un élément est une fonction d’insertion en tête de liste</a:t>
            </a:r>
          </a:p>
        </p:txBody>
      </p:sp>
      <p:sp>
        <p:nvSpPr>
          <p:cNvPr id="2" name="Rectangle 1">
            <a:extLst>
              <a:ext uri="{FF2B5EF4-FFF2-40B4-BE49-F238E27FC236}">
                <a16:creationId xmlns:a16="http://schemas.microsoft.com/office/drawing/2014/main" id="{48320668-3ADB-4351-AEE2-D1DA67C423A2}"/>
              </a:ext>
            </a:extLst>
          </p:cNvPr>
          <p:cNvSpPr/>
          <p:nvPr/>
        </p:nvSpPr>
        <p:spPr>
          <a:xfrm>
            <a:off x="571500" y="2712463"/>
            <a:ext cx="8978900" cy="304698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i-FI" sz="2400" dirty="0">
                <a:solidFill>
                  <a:srgbClr val="8000FF"/>
                </a:solidFill>
                <a:highlight>
                  <a:srgbClr val="FFFFFF"/>
                </a:highlight>
              </a:rPr>
              <a:t>void</a:t>
            </a:r>
            <a:r>
              <a:rPr lang="fi-FI" sz="2400" dirty="0">
                <a:solidFill>
                  <a:srgbClr val="000000"/>
                </a:solidFill>
                <a:highlight>
                  <a:srgbClr val="FFFFFF"/>
                </a:highlight>
              </a:rPr>
              <a:t> Empiler</a:t>
            </a:r>
            <a:r>
              <a:rPr lang="fi-FI" sz="2400" b="1" dirty="0">
                <a:solidFill>
                  <a:srgbClr val="000080"/>
                </a:solidFill>
                <a:highlight>
                  <a:srgbClr val="FFFFFF"/>
                </a:highlight>
              </a:rPr>
              <a:t>(</a:t>
            </a:r>
            <a:r>
              <a:rPr lang="fi-FI" sz="2400" dirty="0">
                <a:solidFill>
                  <a:srgbClr val="000000"/>
                </a:solidFill>
                <a:highlight>
                  <a:srgbClr val="FFFFFF"/>
                </a:highlight>
              </a:rPr>
              <a:t>Pile</a:t>
            </a:r>
            <a:r>
              <a:rPr lang="fi-FI" sz="2400" b="1" dirty="0">
                <a:solidFill>
                  <a:srgbClr val="000080"/>
                </a:solidFill>
                <a:highlight>
                  <a:srgbClr val="FFFFFF"/>
                </a:highlight>
              </a:rPr>
              <a:t>*</a:t>
            </a:r>
            <a:r>
              <a:rPr lang="fi-FI" sz="2400" dirty="0">
                <a:solidFill>
                  <a:srgbClr val="000000"/>
                </a:solidFill>
                <a:highlight>
                  <a:srgbClr val="FFFFFF"/>
                </a:highlight>
              </a:rPr>
              <a:t> pP</a:t>
            </a:r>
            <a:r>
              <a:rPr lang="fi-FI" sz="2400" b="1" dirty="0">
                <a:solidFill>
                  <a:srgbClr val="000080"/>
                </a:solidFill>
                <a:highlight>
                  <a:srgbClr val="FFFFFF"/>
                </a:highlight>
              </a:rPr>
              <a:t>,</a:t>
            </a:r>
            <a:r>
              <a:rPr lang="fi-FI" sz="2400" dirty="0">
                <a:solidFill>
                  <a:srgbClr val="000000"/>
                </a:solidFill>
                <a:highlight>
                  <a:srgbClr val="FFFFFF"/>
                </a:highlight>
              </a:rPr>
              <a:t> TypeDonnee elem</a:t>
            </a:r>
            <a:r>
              <a:rPr lang="fi-FI" sz="2400" b="1" dirty="0">
                <a:solidFill>
                  <a:srgbClr val="000080"/>
                </a:solidFill>
                <a:highlight>
                  <a:srgbClr val="FFFFFF"/>
                </a:highlight>
              </a:rPr>
              <a:t>)</a:t>
            </a:r>
            <a:endParaRPr lang="fi-FI"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zh-CN" altLang="en-US" sz="2400" dirty="0">
                <a:solidFill>
                  <a:srgbClr val="000000"/>
                </a:solidFill>
                <a:highlight>
                  <a:srgbClr val="FFFFFF"/>
                </a:highlight>
              </a:rPr>
              <a:t>  </a:t>
            </a:r>
            <a:r>
              <a:rPr lang="fr-FR" sz="2400" dirty="0">
                <a:solidFill>
                  <a:srgbClr val="000000"/>
                </a:solidFill>
                <a:highlight>
                  <a:srgbClr val="FFFFFF"/>
                </a:highlight>
              </a:rPr>
              <a:t>Pile q</a:t>
            </a:r>
            <a:r>
              <a:rPr lang="fr-FR" sz="2400" b="1" dirty="0">
                <a:solidFill>
                  <a:srgbClr val="000080"/>
                </a:solidFill>
                <a:highlight>
                  <a:srgbClr val="FFFFFF"/>
                </a:highlight>
              </a:rPr>
              <a:t>; </a:t>
            </a:r>
            <a:r>
              <a:rPr lang="fr-FR" sz="2400" dirty="0">
                <a:solidFill>
                  <a:srgbClr val="008000"/>
                </a:solidFill>
                <a:highlight>
                  <a:srgbClr val="FFFFFF"/>
                </a:highlight>
              </a:rPr>
              <a:t>// </a:t>
            </a:r>
            <a:r>
              <a:rPr lang="fr-FR" sz="2400" dirty="0" err="1">
                <a:solidFill>
                  <a:srgbClr val="008000"/>
                </a:solidFill>
                <a:highlight>
                  <a:srgbClr val="FFFFFF"/>
                </a:highlight>
              </a:rPr>
              <a:t>TypeCellule</a:t>
            </a:r>
            <a:r>
              <a:rPr lang="fr-FR" sz="2400" dirty="0">
                <a:solidFill>
                  <a:srgbClr val="008000"/>
                </a:solidFill>
                <a:highlight>
                  <a:srgbClr val="FFFFFF"/>
                </a:highlight>
              </a:rPr>
              <a:t>*</a:t>
            </a:r>
          </a:p>
          <a:p>
            <a:r>
              <a:rPr lang="zh-CN" altLang="en-US" sz="2400" dirty="0">
                <a:solidFill>
                  <a:srgbClr val="000000"/>
                </a:solidFill>
                <a:highlight>
                  <a:srgbClr val="FFFFFF"/>
                </a:highlight>
              </a:rPr>
              <a:t>  </a:t>
            </a:r>
            <a:r>
              <a:rPr lang="fr-FR" sz="2400" dirty="0">
                <a:solidFill>
                  <a:srgbClr val="000000"/>
                </a:solidFill>
                <a:highlight>
                  <a:srgbClr val="FFFFFF"/>
                </a:highlight>
              </a:rPr>
              <a:t>q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TypeCellule</a:t>
            </a:r>
            <a:r>
              <a:rPr lang="fr-FR" sz="2400" b="1" dirty="0">
                <a:solidFill>
                  <a:srgbClr val="000080"/>
                </a:solidFill>
                <a:highlight>
                  <a:srgbClr val="FFFFFF"/>
                </a:highlight>
              </a:rPr>
              <a:t>*)</a:t>
            </a:r>
            <a:r>
              <a:rPr lang="fr-FR" sz="2400" dirty="0" err="1">
                <a:solidFill>
                  <a:srgbClr val="000000"/>
                </a:solidFill>
                <a:highlight>
                  <a:srgbClr val="FFFFFF"/>
                </a:highlight>
              </a:rPr>
              <a:t>malloc</a:t>
            </a:r>
            <a:r>
              <a:rPr lang="fr-FR" sz="2400" b="1" dirty="0">
                <a:solidFill>
                  <a:srgbClr val="000080"/>
                </a:solidFill>
                <a:highlight>
                  <a:srgbClr val="FFFFFF"/>
                </a:highlight>
              </a:rPr>
              <a:t>(</a:t>
            </a:r>
            <a:r>
              <a:rPr lang="fr-FR" sz="2400" b="1" dirty="0" err="1">
                <a:solidFill>
                  <a:srgbClr val="0000FF"/>
                </a:solidFill>
                <a:highlight>
                  <a:srgbClr val="FFFFFF"/>
                </a:highlight>
              </a:rPr>
              <a:t>sizeof</a:t>
            </a:r>
            <a:r>
              <a:rPr lang="fr-FR" sz="2400" b="1" dirty="0">
                <a:solidFill>
                  <a:srgbClr val="000080"/>
                </a:solidFill>
                <a:highlight>
                  <a:srgbClr val="FFFFFF"/>
                </a:highlight>
              </a:rPr>
              <a:t>(</a:t>
            </a:r>
            <a:r>
              <a:rPr lang="fr-FR" sz="2400" dirty="0" err="1">
                <a:solidFill>
                  <a:srgbClr val="000000"/>
                </a:solidFill>
                <a:highlight>
                  <a:srgbClr val="FFFFFF"/>
                </a:highlight>
              </a:rPr>
              <a:t>TypeCellule</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allocation */</a:t>
            </a:r>
            <a:endParaRPr lang="fr-FR" sz="2400" dirty="0">
              <a:solidFill>
                <a:srgbClr val="000000"/>
              </a:solidFill>
              <a:highlight>
                <a:srgbClr val="FFFFFF"/>
              </a:highlight>
            </a:endParaRPr>
          </a:p>
          <a:p>
            <a:r>
              <a:rPr lang="zh-CN" altLang="en-US" sz="2400" dirty="0">
                <a:solidFill>
                  <a:srgbClr val="000000"/>
                </a:solidFill>
                <a:highlight>
                  <a:srgbClr val="FFFFFF"/>
                </a:highlight>
              </a:rPr>
              <a:t>  </a:t>
            </a:r>
            <a:r>
              <a:rPr lang="fr-FR" sz="2400" dirty="0">
                <a:solidFill>
                  <a:srgbClr val="000000"/>
                </a:solidFill>
                <a:highlight>
                  <a:srgbClr val="FFFFFF"/>
                </a:highlight>
              </a:rPr>
              <a:t>q</a:t>
            </a:r>
            <a:r>
              <a:rPr lang="fr-FR" sz="2400" b="1" dirty="0">
                <a:solidFill>
                  <a:srgbClr val="000080"/>
                </a:solidFill>
                <a:highlight>
                  <a:srgbClr val="FFFFFF"/>
                </a:highlight>
              </a:rPr>
              <a:t>-&gt;</a:t>
            </a:r>
            <a:r>
              <a:rPr lang="fr-FR" sz="2400" dirty="0" err="1">
                <a:solidFill>
                  <a:srgbClr val="000000"/>
                </a:solidFill>
                <a:highlight>
                  <a:srgbClr val="FFFFFF"/>
                </a:highlight>
              </a:rPr>
              <a:t>donnee</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elem</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ajout de l’élément à empiler */</a:t>
            </a:r>
            <a:endParaRPr lang="fr-FR" sz="2400" dirty="0">
              <a:solidFill>
                <a:srgbClr val="000000"/>
              </a:solidFill>
              <a:highlight>
                <a:srgbClr val="FFFFFF"/>
              </a:highlight>
            </a:endParaRPr>
          </a:p>
          <a:p>
            <a:r>
              <a:rPr lang="zh-CN" altLang="en-US" sz="2400" dirty="0">
                <a:solidFill>
                  <a:srgbClr val="000000"/>
                </a:solidFill>
                <a:highlight>
                  <a:srgbClr val="FFFFFF"/>
                </a:highlight>
              </a:rPr>
              <a:t>  </a:t>
            </a:r>
            <a:r>
              <a:rPr lang="fr-FR" sz="2400" dirty="0">
                <a:solidFill>
                  <a:srgbClr val="000000"/>
                </a:solidFill>
                <a:highlight>
                  <a:srgbClr val="FFFFFF"/>
                </a:highlight>
              </a:rPr>
              <a:t>q</a:t>
            </a:r>
            <a:r>
              <a:rPr lang="fr-FR" sz="2400" b="1" dirty="0">
                <a:solidFill>
                  <a:srgbClr val="000080"/>
                </a:solidFill>
                <a:highlight>
                  <a:srgbClr val="FFFFFF"/>
                </a:highlight>
              </a:rPr>
              <a:t>-&gt;</a:t>
            </a:r>
            <a:r>
              <a:rPr lang="fr-FR" sz="2400" dirty="0">
                <a:solidFill>
                  <a:srgbClr val="000000"/>
                </a:solidFill>
                <a:highlight>
                  <a:srgbClr val="FFFFFF"/>
                </a:highlight>
              </a:rPr>
              <a:t>suivant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insertion en tête de liste */</a:t>
            </a:r>
            <a:endParaRPr lang="fr-FR" sz="2400" dirty="0">
              <a:solidFill>
                <a:srgbClr val="000000"/>
              </a:solidFill>
              <a:highlight>
                <a:srgbClr val="FFFFFF"/>
              </a:highlight>
            </a:endParaRPr>
          </a:p>
          <a:p>
            <a:r>
              <a:rPr lang="zh-CN" altLang="en-US" sz="2400" b="1" dirty="0">
                <a:solidFill>
                  <a:srgbClr val="00008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q</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mise à jour de la tête de liste */</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p>
        </p:txBody>
      </p:sp>
    </p:spTree>
    <p:extLst>
      <p:ext uri="{BB962C8B-B14F-4D97-AF65-F5344CB8AC3E}">
        <p14:creationId xmlns:p14="http://schemas.microsoft.com/office/powerpoint/2010/main" val="3795562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Supprimer un élément</a:t>
            </a:r>
          </a:p>
          <a:p>
            <a:pPr marL="889200" lvl="1" indent="-324000">
              <a:spcBef>
                <a:spcPts val="938"/>
              </a:spcBef>
              <a:buSzPct val="100000"/>
              <a:buBlip>
                <a:blip r:embed="rId3"/>
              </a:buBlip>
            </a:pPr>
            <a:r>
              <a:rPr lang="fr-FR" sz="2670" spc="-1" dirty="0">
                <a:solidFill>
                  <a:srgbClr val="000000"/>
                </a:solidFill>
              </a:rPr>
              <a:t>La fonction </a:t>
            </a:r>
            <a:r>
              <a:rPr lang="fr-FR" sz="2670" spc="-1" dirty="0" err="1">
                <a:solidFill>
                  <a:srgbClr val="000000"/>
                </a:solidFill>
              </a:rPr>
              <a:t>Depiler</a:t>
            </a:r>
            <a:r>
              <a:rPr lang="fr-FR" sz="2670" spc="-1" dirty="0">
                <a:solidFill>
                  <a:srgbClr val="000000"/>
                </a:solidFill>
              </a:rPr>
              <a:t> supprime la tête de liste en cas de pile non vide. La fonction renvoie 1 en cas d’erreur, et 0 en cas de succès. La pile est passée par adresse, on a donc un double pointeur</a:t>
            </a:r>
          </a:p>
        </p:txBody>
      </p:sp>
      <p:sp>
        <p:nvSpPr>
          <p:cNvPr id="2" name="Rectangle 1">
            <a:extLst>
              <a:ext uri="{FF2B5EF4-FFF2-40B4-BE49-F238E27FC236}">
                <a16:creationId xmlns:a16="http://schemas.microsoft.com/office/drawing/2014/main" id="{48320668-3ADB-4351-AEE2-D1DA67C423A2}"/>
              </a:ext>
            </a:extLst>
          </p:cNvPr>
          <p:cNvSpPr/>
          <p:nvPr/>
        </p:nvSpPr>
        <p:spPr>
          <a:xfrm>
            <a:off x="584200" y="3322063"/>
            <a:ext cx="8978900" cy="415498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int</a:t>
            </a:r>
            <a:r>
              <a:rPr lang="fr-FR" sz="2400" dirty="0">
                <a:solidFill>
                  <a:srgbClr val="000000"/>
                </a:solidFill>
                <a:highlight>
                  <a:srgbClr val="FFFFFF"/>
                </a:highlight>
              </a:rPr>
              <a:t> </a:t>
            </a:r>
            <a:r>
              <a:rPr lang="fr-FR" sz="2400" dirty="0" err="1">
                <a:solidFill>
                  <a:srgbClr val="000000"/>
                </a:solidFill>
                <a:highlight>
                  <a:srgbClr val="FFFFFF"/>
                </a:highlight>
              </a:rPr>
              <a:t>Depiler</a:t>
            </a:r>
            <a:r>
              <a:rPr lang="fr-FR" sz="2400" b="1" dirty="0">
                <a:solidFill>
                  <a:srgbClr val="000080"/>
                </a:solidFill>
                <a:highlight>
                  <a:srgbClr val="FFFFFF"/>
                </a:highlight>
              </a:rPr>
              <a:t>(</a:t>
            </a:r>
            <a:r>
              <a:rPr lang="fr-FR" sz="2400" dirty="0">
                <a:solidFill>
                  <a:srgbClr val="000000"/>
                </a:solidFill>
                <a:highlight>
                  <a:srgbClr val="FFFFFF"/>
                </a:highlight>
              </a:rPr>
              <a:t>Pile </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TypeDonnee</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pelem</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zh-CN" altLang="en-US" sz="2400" dirty="0">
                <a:solidFill>
                  <a:srgbClr val="000000"/>
                </a:solidFill>
                <a:highlight>
                  <a:srgbClr val="FFFFFF"/>
                </a:highlight>
              </a:rPr>
              <a:t>  </a:t>
            </a:r>
            <a:r>
              <a:rPr lang="fr-FR" sz="2400" dirty="0">
                <a:solidFill>
                  <a:srgbClr val="000000"/>
                </a:solidFill>
                <a:highlight>
                  <a:srgbClr val="FFFFFF"/>
                </a:highlight>
              </a:rPr>
              <a:t>Pile q</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zh-CN" altLang="en-US" sz="2400" b="1" dirty="0">
                <a:solidFill>
                  <a:srgbClr val="0000FF"/>
                </a:solidFill>
                <a:highlight>
                  <a:srgbClr val="FFFFFF"/>
                </a:highlight>
              </a:rPr>
              <a:t>  </a:t>
            </a:r>
            <a:r>
              <a:rPr lang="fr-FR" sz="2400" b="1" dirty="0">
                <a:solidFill>
                  <a:srgbClr val="0000FF"/>
                </a:solidFill>
                <a:highlight>
                  <a:srgbClr val="FFFFFF"/>
                </a:highlight>
              </a:rPr>
              <a:t>if</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EstVide</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zh-CN" altLang="en-US" sz="2400" b="1" dirty="0">
                <a:solidFill>
                  <a:srgbClr val="0000FF"/>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a:solidFill>
                  <a:srgbClr val="FF8000"/>
                </a:solidFill>
                <a:highlight>
                  <a:srgbClr val="FFFFFF"/>
                </a:highlight>
              </a:rPr>
              <a:t>1</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on ne peut pas supprimer d’élément */</a:t>
            </a:r>
            <a:endParaRPr lang="fr-FR" sz="2400" dirty="0">
              <a:solidFill>
                <a:srgbClr val="000000"/>
              </a:solidFill>
              <a:highlight>
                <a:srgbClr val="FFFFFF"/>
              </a:highlight>
            </a:endParaRPr>
          </a:p>
          <a:p>
            <a:r>
              <a:rPr lang="zh-CN" altLang="en-US" sz="2400" b="1" dirty="0">
                <a:solidFill>
                  <a:srgbClr val="00008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pelem</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)-&gt;</a:t>
            </a:r>
            <a:r>
              <a:rPr lang="fr-FR" sz="2400" dirty="0" err="1">
                <a:solidFill>
                  <a:srgbClr val="000000"/>
                </a:solidFill>
                <a:highlight>
                  <a:srgbClr val="FFFFFF"/>
                </a:highlight>
              </a:rPr>
              <a:t>donnee</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on renvoie l’élément de tête */</a:t>
            </a:r>
            <a:endParaRPr lang="fr-FR" sz="2400" dirty="0">
              <a:solidFill>
                <a:srgbClr val="000000"/>
              </a:solidFill>
              <a:highlight>
                <a:srgbClr val="FFFFFF"/>
              </a:highlight>
            </a:endParaRPr>
          </a:p>
          <a:p>
            <a:r>
              <a:rPr lang="zh-CN" altLang="en-US" sz="2400" dirty="0">
                <a:solidFill>
                  <a:srgbClr val="000000"/>
                </a:solidFill>
                <a:highlight>
                  <a:srgbClr val="FFFFFF"/>
                </a:highlight>
              </a:rPr>
              <a:t>  </a:t>
            </a:r>
            <a:r>
              <a:rPr lang="fr-FR" sz="2400" dirty="0">
                <a:solidFill>
                  <a:srgbClr val="000000"/>
                </a:solidFill>
                <a:highlight>
                  <a:srgbClr val="FFFFFF"/>
                </a:highlight>
              </a:rPr>
              <a:t>q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mémorisation d’adresse de la première cellule */</a:t>
            </a:r>
            <a:endParaRPr lang="fr-FR" sz="2400" dirty="0">
              <a:solidFill>
                <a:srgbClr val="000000"/>
              </a:solidFill>
              <a:highlight>
                <a:srgbClr val="FFFFFF"/>
              </a:highlight>
            </a:endParaRPr>
          </a:p>
          <a:p>
            <a:r>
              <a:rPr lang="zh-CN" altLang="en-US" sz="2400" b="1" dirty="0">
                <a:solidFill>
                  <a:srgbClr val="00008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)-&gt;</a:t>
            </a:r>
            <a:r>
              <a:rPr lang="fr-FR" sz="2400" dirty="0">
                <a:solidFill>
                  <a:srgbClr val="000000"/>
                </a:solidFill>
                <a:highlight>
                  <a:srgbClr val="FFFFFF"/>
                </a:highlight>
              </a:rPr>
              <a:t>suivant</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passage au suivant */</a:t>
            </a:r>
            <a:endParaRPr lang="fr-FR" sz="2400" dirty="0">
              <a:solidFill>
                <a:srgbClr val="000000"/>
              </a:solidFill>
              <a:highlight>
                <a:srgbClr val="FFFFFF"/>
              </a:highlight>
            </a:endParaRPr>
          </a:p>
          <a:p>
            <a:r>
              <a:rPr lang="zh-CN" altLang="en-US" sz="2400" dirty="0">
                <a:solidFill>
                  <a:srgbClr val="000000"/>
                </a:solidFill>
                <a:highlight>
                  <a:srgbClr val="FFFFFF"/>
                </a:highlight>
              </a:rPr>
              <a:t>  </a:t>
            </a:r>
            <a:r>
              <a:rPr lang="fr-FR" altLang="zh-CN" sz="2400" dirty="0">
                <a:solidFill>
                  <a:srgbClr val="000000"/>
                </a:solidFill>
                <a:highlight>
                  <a:srgbClr val="FFFFFF"/>
                </a:highlight>
              </a:rPr>
              <a:t>f</a:t>
            </a:r>
            <a:r>
              <a:rPr lang="fr-FR" sz="2400" dirty="0">
                <a:solidFill>
                  <a:srgbClr val="000000"/>
                </a:solidFill>
                <a:highlight>
                  <a:srgbClr val="FFFFFF"/>
                </a:highlight>
              </a:rPr>
              <a:t>ree</a:t>
            </a:r>
            <a:r>
              <a:rPr lang="fr-FR" sz="2400" b="1" dirty="0">
                <a:solidFill>
                  <a:srgbClr val="000080"/>
                </a:solidFill>
                <a:highlight>
                  <a:srgbClr val="FFFFFF"/>
                </a:highlight>
              </a:rPr>
              <a:t>(</a:t>
            </a:r>
            <a:r>
              <a:rPr lang="fr-FR" sz="2400" dirty="0">
                <a:solidFill>
                  <a:srgbClr val="000000"/>
                </a:solidFill>
                <a:highlight>
                  <a:srgbClr val="FFFFFF"/>
                </a:highlight>
              </a:rPr>
              <a:t>q</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destruction de la cellule mémorisée */</a:t>
            </a:r>
            <a:endParaRPr lang="fr-FR" sz="2400" dirty="0">
              <a:solidFill>
                <a:srgbClr val="000000"/>
              </a:solidFill>
              <a:highlight>
                <a:srgbClr val="FFFFFF"/>
              </a:highlight>
            </a:endParaRPr>
          </a:p>
          <a:p>
            <a:r>
              <a:rPr lang="zh-CN" altLang="en-US" sz="2400" b="1" dirty="0">
                <a:solidFill>
                  <a:srgbClr val="0000FF"/>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a:solidFill>
                  <a:srgbClr val="FF8000"/>
                </a:solidFill>
                <a:highlight>
                  <a:srgbClr val="FFFFFF"/>
                </a:highlight>
              </a:rPr>
              <a:t>0</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p>
        </p:txBody>
      </p:sp>
      <p:sp>
        <p:nvSpPr>
          <p:cNvPr id="4" name="TextBox 3">
            <a:extLst>
              <a:ext uri="{FF2B5EF4-FFF2-40B4-BE49-F238E27FC236}">
                <a16:creationId xmlns:a16="http://schemas.microsoft.com/office/drawing/2014/main" id="{4F23C218-3AAD-0E4E-8054-CF9FB81B6322}"/>
              </a:ext>
            </a:extLst>
          </p:cNvPr>
          <p:cNvSpPr txBox="1"/>
          <p:nvPr/>
        </p:nvSpPr>
        <p:spPr>
          <a:xfrm>
            <a:off x="4589584" y="3341077"/>
            <a:ext cx="65" cy="276999"/>
          </a:xfrm>
          <a:prstGeom prst="rect">
            <a:avLst/>
          </a:prstGeom>
          <a:noFill/>
        </p:spPr>
        <p:txBody>
          <a:bodyPr wrap="none" lIns="0" tIns="0" rIns="0" bIns="0" rtlCol="0">
            <a:spAutoFit/>
          </a:bodyPr>
          <a:lstStyle/>
          <a:p>
            <a:endParaRPr lang="fr-FR" dirty="0"/>
          </a:p>
        </p:txBody>
      </p:sp>
    </p:spTree>
    <p:extLst>
      <p:ext uri="{BB962C8B-B14F-4D97-AF65-F5344CB8AC3E}">
        <p14:creationId xmlns:p14="http://schemas.microsoft.com/office/powerpoint/2010/main" val="1740576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3131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Vider et détruire</a:t>
            </a:r>
          </a:p>
          <a:p>
            <a:pPr marL="889200" lvl="1" indent="-324000">
              <a:spcBef>
                <a:spcPts val="938"/>
              </a:spcBef>
              <a:buSzPct val="100000"/>
              <a:buBlip>
                <a:blip r:embed="rId3"/>
              </a:buBlip>
            </a:pPr>
            <a:r>
              <a:rPr lang="fr-FR" sz="2670" spc="-1" dirty="0">
                <a:solidFill>
                  <a:srgbClr val="000000"/>
                </a:solidFill>
              </a:rPr>
              <a:t>La destruction de la liste doit libérer toute la mémoire de la liste chaînée (destruction individuelle des cellules).</a:t>
            </a:r>
          </a:p>
        </p:txBody>
      </p:sp>
      <p:sp>
        <p:nvSpPr>
          <p:cNvPr id="2" name="Rectangle 1">
            <a:extLst>
              <a:ext uri="{FF2B5EF4-FFF2-40B4-BE49-F238E27FC236}">
                <a16:creationId xmlns:a16="http://schemas.microsoft.com/office/drawing/2014/main" id="{48320668-3ADB-4351-AEE2-D1DA67C423A2}"/>
              </a:ext>
            </a:extLst>
          </p:cNvPr>
          <p:cNvSpPr/>
          <p:nvPr/>
        </p:nvSpPr>
        <p:spPr>
          <a:xfrm>
            <a:off x="660400" y="2534663"/>
            <a:ext cx="8978900" cy="452431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void</a:t>
            </a:r>
            <a:r>
              <a:rPr lang="fr-FR" sz="2400" dirty="0">
                <a:solidFill>
                  <a:srgbClr val="000000"/>
                </a:solidFill>
                <a:highlight>
                  <a:srgbClr val="FFFFFF"/>
                </a:highlight>
              </a:rPr>
              <a:t> </a:t>
            </a:r>
            <a:r>
              <a:rPr lang="fr-FR" sz="2400" dirty="0" err="1">
                <a:solidFill>
                  <a:srgbClr val="000000"/>
                </a:solidFill>
                <a:highlight>
                  <a:srgbClr val="FFFFFF"/>
                </a:highlight>
              </a:rPr>
              <a:t>Detruire</a:t>
            </a:r>
            <a:r>
              <a:rPr lang="fr-FR" sz="2400" b="1" dirty="0">
                <a:solidFill>
                  <a:srgbClr val="000080"/>
                </a:solidFill>
                <a:highlight>
                  <a:srgbClr val="FFFFFF"/>
                </a:highlight>
              </a:rPr>
              <a:t>(</a:t>
            </a:r>
            <a:r>
              <a:rPr lang="fr-FR" sz="2400" dirty="0">
                <a:solidFill>
                  <a:srgbClr val="000000"/>
                </a:solidFill>
                <a:highlight>
                  <a:srgbClr val="FFFFFF"/>
                </a:highlight>
              </a:rPr>
              <a:t>Pile </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zh-CN" altLang="en-US" sz="2400" dirty="0">
                <a:solidFill>
                  <a:srgbClr val="000000"/>
                </a:solidFill>
                <a:highlight>
                  <a:srgbClr val="FFFFFF"/>
                </a:highlight>
              </a:rPr>
              <a:t>  </a:t>
            </a:r>
            <a:r>
              <a:rPr lang="fr-FR" sz="2400" dirty="0">
                <a:solidFill>
                  <a:srgbClr val="000000"/>
                </a:solidFill>
                <a:highlight>
                  <a:srgbClr val="FFFFFF"/>
                </a:highlight>
              </a:rPr>
              <a:t>Pile q</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zh-CN" altLang="en-US" sz="2400" b="1" dirty="0">
                <a:solidFill>
                  <a:srgbClr val="0000FF"/>
                </a:solidFill>
                <a:highlight>
                  <a:srgbClr val="FFFFFF"/>
                </a:highlight>
              </a:rPr>
              <a:t>  </a:t>
            </a:r>
            <a:r>
              <a:rPr lang="fr-FR" sz="2400" b="1" dirty="0" err="1">
                <a:solidFill>
                  <a:srgbClr val="0000FF"/>
                </a:solidFill>
                <a:highlight>
                  <a:srgbClr val="FFFFFF"/>
                </a:highlight>
              </a:rPr>
              <a:t>while</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FF"/>
                </a:solidFill>
                <a:highlight>
                  <a:srgbClr val="FFFFFF"/>
                </a:highlight>
              </a:rPr>
              <a:t>NULL</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parcours de la liste */</a:t>
            </a:r>
            <a:endParaRPr lang="fr-FR" sz="2400" dirty="0">
              <a:solidFill>
                <a:srgbClr val="000000"/>
              </a:solidFill>
              <a:highlight>
                <a:srgbClr val="FFFFFF"/>
              </a:highlight>
            </a:endParaRPr>
          </a:p>
          <a:p>
            <a:r>
              <a:rPr lang="zh-CN" altLang="en-US" sz="2400" b="1" dirty="0">
                <a:solidFill>
                  <a:srgbClr val="00008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zh-CN" altLang="en-US" sz="2400" dirty="0">
                <a:solidFill>
                  <a:srgbClr val="000000"/>
                </a:solidFill>
                <a:highlight>
                  <a:srgbClr val="FFFFFF"/>
                </a:highlight>
              </a:rPr>
              <a:t>    </a:t>
            </a:r>
            <a:r>
              <a:rPr lang="fr-FR" sz="2400" dirty="0">
                <a:solidFill>
                  <a:srgbClr val="000000"/>
                </a:solidFill>
                <a:highlight>
                  <a:srgbClr val="FFFFFF"/>
                </a:highlight>
              </a:rPr>
              <a:t>q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mémorisation de l’adresse */</a:t>
            </a:r>
            <a:endParaRPr lang="fr-FR" sz="2400" dirty="0">
              <a:solidFill>
                <a:srgbClr val="000000"/>
              </a:solidFill>
              <a:highlight>
                <a:srgbClr val="FFFFFF"/>
              </a:highlight>
            </a:endParaRPr>
          </a:p>
          <a:p>
            <a:r>
              <a:rPr lang="zh-CN" altLang="en-US" sz="2400" dirty="0">
                <a:solidFill>
                  <a:srgbClr val="008000"/>
                </a:solidFill>
                <a:highlight>
                  <a:srgbClr val="FFFFFF"/>
                </a:highlight>
              </a:rPr>
              <a:t>    </a:t>
            </a:r>
            <a:r>
              <a:rPr lang="fr-FR" sz="2400" dirty="0">
                <a:solidFill>
                  <a:srgbClr val="008000"/>
                </a:solidFill>
                <a:highlight>
                  <a:srgbClr val="FFFFFF"/>
                </a:highlight>
              </a:rPr>
              <a:t>/* passage au suivant avant destruction : */</a:t>
            </a:r>
            <a:endParaRPr lang="fr-FR" sz="2400" dirty="0">
              <a:solidFill>
                <a:srgbClr val="000000"/>
              </a:solidFill>
              <a:highlight>
                <a:srgbClr val="FFFFFF"/>
              </a:highlight>
            </a:endParaRPr>
          </a:p>
          <a:p>
            <a:r>
              <a:rPr lang="zh-CN" altLang="en-US" sz="2400" b="1" dirty="0">
                <a:solidFill>
                  <a:srgbClr val="00008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)-&gt;</a:t>
            </a:r>
            <a:r>
              <a:rPr lang="fr-FR" sz="2400" dirty="0">
                <a:solidFill>
                  <a:srgbClr val="000000"/>
                </a:solidFill>
                <a:highlight>
                  <a:srgbClr val="FFFFFF"/>
                </a:highlight>
              </a:rPr>
              <a:t>suivant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zh-CN" altLang="en-US" sz="2400" dirty="0">
                <a:solidFill>
                  <a:srgbClr val="000000"/>
                </a:solidFill>
                <a:highlight>
                  <a:srgbClr val="FFFFFF"/>
                </a:highlight>
              </a:rPr>
              <a:t>    </a:t>
            </a:r>
            <a:r>
              <a:rPr lang="fr-FR" sz="2400" dirty="0">
                <a:solidFill>
                  <a:srgbClr val="000000"/>
                </a:solidFill>
                <a:highlight>
                  <a:srgbClr val="FFFFFF"/>
                </a:highlight>
              </a:rPr>
              <a:t>free</a:t>
            </a:r>
            <a:r>
              <a:rPr lang="fr-FR" sz="2400" b="1" dirty="0">
                <a:solidFill>
                  <a:srgbClr val="000080"/>
                </a:solidFill>
                <a:highlight>
                  <a:srgbClr val="FFFFFF"/>
                </a:highlight>
              </a:rPr>
              <a:t>(</a:t>
            </a:r>
            <a:r>
              <a:rPr lang="fr-FR" sz="2400" dirty="0">
                <a:solidFill>
                  <a:srgbClr val="000000"/>
                </a:solidFill>
                <a:highlight>
                  <a:srgbClr val="FFFFFF"/>
                </a:highlight>
              </a:rPr>
              <a:t>q</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destruction de la cellule mémorisée */</a:t>
            </a:r>
            <a:endParaRPr lang="fr-FR" sz="2400" dirty="0">
              <a:solidFill>
                <a:srgbClr val="000000"/>
              </a:solidFill>
              <a:highlight>
                <a:srgbClr val="FFFFFF"/>
              </a:highlight>
            </a:endParaRPr>
          </a:p>
          <a:p>
            <a:r>
              <a:rPr lang="zh-CN" altLang="en-US" sz="2400" b="1" dirty="0">
                <a:solidFill>
                  <a:srgbClr val="00008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zh-CN" altLang="en-US" sz="2400" b="1" dirty="0">
                <a:solidFill>
                  <a:srgbClr val="00008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FF"/>
                </a:solidFill>
                <a:highlight>
                  <a:srgbClr val="FFFFFF"/>
                </a:highlight>
              </a:rPr>
              <a:t>NULL</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liste vide */</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p>
        </p:txBody>
      </p:sp>
    </p:spTree>
    <p:extLst>
      <p:ext uri="{BB962C8B-B14F-4D97-AF65-F5344CB8AC3E}">
        <p14:creationId xmlns:p14="http://schemas.microsoft.com/office/powerpoint/2010/main" val="562843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3131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Vider et détruire</a:t>
            </a:r>
          </a:p>
          <a:p>
            <a:pPr marL="889200" lvl="1" indent="-324000">
              <a:spcBef>
                <a:spcPts val="938"/>
              </a:spcBef>
              <a:buSzPct val="100000"/>
              <a:buBlip>
                <a:blip r:embed="rId3"/>
              </a:buBlip>
            </a:pPr>
            <a:r>
              <a:rPr lang="fr-FR" sz="2670" spc="-1" dirty="0">
                <a:solidFill>
                  <a:srgbClr val="000000"/>
                </a:solidFill>
              </a:rPr>
              <a:t>La destruction de la liste doit libérer toute la mémoire de la liste chaînée (destruction individuelle des cellules).</a:t>
            </a:r>
          </a:p>
        </p:txBody>
      </p:sp>
      <p:sp>
        <p:nvSpPr>
          <p:cNvPr id="2" name="Rectangle 1">
            <a:extLst>
              <a:ext uri="{FF2B5EF4-FFF2-40B4-BE49-F238E27FC236}">
                <a16:creationId xmlns:a16="http://schemas.microsoft.com/office/drawing/2014/main" id="{48320668-3ADB-4351-AEE2-D1DA67C423A2}"/>
              </a:ext>
            </a:extLst>
          </p:cNvPr>
          <p:cNvSpPr/>
          <p:nvPr/>
        </p:nvSpPr>
        <p:spPr>
          <a:xfrm>
            <a:off x="660400" y="2534663"/>
            <a:ext cx="8978900" cy="193899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void</a:t>
            </a:r>
            <a:r>
              <a:rPr lang="fr-FR" sz="2400" dirty="0">
                <a:solidFill>
                  <a:srgbClr val="000000"/>
                </a:solidFill>
                <a:highlight>
                  <a:srgbClr val="FFFFFF"/>
                </a:highlight>
              </a:rPr>
              <a:t> Vider</a:t>
            </a:r>
            <a:r>
              <a:rPr lang="fr-FR" sz="2400" b="1" dirty="0">
                <a:solidFill>
                  <a:srgbClr val="000080"/>
                </a:solidFill>
                <a:highlight>
                  <a:srgbClr val="FFFFFF"/>
                </a:highlight>
              </a:rPr>
              <a:t>(</a:t>
            </a:r>
            <a:r>
              <a:rPr lang="fr-FR" sz="2400" dirty="0">
                <a:solidFill>
                  <a:srgbClr val="000000"/>
                </a:solidFill>
                <a:highlight>
                  <a:srgbClr val="FFFFFF"/>
                </a:highlight>
              </a:rPr>
              <a:t>Pile </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zh-CN" altLang="en-US" sz="2400" dirty="0">
                <a:solidFill>
                  <a:srgbClr val="000000"/>
                </a:solidFill>
                <a:highlight>
                  <a:srgbClr val="FFFFFF"/>
                </a:highlight>
              </a:rPr>
              <a:t>  </a:t>
            </a:r>
            <a:r>
              <a:rPr lang="fr-FR" sz="2400" dirty="0" err="1">
                <a:solidFill>
                  <a:srgbClr val="000000"/>
                </a:solidFill>
                <a:highlight>
                  <a:srgbClr val="FFFFFF"/>
                </a:highlight>
              </a:rPr>
              <a:t>Detruire</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destruction de la liste */</a:t>
            </a:r>
            <a:endParaRPr lang="fr-FR" sz="2400" dirty="0">
              <a:solidFill>
                <a:srgbClr val="000000"/>
              </a:solidFill>
              <a:highlight>
                <a:srgbClr val="FFFFFF"/>
              </a:highlight>
            </a:endParaRPr>
          </a:p>
          <a:p>
            <a:r>
              <a:rPr lang="zh-CN" altLang="en-US" sz="2400" b="1" dirty="0">
                <a:solidFill>
                  <a:srgbClr val="00008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FF"/>
                </a:solidFill>
                <a:highlight>
                  <a:srgbClr val="FFFFFF"/>
                </a:highlight>
              </a:rPr>
              <a:t>NULL</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liste vide */</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p>
        </p:txBody>
      </p:sp>
    </p:spTree>
    <p:extLst>
      <p:ext uri="{BB962C8B-B14F-4D97-AF65-F5344CB8AC3E}">
        <p14:creationId xmlns:p14="http://schemas.microsoft.com/office/powerpoint/2010/main" val="4218084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400" cap="small" spc="-1" dirty="0">
                <a:solidFill>
                  <a:srgbClr val="666666"/>
                </a:solidFill>
              </a:rPr>
              <a:t>COMPARAISON ENTRE TABLEAUX ET LISTES CHAÎNÉES</a:t>
            </a:r>
          </a:p>
        </p:txBody>
      </p:sp>
      <p:sp>
        <p:nvSpPr>
          <p:cNvPr id="193" name="TextShape 2"/>
          <p:cNvSpPr txBox="1"/>
          <p:nvPr/>
        </p:nvSpPr>
        <p:spPr>
          <a:xfrm>
            <a:off x="503999" y="1152000"/>
            <a:ext cx="93131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Dans les deux types de gestion des piles, chaque primitive ne prend que quelques opérations (i.e. complexité en temps constant). </a:t>
            </a:r>
          </a:p>
          <a:p>
            <a:pPr marL="108000">
              <a:spcBef>
                <a:spcPts val="938"/>
              </a:spcBef>
              <a:buSzPct val="100000"/>
            </a:pPr>
            <a:endParaRPr lang="fr-FR" sz="2670" spc="-1" dirty="0">
              <a:solidFill>
                <a:srgbClr val="000000"/>
              </a:solidFill>
            </a:endParaRPr>
          </a:p>
          <a:p>
            <a:pPr marL="432000" indent="-324000">
              <a:spcBef>
                <a:spcPts val="938"/>
              </a:spcBef>
              <a:buSzPct val="100000"/>
              <a:buBlip>
                <a:blip r:embed="rId3"/>
              </a:buBlip>
            </a:pPr>
            <a:r>
              <a:rPr lang="fr-FR" sz="2670" spc="-1" dirty="0">
                <a:solidFill>
                  <a:srgbClr val="000000"/>
                </a:solidFill>
              </a:rPr>
              <a:t>Par contre, la gestion par listes chaînées, présente l’énorme avantage que la pile a une capacité virtuellement illimitée (limitée seulement par la capacité de la mémoire centrale), la mémoire étant allouée à mesure des besoins.</a:t>
            </a:r>
          </a:p>
          <a:p>
            <a:pPr marL="108000">
              <a:spcBef>
                <a:spcPts val="938"/>
              </a:spcBef>
              <a:buSzPct val="100000"/>
            </a:pPr>
            <a:r>
              <a:rPr lang="fr-FR" sz="2670" spc="-1" dirty="0">
                <a:solidFill>
                  <a:srgbClr val="000000"/>
                </a:solidFill>
              </a:rPr>
              <a:t> </a:t>
            </a:r>
          </a:p>
          <a:p>
            <a:pPr marL="432000" indent="-324000">
              <a:spcBef>
                <a:spcPts val="938"/>
              </a:spcBef>
              <a:buSzPct val="100000"/>
              <a:buBlip>
                <a:blip r:embed="rId3"/>
              </a:buBlip>
            </a:pPr>
            <a:r>
              <a:rPr lang="fr-FR" sz="2670" spc="-1" dirty="0">
                <a:solidFill>
                  <a:srgbClr val="000000"/>
                </a:solidFill>
              </a:rPr>
              <a:t>Au contraire, dans la gestion par tableaux, la mémoire est allouée au départ avec une capacité fixée.</a:t>
            </a:r>
          </a:p>
        </p:txBody>
      </p:sp>
    </p:spTree>
    <p:extLst>
      <p:ext uri="{BB962C8B-B14F-4D97-AF65-F5344CB8AC3E}">
        <p14:creationId xmlns:p14="http://schemas.microsoft.com/office/powerpoint/2010/main" val="1642831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400" cap="small" spc="-1" dirty="0">
                <a:solidFill>
                  <a:srgbClr val="666666"/>
                </a:solidFill>
              </a:rPr>
              <a:t>Exercices</a:t>
            </a:r>
          </a:p>
        </p:txBody>
      </p:sp>
      <p:sp>
        <p:nvSpPr>
          <p:cNvPr id="193" name="TextShape 2"/>
          <p:cNvSpPr txBox="1"/>
          <p:nvPr/>
        </p:nvSpPr>
        <p:spPr>
          <a:xfrm>
            <a:off x="503999" y="1152000"/>
            <a:ext cx="93131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Écrire un algorithme utilisant une pile (implémentée sous forme de liste chaînée) qui affiche une liste chaînée d’entiers à l’envers.</a:t>
            </a:r>
          </a:p>
        </p:txBody>
      </p:sp>
      <p:sp>
        <p:nvSpPr>
          <p:cNvPr id="4" name="Rectangle 3">
            <a:extLst>
              <a:ext uri="{FF2B5EF4-FFF2-40B4-BE49-F238E27FC236}">
                <a16:creationId xmlns:a16="http://schemas.microsoft.com/office/drawing/2014/main" id="{5A970882-0E29-4BC1-8E99-9D08929DE369}"/>
              </a:ext>
            </a:extLst>
          </p:cNvPr>
          <p:cNvSpPr/>
          <p:nvPr/>
        </p:nvSpPr>
        <p:spPr>
          <a:xfrm>
            <a:off x="660400" y="2534663"/>
            <a:ext cx="8978900" cy="415498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void</a:t>
            </a:r>
            <a:r>
              <a:rPr lang="fr-FR" sz="2400" dirty="0">
                <a:solidFill>
                  <a:srgbClr val="000000"/>
                </a:solidFill>
                <a:highlight>
                  <a:srgbClr val="FFFFFF"/>
                </a:highlight>
              </a:rPr>
              <a:t> </a:t>
            </a:r>
            <a:r>
              <a:rPr lang="fr-FR" sz="2400" dirty="0" err="1">
                <a:solidFill>
                  <a:srgbClr val="000000"/>
                </a:solidFill>
                <a:highlight>
                  <a:srgbClr val="FFFFFF"/>
                </a:highlight>
              </a:rPr>
              <a:t>Affichierpile</a:t>
            </a:r>
            <a:r>
              <a:rPr lang="fr-FR" sz="2400" b="1" dirty="0">
                <a:solidFill>
                  <a:srgbClr val="000080"/>
                </a:solidFill>
                <a:highlight>
                  <a:srgbClr val="FFFFFF"/>
                </a:highlight>
              </a:rPr>
              <a:t>(</a:t>
            </a:r>
            <a:r>
              <a:rPr lang="fr-FR" sz="2400" dirty="0">
                <a:solidFill>
                  <a:srgbClr val="000000"/>
                </a:solidFill>
                <a:highlight>
                  <a:srgbClr val="FFFFFF"/>
                </a:highlight>
              </a:rPr>
              <a:t>Pile 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Pile q</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q </a:t>
            </a:r>
            <a:r>
              <a:rPr lang="fr-FR" sz="2400" b="1" dirty="0">
                <a:solidFill>
                  <a:srgbClr val="000080"/>
                </a:solidFill>
                <a:highlight>
                  <a:srgbClr val="FFFFFF"/>
                </a:highlight>
              </a:rPr>
              <a:t>=</a:t>
            </a:r>
            <a:r>
              <a:rPr lang="fr-FR" sz="2400" dirty="0">
                <a:solidFill>
                  <a:srgbClr val="000000"/>
                </a:solidFill>
                <a:highlight>
                  <a:srgbClr val="FFFFFF"/>
                </a:highlight>
              </a:rPr>
              <a:t> 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err="1">
                <a:solidFill>
                  <a:srgbClr val="0000FF"/>
                </a:solidFill>
                <a:highlight>
                  <a:srgbClr val="FFFFFF"/>
                </a:highlight>
              </a:rPr>
              <a:t>while</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q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FF"/>
                </a:solidFill>
                <a:highlight>
                  <a:srgbClr val="FFFFFF"/>
                </a:highlight>
              </a:rPr>
              <a:t>NULL</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printf</a:t>
            </a:r>
            <a:r>
              <a:rPr lang="fr-FR" sz="2400" b="1" dirty="0">
                <a:solidFill>
                  <a:srgbClr val="000080"/>
                </a:solidFill>
                <a:highlight>
                  <a:srgbClr val="FFFFFF"/>
                </a:highlight>
              </a:rPr>
              <a:t>(</a:t>
            </a:r>
            <a:r>
              <a:rPr lang="fr-FR" sz="2400" dirty="0">
                <a:solidFill>
                  <a:srgbClr val="808080"/>
                </a:solidFill>
                <a:highlight>
                  <a:srgbClr val="FFFFFF"/>
                </a:highlight>
              </a:rPr>
              <a:t>"%d\t"</a:t>
            </a:r>
            <a:r>
              <a:rPr lang="fr-FR" sz="2400" b="1" dirty="0">
                <a:solidFill>
                  <a:srgbClr val="000080"/>
                </a:solidFill>
                <a:highlight>
                  <a:srgbClr val="FFFFFF"/>
                </a:highlight>
              </a:rPr>
              <a:t>,</a:t>
            </a:r>
            <a:r>
              <a:rPr lang="fr-FR" sz="2400" dirty="0">
                <a:solidFill>
                  <a:srgbClr val="000000"/>
                </a:solidFill>
                <a:highlight>
                  <a:srgbClr val="FFFFFF"/>
                </a:highlight>
              </a:rPr>
              <a:t> q</a:t>
            </a:r>
            <a:r>
              <a:rPr lang="fr-FR" sz="2400" b="1" dirty="0">
                <a:solidFill>
                  <a:srgbClr val="000080"/>
                </a:solidFill>
                <a:highlight>
                  <a:srgbClr val="FFFFFF"/>
                </a:highlight>
              </a:rPr>
              <a:t>-&gt;</a:t>
            </a:r>
            <a:r>
              <a:rPr lang="fr-FR" sz="2400" dirty="0" err="1">
                <a:solidFill>
                  <a:srgbClr val="000000"/>
                </a:solidFill>
                <a:highlight>
                  <a:srgbClr val="FFFFFF"/>
                </a:highlight>
              </a:rPr>
              <a:t>donnee</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q </a:t>
            </a:r>
            <a:r>
              <a:rPr lang="fr-FR" sz="2400" b="1" dirty="0">
                <a:solidFill>
                  <a:srgbClr val="000080"/>
                </a:solidFill>
                <a:highlight>
                  <a:srgbClr val="FFFFFF"/>
                </a:highlight>
              </a:rPr>
              <a:t>=</a:t>
            </a:r>
            <a:r>
              <a:rPr lang="fr-FR" sz="2400" dirty="0">
                <a:solidFill>
                  <a:srgbClr val="000000"/>
                </a:solidFill>
                <a:highlight>
                  <a:srgbClr val="FFFFFF"/>
                </a:highlight>
              </a:rPr>
              <a:t> q</a:t>
            </a:r>
            <a:r>
              <a:rPr lang="fr-FR" sz="2400" b="1" dirty="0">
                <a:solidFill>
                  <a:srgbClr val="000080"/>
                </a:solidFill>
                <a:highlight>
                  <a:srgbClr val="FFFFFF"/>
                </a:highlight>
              </a:rPr>
              <a:t>-&gt;</a:t>
            </a:r>
            <a:r>
              <a:rPr lang="fr-FR" sz="2400" dirty="0">
                <a:solidFill>
                  <a:srgbClr val="000000"/>
                </a:solidFill>
                <a:highlight>
                  <a:srgbClr val="FFFFFF"/>
                </a:highlight>
              </a:rPr>
              <a:t>suivant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dirty="0" err="1">
                <a:solidFill>
                  <a:srgbClr val="000000"/>
                </a:solidFill>
                <a:highlight>
                  <a:srgbClr val="FFFFFF"/>
                </a:highlight>
              </a:rPr>
              <a:t>puts</a:t>
            </a:r>
            <a:r>
              <a:rPr lang="fr-FR" sz="2400" b="1" dirty="0">
                <a:solidFill>
                  <a:srgbClr val="000080"/>
                </a:solidFill>
                <a:highlight>
                  <a:srgbClr val="FFFFFF"/>
                </a:highlight>
              </a:rPr>
              <a:t>(</a:t>
            </a:r>
            <a:r>
              <a:rPr lang="fr-FR" sz="2400" dirty="0">
                <a:solidFill>
                  <a:srgbClr val="808080"/>
                </a:solidFill>
                <a:highlight>
                  <a:srgbClr val="FFFFFF"/>
                </a:highlight>
              </a:rPr>
              <a: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p>
        </p:txBody>
      </p:sp>
    </p:spTree>
    <p:extLst>
      <p:ext uri="{BB962C8B-B14F-4D97-AF65-F5344CB8AC3E}">
        <p14:creationId xmlns:p14="http://schemas.microsoft.com/office/powerpoint/2010/main" val="978695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Applications</a:t>
            </a:r>
          </a:p>
        </p:txBody>
      </p:sp>
      <p:sp>
        <p:nvSpPr>
          <p:cNvPr id="193" name="TextShape 2"/>
          <p:cNvSpPr txBox="1"/>
          <p:nvPr/>
        </p:nvSpPr>
        <p:spPr>
          <a:xfrm>
            <a:off x="503999" y="1152000"/>
            <a:ext cx="9033701" cy="5921900"/>
          </a:xfrm>
          <a:prstGeom prst="rect">
            <a:avLst/>
          </a:prstGeom>
          <a:noFill/>
          <a:ln>
            <a:noFill/>
          </a:ln>
        </p:spPr>
        <p:txBody>
          <a:bodyPr lIns="0" tIns="0" rIns="0" bIns="0">
            <a:normAutofit fontScale="85000" lnSpcReduction="10000"/>
          </a:bodyPr>
          <a:lstStyle/>
          <a:p>
            <a:pPr marL="432000" indent="-324000">
              <a:spcBef>
                <a:spcPts val="938"/>
              </a:spcBef>
              <a:buSzPct val="100000"/>
              <a:buBlip>
                <a:blip r:embed="rId3"/>
              </a:buBlip>
            </a:pPr>
            <a:r>
              <a:rPr lang="fr-FR" sz="2670" b="1" spc="-1" dirty="0">
                <a:solidFill>
                  <a:srgbClr val="000000"/>
                </a:solidFill>
              </a:rPr>
              <a:t>Utilisation</a:t>
            </a:r>
          </a:p>
          <a:p>
            <a:pPr marL="889200" lvl="1" indent="-324000">
              <a:spcBef>
                <a:spcPts val="938"/>
              </a:spcBef>
              <a:buSzPct val="100000"/>
              <a:buBlip>
                <a:blip r:embed="rId3"/>
              </a:buBlip>
            </a:pPr>
            <a:r>
              <a:rPr lang="fr-FR" sz="2670" spc="-1" dirty="0">
                <a:solidFill>
                  <a:srgbClr val="000000"/>
                </a:solidFill>
              </a:rPr>
              <a:t>De nombreuse applications s’appuient sur l’utilisation d’une pile, on peut citer:</a:t>
            </a:r>
          </a:p>
          <a:p>
            <a:pPr marL="1346400" lvl="2" indent="-324000">
              <a:spcBef>
                <a:spcPts val="938"/>
              </a:spcBef>
              <a:buSzPct val="100000"/>
              <a:buBlip>
                <a:blip r:embed="rId3"/>
              </a:buBlip>
            </a:pPr>
            <a:r>
              <a:rPr lang="fr-FR" sz="2670" spc="-1" dirty="0">
                <a:solidFill>
                  <a:srgbClr val="000000"/>
                </a:solidFill>
              </a:rPr>
              <a:t>Dans un navigateur web, une pile sert à mémoriser les pages Web visités.</a:t>
            </a:r>
          </a:p>
          <a:p>
            <a:pPr marL="1803600" lvl="3" indent="-324000">
              <a:spcBef>
                <a:spcPts val="938"/>
              </a:spcBef>
              <a:buSzPct val="100000"/>
              <a:buBlip>
                <a:blip r:embed="rId3"/>
              </a:buBlip>
            </a:pPr>
            <a:r>
              <a:rPr lang="fr-FR" sz="2670" spc="-1" dirty="0">
                <a:solidFill>
                  <a:srgbClr val="000000"/>
                </a:solidFill>
              </a:rPr>
              <a:t>L’adresse de chaque nouvelle page visitée est empilée et l’utilisateur dépile l’adresse de la page précédente en cliquant le bouton « Afficher la page précédente ».</a:t>
            </a:r>
          </a:p>
          <a:p>
            <a:pPr marL="1346400" lvl="2" indent="-324000">
              <a:spcBef>
                <a:spcPts val="938"/>
              </a:spcBef>
              <a:buSzPct val="100000"/>
              <a:buBlip>
                <a:blip r:embed="rId3"/>
              </a:buBlip>
            </a:pPr>
            <a:r>
              <a:rPr lang="fr-FR" sz="2670" spc="-1" dirty="0">
                <a:solidFill>
                  <a:srgbClr val="000000"/>
                </a:solidFill>
              </a:rPr>
              <a:t>L’évaluation des expressions mathématiques en notation post-fixée (ou polonaise inverse) utilise une pile.</a:t>
            </a:r>
          </a:p>
          <a:p>
            <a:pPr marL="1346400" lvl="2" indent="-324000">
              <a:spcBef>
                <a:spcPts val="938"/>
              </a:spcBef>
              <a:buSzPct val="100000"/>
              <a:buBlip>
                <a:blip r:embed="rId3"/>
              </a:buBlip>
            </a:pPr>
            <a:r>
              <a:rPr lang="fr-FR" sz="2670" spc="-1" dirty="0">
                <a:solidFill>
                  <a:srgbClr val="000000"/>
                </a:solidFill>
              </a:rPr>
              <a:t>La fonction « Annuler la frappe » (en anglais « undo ») d’un traitement de texte mémorise les modifications apportées au texte dans une pile.</a:t>
            </a:r>
          </a:p>
          <a:p>
            <a:pPr marL="1346400" lvl="2" indent="-324000">
              <a:spcBef>
                <a:spcPts val="938"/>
              </a:spcBef>
              <a:buSzPct val="100000"/>
              <a:buBlip>
                <a:blip r:embed="rId3"/>
              </a:buBlip>
            </a:pPr>
            <a:r>
              <a:rPr lang="fr-FR" sz="2670" spc="-1" dirty="0">
                <a:solidFill>
                  <a:srgbClr val="000000"/>
                </a:solidFill>
              </a:rPr>
              <a:t>Vérification de parenthèse d’une chaine de caractères.</a:t>
            </a:r>
          </a:p>
          <a:p>
            <a:pPr marL="1346400" lvl="2" indent="-324000">
              <a:spcBef>
                <a:spcPts val="938"/>
              </a:spcBef>
              <a:buSzPct val="100000"/>
              <a:buBlip>
                <a:blip r:embed="rId3"/>
              </a:buBlip>
            </a:pPr>
            <a:r>
              <a:rPr lang="fr-FR" sz="2670" spc="-1" dirty="0">
                <a:solidFill>
                  <a:srgbClr val="000000"/>
                </a:solidFill>
              </a:rPr>
              <a:t>La récursivité (une fonction qui fait appel a elle-même). etc.</a:t>
            </a:r>
          </a:p>
        </p:txBody>
      </p:sp>
    </p:spTree>
    <p:extLst>
      <p:ext uri="{BB962C8B-B14F-4D97-AF65-F5344CB8AC3E}">
        <p14:creationId xmlns:p14="http://schemas.microsoft.com/office/powerpoint/2010/main" val="3986381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Applications des piles</a:t>
            </a:r>
            <a:endParaRPr lang="fr-FR" sz="3200" b="0" strike="noStrike" cap="small" spc="-1" dirty="0">
              <a:solidFill>
                <a:srgbClr val="666666"/>
              </a:solidFill>
              <a:latin typeface="Arial"/>
            </a:endParaRP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Inverser une pile </a:t>
            </a:r>
          </a:p>
          <a:p>
            <a:pPr marL="889200" lvl="1" indent="-324000">
              <a:spcBef>
                <a:spcPts val="938"/>
              </a:spcBef>
              <a:buSzPct val="100000"/>
              <a:buBlip>
                <a:blip r:embed="rId3"/>
              </a:buBlip>
            </a:pPr>
            <a:r>
              <a:rPr lang="fr-FR" sz="2670" spc="-1" dirty="0">
                <a:solidFill>
                  <a:srgbClr val="000000"/>
                </a:solidFill>
              </a:rPr>
              <a:t>Comment inverser les éléments de la pile sans utiliser aucune autre structure de données ni une autre pile. </a:t>
            </a:r>
          </a:p>
          <a:p>
            <a:pPr marL="1346400" lvl="2" indent="-324000">
              <a:spcBef>
                <a:spcPts val="938"/>
              </a:spcBef>
              <a:buSzPct val="100000"/>
              <a:buBlip>
                <a:blip r:embed="rId3"/>
              </a:buBlip>
            </a:pPr>
            <a:r>
              <a:rPr lang="fr-FR" sz="2670" spc="-1" dirty="0">
                <a:solidFill>
                  <a:srgbClr val="000000"/>
                </a:solidFill>
              </a:rPr>
              <a:t>En utilisant la récursivité (pile du système)</a:t>
            </a:r>
          </a:p>
          <a:p>
            <a:pPr marL="1803600" lvl="3" indent="-324000">
              <a:spcBef>
                <a:spcPts val="938"/>
              </a:spcBef>
              <a:buSzPct val="100000"/>
              <a:buBlip>
                <a:blip r:embed="rId3"/>
              </a:buBlip>
            </a:pPr>
            <a:r>
              <a:rPr lang="fr-FR" sz="2670" spc="-1" dirty="0">
                <a:solidFill>
                  <a:srgbClr val="000000"/>
                </a:solidFill>
              </a:rPr>
              <a:t>Lorsque vous entrez dans la pile, on dépile les éléments de pile à chaque appel récursive suivant jusqu'à ce que la pile soit vide. </a:t>
            </a:r>
          </a:p>
          <a:p>
            <a:pPr marL="1803600" lvl="3" indent="-324000">
              <a:spcBef>
                <a:spcPts val="938"/>
              </a:spcBef>
              <a:buSzPct val="100000"/>
              <a:buBlip>
                <a:blip r:embed="rId3"/>
              </a:buBlip>
            </a:pPr>
            <a:r>
              <a:rPr lang="fr-FR" sz="2670" spc="-1" dirty="0">
                <a:solidFill>
                  <a:srgbClr val="000000"/>
                </a:solidFill>
              </a:rPr>
              <a:t>Puis empiler ces éléments un par un en sortant de la récursivité. </a:t>
            </a:r>
          </a:p>
          <a:p>
            <a:pPr marL="1803600" lvl="3" indent="-324000">
              <a:spcBef>
                <a:spcPts val="938"/>
              </a:spcBef>
              <a:buSzPct val="100000"/>
              <a:buBlip>
                <a:blip r:embed="rId3"/>
              </a:buBlip>
            </a:pPr>
            <a:r>
              <a:rPr lang="fr-FR" sz="2670" spc="-1" dirty="0">
                <a:solidFill>
                  <a:srgbClr val="000000"/>
                </a:solidFill>
              </a:rPr>
              <a:t>Résultat:</a:t>
            </a:r>
          </a:p>
          <a:p>
            <a:pPr marL="2260800" lvl="4" indent="-324000">
              <a:spcBef>
                <a:spcPts val="938"/>
              </a:spcBef>
              <a:buSzPct val="100000"/>
              <a:buBlip>
                <a:blip r:embed="rId3"/>
              </a:buBlip>
            </a:pPr>
            <a:r>
              <a:rPr lang="fr-FR" sz="2670" spc="-1" dirty="0">
                <a:solidFill>
                  <a:srgbClr val="000000"/>
                </a:solidFill>
              </a:rPr>
              <a:t>Les éléments seront inversés</a:t>
            </a:r>
          </a:p>
          <a:p>
            <a:pPr marL="565200" lvl="1">
              <a:spcBef>
                <a:spcPts val="938"/>
              </a:spcBef>
              <a:buSzPct val="100000"/>
            </a:pPr>
            <a:endParaRPr lang="fr-FR" sz="2670" spc="-1" dirty="0">
              <a:solidFill>
                <a:srgbClr val="000000"/>
              </a:solidFill>
            </a:endParaRPr>
          </a:p>
        </p:txBody>
      </p:sp>
    </p:spTree>
    <p:extLst>
      <p:ext uri="{BB962C8B-B14F-4D97-AF65-F5344CB8AC3E}">
        <p14:creationId xmlns:p14="http://schemas.microsoft.com/office/powerpoint/2010/main" val="2929679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Applications des piles</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889200" lvl="1" indent="-324000">
              <a:spcBef>
                <a:spcPts val="938"/>
              </a:spcBef>
              <a:buSzPct val="100000"/>
              <a:buBlip>
                <a:blip r:embed="rId3"/>
              </a:buBlip>
            </a:pPr>
            <a:endParaRPr lang="fr-FR" sz="2670"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p:txBody>
      </p:sp>
      <p:sp>
        <p:nvSpPr>
          <p:cNvPr id="5" name="ZoneTexte 4">
            <a:extLst>
              <a:ext uri="{FF2B5EF4-FFF2-40B4-BE49-F238E27FC236}">
                <a16:creationId xmlns:a16="http://schemas.microsoft.com/office/drawing/2014/main" id="{CA965146-A9FC-474D-A57E-BD78C91059A5}"/>
              </a:ext>
            </a:extLst>
          </p:cNvPr>
          <p:cNvSpPr txBox="1"/>
          <p:nvPr/>
        </p:nvSpPr>
        <p:spPr>
          <a:xfrm>
            <a:off x="596900" y="1040319"/>
            <a:ext cx="4533900" cy="59093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err="1">
                <a:solidFill>
                  <a:srgbClr val="8000FF"/>
                </a:solidFill>
                <a:highlight>
                  <a:srgbClr val="FFFFFF"/>
                </a:highlight>
              </a:rPr>
              <a:t>void</a:t>
            </a:r>
            <a:r>
              <a:rPr lang="fr-FR" dirty="0">
                <a:solidFill>
                  <a:srgbClr val="000000"/>
                </a:solidFill>
                <a:highlight>
                  <a:srgbClr val="FFFFFF"/>
                </a:highlight>
              </a:rPr>
              <a:t> </a:t>
            </a:r>
            <a:r>
              <a:rPr lang="fr-FR" dirty="0" err="1">
                <a:solidFill>
                  <a:srgbClr val="000000"/>
                </a:solidFill>
                <a:highlight>
                  <a:srgbClr val="FFFFFF"/>
                </a:highlight>
              </a:rPr>
              <a:t>inverserPile</a:t>
            </a:r>
            <a:r>
              <a:rPr lang="fr-FR" b="1" dirty="0">
                <a:solidFill>
                  <a:srgbClr val="000080"/>
                </a:solidFill>
                <a:highlight>
                  <a:srgbClr val="FFFFFF"/>
                </a:highlight>
              </a:rPr>
              <a:t>(</a:t>
            </a:r>
            <a:r>
              <a:rPr lang="fr-FR" dirty="0">
                <a:solidFill>
                  <a:srgbClr val="000000"/>
                </a:solidFill>
                <a:highlight>
                  <a:srgbClr val="FFFFFF"/>
                </a:highlight>
              </a:rPr>
              <a:t>Pile</a:t>
            </a:r>
            <a:r>
              <a:rPr lang="fr-FR" b="1" dirty="0">
                <a:solidFill>
                  <a:srgbClr val="000080"/>
                </a:solidFill>
                <a:highlight>
                  <a:srgbClr val="FFFFFF"/>
                </a:highlight>
              </a:rPr>
              <a:t>*</a:t>
            </a:r>
            <a:r>
              <a:rPr lang="fr-FR" dirty="0">
                <a:solidFill>
                  <a:srgbClr val="000000"/>
                </a:solidFill>
                <a:highlight>
                  <a:srgbClr val="FFFFFF"/>
                </a:highlight>
              </a:rPr>
              <a:t> pile</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8000FF"/>
                </a:solidFill>
                <a:highlight>
                  <a:srgbClr val="FFFFFF"/>
                </a:highlight>
              </a:rPr>
              <a:t>int</a:t>
            </a:r>
            <a:r>
              <a:rPr lang="fr-FR" dirty="0">
                <a:solidFill>
                  <a:srgbClr val="000000"/>
                </a:solidFill>
                <a:highlight>
                  <a:srgbClr val="FFFFFF"/>
                </a:highlight>
              </a:rPr>
              <a:t> d</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if</a:t>
            </a:r>
            <a:r>
              <a:rPr lang="fr-FR" dirty="0">
                <a:solidFill>
                  <a:srgbClr val="000000"/>
                </a:solidFill>
                <a:highlight>
                  <a:srgbClr val="FFFFFF"/>
                </a:highlight>
              </a:rPr>
              <a:t> </a:t>
            </a:r>
            <a:r>
              <a:rPr lang="fr-FR" b="1" dirty="0">
                <a:solidFill>
                  <a:srgbClr val="000080"/>
                </a:solidFill>
                <a:highlight>
                  <a:srgbClr val="FFFFFF"/>
                </a:highlight>
              </a:rPr>
              <a:t>(</a:t>
            </a:r>
            <a:r>
              <a:rPr lang="fr-FR" dirty="0" err="1">
                <a:solidFill>
                  <a:srgbClr val="000000"/>
                </a:solidFill>
                <a:highlight>
                  <a:srgbClr val="FFFFFF"/>
                </a:highlight>
              </a:rPr>
              <a:t>estVide</a:t>
            </a:r>
            <a:r>
              <a:rPr lang="fr-FR" b="1" dirty="0">
                <a:solidFill>
                  <a:srgbClr val="000080"/>
                </a:solidFill>
                <a:highlight>
                  <a:srgbClr val="FFFFFF"/>
                </a:highlight>
              </a:rPr>
              <a:t>(</a:t>
            </a:r>
            <a:r>
              <a:rPr lang="fr-FR" dirty="0">
                <a:solidFill>
                  <a:srgbClr val="000000"/>
                </a:solidFill>
                <a:highlight>
                  <a:srgbClr val="FFFFFF"/>
                </a:highlight>
              </a:rPr>
              <a:t>pile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return</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d </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000000"/>
                </a:solidFill>
                <a:highlight>
                  <a:srgbClr val="FFFFFF"/>
                </a:highlight>
              </a:rPr>
              <a:t>depiler</a:t>
            </a:r>
            <a:r>
              <a:rPr lang="fr-FR" b="1" dirty="0">
                <a:solidFill>
                  <a:srgbClr val="000080"/>
                </a:solidFill>
                <a:highlight>
                  <a:srgbClr val="FFFFFF"/>
                </a:highlight>
              </a:rPr>
              <a:t>(</a:t>
            </a:r>
            <a:r>
              <a:rPr lang="fr-FR" dirty="0">
                <a:solidFill>
                  <a:srgbClr val="000000"/>
                </a:solidFill>
                <a:highlight>
                  <a:srgbClr val="FFFFFF"/>
                </a:highlight>
              </a:rPr>
              <a:t>pile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000000"/>
                </a:solidFill>
                <a:highlight>
                  <a:srgbClr val="FFFFFF"/>
                </a:highlight>
              </a:rPr>
              <a:t>inverserPile</a:t>
            </a:r>
            <a:r>
              <a:rPr lang="fr-FR" b="1" dirty="0">
                <a:solidFill>
                  <a:srgbClr val="000080"/>
                </a:solidFill>
                <a:highlight>
                  <a:srgbClr val="FFFFFF"/>
                </a:highlight>
              </a:rPr>
              <a:t>(</a:t>
            </a:r>
            <a:r>
              <a:rPr lang="fr-FR" dirty="0">
                <a:solidFill>
                  <a:srgbClr val="000000"/>
                </a:solidFill>
                <a:highlight>
                  <a:srgbClr val="FFFFFF"/>
                </a:highlight>
              </a:rPr>
              <a:t>pile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000000"/>
                </a:solidFill>
                <a:highlight>
                  <a:srgbClr val="FFFFFF"/>
                </a:highlight>
              </a:rPr>
              <a:t>inserEnbas</a:t>
            </a:r>
            <a:r>
              <a:rPr lang="fr-FR" b="1" dirty="0">
                <a:solidFill>
                  <a:srgbClr val="000080"/>
                </a:solidFill>
                <a:highlight>
                  <a:srgbClr val="FFFFFF"/>
                </a:highlight>
              </a:rPr>
              <a:t>(</a:t>
            </a:r>
            <a:r>
              <a:rPr lang="fr-FR" dirty="0">
                <a:solidFill>
                  <a:srgbClr val="000000"/>
                </a:solidFill>
                <a:highlight>
                  <a:srgbClr val="FFFFFF"/>
                </a:highlight>
              </a:rPr>
              <a:t>pile</a:t>
            </a:r>
            <a:r>
              <a:rPr lang="fr-FR" b="1" dirty="0">
                <a:solidFill>
                  <a:srgbClr val="000080"/>
                </a:solidFill>
                <a:highlight>
                  <a:srgbClr val="FFFFFF"/>
                </a:highlight>
              </a:rPr>
              <a:t>,</a:t>
            </a:r>
            <a:r>
              <a:rPr lang="fr-FR" dirty="0">
                <a:solidFill>
                  <a:srgbClr val="000000"/>
                </a:solidFill>
                <a:highlight>
                  <a:srgbClr val="FFFFFF"/>
                </a:highlight>
              </a:rPr>
              <a:t> d</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p>
          <a:p>
            <a:endParaRPr lang="fr-FR" b="1" dirty="0">
              <a:solidFill>
                <a:srgbClr val="000080"/>
              </a:solidFill>
              <a:highlight>
                <a:srgbClr val="FFFFFF"/>
              </a:highlight>
            </a:endParaRPr>
          </a:p>
          <a:p>
            <a:r>
              <a:rPr lang="fr-FR" dirty="0" err="1">
                <a:solidFill>
                  <a:srgbClr val="8000FF"/>
                </a:solidFill>
                <a:highlight>
                  <a:srgbClr val="FFFFFF"/>
                </a:highlight>
              </a:rPr>
              <a:t>void</a:t>
            </a:r>
            <a:r>
              <a:rPr lang="fr-FR" dirty="0">
                <a:solidFill>
                  <a:srgbClr val="000000"/>
                </a:solidFill>
                <a:highlight>
                  <a:srgbClr val="FFFFFF"/>
                </a:highlight>
              </a:rPr>
              <a:t> </a:t>
            </a:r>
            <a:r>
              <a:rPr lang="fr-FR" dirty="0" err="1">
                <a:solidFill>
                  <a:srgbClr val="000000"/>
                </a:solidFill>
                <a:highlight>
                  <a:srgbClr val="FFFFFF"/>
                </a:highlight>
              </a:rPr>
              <a:t>inserEnbas</a:t>
            </a:r>
            <a:r>
              <a:rPr lang="fr-FR" b="1" dirty="0">
                <a:solidFill>
                  <a:srgbClr val="000080"/>
                </a:solidFill>
                <a:highlight>
                  <a:srgbClr val="FFFFFF"/>
                </a:highlight>
              </a:rPr>
              <a:t>(</a:t>
            </a:r>
            <a:r>
              <a:rPr lang="fr-FR" dirty="0">
                <a:solidFill>
                  <a:srgbClr val="000000"/>
                </a:solidFill>
                <a:highlight>
                  <a:srgbClr val="FFFFFF"/>
                </a:highlight>
              </a:rPr>
              <a:t>Pile</a:t>
            </a:r>
            <a:r>
              <a:rPr lang="fr-FR" b="1" dirty="0">
                <a:solidFill>
                  <a:srgbClr val="000080"/>
                </a:solidFill>
                <a:highlight>
                  <a:srgbClr val="FFFFFF"/>
                </a:highlight>
              </a:rPr>
              <a:t>*</a:t>
            </a:r>
            <a:r>
              <a:rPr lang="fr-FR" dirty="0">
                <a:solidFill>
                  <a:srgbClr val="000000"/>
                </a:solidFill>
                <a:highlight>
                  <a:srgbClr val="FFFFFF"/>
                </a:highlight>
              </a:rPr>
              <a:t> pile</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8000FF"/>
                </a:solidFill>
                <a:highlight>
                  <a:srgbClr val="FFFFFF"/>
                </a:highlight>
              </a:rPr>
              <a:t>int</a:t>
            </a:r>
            <a:r>
              <a:rPr lang="fr-FR" dirty="0">
                <a:solidFill>
                  <a:srgbClr val="000000"/>
                </a:solidFill>
                <a:highlight>
                  <a:srgbClr val="FFFFFF"/>
                </a:highlight>
              </a:rPr>
              <a:t> v</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if</a:t>
            </a:r>
            <a:r>
              <a:rPr lang="fr-FR" dirty="0">
                <a:solidFill>
                  <a:srgbClr val="000000"/>
                </a:solidFill>
                <a:highlight>
                  <a:srgbClr val="FFFFFF"/>
                </a:highlight>
              </a:rPr>
              <a:t> </a:t>
            </a:r>
            <a:r>
              <a:rPr lang="fr-FR" b="1" dirty="0">
                <a:solidFill>
                  <a:srgbClr val="000080"/>
                </a:solidFill>
                <a:highlight>
                  <a:srgbClr val="FFFFFF"/>
                </a:highlight>
              </a:rPr>
              <a:t>(</a:t>
            </a:r>
            <a:r>
              <a:rPr lang="fr-FR" dirty="0" err="1">
                <a:solidFill>
                  <a:srgbClr val="000000"/>
                </a:solidFill>
                <a:highlight>
                  <a:srgbClr val="FFFFFF"/>
                </a:highlight>
              </a:rPr>
              <a:t>estVide</a:t>
            </a:r>
            <a:r>
              <a:rPr lang="fr-FR" b="1" dirty="0">
                <a:solidFill>
                  <a:srgbClr val="000080"/>
                </a:solidFill>
                <a:highlight>
                  <a:srgbClr val="FFFFFF"/>
                </a:highlight>
              </a:rPr>
              <a:t>(</a:t>
            </a:r>
            <a:r>
              <a:rPr lang="fr-FR" dirty="0">
                <a:solidFill>
                  <a:srgbClr val="000000"/>
                </a:solidFill>
                <a:highlight>
                  <a:srgbClr val="FFFFFF"/>
                </a:highlight>
              </a:rPr>
              <a:t>pile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empiler</a:t>
            </a:r>
            <a:r>
              <a:rPr lang="fr-FR" b="1" dirty="0">
                <a:solidFill>
                  <a:srgbClr val="000080"/>
                </a:solidFill>
                <a:highlight>
                  <a:srgbClr val="FFFFFF"/>
                </a:highlight>
              </a:rPr>
              <a:t>(</a:t>
            </a:r>
            <a:r>
              <a:rPr lang="fr-FR" dirty="0">
                <a:solidFill>
                  <a:srgbClr val="000000"/>
                </a:solidFill>
                <a:highlight>
                  <a:srgbClr val="FFFFFF"/>
                </a:highlight>
              </a:rPr>
              <a:t>pile</a:t>
            </a:r>
            <a:r>
              <a:rPr lang="fr-FR" b="1" dirty="0">
                <a:solidFill>
                  <a:srgbClr val="000080"/>
                </a:solidFill>
                <a:highlight>
                  <a:srgbClr val="FFFFFF"/>
                </a:highlight>
              </a:rPr>
              <a:t>,</a:t>
            </a:r>
            <a:r>
              <a:rPr lang="fr-FR" dirty="0">
                <a:solidFill>
                  <a:srgbClr val="000000"/>
                </a:solidFill>
                <a:highlight>
                  <a:srgbClr val="FFFFFF"/>
                </a:highlight>
              </a:rPr>
              <a:t> v</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err="1">
                <a:solidFill>
                  <a:srgbClr val="0000FF"/>
                </a:solidFill>
                <a:highlight>
                  <a:srgbClr val="FFFFFF"/>
                </a:highlight>
              </a:rPr>
              <a:t>else</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8000FF"/>
                </a:solidFill>
                <a:highlight>
                  <a:srgbClr val="FFFFFF"/>
                </a:highlight>
              </a:rPr>
              <a:t>int</a:t>
            </a:r>
            <a:r>
              <a:rPr lang="fr-FR" dirty="0">
                <a:solidFill>
                  <a:srgbClr val="000000"/>
                </a:solidFill>
                <a:highlight>
                  <a:srgbClr val="FFFFFF"/>
                </a:highlight>
              </a:rPr>
              <a:t> temp </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000000"/>
                </a:solidFill>
                <a:highlight>
                  <a:srgbClr val="FFFFFF"/>
                </a:highlight>
              </a:rPr>
              <a:t>depiler</a:t>
            </a:r>
            <a:r>
              <a:rPr lang="fr-FR" b="1" dirty="0">
                <a:solidFill>
                  <a:srgbClr val="000080"/>
                </a:solidFill>
                <a:highlight>
                  <a:srgbClr val="FFFFFF"/>
                </a:highlight>
              </a:rPr>
              <a:t>(</a:t>
            </a:r>
            <a:r>
              <a:rPr lang="fr-FR" dirty="0">
                <a:solidFill>
                  <a:srgbClr val="000000"/>
                </a:solidFill>
                <a:highlight>
                  <a:srgbClr val="FFFFFF"/>
                </a:highlight>
              </a:rPr>
              <a:t>pile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000000"/>
                </a:solidFill>
                <a:highlight>
                  <a:srgbClr val="FFFFFF"/>
                </a:highlight>
              </a:rPr>
              <a:t>inserEnbas</a:t>
            </a:r>
            <a:r>
              <a:rPr lang="fr-FR" b="1" dirty="0">
                <a:solidFill>
                  <a:srgbClr val="000080"/>
                </a:solidFill>
                <a:highlight>
                  <a:srgbClr val="FFFFFF"/>
                </a:highlight>
              </a:rPr>
              <a:t>(</a:t>
            </a:r>
            <a:r>
              <a:rPr lang="fr-FR" dirty="0">
                <a:solidFill>
                  <a:srgbClr val="000000"/>
                </a:solidFill>
                <a:highlight>
                  <a:srgbClr val="FFFFFF"/>
                </a:highlight>
              </a:rPr>
              <a:t>pile</a:t>
            </a:r>
            <a:r>
              <a:rPr lang="fr-FR" b="1" dirty="0">
                <a:solidFill>
                  <a:srgbClr val="000080"/>
                </a:solidFill>
                <a:highlight>
                  <a:srgbClr val="FFFFFF"/>
                </a:highlight>
              </a:rPr>
              <a:t>,</a:t>
            </a:r>
            <a:r>
              <a:rPr lang="fr-FR" dirty="0">
                <a:solidFill>
                  <a:srgbClr val="000000"/>
                </a:solidFill>
                <a:highlight>
                  <a:srgbClr val="FFFFFF"/>
                </a:highlight>
              </a:rPr>
              <a:t> v</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empiler</a:t>
            </a:r>
            <a:r>
              <a:rPr lang="fr-FR" b="1" dirty="0">
                <a:solidFill>
                  <a:srgbClr val="000080"/>
                </a:solidFill>
                <a:highlight>
                  <a:srgbClr val="FFFFFF"/>
                </a:highlight>
              </a:rPr>
              <a:t>(</a:t>
            </a:r>
            <a:r>
              <a:rPr lang="fr-FR" dirty="0">
                <a:solidFill>
                  <a:srgbClr val="000000"/>
                </a:solidFill>
                <a:highlight>
                  <a:srgbClr val="FFFFFF"/>
                </a:highlight>
              </a:rPr>
              <a:t>pile</a:t>
            </a:r>
            <a:r>
              <a:rPr lang="fr-FR" b="1" dirty="0">
                <a:solidFill>
                  <a:srgbClr val="000080"/>
                </a:solidFill>
                <a:highlight>
                  <a:srgbClr val="FFFFFF"/>
                </a:highlight>
              </a:rPr>
              <a:t>,</a:t>
            </a:r>
            <a:r>
              <a:rPr lang="fr-FR" dirty="0">
                <a:solidFill>
                  <a:srgbClr val="000000"/>
                </a:solidFill>
                <a:highlight>
                  <a:srgbClr val="FFFFFF"/>
                </a:highlight>
              </a:rPr>
              <a:t> temp</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solidFill>
                <a:srgbClr val="000000"/>
              </a:solidFill>
              <a:highlight>
                <a:srgbClr val="FFFFFF"/>
              </a:highlight>
            </a:endParaRPr>
          </a:p>
        </p:txBody>
      </p:sp>
      <p:graphicFrame>
        <p:nvGraphicFramePr>
          <p:cNvPr id="6" name="Tableau 5">
            <a:extLst>
              <a:ext uri="{FF2B5EF4-FFF2-40B4-BE49-F238E27FC236}">
                <a16:creationId xmlns:a16="http://schemas.microsoft.com/office/drawing/2014/main" id="{70077C8A-6515-4729-8C91-EE6AD4F5A1CE}"/>
              </a:ext>
            </a:extLst>
          </p:cNvPr>
          <p:cNvGraphicFramePr>
            <a:graphicFrameLocks noGrp="1"/>
          </p:cNvGraphicFramePr>
          <p:nvPr>
            <p:extLst>
              <p:ext uri="{D42A27DB-BD31-4B8C-83A1-F6EECF244321}">
                <p14:modId xmlns:p14="http://schemas.microsoft.com/office/powerpoint/2010/main" val="68240044"/>
              </p:ext>
            </p:extLst>
          </p:nvPr>
        </p:nvGraphicFramePr>
        <p:xfrm>
          <a:off x="6451600" y="3685998"/>
          <a:ext cx="412221" cy="1483360"/>
        </p:xfrm>
        <a:graphic>
          <a:graphicData uri="http://schemas.openxmlformats.org/drawingml/2006/table">
            <a:tbl>
              <a:tblPr firstRow="1" bandRow="1">
                <a:tableStyleId>{5940675A-B579-460E-94D1-54222C63F5DA}</a:tableStyleId>
              </a:tblPr>
              <a:tblGrid>
                <a:gridCol w="412221">
                  <a:extLst>
                    <a:ext uri="{9D8B030D-6E8A-4147-A177-3AD203B41FA5}">
                      <a16:colId xmlns:a16="http://schemas.microsoft.com/office/drawing/2014/main" val="1625777488"/>
                    </a:ext>
                  </a:extLst>
                </a:gridCol>
              </a:tblGrid>
              <a:tr h="370840">
                <a:tc>
                  <a:txBody>
                    <a:bodyPr/>
                    <a:lstStyle/>
                    <a:p>
                      <a:r>
                        <a:rPr lang="fr-FR" dirty="0"/>
                        <a:t>4</a:t>
                      </a:r>
                    </a:p>
                  </a:txBody>
                  <a:tcPr>
                    <a:solidFill>
                      <a:schemeClr val="accent2"/>
                    </a:solidFill>
                  </a:tcPr>
                </a:tc>
                <a:extLst>
                  <a:ext uri="{0D108BD9-81ED-4DB2-BD59-A6C34878D82A}">
                    <a16:rowId xmlns:a16="http://schemas.microsoft.com/office/drawing/2014/main" val="1459461962"/>
                  </a:ext>
                </a:extLst>
              </a:tr>
              <a:tr h="370840">
                <a:tc>
                  <a:txBody>
                    <a:bodyPr/>
                    <a:lstStyle/>
                    <a:p>
                      <a:r>
                        <a:rPr lang="fr-FR" dirty="0"/>
                        <a:t>3</a:t>
                      </a:r>
                    </a:p>
                  </a:txBody>
                  <a:tcPr/>
                </a:tc>
                <a:extLst>
                  <a:ext uri="{0D108BD9-81ED-4DB2-BD59-A6C34878D82A}">
                    <a16:rowId xmlns:a16="http://schemas.microsoft.com/office/drawing/2014/main" val="2717191912"/>
                  </a:ext>
                </a:extLst>
              </a:tr>
              <a:tr h="370840">
                <a:tc>
                  <a:txBody>
                    <a:bodyPr/>
                    <a:lstStyle/>
                    <a:p>
                      <a:r>
                        <a:rPr lang="fr-FR" dirty="0"/>
                        <a:t>2</a:t>
                      </a:r>
                    </a:p>
                  </a:txBody>
                  <a:tcPr/>
                </a:tc>
                <a:extLst>
                  <a:ext uri="{0D108BD9-81ED-4DB2-BD59-A6C34878D82A}">
                    <a16:rowId xmlns:a16="http://schemas.microsoft.com/office/drawing/2014/main" val="2979936922"/>
                  </a:ext>
                </a:extLst>
              </a:tr>
              <a:tr h="370840">
                <a:tc>
                  <a:txBody>
                    <a:bodyPr/>
                    <a:lstStyle/>
                    <a:p>
                      <a:r>
                        <a:rPr lang="fr-FR" dirty="0"/>
                        <a:t>1</a:t>
                      </a:r>
                    </a:p>
                  </a:txBody>
                  <a:tcPr/>
                </a:tc>
                <a:extLst>
                  <a:ext uri="{0D108BD9-81ED-4DB2-BD59-A6C34878D82A}">
                    <a16:rowId xmlns:a16="http://schemas.microsoft.com/office/drawing/2014/main" val="3547582419"/>
                  </a:ext>
                </a:extLst>
              </a:tr>
            </a:tbl>
          </a:graphicData>
        </a:graphic>
      </p:graphicFrame>
      <p:graphicFrame>
        <p:nvGraphicFramePr>
          <p:cNvPr id="9" name="Tableau 8">
            <a:extLst>
              <a:ext uri="{FF2B5EF4-FFF2-40B4-BE49-F238E27FC236}">
                <a16:creationId xmlns:a16="http://schemas.microsoft.com/office/drawing/2014/main" id="{E56D79E9-3E74-45D4-9FC2-6508072F4452}"/>
              </a:ext>
            </a:extLst>
          </p:cNvPr>
          <p:cNvGraphicFramePr>
            <a:graphicFrameLocks noGrp="1"/>
          </p:cNvGraphicFramePr>
          <p:nvPr>
            <p:extLst>
              <p:ext uri="{D42A27DB-BD31-4B8C-83A1-F6EECF244321}">
                <p14:modId xmlns:p14="http://schemas.microsoft.com/office/powerpoint/2010/main" val="3398352136"/>
              </p:ext>
            </p:extLst>
          </p:nvPr>
        </p:nvGraphicFramePr>
        <p:xfrm>
          <a:off x="7213600" y="1768298"/>
          <a:ext cx="412221" cy="1483360"/>
        </p:xfrm>
        <a:graphic>
          <a:graphicData uri="http://schemas.openxmlformats.org/drawingml/2006/table">
            <a:tbl>
              <a:tblPr firstRow="1" bandRow="1">
                <a:tableStyleId>{5940675A-B579-460E-94D1-54222C63F5DA}</a:tableStyleId>
              </a:tblPr>
              <a:tblGrid>
                <a:gridCol w="412221">
                  <a:extLst>
                    <a:ext uri="{9D8B030D-6E8A-4147-A177-3AD203B41FA5}">
                      <a16:colId xmlns:a16="http://schemas.microsoft.com/office/drawing/2014/main" val="1625777488"/>
                    </a:ext>
                  </a:extLst>
                </a:gridCol>
              </a:tblGrid>
              <a:tr h="370840">
                <a:tc>
                  <a:txBody>
                    <a:bodyPr/>
                    <a:lstStyle/>
                    <a:p>
                      <a:r>
                        <a:rPr lang="fr-FR" dirty="0"/>
                        <a:t>4</a:t>
                      </a:r>
                    </a:p>
                  </a:txBody>
                  <a:tcPr>
                    <a:solidFill>
                      <a:schemeClr val="bg1"/>
                    </a:solidFill>
                  </a:tcPr>
                </a:tc>
                <a:extLst>
                  <a:ext uri="{0D108BD9-81ED-4DB2-BD59-A6C34878D82A}">
                    <a16:rowId xmlns:a16="http://schemas.microsoft.com/office/drawing/2014/main" val="1459461962"/>
                  </a:ext>
                </a:extLst>
              </a:tr>
              <a:tr h="370840">
                <a:tc>
                  <a:txBody>
                    <a:bodyPr/>
                    <a:lstStyle/>
                    <a:p>
                      <a:r>
                        <a:rPr lang="fr-FR" dirty="0"/>
                        <a:t>3</a:t>
                      </a:r>
                    </a:p>
                  </a:txBody>
                  <a:tcPr/>
                </a:tc>
                <a:extLst>
                  <a:ext uri="{0D108BD9-81ED-4DB2-BD59-A6C34878D82A}">
                    <a16:rowId xmlns:a16="http://schemas.microsoft.com/office/drawing/2014/main" val="2717191912"/>
                  </a:ext>
                </a:extLst>
              </a:tr>
              <a:tr h="370840">
                <a:tc>
                  <a:txBody>
                    <a:bodyPr/>
                    <a:lstStyle/>
                    <a:p>
                      <a:r>
                        <a:rPr lang="fr-FR" dirty="0"/>
                        <a:t>2</a:t>
                      </a:r>
                    </a:p>
                  </a:txBody>
                  <a:tcPr/>
                </a:tc>
                <a:extLst>
                  <a:ext uri="{0D108BD9-81ED-4DB2-BD59-A6C34878D82A}">
                    <a16:rowId xmlns:a16="http://schemas.microsoft.com/office/drawing/2014/main" val="2979936922"/>
                  </a:ext>
                </a:extLst>
              </a:tr>
              <a:tr h="370840">
                <a:tc>
                  <a:txBody>
                    <a:bodyPr/>
                    <a:lstStyle/>
                    <a:p>
                      <a:r>
                        <a:rPr lang="fr-FR" dirty="0"/>
                        <a:t>1</a:t>
                      </a:r>
                    </a:p>
                  </a:txBody>
                  <a:tcPr>
                    <a:solidFill>
                      <a:schemeClr val="accent2"/>
                    </a:solidFill>
                  </a:tcPr>
                </a:tc>
                <a:extLst>
                  <a:ext uri="{0D108BD9-81ED-4DB2-BD59-A6C34878D82A}">
                    <a16:rowId xmlns:a16="http://schemas.microsoft.com/office/drawing/2014/main" val="3547582419"/>
                  </a:ext>
                </a:extLst>
              </a:tr>
            </a:tbl>
          </a:graphicData>
        </a:graphic>
      </p:graphicFrame>
      <p:graphicFrame>
        <p:nvGraphicFramePr>
          <p:cNvPr id="10" name="Tableau 9">
            <a:extLst>
              <a:ext uri="{FF2B5EF4-FFF2-40B4-BE49-F238E27FC236}">
                <a16:creationId xmlns:a16="http://schemas.microsoft.com/office/drawing/2014/main" id="{4104AD51-9BC8-4093-91E1-3A8557800D2F}"/>
              </a:ext>
            </a:extLst>
          </p:cNvPr>
          <p:cNvGraphicFramePr>
            <a:graphicFrameLocks noGrp="1"/>
          </p:cNvGraphicFramePr>
          <p:nvPr>
            <p:extLst>
              <p:ext uri="{D42A27DB-BD31-4B8C-83A1-F6EECF244321}">
                <p14:modId xmlns:p14="http://schemas.microsoft.com/office/powerpoint/2010/main" val="511813230"/>
              </p:ext>
            </p:extLst>
          </p:nvPr>
        </p:nvGraphicFramePr>
        <p:xfrm>
          <a:off x="8483600" y="1742898"/>
          <a:ext cx="431800" cy="1483360"/>
        </p:xfrm>
        <a:graphic>
          <a:graphicData uri="http://schemas.openxmlformats.org/drawingml/2006/table">
            <a:tbl>
              <a:tblPr firstRow="1" bandRow="1">
                <a:tableStyleId>{5940675A-B579-460E-94D1-54222C63F5DA}</a:tableStyleId>
              </a:tblPr>
              <a:tblGrid>
                <a:gridCol w="431800">
                  <a:extLst>
                    <a:ext uri="{9D8B030D-6E8A-4147-A177-3AD203B41FA5}">
                      <a16:colId xmlns:a16="http://schemas.microsoft.com/office/drawing/2014/main" val="1625777488"/>
                    </a:ext>
                  </a:extLst>
                </a:gridCol>
              </a:tblGrid>
              <a:tr h="370840">
                <a:tc>
                  <a:txBody>
                    <a:bodyPr/>
                    <a:lstStyle/>
                    <a:p>
                      <a:r>
                        <a:rPr lang="fr-FR" dirty="0"/>
                        <a:t>1</a:t>
                      </a:r>
                    </a:p>
                  </a:txBody>
                  <a:tcPr>
                    <a:solidFill>
                      <a:schemeClr val="bg1"/>
                    </a:solidFill>
                  </a:tcPr>
                </a:tc>
                <a:extLst>
                  <a:ext uri="{0D108BD9-81ED-4DB2-BD59-A6C34878D82A}">
                    <a16:rowId xmlns:a16="http://schemas.microsoft.com/office/drawing/2014/main" val="1459461962"/>
                  </a:ext>
                </a:extLst>
              </a:tr>
              <a:tr h="370840">
                <a:tc>
                  <a:txBody>
                    <a:bodyPr/>
                    <a:lstStyle/>
                    <a:p>
                      <a:r>
                        <a:rPr lang="fr-FR" dirty="0"/>
                        <a:t>2</a:t>
                      </a:r>
                    </a:p>
                  </a:txBody>
                  <a:tcPr/>
                </a:tc>
                <a:extLst>
                  <a:ext uri="{0D108BD9-81ED-4DB2-BD59-A6C34878D82A}">
                    <a16:rowId xmlns:a16="http://schemas.microsoft.com/office/drawing/2014/main" val="2717191912"/>
                  </a:ext>
                </a:extLst>
              </a:tr>
              <a:tr h="370840">
                <a:tc>
                  <a:txBody>
                    <a:bodyPr/>
                    <a:lstStyle/>
                    <a:p>
                      <a:r>
                        <a:rPr lang="fr-FR" dirty="0"/>
                        <a:t>3</a:t>
                      </a:r>
                    </a:p>
                  </a:txBody>
                  <a:tcPr/>
                </a:tc>
                <a:extLst>
                  <a:ext uri="{0D108BD9-81ED-4DB2-BD59-A6C34878D82A}">
                    <a16:rowId xmlns:a16="http://schemas.microsoft.com/office/drawing/2014/main" val="2979936922"/>
                  </a:ext>
                </a:extLst>
              </a:tr>
              <a:tr h="370840">
                <a:tc>
                  <a:txBody>
                    <a:bodyPr/>
                    <a:lstStyle/>
                    <a:p>
                      <a:r>
                        <a:rPr lang="fr-FR" dirty="0"/>
                        <a:t>4</a:t>
                      </a:r>
                    </a:p>
                  </a:txBody>
                  <a:tcPr>
                    <a:solidFill>
                      <a:schemeClr val="accent2"/>
                    </a:solidFill>
                  </a:tcPr>
                </a:tc>
                <a:extLst>
                  <a:ext uri="{0D108BD9-81ED-4DB2-BD59-A6C34878D82A}">
                    <a16:rowId xmlns:a16="http://schemas.microsoft.com/office/drawing/2014/main" val="3547582419"/>
                  </a:ext>
                </a:extLst>
              </a:tr>
            </a:tbl>
          </a:graphicData>
        </a:graphic>
      </p:graphicFrame>
      <p:graphicFrame>
        <p:nvGraphicFramePr>
          <p:cNvPr id="11" name="Tableau 10">
            <a:extLst>
              <a:ext uri="{FF2B5EF4-FFF2-40B4-BE49-F238E27FC236}">
                <a16:creationId xmlns:a16="http://schemas.microsoft.com/office/drawing/2014/main" id="{56EFF6D6-8377-4B8F-9D1F-E7ED2B2AC8C3}"/>
              </a:ext>
            </a:extLst>
          </p:cNvPr>
          <p:cNvGraphicFramePr>
            <a:graphicFrameLocks noGrp="1"/>
          </p:cNvGraphicFramePr>
          <p:nvPr>
            <p:extLst>
              <p:ext uri="{D42A27DB-BD31-4B8C-83A1-F6EECF244321}">
                <p14:modId xmlns:p14="http://schemas.microsoft.com/office/powerpoint/2010/main" val="4140363710"/>
              </p:ext>
            </p:extLst>
          </p:nvPr>
        </p:nvGraphicFramePr>
        <p:xfrm>
          <a:off x="9105900" y="3685998"/>
          <a:ext cx="412221" cy="1483360"/>
        </p:xfrm>
        <a:graphic>
          <a:graphicData uri="http://schemas.openxmlformats.org/drawingml/2006/table">
            <a:tbl>
              <a:tblPr firstRow="1" bandRow="1">
                <a:tableStyleId>{5940675A-B579-460E-94D1-54222C63F5DA}</a:tableStyleId>
              </a:tblPr>
              <a:tblGrid>
                <a:gridCol w="412221">
                  <a:extLst>
                    <a:ext uri="{9D8B030D-6E8A-4147-A177-3AD203B41FA5}">
                      <a16:colId xmlns:a16="http://schemas.microsoft.com/office/drawing/2014/main" val="1625777488"/>
                    </a:ext>
                  </a:extLst>
                </a:gridCol>
              </a:tblGrid>
              <a:tr h="370840">
                <a:tc>
                  <a:txBody>
                    <a:bodyPr/>
                    <a:lstStyle/>
                    <a:p>
                      <a:r>
                        <a:rPr lang="fr-FR" dirty="0"/>
                        <a:t>1</a:t>
                      </a:r>
                    </a:p>
                  </a:txBody>
                  <a:tcPr>
                    <a:solidFill>
                      <a:schemeClr val="accent2"/>
                    </a:solidFill>
                  </a:tcPr>
                </a:tc>
                <a:extLst>
                  <a:ext uri="{0D108BD9-81ED-4DB2-BD59-A6C34878D82A}">
                    <a16:rowId xmlns:a16="http://schemas.microsoft.com/office/drawing/2014/main" val="1459461962"/>
                  </a:ext>
                </a:extLst>
              </a:tr>
              <a:tr h="370840">
                <a:tc>
                  <a:txBody>
                    <a:bodyPr/>
                    <a:lstStyle/>
                    <a:p>
                      <a:r>
                        <a:rPr lang="fr-FR" dirty="0"/>
                        <a:t>2</a:t>
                      </a:r>
                    </a:p>
                  </a:txBody>
                  <a:tcPr/>
                </a:tc>
                <a:extLst>
                  <a:ext uri="{0D108BD9-81ED-4DB2-BD59-A6C34878D82A}">
                    <a16:rowId xmlns:a16="http://schemas.microsoft.com/office/drawing/2014/main" val="2717191912"/>
                  </a:ext>
                </a:extLst>
              </a:tr>
              <a:tr h="370840">
                <a:tc>
                  <a:txBody>
                    <a:bodyPr/>
                    <a:lstStyle/>
                    <a:p>
                      <a:r>
                        <a:rPr lang="fr-FR" dirty="0"/>
                        <a:t>3</a:t>
                      </a:r>
                    </a:p>
                  </a:txBody>
                  <a:tcPr/>
                </a:tc>
                <a:extLst>
                  <a:ext uri="{0D108BD9-81ED-4DB2-BD59-A6C34878D82A}">
                    <a16:rowId xmlns:a16="http://schemas.microsoft.com/office/drawing/2014/main" val="2979936922"/>
                  </a:ext>
                </a:extLst>
              </a:tr>
              <a:tr h="370840">
                <a:tc>
                  <a:txBody>
                    <a:bodyPr/>
                    <a:lstStyle/>
                    <a:p>
                      <a:r>
                        <a:rPr lang="fr-FR" dirty="0"/>
                        <a:t>4</a:t>
                      </a:r>
                    </a:p>
                  </a:txBody>
                  <a:tcPr/>
                </a:tc>
                <a:extLst>
                  <a:ext uri="{0D108BD9-81ED-4DB2-BD59-A6C34878D82A}">
                    <a16:rowId xmlns:a16="http://schemas.microsoft.com/office/drawing/2014/main" val="3547582419"/>
                  </a:ext>
                </a:extLst>
              </a:tr>
            </a:tbl>
          </a:graphicData>
        </a:graphic>
      </p:graphicFrame>
      <p:sp>
        <p:nvSpPr>
          <p:cNvPr id="7" name="Accolade ouvrante 6">
            <a:extLst>
              <a:ext uri="{FF2B5EF4-FFF2-40B4-BE49-F238E27FC236}">
                <a16:creationId xmlns:a16="http://schemas.microsoft.com/office/drawing/2014/main" id="{EFD074EE-63EC-438D-9A60-921A45E581FC}"/>
              </a:ext>
            </a:extLst>
          </p:cNvPr>
          <p:cNvSpPr/>
          <p:nvPr/>
        </p:nvSpPr>
        <p:spPr>
          <a:xfrm rot="5400000">
            <a:off x="7924800" y="927100"/>
            <a:ext cx="215900" cy="13843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8" name="ZoneTexte 7">
            <a:extLst>
              <a:ext uri="{FF2B5EF4-FFF2-40B4-BE49-F238E27FC236}">
                <a16:creationId xmlns:a16="http://schemas.microsoft.com/office/drawing/2014/main" id="{062218FC-AA6B-4CA8-A81A-C5AD5E2DD782}"/>
              </a:ext>
            </a:extLst>
          </p:cNvPr>
          <p:cNvSpPr txBox="1"/>
          <p:nvPr/>
        </p:nvSpPr>
        <p:spPr>
          <a:xfrm>
            <a:off x="6473825" y="1155700"/>
            <a:ext cx="3479800" cy="369332"/>
          </a:xfrm>
          <a:prstGeom prst="rect">
            <a:avLst/>
          </a:prstGeom>
          <a:solidFill>
            <a:schemeClr val="bg1"/>
          </a:solidFill>
        </p:spPr>
        <p:txBody>
          <a:bodyPr wrap="square" rtlCol="0">
            <a:spAutoFit/>
          </a:bodyPr>
          <a:lstStyle/>
          <a:p>
            <a:r>
              <a:rPr lang="fr-FR" dirty="0"/>
              <a:t>Piles du system (récusions)</a:t>
            </a:r>
          </a:p>
        </p:txBody>
      </p:sp>
      <p:sp>
        <p:nvSpPr>
          <p:cNvPr id="12" name="ZoneTexte 11">
            <a:extLst>
              <a:ext uri="{FF2B5EF4-FFF2-40B4-BE49-F238E27FC236}">
                <a16:creationId xmlns:a16="http://schemas.microsoft.com/office/drawing/2014/main" id="{0DA4A8B9-2CD3-4B2B-9612-76B56B8B844A}"/>
              </a:ext>
            </a:extLst>
          </p:cNvPr>
          <p:cNvSpPr txBox="1"/>
          <p:nvPr/>
        </p:nvSpPr>
        <p:spPr>
          <a:xfrm>
            <a:off x="5930900" y="5194300"/>
            <a:ext cx="1701800" cy="369332"/>
          </a:xfrm>
          <a:prstGeom prst="rect">
            <a:avLst/>
          </a:prstGeom>
          <a:noFill/>
        </p:spPr>
        <p:txBody>
          <a:bodyPr wrap="square" rtlCol="0">
            <a:spAutoFit/>
          </a:bodyPr>
          <a:lstStyle/>
          <a:p>
            <a:r>
              <a:rPr lang="fr-FR" dirty="0"/>
              <a:t>Pile d’entrée</a:t>
            </a:r>
          </a:p>
        </p:txBody>
      </p:sp>
      <p:sp>
        <p:nvSpPr>
          <p:cNvPr id="15" name="ZoneTexte 14">
            <a:extLst>
              <a:ext uri="{FF2B5EF4-FFF2-40B4-BE49-F238E27FC236}">
                <a16:creationId xmlns:a16="http://schemas.microsoft.com/office/drawing/2014/main" id="{99112F9E-1B1D-4B7A-A701-C5EF4DFD222F}"/>
              </a:ext>
            </a:extLst>
          </p:cNvPr>
          <p:cNvSpPr txBox="1"/>
          <p:nvPr/>
        </p:nvSpPr>
        <p:spPr>
          <a:xfrm>
            <a:off x="8547100" y="5181600"/>
            <a:ext cx="1701800" cy="369332"/>
          </a:xfrm>
          <a:prstGeom prst="rect">
            <a:avLst/>
          </a:prstGeom>
          <a:noFill/>
        </p:spPr>
        <p:txBody>
          <a:bodyPr wrap="square" rtlCol="0">
            <a:spAutoFit/>
          </a:bodyPr>
          <a:lstStyle/>
          <a:p>
            <a:r>
              <a:rPr lang="fr-FR" dirty="0"/>
              <a:t>Pile inversée</a:t>
            </a:r>
          </a:p>
        </p:txBody>
      </p:sp>
      <p:sp>
        <p:nvSpPr>
          <p:cNvPr id="14" name="Flèche : courbe vers le haut 13">
            <a:extLst>
              <a:ext uri="{FF2B5EF4-FFF2-40B4-BE49-F238E27FC236}">
                <a16:creationId xmlns:a16="http://schemas.microsoft.com/office/drawing/2014/main" id="{BD3B0DA5-0545-4E55-9977-429643742E7D}"/>
              </a:ext>
            </a:extLst>
          </p:cNvPr>
          <p:cNvSpPr/>
          <p:nvPr/>
        </p:nvSpPr>
        <p:spPr>
          <a:xfrm>
            <a:off x="7556500" y="3340100"/>
            <a:ext cx="1168400" cy="2667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6" name="Flèche : angle droit 15">
            <a:extLst>
              <a:ext uri="{FF2B5EF4-FFF2-40B4-BE49-F238E27FC236}">
                <a16:creationId xmlns:a16="http://schemas.microsoft.com/office/drawing/2014/main" id="{5CCAA33A-4506-4E0B-999E-6175C57E966D}"/>
              </a:ext>
            </a:extLst>
          </p:cNvPr>
          <p:cNvSpPr/>
          <p:nvPr/>
        </p:nvSpPr>
        <p:spPr>
          <a:xfrm>
            <a:off x="6934200" y="3429000"/>
            <a:ext cx="444500" cy="4445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lèche : virage 16">
            <a:extLst>
              <a:ext uri="{FF2B5EF4-FFF2-40B4-BE49-F238E27FC236}">
                <a16:creationId xmlns:a16="http://schemas.microsoft.com/office/drawing/2014/main" id="{C41421A0-CBEA-4EE2-A98B-8646103824C0}"/>
              </a:ext>
            </a:extLst>
          </p:cNvPr>
          <p:cNvSpPr/>
          <p:nvPr/>
        </p:nvSpPr>
        <p:spPr>
          <a:xfrm rot="5400000">
            <a:off x="9080500" y="2997200"/>
            <a:ext cx="457200" cy="4064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8" name="Flèche : pentagone 17">
            <a:extLst>
              <a:ext uri="{FF2B5EF4-FFF2-40B4-BE49-F238E27FC236}">
                <a16:creationId xmlns:a16="http://schemas.microsoft.com/office/drawing/2014/main" id="{32DAAB4D-1A7D-4B7C-B1B3-10059CA62285}"/>
              </a:ext>
            </a:extLst>
          </p:cNvPr>
          <p:cNvSpPr/>
          <p:nvPr/>
        </p:nvSpPr>
        <p:spPr>
          <a:xfrm>
            <a:off x="5156200" y="3695700"/>
            <a:ext cx="1270000" cy="35560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solidFill>
                  <a:schemeClr val="tx1"/>
                </a:solidFill>
              </a:rPr>
              <a:t>Sommet</a:t>
            </a:r>
          </a:p>
        </p:txBody>
      </p:sp>
    </p:spTree>
    <p:extLst>
      <p:ext uri="{BB962C8B-B14F-4D97-AF65-F5344CB8AC3E}">
        <p14:creationId xmlns:p14="http://schemas.microsoft.com/office/powerpoint/2010/main" val="1321345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3999" y="1152001"/>
            <a:ext cx="9063081" cy="2000632"/>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Structures de données primitives et non primitives</a:t>
            </a:r>
          </a:p>
          <a:p>
            <a:pPr marL="108000">
              <a:spcBef>
                <a:spcPts val="938"/>
              </a:spcBef>
              <a:buSzPct val="100000"/>
            </a:pPr>
            <a:endParaRPr lang="fr-FR" sz="2670" b="0" strike="noStrike" spc="-1" dirty="0">
              <a:solidFill>
                <a:srgbClr val="000000"/>
              </a:solidFill>
              <a:latin typeface="Arial"/>
            </a:endParaRPr>
          </a:p>
        </p:txBody>
      </p:sp>
      <p:graphicFrame>
        <p:nvGraphicFramePr>
          <p:cNvPr id="2" name="Diagramme 1">
            <a:extLst>
              <a:ext uri="{FF2B5EF4-FFF2-40B4-BE49-F238E27FC236}">
                <a16:creationId xmlns:a16="http://schemas.microsoft.com/office/drawing/2014/main" id="{20A05A76-9D5F-4FE0-BE3F-4D1C29418B45}"/>
              </a:ext>
            </a:extLst>
          </p:cNvPr>
          <p:cNvGraphicFramePr/>
          <p:nvPr/>
        </p:nvGraphicFramePr>
        <p:xfrm>
          <a:off x="68235" y="1105469"/>
          <a:ext cx="9875913" cy="63598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57604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Applications des piles</a:t>
            </a:r>
            <a:endParaRPr lang="fr-FR" sz="3200" b="0" strike="noStrike" cap="small" spc="-1" dirty="0">
              <a:solidFill>
                <a:srgbClr val="666666"/>
              </a:solidFill>
              <a:latin typeface="Arial"/>
            </a:endParaRPr>
          </a:p>
        </p:txBody>
      </p:sp>
      <p:sp>
        <p:nvSpPr>
          <p:cNvPr id="193" name="TextShape 2"/>
          <p:cNvSpPr txBox="1"/>
          <p:nvPr/>
        </p:nvSpPr>
        <p:spPr>
          <a:xfrm>
            <a:off x="504000" y="1152000"/>
            <a:ext cx="918610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Vérificateur de correspondance des parenthèses</a:t>
            </a:r>
          </a:p>
          <a:p>
            <a:pPr marL="889200" lvl="1" indent="-324000">
              <a:spcBef>
                <a:spcPts val="938"/>
              </a:spcBef>
              <a:buSzPct val="100000"/>
              <a:buBlip>
                <a:blip r:embed="rId3"/>
              </a:buBlip>
            </a:pPr>
            <a:r>
              <a:rPr lang="fr-FR" sz="2670" spc="-1" dirty="0">
                <a:solidFill>
                  <a:srgbClr val="000000"/>
                </a:solidFill>
              </a:rPr>
              <a:t>Étant donné une expression entre parenthèses, </a:t>
            </a:r>
          </a:p>
          <a:p>
            <a:pPr marL="889200" lvl="1" indent="-324000">
              <a:spcBef>
                <a:spcPts val="938"/>
              </a:spcBef>
              <a:buSzPct val="100000"/>
              <a:buBlip>
                <a:blip r:embed="rId3"/>
              </a:buBlip>
            </a:pPr>
            <a:r>
              <a:rPr lang="fr-FR" sz="2670" spc="-1" dirty="0">
                <a:solidFill>
                  <a:srgbClr val="000000"/>
                </a:solidFill>
              </a:rPr>
              <a:t>Tâche:</a:t>
            </a:r>
          </a:p>
          <a:p>
            <a:pPr marL="1346400" lvl="2" indent="-324000">
              <a:spcBef>
                <a:spcPts val="938"/>
              </a:spcBef>
              <a:buSzPct val="100000"/>
              <a:buBlip>
                <a:blip r:embed="rId3"/>
              </a:buBlip>
            </a:pPr>
            <a:r>
              <a:rPr lang="fr-FR" sz="2670" spc="-1" dirty="0">
                <a:solidFill>
                  <a:srgbClr val="000000"/>
                </a:solidFill>
              </a:rPr>
              <a:t>testez si l'expression est correctement entre parenthèses. </a:t>
            </a:r>
          </a:p>
          <a:p>
            <a:pPr marL="889200" lvl="1" indent="-324000">
              <a:spcBef>
                <a:spcPts val="938"/>
              </a:spcBef>
              <a:buSzPct val="100000"/>
              <a:buBlip>
                <a:blip r:embed="rId3"/>
              </a:buBlip>
            </a:pPr>
            <a:r>
              <a:rPr lang="en-GB" sz="2670" spc="-1" dirty="0" err="1">
                <a:solidFill>
                  <a:srgbClr val="000000"/>
                </a:solidFill>
              </a:rPr>
              <a:t>Exemples</a:t>
            </a:r>
            <a:r>
              <a:rPr lang="en-GB" sz="2670" spc="-1" dirty="0">
                <a:solidFill>
                  <a:srgbClr val="000000"/>
                </a:solidFill>
              </a:rPr>
              <a:t>:</a:t>
            </a:r>
          </a:p>
          <a:p>
            <a:pPr marL="1346400" lvl="2" indent="-324000">
              <a:spcBef>
                <a:spcPts val="938"/>
              </a:spcBef>
              <a:buSzPct val="100000"/>
              <a:buBlip>
                <a:blip r:embed="rId3"/>
              </a:buBlip>
            </a:pPr>
            <a:r>
              <a:rPr lang="en-GB" sz="2670" spc="-1" dirty="0">
                <a:solidFill>
                  <a:srgbClr val="000000"/>
                </a:solidFill>
              </a:rPr>
              <a:t>( )( { } [ ( { } { } ( ) ) ] )  	</a:t>
            </a:r>
            <a:r>
              <a:rPr lang="en-GB" sz="2670" spc="-1" dirty="0" err="1">
                <a:solidFill>
                  <a:srgbClr val="000000"/>
                </a:solidFill>
              </a:rPr>
              <a:t>est</a:t>
            </a:r>
            <a:r>
              <a:rPr lang="en-GB" sz="2670" spc="-1" dirty="0">
                <a:solidFill>
                  <a:srgbClr val="000000"/>
                </a:solidFill>
              </a:rPr>
              <a:t> convenable (correct)</a:t>
            </a:r>
          </a:p>
          <a:p>
            <a:pPr marL="1346400" lvl="2" indent="-324000">
              <a:spcBef>
                <a:spcPts val="938"/>
              </a:spcBef>
              <a:buSzPct val="100000"/>
              <a:buBlip>
                <a:blip r:embed="rId3"/>
              </a:buBlip>
            </a:pPr>
            <a:r>
              <a:rPr lang="en-GB" sz="2670" spc="-1" dirty="0">
                <a:solidFill>
                  <a:srgbClr val="000000"/>
                </a:solidFill>
              </a:rPr>
              <a:t>( ){ [ ] 		</a:t>
            </a:r>
            <a:r>
              <a:rPr lang="en-GB" sz="2670" spc="-1" dirty="0" err="1">
                <a:solidFill>
                  <a:srgbClr val="000000"/>
                </a:solidFill>
              </a:rPr>
              <a:t>n'est</a:t>
            </a:r>
            <a:r>
              <a:rPr lang="en-GB" sz="2670" spc="-1" dirty="0">
                <a:solidFill>
                  <a:srgbClr val="000000"/>
                </a:solidFill>
              </a:rPr>
              <a:t> pas convenable</a:t>
            </a:r>
          </a:p>
          <a:p>
            <a:pPr marL="1346400" lvl="2" indent="-324000">
              <a:spcBef>
                <a:spcPts val="938"/>
              </a:spcBef>
              <a:buSzPct val="100000"/>
              <a:buBlip>
                <a:blip r:embed="rId3"/>
              </a:buBlip>
            </a:pPr>
            <a:r>
              <a:rPr lang="en-GB" sz="2670" spc="-1" dirty="0">
                <a:solidFill>
                  <a:srgbClr val="000000"/>
                </a:solidFill>
              </a:rPr>
              <a:t>( { ) } 		</a:t>
            </a:r>
            <a:r>
              <a:rPr lang="en-GB" sz="2670" spc="-1" dirty="0" err="1">
                <a:solidFill>
                  <a:srgbClr val="000000"/>
                </a:solidFill>
              </a:rPr>
              <a:t>n'est</a:t>
            </a:r>
            <a:r>
              <a:rPr lang="en-GB" sz="2670" spc="-1" dirty="0">
                <a:solidFill>
                  <a:srgbClr val="000000"/>
                </a:solidFill>
              </a:rPr>
              <a:t> pas convenable</a:t>
            </a:r>
          </a:p>
          <a:p>
            <a:pPr marL="1346400" lvl="2" indent="-324000">
              <a:spcBef>
                <a:spcPts val="938"/>
              </a:spcBef>
              <a:buSzPct val="100000"/>
              <a:buBlip>
                <a:blip r:embed="rId3"/>
              </a:buBlip>
            </a:pPr>
            <a:r>
              <a:rPr lang="en-GB" sz="2670" spc="-1" dirty="0">
                <a:solidFill>
                  <a:srgbClr val="000000"/>
                </a:solidFill>
              </a:rPr>
              <a:t>)([ ]		</a:t>
            </a:r>
            <a:r>
              <a:rPr lang="en-GB" sz="2670" spc="-1" dirty="0" err="1">
                <a:solidFill>
                  <a:srgbClr val="000000"/>
                </a:solidFill>
              </a:rPr>
              <a:t>n'est</a:t>
            </a:r>
            <a:r>
              <a:rPr lang="en-GB" sz="2670" spc="-1" dirty="0">
                <a:solidFill>
                  <a:srgbClr val="000000"/>
                </a:solidFill>
              </a:rPr>
              <a:t> pas convenable</a:t>
            </a:r>
          </a:p>
          <a:p>
            <a:pPr marL="1346400" lvl="2" indent="-324000">
              <a:spcBef>
                <a:spcPts val="938"/>
              </a:spcBef>
              <a:buSzPct val="100000"/>
              <a:buBlip>
                <a:blip r:embed="rId3"/>
              </a:buBlip>
            </a:pPr>
            <a:r>
              <a:rPr lang="en-GB" sz="2670" spc="-1" dirty="0">
                <a:solidFill>
                  <a:srgbClr val="000000"/>
                </a:solidFill>
              </a:rPr>
              <a:t>( [ ] ) )		</a:t>
            </a:r>
            <a:r>
              <a:rPr lang="en-GB" sz="2670" spc="-1" dirty="0" err="1">
                <a:solidFill>
                  <a:srgbClr val="000000"/>
                </a:solidFill>
              </a:rPr>
              <a:t>n'est</a:t>
            </a:r>
            <a:r>
              <a:rPr lang="en-GB" sz="2670" spc="-1" dirty="0">
                <a:solidFill>
                  <a:srgbClr val="000000"/>
                </a:solidFill>
              </a:rPr>
              <a:t> pas convenable</a:t>
            </a:r>
          </a:p>
          <a:p>
            <a:pPr marL="565200" lvl="1">
              <a:spcBef>
                <a:spcPts val="938"/>
              </a:spcBef>
              <a:buSzPct val="100000"/>
            </a:pPr>
            <a:endParaRPr lang="fr-FR" sz="2670" spc="-1" dirty="0">
              <a:solidFill>
                <a:srgbClr val="000000"/>
              </a:solidFill>
            </a:endParaRPr>
          </a:p>
        </p:txBody>
      </p:sp>
    </p:spTree>
    <p:extLst>
      <p:ext uri="{BB962C8B-B14F-4D97-AF65-F5344CB8AC3E}">
        <p14:creationId xmlns:p14="http://schemas.microsoft.com/office/powerpoint/2010/main" val="2955990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Applications des piles</a:t>
            </a:r>
            <a:endParaRPr lang="fr-FR" sz="3200" b="0" strike="noStrike" cap="small" spc="-1" dirty="0">
              <a:solidFill>
                <a:srgbClr val="666666"/>
              </a:solidFill>
              <a:latin typeface="Arial"/>
            </a:endParaRP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Approche :</a:t>
            </a:r>
          </a:p>
          <a:p>
            <a:pPr marL="889200" lvl="1" indent="-324000">
              <a:spcBef>
                <a:spcPts val="938"/>
              </a:spcBef>
              <a:buSzPct val="100000"/>
              <a:buBlip>
                <a:blip r:embed="rId3"/>
              </a:buBlip>
            </a:pPr>
            <a:r>
              <a:rPr lang="fr-FR" sz="2670" spc="-1" dirty="0">
                <a:solidFill>
                  <a:srgbClr val="000000"/>
                </a:solidFill>
              </a:rPr>
              <a:t>Chaque fois qu'une parenthèse gauche est rencontrée, elle est empiler dans la pile</a:t>
            </a:r>
          </a:p>
          <a:p>
            <a:pPr marL="889200" lvl="1" indent="-324000">
              <a:spcBef>
                <a:spcPts val="938"/>
              </a:spcBef>
              <a:buSzPct val="100000"/>
              <a:buBlip>
                <a:blip r:embed="rId3"/>
              </a:buBlip>
            </a:pPr>
            <a:r>
              <a:rPr lang="fr-FR" sz="2670" spc="-1" dirty="0">
                <a:solidFill>
                  <a:srgbClr val="000000"/>
                </a:solidFill>
              </a:rPr>
              <a:t>Chaque fois qu'une parenthèse droite est rencontrée, </a:t>
            </a:r>
            <a:r>
              <a:rPr lang="fr-FR" sz="2670" spc="-1" dirty="0" err="1">
                <a:solidFill>
                  <a:srgbClr val="000000"/>
                </a:solidFill>
              </a:rPr>
              <a:t>depiler</a:t>
            </a:r>
            <a:r>
              <a:rPr lang="fr-FR" sz="2670" spc="-1" dirty="0">
                <a:solidFill>
                  <a:srgbClr val="000000"/>
                </a:solidFill>
              </a:rPr>
              <a:t> de la pile et vérifiez si les parenthèses correspondent </a:t>
            </a:r>
          </a:p>
          <a:p>
            <a:pPr marL="889200" lvl="1" indent="-324000">
              <a:spcBef>
                <a:spcPts val="938"/>
              </a:spcBef>
              <a:buSzPct val="100000"/>
              <a:buBlip>
                <a:blip r:embed="rId3"/>
              </a:buBlip>
            </a:pPr>
            <a:r>
              <a:rPr lang="fr-FR" sz="2670" spc="-1" dirty="0">
                <a:solidFill>
                  <a:srgbClr val="000000"/>
                </a:solidFill>
              </a:rPr>
              <a:t>Fonctionner pour plusieurs types de parenthèses </a:t>
            </a:r>
          </a:p>
          <a:p>
            <a:pPr marL="1022400" lvl="2">
              <a:spcBef>
                <a:spcPts val="938"/>
              </a:spcBef>
              <a:buSzPct val="100000"/>
            </a:pPr>
            <a:r>
              <a:rPr lang="fr-FR" sz="2670" spc="-1" dirty="0">
                <a:solidFill>
                  <a:srgbClr val="000000"/>
                </a:solidFill>
              </a:rPr>
              <a:t>(), {}, []</a:t>
            </a:r>
          </a:p>
        </p:txBody>
      </p:sp>
    </p:spTree>
    <p:extLst>
      <p:ext uri="{BB962C8B-B14F-4D97-AF65-F5344CB8AC3E}">
        <p14:creationId xmlns:p14="http://schemas.microsoft.com/office/powerpoint/2010/main" val="3609079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Applications des piles</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p:txBody>
      </p:sp>
      <p:sp>
        <p:nvSpPr>
          <p:cNvPr id="5" name="ZoneTexte 4">
            <a:extLst>
              <a:ext uri="{FF2B5EF4-FFF2-40B4-BE49-F238E27FC236}">
                <a16:creationId xmlns:a16="http://schemas.microsoft.com/office/drawing/2014/main" id="{CA965146-A9FC-474D-A57E-BD78C91059A5}"/>
              </a:ext>
            </a:extLst>
          </p:cNvPr>
          <p:cNvSpPr txBox="1"/>
          <p:nvPr/>
        </p:nvSpPr>
        <p:spPr>
          <a:xfrm>
            <a:off x="407218" y="1065157"/>
            <a:ext cx="9193981" cy="63401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400" dirty="0" err="1">
                <a:solidFill>
                  <a:srgbClr val="8000FF"/>
                </a:solidFill>
                <a:highlight>
                  <a:srgbClr val="FFFFFF"/>
                </a:highlight>
              </a:rPr>
              <a:t>int</a:t>
            </a:r>
            <a:r>
              <a:rPr lang="fr-FR" sz="1400" dirty="0">
                <a:solidFill>
                  <a:srgbClr val="000000"/>
                </a:solidFill>
                <a:highlight>
                  <a:srgbClr val="FFFFFF"/>
                </a:highlight>
              </a:rPr>
              <a:t> </a:t>
            </a:r>
            <a:r>
              <a:rPr lang="fr-FR" sz="1400" dirty="0" err="1">
                <a:solidFill>
                  <a:srgbClr val="000000"/>
                </a:solidFill>
                <a:highlight>
                  <a:srgbClr val="FFFFFF"/>
                </a:highlight>
              </a:rPr>
              <a:t>estParenthesesEquilibrees</a:t>
            </a:r>
            <a:r>
              <a:rPr lang="fr-FR" sz="1400" b="1" dirty="0">
                <a:solidFill>
                  <a:srgbClr val="000080"/>
                </a:solidFill>
                <a:highlight>
                  <a:srgbClr val="FFFFFF"/>
                </a:highlight>
              </a:rPr>
              <a:t>(</a:t>
            </a:r>
            <a:r>
              <a:rPr lang="fr-FR" sz="1400" dirty="0">
                <a:solidFill>
                  <a:srgbClr val="8000FF"/>
                </a:solidFill>
                <a:highlight>
                  <a:srgbClr val="FFFFFF"/>
                </a:highlight>
              </a:rPr>
              <a:t>char</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err="1">
                <a:solidFill>
                  <a:srgbClr val="000000"/>
                </a:solidFill>
                <a:highlight>
                  <a:srgbClr val="FFFFFF"/>
                </a:highlight>
              </a:rPr>
              <a:t>expn</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Pile </a:t>
            </a:r>
            <a:r>
              <a:rPr lang="fr-FR" sz="1400" b="1" dirty="0">
                <a:solidFill>
                  <a:srgbClr val="000080"/>
                </a:solidFill>
                <a:highlight>
                  <a:srgbClr val="FFFFFF"/>
                </a:highlight>
              </a:rPr>
              <a:t>*</a:t>
            </a:r>
            <a:r>
              <a:rPr lang="fr-FR" sz="1400" dirty="0">
                <a:solidFill>
                  <a:srgbClr val="000000"/>
                </a:solidFill>
                <a:highlight>
                  <a:srgbClr val="FFFFFF"/>
                </a:highlight>
              </a:rPr>
              <a:t>pile</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pile </a:t>
            </a:r>
            <a:r>
              <a:rPr lang="fr-FR" sz="1400" b="1" dirty="0">
                <a:solidFill>
                  <a:srgbClr val="000080"/>
                </a:solidFill>
                <a:highlight>
                  <a:srgbClr val="FFFFFF"/>
                </a:highlight>
              </a:rPr>
              <a:t>=</a:t>
            </a:r>
            <a:r>
              <a:rPr lang="fr-FR" sz="1400" dirty="0">
                <a:solidFill>
                  <a:srgbClr val="000000"/>
                </a:solidFill>
                <a:highlight>
                  <a:srgbClr val="FFFFFF"/>
                </a:highlight>
              </a:rPr>
              <a:t> initialisation</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dirty="0" err="1">
                <a:solidFill>
                  <a:srgbClr val="8000FF"/>
                </a:solidFill>
                <a:highlight>
                  <a:srgbClr val="FFFFFF"/>
                </a:highlight>
              </a:rPr>
              <a:t>int</a:t>
            </a:r>
            <a:r>
              <a:rPr lang="fr-FR" sz="1400" dirty="0">
                <a:solidFill>
                  <a:srgbClr val="000000"/>
                </a:solidFill>
                <a:highlight>
                  <a:srgbClr val="FFFFFF"/>
                </a:highlight>
              </a:rPr>
              <a:t> i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FF8000"/>
                </a:solidFill>
                <a:highlight>
                  <a:srgbClr val="FFFFFF"/>
                </a:highlight>
              </a:rPr>
              <a:t>0</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dirty="0">
                <a:solidFill>
                  <a:srgbClr val="8000FF"/>
                </a:solidFill>
                <a:highlight>
                  <a:srgbClr val="FFFFFF"/>
                </a:highlight>
              </a:rPr>
              <a:t>char</a:t>
            </a:r>
            <a:r>
              <a:rPr lang="fr-FR" sz="1400" dirty="0">
                <a:solidFill>
                  <a:srgbClr val="000000"/>
                </a:solidFill>
                <a:highlight>
                  <a:srgbClr val="FFFFFF"/>
                </a:highlight>
              </a:rPr>
              <a:t> </a:t>
            </a:r>
            <a:r>
              <a:rPr lang="fr-FR" sz="1400" dirty="0" err="1">
                <a:solidFill>
                  <a:srgbClr val="000000"/>
                </a:solidFill>
                <a:highlight>
                  <a:srgbClr val="FFFFFF"/>
                </a:highlight>
              </a:rPr>
              <a:t>ch</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en-GB" sz="1400" dirty="0">
                <a:solidFill>
                  <a:srgbClr val="000000"/>
                </a:solidFill>
                <a:highlight>
                  <a:srgbClr val="FFFFFF"/>
                </a:highlight>
              </a:rPr>
              <a:t>	</a:t>
            </a:r>
            <a:r>
              <a:rPr lang="en-GB" sz="1400" b="1" dirty="0">
                <a:solidFill>
                  <a:srgbClr val="0000FF"/>
                </a:solidFill>
                <a:highlight>
                  <a:srgbClr val="FFFFFF"/>
                </a:highlight>
              </a:rPr>
              <a:t>while</a:t>
            </a:r>
            <a:r>
              <a:rPr lang="en-GB" sz="1400" dirty="0">
                <a:solidFill>
                  <a:srgbClr val="000000"/>
                </a:solidFill>
                <a:highlight>
                  <a:srgbClr val="FFFFFF"/>
                </a:highlight>
              </a:rPr>
              <a:t> </a:t>
            </a:r>
            <a:r>
              <a:rPr lang="en-GB" sz="1400" b="1" dirty="0">
                <a:solidFill>
                  <a:srgbClr val="000080"/>
                </a:solidFill>
                <a:highlight>
                  <a:srgbClr val="FFFFFF"/>
                </a:highlight>
              </a:rPr>
              <a:t>((</a:t>
            </a:r>
            <a:r>
              <a:rPr lang="en-GB" sz="1400" dirty="0" err="1">
                <a:solidFill>
                  <a:srgbClr val="000000"/>
                </a:solidFill>
                <a:highlight>
                  <a:srgbClr val="FFFFFF"/>
                </a:highlight>
              </a:rPr>
              <a:t>ch</a:t>
            </a:r>
            <a:r>
              <a:rPr lang="en-GB" sz="1400" dirty="0">
                <a:solidFill>
                  <a:srgbClr val="000000"/>
                </a:solidFill>
                <a:highlight>
                  <a:srgbClr val="FFFFFF"/>
                </a:highlight>
              </a:rPr>
              <a:t> </a:t>
            </a:r>
            <a:r>
              <a:rPr lang="en-GB" sz="1400" b="1" dirty="0">
                <a:solidFill>
                  <a:srgbClr val="000080"/>
                </a:solidFill>
                <a:highlight>
                  <a:srgbClr val="FFFFFF"/>
                </a:highlight>
              </a:rPr>
              <a:t>=</a:t>
            </a:r>
            <a:r>
              <a:rPr lang="en-GB" sz="1400" dirty="0">
                <a:solidFill>
                  <a:srgbClr val="000000"/>
                </a:solidFill>
                <a:highlight>
                  <a:srgbClr val="FFFFFF"/>
                </a:highlight>
              </a:rPr>
              <a:t> </a:t>
            </a:r>
            <a:r>
              <a:rPr lang="en-GB" sz="1400" dirty="0" err="1">
                <a:solidFill>
                  <a:srgbClr val="000000"/>
                </a:solidFill>
                <a:highlight>
                  <a:srgbClr val="FFFFFF"/>
                </a:highlight>
              </a:rPr>
              <a:t>expn</a:t>
            </a:r>
            <a:r>
              <a:rPr lang="en-GB" sz="1400" b="1" dirty="0">
                <a:solidFill>
                  <a:srgbClr val="000080"/>
                </a:solidFill>
                <a:highlight>
                  <a:srgbClr val="FFFFFF"/>
                </a:highlight>
              </a:rPr>
              <a:t>[</a:t>
            </a:r>
            <a:r>
              <a:rPr lang="en-GB" sz="1400" dirty="0" err="1">
                <a:solidFill>
                  <a:srgbClr val="000000"/>
                </a:solidFill>
                <a:highlight>
                  <a:srgbClr val="FFFFFF"/>
                </a:highlight>
              </a:rPr>
              <a:t>i</a:t>
            </a:r>
            <a:r>
              <a:rPr lang="en-GB" sz="1400" b="1" dirty="0">
                <a:solidFill>
                  <a:srgbClr val="000080"/>
                </a:solidFill>
                <a:highlight>
                  <a:srgbClr val="FFFFFF"/>
                </a:highlight>
              </a:rPr>
              <a:t>++])</a:t>
            </a:r>
            <a:r>
              <a:rPr lang="en-GB" sz="1400" dirty="0">
                <a:solidFill>
                  <a:srgbClr val="000000"/>
                </a:solidFill>
                <a:highlight>
                  <a:srgbClr val="FFFFFF"/>
                </a:highlight>
              </a:rPr>
              <a:t> </a:t>
            </a:r>
            <a:r>
              <a:rPr lang="en-GB" sz="1400" b="1" dirty="0">
                <a:solidFill>
                  <a:srgbClr val="000080"/>
                </a:solidFill>
                <a:highlight>
                  <a:srgbClr val="FFFFFF"/>
                </a:highlight>
              </a:rPr>
              <a:t>!=</a:t>
            </a:r>
            <a:r>
              <a:rPr lang="en-GB" sz="1400" dirty="0">
                <a:solidFill>
                  <a:srgbClr val="000000"/>
                </a:solidFill>
                <a:highlight>
                  <a:srgbClr val="FFFFFF"/>
                </a:highlight>
              </a:rPr>
              <a:t> </a:t>
            </a:r>
            <a:r>
              <a:rPr lang="en-GB" sz="1400" dirty="0">
                <a:solidFill>
                  <a:srgbClr val="808080"/>
                </a:solidFill>
                <a:highlight>
                  <a:srgbClr val="FFFFFF"/>
                </a:highlight>
              </a:rPr>
              <a:t>'\0'</a:t>
            </a:r>
            <a:r>
              <a:rPr lang="en-GB" sz="1400" b="1" dirty="0">
                <a:solidFill>
                  <a:srgbClr val="000080"/>
                </a:solidFill>
                <a:highlight>
                  <a:srgbClr val="FFFFFF"/>
                </a:highlight>
              </a:rPr>
              <a:t>)</a:t>
            </a:r>
            <a:endParaRPr lang="en-GB"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switch</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err="1">
                <a:solidFill>
                  <a:srgbClr val="000000"/>
                </a:solidFill>
                <a:highlight>
                  <a:srgbClr val="FFFFFF"/>
                </a:highlight>
              </a:rPr>
              <a:t>ch</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case</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case</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case</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empiler</a:t>
            </a:r>
            <a:r>
              <a:rPr lang="fr-FR" sz="1400" b="1" dirty="0">
                <a:solidFill>
                  <a:srgbClr val="000080"/>
                </a:solidFill>
                <a:highlight>
                  <a:srgbClr val="FFFFFF"/>
                </a:highlight>
              </a:rPr>
              <a:t>(</a:t>
            </a:r>
            <a:r>
              <a:rPr lang="fr-FR" sz="1400" b="1" dirty="0" err="1">
                <a:solidFill>
                  <a:srgbClr val="000080"/>
                </a:solidFill>
                <a:highlight>
                  <a:srgbClr val="FFFFFF"/>
                </a:highlight>
              </a:rPr>
              <a:t>pile,</a:t>
            </a:r>
            <a:r>
              <a:rPr lang="fr-FR" sz="1400" dirty="0" err="1">
                <a:solidFill>
                  <a:srgbClr val="000000"/>
                </a:solidFill>
                <a:highlight>
                  <a:srgbClr val="FFFFFF"/>
                </a:highlight>
              </a:rPr>
              <a:t>ch</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break</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case</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if</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b="1" dirty="0" err="1">
                <a:solidFill>
                  <a:srgbClr val="000000"/>
                </a:solidFill>
                <a:highlight>
                  <a:srgbClr val="FFFFFF"/>
                </a:highlight>
              </a:rPr>
              <a:t>depiler</a:t>
            </a:r>
            <a:r>
              <a:rPr lang="fr-FR" sz="1400" b="1" dirty="0">
                <a:solidFill>
                  <a:srgbClr val="000080"/>
                </a:solidFill>
                <a:highlight>
                  <a:srgbClr val="FFFFFF"/>
                </a:highlight>
              </a:rPr>
              <a:t>(pile)</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return</a:t>
            </a:r>
            <a:r>
              <a:rPr lang="fr-FR" sz="1400" dirty="0">
                <a:solidFill>
                  <a:srgbClr val="000000"/>
                </a:solidFill>
                <a:highlight>
                  <a:srgbClr val="FFFFFF"/>
                </a:highlight>
              </a:rPr>
              <a:t> </a:t>
            </a:r>
            <a:r>
              <a:rPr lang="fr-FR" sz="1400" dirty="0">
                <a:solidFill>
                  <a:srgbClr val="FF8000"/>
                </a:solidFill>
                <a:highlight>
                  <a:srgbClr val="FFFFFF"/>
                </a:highlight>
              </a:rPr>
              <a:t>0</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break</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case</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if</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b="1" dirty="0" err="1">
                <a:solidFill>
                  <a:srgbClr val="000000"/>
                </a:solidFill>
                <a:highlight>
                  <a:srgbClr val="FFFFFF"/>
                </a:highlight>
              </a:rPr>
              <a:t>depiler</a:t>
            </a:r>
            <a:r>
              <a:rPr lang="fr-FR" sz="1400" b="1" dirty="0">
                <a:solidFill>
                  <a:srgbClr val="000080"/>
                </a:solidFill>
                <a:highlight>
                  <a:srgbClr val="FFFFFF"/>
                </a:highlight>
              </a:rPr>
              <a:t>(pile)</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return</a:t>
            </a:r>
            <a:r>
              <a:rPr lang="fr-FR" sz="1400" dirty="0">
                <a:solidFill>
                  <a:srgbClr val="000000"/>
                </a:solidFill>
                <a:highlight>
                  <a:srgbClr val="FFFFFF"/>
                </a:highlight>
              </a:rPr>
              <a:t> </a:t>
            </a:r>
            <a:r>
              <a:rPr lang="fr-FR" sz="1400" dirty="0">
                <a:solidFill>
                  <a:srgbClr val="FF8000"/>
                </a:solidFill>
                <a:highlight>
                  <a:srgbClr val="FFFFFF"/>
                </a:highlight>
              </a:rPr>
              <a:t>0</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break</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case</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if</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b="1" dirty="0" err="1">
                <a:solidFill>
                  <a:srgbClr val="000000"/>
                </a:solidFill>
                <a:highlight>
                  <a:srgbClr val="FFFFFF"/>
                </a:highlight>
              </a:rPr>
              <a:t>depiler</a:t>
            </a:r>
            <a:r>
              <a:rPr lang="fr-FR" sz="1400" b="1" dirty="0">
                <a:solidFill>
                  <a:srgbClr val="000080"/>
                </a:solidFill>
                <a:highlight>
                  <a:srgbClr val="FFFFFF"/>
                </a:highlight>
              </a:rPr>
              <a:t>(pile)</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return</a:t>
            </a:r>
            <a:r>
              <a:rPr lang="fr-FR" sz="1400" dirty="0">
                <a:solidFill>
                  <a:srgbClr val="000000"/>
                </a:solidFill>
                <a:highlight>
                  <a:srgbClr val="FFFFFF"/>
                </a:highlight>
              </a:rPr>
              <a:t> </a:t>
            </a:r>
            <a:r>
              <a:rPr lang="fr-FR" sz="1400" dirty="0">
                <a:solidFill>
                  <a:srgbClr val="FF8000"/>
                </a:solidFill>
                <a:highlight>
                  <a:srgbClr val="FFFFFF"/>
                </a:highlight>
              </a:rPr>
              <a:t>0</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break</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	</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return</a:t>
            </a:r>
            <a:r>
              <a:rPr lang="fr-FR" sz="1400" dirty="0">
                <a:solidFill>
                  <a:srgbClr val="000000"/>
                </a:solidFill>
                <a:highlight>
                  <a:srgbClr val="FFFFFF"/>
                </a:highlight>
              </a:rPr>
              <a:t> </a:t>
            </a:r>
            <a:r>
              <a:rPr lang="fr-FR" sz="1400" dirty="0" err="1">
                <a:solidFill>
                  <a:srgbClr val="000000"/>
                </a:solidFill>
                <a:highlight>
                  <a:srgbClr val="FFFFFF"/>
                </a:highlight>
              </a:rPr>
              <a:t>estVide</a:t>
            </a:r>
            <a:r>
              <a:rPr lang="fr-FR" sz="1400" b="1" dirty="0">
                <a:solidFill>
                  <a:srgbClr val="000080"/>
                </a:solidFill>
                <a:highlight>
                  <a:srgbClr val="FFFFFF"/>
                </a:highlight>
              </a:rPr>
              <a:t>(</a:t>
            </a:r>
            <a:r>
              <a:rPr lang="fr-FR" sz="1400" dirty="0">
                <a:solidFill>
                  <a:srgbClr val="000000"/>
                </a:solidFill>
                <a:highlight>
                  <a:srgbClr val="FFFFFF"/>
                </a:highlight>
              </a:rPr>
              <a:t>pile</a:t>
            </a:r>
            <a:r>
              <a:rPr lang="fr-FR" sz="1400" b="1" dirty="0">
                <a:solidFill>
                  <a:srgbClr val="000080"/>
                </a:solidFill>
                <a:highlight>
                  <a:srgbClr val="FFFFFF"/>
                </a:highlight>
              </a:rPr>
              <a:t>); }</a:t>
            </a:r>
            <a:endParaRPr lang="fr-FR" sz="1400" dirty="0"/>
          </a:p>
        </p:txBody>
      </p:sp>
    </p:spTree>
    <p:extLst>
      <p:ext uri="{BB962C8B-B14F-4D97-AF65-F5344CB8AC3E}">
        <p14:creationId xmlns:p14="http://schemas.microsoft.com/office/powerpoint/2010/main" val="2759895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Applications des piles</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p:txBody>
      </p:sp>
      <p:sp>
        <p:nvSpPr>
          <p:cNvPr id="5" name="ZoneTexte 4">
            <a:extLst>
              <a:ext uri="{FF2B5EF4-FFF2-40B4-BE49-F238E27FC236}">
                <a16:creationId xmlns:a16="http://schemas.microsoft.com/office/drawing/2014/main" id="{CA965146-A9FC-474D-A57E-BD78C91059A5}"/>
              </a:ext>
            </a:extLst>
          </p:cNvPr>
          <p:cNvSpPr txBox="1"/>
          <p:nvPr/>
        </p:nvSpPr>
        <p:spPr>
          <a:xfrm>
            <a:off x="407218" y="2304022"/>
            <a:ext cx="9193981" cy="212365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600" dirty="0" err="1">
                <a:solidFill>
                  <a:srgbClr val="8000FF"/>
                </a:solidFill>
                <a:highlight>
                  <a:srgbClr val="FFFFFF"/>
                </a:highlight>
              </a:rPr>
              <a:t>int</a:t>
            </a:r>
            <a:r>
              <a:rPr lang="fr-FR" sz="1600" dirty="0">
                <a:solidFill>
                  <a:srgbClr val="000000"/>
                </a:solidFill>
                <a:highlight>
                  <a:srgbClr val="FFFFFF"/>
                </a:highlight>
              </a:rPr>
              <a:t> main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a:solidFill>
                  <a:srgbClr val="8000FF"/>
                </a:solidFill>
                <a:highlight>
                  <a:srgbClr val="FFFFFF"/>
                </a:highlight>
              </a:rPr>
              <a:t>char</a:t>
            </a:r>
            <a:r>
              <a:rPr lang="fr-FR" sz="1600" dirty="0">
                <a:solidFill>
                  <a:srgbClr val="000000"/>
                </a:solidFill>
                <a:highlight>
                  <a:srgbClr val="FFFFFF"/>
                </a:highlight>
              </a:rPr>
              <a:t> </a:t>
            </a:r>
            <a:r>
              <a:rPr lang="fr-FR" sz="1600" dirty="0" err="1">
                <a:solidFill>
                  <a:srgbClr val="000000"/>
                </a:solidFill>
                <a:highlight>
                  <a:srgbClr val="FFFFFF"/>
                </a:highlight>
              </a:rPr>
              <a:t>expn</a:t>
            </a:r>
            <a:r>
              <a:rPr lang="fr-FR" sz="1600" b="1" dirty="0">
                <a:solidFill>
                  <a:srgbClr val="000080"/>
                </a:solidFill>
                <a:highlight>
                  <a:srgbClr val="FFFFFF"/>
                </a:highlight>
              </a:rPr>
              <a:t>[</a:t>
            </a:r>
            <a:r>
              <a:rPr lang="fr-FR" sz="1600" dirty="0">
                <a:solidFill>
                  <a:srgbClr val="FF8000"/>
                </a:solidFill>
                <a:highlight>
                  <a:srgbClr val="FFFFFF"/>
                </a:highlight>
              </a:rPr>
              <a:t>50</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808080"/>
                </a:solidFill>
                <a:highlight>
                  <a:srgbClr val="FFFFFF"/>
                </a:highlight>
              </a:rPr>
              <a: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8000FF"/>
                </a:solidFill>
                <a:highlight>
                  <a:srgbClr val="FFFFFF"/>
                </a:highlight>
              </a:rPr>
              <a:t>int</a:t>
            </a:r>
            <a:r>
              <a:rPr lang="fr-FR" sz="1600" dirty="0">
                <a:solidFill>
                  <a:srgbClr val="000000"/>
                </a:solidFill>
                <a:highlight>
                  <a:srgbClr val="FFFFFF"/>
                </a:highlight>
              </a:rPr>
              <a:t> valeur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000000"/>
                </a:solidFill>
                <a:highlight>
                  <a:srgbClr val="FFFFFF"/>
                </a:highlight>
              </a:rPr>
              <a:t>estParenthesesEquilibrees</a:t>
            </a:r>
            <a:r>
              <a:rPr lang="fr-FR" sz="1600" b="1" dirty="0">
                <a:solidFill>
                  <a:srgbClr val="000080"/>
                </a:solidFill>
                <a:highlight>
                  <a:srgbClr val="FFFFFF"/>
                </a:highlight>
              </a:rPr>
              <a:t>(</a:t>
            </a:r>
            <a:r>
              <a:rPr lang="fr-FR" sz="1600" dirty="0" err="1">
                <a:solidFill>
                  <a:srgbClr val="000000"/>
                </a:solidFill>
                <a:highlight>
                  <a:srgbClr val="FFFFFF"/>
                </a:highlight>
              </a:rPr>
              <a:t>expn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"\n Expression donnée: %s\n"</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000000"/>
                </a:solidFill>
                <a:highlight>
                  <a:srgbClr val="FFFFFF"/>
                </a:highlight>
              </a:rPr>
              <a:t>expn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"\n </a:t>
            </a:r>
            <a:r>
              <a:rPr lang="fr-FR" sz="1600" dirty="0" err="1">
                <a:solidFill>
                  <a:srgbClr val="808080"/>
                </a:solidFill>
                <a:highlight>
                  <a:srgbClr val="FFFFFF"/>
                </a:highlight>
              </a:rPr>
              <a:t>Resultat</a:t>
            </a:r>
            <a:r>
              <a:rPr lang="fr-FR" sz="1600" dirty="0">
                <a:solidFill>
                  <a:srgbClr val="808080"/>
                </a:solidFill>
                <a:highlight>
                  <a:srgbClr val="FFFFFF"/>
                </a:highlight>
              </a:rPr>
              <a:t> après la vérification par </a:t>
            </a:r>
            <a:r>
              <a:rPr lang="fr-FR" sz="1600" dirty="0" err="1">
                <a:solidFill>
                  <a:srgbClr val="808080"/>
                </a:solidFill>
                <a:highlight>
                  <a:srgbClr val="FFFFFF"/>
                </a:highlight>
              </a:rPr>
              <a:t>estParenthesesEquilibrees</a:t>
            </a:r>
            <a:r>
              <a:rPr lang="fr-FR" sz="1600" dirty="0">
                <a:solidFill>
                  <a:srgbClr val="808080"/>
                </a:solidFill>
                <a:highlight>
                  <a:srgbClr val="FFFFFF"/>
                </a:highlight>
              </a:rPr>
              <a:t>: %d\n"</a:t>
            </a:r>
            <a:r>
              <a:rPr lang="fr-FR" sz="1600" b="1" dirty="0">
                <a:solidFill>
                  <a:srgbClr val="000080"/>
                </a:solidFill>
                <a:highlight>
                  <a:srgbClr val="FFFFFF"/>
                </a:highlight>
              </a:rPr>
              <a:t>,</a:t>
            </a:r>
            <a:r>
              <a:rPr lang="fr-FR" sz="1600" dirty="0">
                <a:solidFill>
                  <a:srgbClr val="000000"/>
                </a:solidFill>
                <a:highlight>
                  <a:srgbClr val="FFFFFF"/>
                </a:highlight>
              </a:rPr>
              <a:t> valeur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return</a:t>
            </a:r>
            <a:r>
              <a:rPr lang="fr-FR" sz="1600" dirty="0">
                <a:solidFill>
                  <a:srgbClr val="000000"/>
                </a:solidFill>
                <a:highlight>
                  <a:srgbClr val="FFFFFF"/>
                </a:highlight>
              </a:rPr>
              <a:t> </a:t>
            </a:r>
            <a:r>
              <a:rPr lang="fr-FR" sz="1600" dirty="0">
                <a:solidFill>
                  <a:srgbClr val="FF8000"/>
                </a:solidFill>
                <a:highlight>
                  <a:srgbClr val="FFFFFF"/>
                </a:highlight>
              </a:rPr>
              <a:t>0</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p>
        </p:txBody>
      </p:sp>
    </p:spTree>
    <p:extLst>
      <p:ext uri="{BB962C8B-B14F-4D97-AF65-F5344CB8AC3E}">
        <p14:creationId xmlns:p14="http://schemas.microsoft.com/office/powerpoint/2010/main" val="3756293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Quiz</a:t>
            </a:r>
          </a:p>
        </p:txBody>
      </p:sp>
      <p:sp>
        <p:nvSpPr>
          <p:cNvPr id="193" name="TextShape 2"/>
          <p:cNvSpPr txBox="1"/>
          <p:nvPr/>
        </p:nvSpPr>
        <p:spPr>
          <a:xfrm>
            <a:off x="504000" y="1088500"/>
            <a:ext cx="9071640" cy="5896500"/>
          </a:xfrm>
          <a:prstGeom prst="rect">
            <a:avLst/>
          </a:prstGeom>
          <a:noFill/>
          <a:ln>
            <a:noFill/>
          </a:ln>
        </p:spPr>
        <p:txBody>
          <a:bodyPr lIns="0" tIns="0" rIns="0" bIns="0">
            <a:normAutofit/>
          </a:bodyPr>
          <a:lstStyle/>
          <a:p>
            <a:pPr marL="108000">
              <a:spcBef>
                <a:spcPts val="938"/>
              </a:spcBef>
              <a:buSzPct val="100000"/>
            </a:pPr>
            <a:endParaRPr lang="fr-FR" sz="2000" spc="-1" dirty="0">
              <a:solidFill>
                <a:srgbClr val="000000"/>
              </a:solidFill>
            </a:endParaRPr>
          </a:p>
        </p:txBody>
      </p:sp>
      <p:pic>
        <p:nvPicPr>
          <p:cNvPr id="5" name="Graphique 4" descr="Aide">
            <a:extLst>
              <a:ext uri="{FF2B5EF4-FFF2-40B4-BE49-F238E27FC236}">
                <a16:creationId xmlns:a16="http://schemas.microsoft.com/office/drawing/2014/main" id="{EDE76FBA-AC3D-4BAF-968F-E4A9EEA16C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9400" y="1694180"/>
            <a:ext cx="914400" cy="914400"/>
          </a:xfrm>
          <a:prstGeom prst="rect">
            <a:avLst/>
          </a:prstGeom>
        </p:spPr>
      </p:pic>
      <p:sp>
        <p:nvSpPr>
          <p:cNvPr id="6" name="ZoneTexte 5">
            <a:extLst>
              <a:ext uri="{FF2B5EF4-FFF2-40B4-BE49-F238E27FC236}">
                <a16:creationId xmlns:a16="http://schemas.microsoft.com/office/drawing/2014/main" id="{DE954F38-4260-4F6E-8D74-EF7201EA7ABB}"/>
              </a:ext>
            </a:extLst>
          </p:cNvPr>
          <p:cNvSpPr txBox="1"/>
          <p:nvPr/>
        </p:nvSpPr>
        <p:spPr>
          <a:xfrm>
            <a:off x="1371600" y="1201162"/>
            <a:ext cx="8064500" cy="276998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b="1" dirty="0">
                <a:effectLst>
                  <a:outerShdw blurRad="38100" dist="38100" dir="2700000" algn="tl">
                    <a:srgbClr val="000000">
                      <a:alpha val="43137"/>
                    </a:srgbClr>
                  </a:outerShdw>
                </a:effectLst>
              </a:rPr>
              <a:t>On ajoute, dans cet ordre, les valeurs A, B, C, D, E et F à une structure linéaire vide. Pour chacun des ordres de sortie suivant, indiquez si la structure en question peut être : une pile ou non?</a:t>
            </a:r>
          </a:p>
          <a:p>
            <a:r>
              <a:rPr lang="en-GB" dirty="0"/>
              <a:t>		A B C D E F</a:t>
            </a:r>
          </a:p>
          <a:p>
            <a:r>
              <a:rPr lang="en-GB" dirty="0"/>
              <a:t>		D E C B F A</a:t>
            </a:r>
          </a:p>
          <a:p>
            <a:r>
              <a:rPr lang="en-GB" dirty="0"/>
              <a:t>		B D E F A C</a:t>
            </a:r>
          </a:p>
          <a:p>
            <a:r>
              <a:rPr lang="en-GB" dirty="0"/>
              <a:t>		F E D C B A</a:t>
            </a:r>
            <a:endParaRPr lang="fr-FR" dirty="0">
              <a:effectLst>
                <a:outerShdw blurRad="38100" dist="38100" dir="2700000" algn="tl">
                  <a:srgbClr val="000000">
                    <a:alpha val="43137"/>
                  </a:srgbClr>
                </a:outerShdw>
              </a:effectLst>
            </a:endParaRPr>
          </a:p>
          <a:p>
            <a:r>
              <a:rPr lang="fr-FR" sz="1600" b="1" dirty="0">
                <a:effectLst>
                  <a:outerShdw blurRad="38100" dist="38100" dir="2700000" algn="tl">
                    <a:srgbClr val="000000">
                      <a:alpha val="43137"/>
                    </a:srgbClr>
                  </a:outerShdw>
                </a:effectLst>
              </a:rPr>
              <a:t>Choix:</a:t>
            </a:r>
          </a:p>
          <a:p>
            <a:pPr lvl="1"/>
            <a:r>
              <a:rPr lang="fr-FR" sz="1600" dirty="0">
                <a:effectLst>
                  <a:outerShdw blurRad="38100" dist="38100" dir="2700000" algn="tl">
                    <a:srgbClr val="000000">
                      <a:alpha val="43137"/>
                    </a:srgbClr>
                  </a:outerShdw>
                </a:effectLst>
              </a:rPr>
              <a:t>A- 	Oui</a:t>
            </a:r>
          </a:p>
          <a:p>
            <a:pPr lvl="1"/>
            <a:r>
              <a:rPr lang="fr-FR" sz="1600" dirty="0">
                <a:effectLst>
                  <a:outerShdw blurRad="38100" dist="38100" dir="2700000" algn="tl">
                    <a:srgbClr val="000000">
                      <a:alpha val="43137"/>
                    </a:srgbClr>
                  </a:outerShdw>
                </a:effectLst>
              </a:rPr>
              <a:t>B- 	Non</a:t>
            </a:r>
          </a:p>
        </p:txBody>
      </p:sp>
      <p:sp>
        <p:nvSpPr>
          <p:cNvPr id="2" name="ZoneTexte 1">
            <a:extLst>
              <a:ext uri="{FF2B5EF4-FFF2-40B4-BE49-F238E27FC236}">
                <a16:creationId xmlns:a16="http://schemas.microsoft.com/office/drawing/2014/main" id="{97429A1F-5C23-46AD-B2F3-BA9F32D635B1}"/>
              </a:ext>
            </a:extLst>
          </p:cNvPr>
          <p:cNvSpPr txBox="1"/>
          <p:nvPr/>
        </p:nvSpPr>
        <p:spPr>
          <a:xfrm>
            <a:off x="6054725" y="4204110"/>
            <a:ext cx="3031599" cy="923330"/>
          </a:xfrm>
          <a:prstGeom prst="rect">
            <a:avLst/>
          </a:prstGeom>
          <a:noFill/>
        </p:spPr>
        <p:txBody>
          <a:bodyPr wrap="none" rtlCol="0">
            <a:spAutoFit/>
          </a:bodyPr>
          <a:lstStyle/>
          <a:p>
            <a:r>
              <a:rPr lang="fr-FR" sz="5400" b="1" dirty="0">
                <a:solidFill>
                  <a:srgbClr val="FF0000"/>
                </a:solidFill>
              </a:rPr>
              <a:t>5 minute</a:t>
            </a:r>
          </a:p>
        </p:txBody>
      </p:sp>
    </p:spTree>
    <p:extLst>
      <p:ext uri="{BB962C8B-B14F-4D97-AF65-F5344CB8AC3E}">
        <p14:creationId xmlns:p14="http://schemas.microsoft.com/office/powerpoint/2010/main" val="21393265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Applications des piles</a:t>
            </a:r>
          </a:p>
        </p:txBody>
      </p:sp>
      <p:sp>
        <p:nvSpPr>
          <p:cNvPr id="6" name="TextShape 2">
            <a:extLst>
              <a:ext uri="{FF2B5EF4-FFF2-40B4-BE49-F238E27FC236}">
                <a16:creationId xmlns:a16="http://schemas.microsoft.com/office/drawing/2014/main" id="{6B7E1029-BDC8-4F52-ABAB-AFAE440D47FC}"/>
              </a:ext>
            </a:extLst>
          </p:cNvPr>
          <p:cNvSpPr txBox="1"/>
          <p:nvPr/>
        </p:nvSpPr>
        <p:spPr>
          <a:xfrm>
            <a:off x="504000" y="1152000"/>
            <a:ext cx="9071640" cy="5663880"/>
          </a:xfrm>
          <a:prstGeom prst="rect">
            <a:avLst/>
          </a:prstGeom>
          <a:noFill/>
          <a:ln>
            <a:noFill/>
          </a:ln>
        </p:spPr>
        <p:txBody>
          <a:bodyPr lIns="0" tIns="0" rIns="0" bIns="0">
            <a:normAutofit fontScale="92500"/>
          </a:bodyPr>
          <a:lstStyle/>
          <a:p>
            <a:pPr marL="432000" indent="-324000">
              <a:spcBef>
                <a:spcPts val="938"/>
              </a:spcBef>
              <a:buSzPct val="100000"/>
              <a:buBlip>
                <a:blip r:embed="rId3"/>
              </a:buBlip>
            </a:pPr>
            <a:r>
              <a:rPr lang="fr-FR" sz="2670" b="1" spc="-1" dirty="0">
                <a:solidFill>
                  <a:srgbClr val="000000"/>
                </a:solidFill>
              </a:rPr>
              <a:t>Expressions infixes, préfixes et postfixes :</a:t>
            </a:r>
          </a:p>
          <a:p>
            <a:pPr marL="889200" lvl="1" indent="-324000">
              <a:spcBef>
                <a:spcPts val="938"/>
              </a:spcBef>
              <a:buSzPct val="100000"/>
              <a:buBlip>
                <a:blip r:embed="rId3"/>
              </a:buBlip>
            </a:pPr>
            <a:r>
              <a:rPr lang="fr-FR" sz="2670" spc="-1" dirty="0">
                <a:solidFill>
                  <a:srgbClr val="000000"/>
                </a:solidFill>
              </a:rPr>
              <a:t>Lorsque nous avons une expression algébrique comme A + B, nous savons que la variable A est ajoutée à la variable B. </a:t>
            </a:r>
          </a:p>
          <a:p>
            <a:pPr marL="889200" lvl="1" indent="-324000">
              <a:spcBef>
                <a:spcPts val="938"/>
              </a:spcBef>
              <a:buSzPct val="100000"/>
              <a:buBlip>
                <a:blip r:embed="rId3"/>
              </a:buBlip>
            </a:pPr>
            <a:r>
              <a:rPr lang="fr-FR" sz="2670" spc="-1" dirty="0">
                <a:solidFill>
                  <a:srgbClr val="000000"/>
                </a:solidFill>
              </a:rPr>
              <a:t>Ce type d'expression est appelé expression infixe car l'opérateur «+» est entre les opérandes A et l'opérande B.</a:t>
            </a:r>
          </a:p>
          <a:p>
            <a:pPr marL="889200" lvl="1" indent="-324000">
              <a:spcBef>
                <a:spcPts val="938"/>
              </a:spcBef>
              <a:buSzPct val="100000"/>
              <a:buBlip>
                <a:blip r:embed="rId3"/>
              </a:buBlip>
            </a:pPr>
            <a:r>
              <a:rPr lang="fr-FR" sz="2670" spc="-1" dirty="0">
                <a:solidFill>
                  <a:srgbClr val="000000"/>
                </a:solidFill>
              </a:rPr>
              <a:t>Considérons une autre expression infixe A + B * C. </a:t>
            </a:r>
          </a:p>
          <a:p>
            <a:pPr marL="1346400" lvl="2" indent="-324000">
              <a:spcBef>
                <a:spcPts val="938"/>
              </a:spcBef>
              <a:buSzPct val="100000"/>
              <a:buBlip>
                <a:blip r:embed="rId3"/>
              </a:buBlip>
            </a:pPr>
            <a:r>
              <a:rPr lang="fr-FR" sz="2670" spc="-1" dirty="0">
                <a:solidFill>
                  <a:srgbClr val="000000"/>
                </a:solidFill>
              </a:rPr>
              <a:t>il y a un problème dans lequel l'ordre + et * fonctionne. </a:t>
            </a:r>
          </a:p>
          <a:p>
            <a:pPr marL="1346400" lvl="2" indent="-324000">
              <a:spcBef>
                <a:spcPts val="938"/>
              </a:spcBef>
              <a:buSzPct val="100000"/>
              <a:buBlip>
                <a:blip r:embed="rId3"/>
              </a:buBlip>
            </a:pPr>
            <a:r>
              <a:rPr lang="fr-FR" sz="2670" spc="-1" dirty="0">
                <a:solidFill>
                  <a:srgbClr val="000000"/>
                </a:solidFill>
              </a:rPr>
              <a:t>Est-ce que A et B sont ajoutés en premier, puis le résultat est multiplié. </a:t>
            </a:r>
          </a:p>
          <a:p>
            <a:pPr marL="1346400" lvl="2" indent="-324000">
              <a:spcBef>
                <a:spcPts val="938"/>
              </a:spcBef>
              <a:buSzPct val="100000"/>
              <a:buBlip>
                <a:blip r:embed="rId3"/>
              </a:buBlip>
            </a:pPr>
            <a:r>
              <a:rPr lang="fr-FR" sz="2670" spc="-1" dirty="0">
                <a:solidFill>
                  <a:srgbClr val="000000"/>
                </a:solidFill>
              </a:rPr>
              <a:t>Ou bien B et C sont multipliés en premier, puis le résultat est ajouté à A. </a:t>
            </a:r>
          </a:p>
        </p:txBody>
      </p:sp>
      <p:sp>
        <p:nvSpPr>
          <p:cNvPr id="2" name="Rectangle 1">
            <a:extLst>
              <a:ext uri="{FF2B5EF4-FFF2-40B4-BE49-F238E27FC236}">
                <a16:creationId xmlns:a16="http://schemas.microsoft.com/office/drawing/2014/main" id="{6C07932B-EB03-4B3D-815D-B212E3D00A45}"/>
              </a:ext>
            </a:extLst>
          </p:cNvPr>
          <p:cNvSpPr/>
          <p:nvPr/>
        </p:nvSpPr>
        <p:spPr>
          <a:xfrm>
            <a:off x="0" y="6561053"/>
            <a:ext cx="10080625"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fr-FR" spc="-1" dirty="0">
                <a:solidFill>
                  <a:srgbClr val="000000"/>
                </a:solidFill>
              </a:rPr>
              <a:t>Cela rend l'expression ambiguë. Pour faire face à cette ambiguïté, nous définissons la règle de priorité ou utilisons des parenthèses pour supprimer l'ambiguïté.</a:t>
            </a:r>
          </a:p>
          <a:p>
            <a:r>
              <a:rPr lang="fr-FR" spc="-1" dirty="0">
                <a:solidFill>
                  <a:srgbClr val="000000"/>
                </a:solidFill>
              </a:rPr>
              <a:t>Exemple : </a:t>
            </a:r>
            <a:r>
              <a:rPr lang="pt-BR" spc="-1" dirty="0">
                <a:solidFill>
                  <a:srgbClr val="000000"/>
                </a:solidFill>
              </a:rPr>
              <a:t>A + B * C = 4 + 3 * 7 = 7 * 7 = 49</a:t>
            </a:r>
            <a:endParaRPr lang="fr-FR" dirty="0"/>
          </a:p>
        </p:txBody>
      </p:sp>
    </p:spTree>
    <p:extLst>
      <p:ext uri="{BB962C8B-B14F-4D97-AF65-F5344CB8AC3E}">
        <p14:creationId xmlns:p14="http://schemas.microsoft.com/office/powerpoint/2010/main" val="1473179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Applications des piles</a:t>
            </a:r>
          </a:p>
        </p:txBody>
      </p:sp>
      <p:sp>
        <p:nvSpPr>
          <p:cNvPr id="6" name="TextShape 2">
            <a:extLst>
              <a:ext uri="{FF2B5EF4-FFF2-40B4-BE49-F238E27FC236}">
                <a16:creationId xmlns:a16="http://schemas.microsoft.com/office/drawing/2014/main" id="{6B7E1029-BDC8-4F52-ABAB-AFAE440D47FC}"/>
              </a:ext>
            </a:extLst>
          </p:cNvPr>
          <p:cNvSpPr txBox="1"/>
          <p:nvPr/>
        </p:nvSpPr>
        <p:spPr>
          <a:xfrm>
            <a:off x="504000" y="1152000"/>
            <a:ext cx="9071640" cy="4025118"/>
          </a:xfrm>
          <a:prstGeom prst="rect">
            <a:avLst/>
          </a:prstGeom>
          <a:noFill/>
          <a:ln>
            <a:noFill/>
          </a:ln>
        </p:spPr>
        <p:txBody>
          <a:bodyPr lIns="0" tIns="0" rIns="0" bIns="0">
            <a:normAutofit fontScale="92500" lnSpcReduction="20000"/>
          </a:bodyPr>
          <a:lstStyle/>
          <a:p>
            <a:pPr marL="432000" indent="-324000">
              <a:spcBef>
                <a:spcPts val="938"/>
              </a:spcBef>
              <a:buSzPct val="100000"/>
              <a:buBlip>
                <a:blip r:embed="rId3"/>
              </a:buBlip>
            </a:pPr>
            <a:r>
              <a:rPr lang="fr-FR" sz="2670" b="1" spc="-1" dirty="0">
                <a:solidFill>
                  <a:srgbClr val="000000"/>
                </a:solidFill>
              </a:rPr>
              <a:t>Expressions infixes, préfixes et postfixes :</a:t>
            </a:r>
          </a:p>
          <a:p>
            <a:pPr marL="889200" lvl="1" indent="-324000">
              <a:spcBef>
                <a:spcPts val="938"/>
              </a:spcBef>
              <a:buSzPct val="100000"/>
              <a:buBlip>
                <a:blip r:embed="rId3"/>
              </a:buBlip>
            </a:pPr>
            <a:r>
              <a:rPr lang="fr-FR" sz="2670" b="1" spc="-1" dirty="0">
                <a:solidFill>
                  <a:srgbClr val="000000"/>
                </a:solidFill>
                <a:effectLst>
                  <a:outerShdw blurRad="38100" dist="38100" dir="2700000" algn="tl">
                    <a:srgbClr val="000000">
                      <a:alpha val="43137"/>
                    </a:srgbClr>
                  </a:outerShdw>
                </a:effectLst>
              </a:rPr>
              <a:t>Expression infixe</a:t>
            </a:r>
            <a:r>
              <a:rPr lang="fr-FR" sz="2670" spc="-1" dirty="0">
                <a:solidFill>
                  <a:srgbClr val="000000"/>
                </a:solidFill>
              </a:rPr>
              <a:t>: dans cette notation, nous plaçons l'opérateur au milieu des opérandes.</a:t>
            </a:r>
          </a:p>
          <a:p>
            <a:pPr marL="565200" lvl="1" algn="ctr">
              <a:spcBef>
                <a:spcPts val="938"/>
              </a:spcBef>
              <a:buSzPct val="100000"/>
            </a:pPr>
            <a:r>
              <a:rPr lang="fr-FR" sz="2670" spc="-1" dirty="0">
                <a:solidFill>
                  <a:srgbClr val="000000"/>
                </a:solidFill>
              </a:rPr>
              <a:t>&lt;opérande&gt; &lt;opérateur&gt; &lt;opérande&gt;</a:t>
            </a:r>
          </a:p>
          <a:p>
            <a:pPr marL="889200" lvl="1" indent="-324000">
              <a:spcBef>
                <a:spcPts val="938"/>
              </a:spcBef>
              <a:buSzPct val="100000"/>
              <a:buBlip>
                <a:blip r:embed="rId3"/>
              </a:buBlip>
            </a:pPr>
            <a:r>
              <a:rPr lang="fr-FR" sz="2670" b="1" spc="-1" dirty="0">
                <a:solidFill>
                  <a:srgbClr val="000000"/>
                </a:solidFill>
                <a:effectLst>
                  <a:outerShdw blurRad="38100" dist="38100" dir="2700000" algn="tl">
                    <a:srgbClr val="000000">
                      <a:alpha val="43137"/>
                    </a:srgbClr>
                  </a:outerShdw>
                </a:effectLst>
              </a:rPr>
              <a:t>Expressions de préfixe</a:t>
            </a:r>
            <a:r>
              <a:rPr lang="fr-FR" sz="2670" spc="-1" dirty="0">
                <a:solidFill>
                  <a:srgbClr val="000000"/>
                </a:solidFill>
              </a:rPr>
              <a:t>: dans cette notation, nous plaçons l'opérateur au début des opérandes.</a:t>
            </a:r>
          </a:p>
          <a:p>
            <a:pPr marL="565200" lvl="1" algn="ctr">
              <a:spcBef>
                <a:spcPts val="938"/>
              </a:spcBef>
              <a:buSzPct val="100000"/>
            </a:pPr>
            <a:r>
              <a:rPr lang="fr-FR" sz="2670" spc="-1" dirty="0">
                <a:solidFill>
                  <a:srgbClr val="000000"/>
                </a:solidFill>
              </a:rPr>
              <a:t>&lt;opérateur&gt; &lt;opérande&gt; &lt;opérande&gt;</a:t>
            </a:r>
          </a:p>
          <a:p>
            <a:pPr marL="889200" lvl="1" indent="-324000">
              <a:spcBef>
                <a:spcPts val="938"/>
              </a:spcBef>
              <a:buSzPct val="100000"/>
              <a:buBlip>
                <a:blip r:embed="rId3"/>
              </a:buBlip>
            </a:pPr>
            <a:r>
              <a:rPr lang="fr-FR" sz="2670" b="1" spc="-1" dirty="0">
                <a:solidFill>
                  <a:srgbClr val="000000"/>
                </a:solidFill>
                <a:effectLst>
                  <a:outerShdw blurRad="38100" dist="38100" dir="2700000" algn="tl">
                    <a:srgbClr val="000000">
                      <a:alpha val="43137"/>
                    </a:srgbClr>
                  </a:outerShdw>
                </a:effectLst>
              </a:rPr>
              <a:t>Expression </a:t>
            </a:r>
            <a:r>
              <a:rPr lang="fr-FR" sz="2670" b="1" spc="-1" dirty="0" err="1">
                <a:solidFill>
                  <a:srgbClr val="000000"/>
                </a:solidFill>
                <a:effectLst>
                  <a:outerShdw blurRad="38100" dist="38100" dir="2700000" algn="tl">
                    <a:srgbClr val="000000">
                      <a:alpha val="43137"/>
                    </a:srgbClr>
                  </a:outerShdw>
                </a:effectLst>
              </a:rPr>
              <a:t>Postfix</a:t>
            </a:r>
            <a:r>
              <a:rPr lang="fr-FR" sz="2670" spc="-1" dirty="0">
                <a:solidFill>
                  <a:srgbClr val="000000"/>
                </a:solidFill>
              </a:rPr>
              <a:t>: Dans cette notation, nous plaçons l'opérateur à la fin des opérandes.</a:t>
            </a:r>
          </a:p>
          <a:p>
            <a:pPr marL="565200" lvl="1" algn="ctr">
              <a:spcBef>
                <a:spcPts val="938"/>
              </a:spcBef>
              <a:buSzPct val="100000"/>
            </a:pPr>
            <a:r>
              <a:rPr lang="fr-FR" sz="2670" spc="-1" dirty="0">
                <a:solidFill>
                  <a:srgbClr val="000000"/>
                </a:solidFill>
              </a:rPr>
              <a:t>&lt;opérande&gt; &lt;opérande&gt; &lt;opérateur&gt;. </a:t>
            </a:r>
          </a:p>
        </p:txBody>
      </p:sp>
      <p:graphicFrame>
        <p:nvGraphicFramePr>
          <p:cNvPr id="3" name="Tableau 2">
            <a:extLst>
              <a:ext uri="{FF2B5EF4-FFF2-40B4-BE49-F238E27FC236}">
                <a16:creationId xmlns:a16="http://schemas.microsoft.com/office/drawing/2014/main" id="{10ADA28B-B099-4989-A0EA-8091BACCE931}"/>
              </a:ext>
            </a:extLst>
          </p:cNvPr>
          <p:cNvGraphicFramePr>
            <a:graphicFrameLocks noGrp="1"/>
          </p:cNvGraphicFramePr>
          <p:nvPr>
            <p:extLst>
              <p:ext uri="{D42A27DB-BD31-4B8C-83A1-F6EECF244321}">
                <p14:modId xmlns:p14="http://schemas.microsoft.com/office/powerpoint/2010/main" val="2910136870"/>
              </p:ext>
            </p:extLst>
          </p:nvPr>
        </p:nvGraphicFramePr>
        <p:xfrm>
          <a:off x="1507963" y="5199443"/>
          <a:ext cx="6498336" cy="1280160"/>
        </p:xfrm>
        <a:graphic>
          <a:graphicData uri="http://schemas.openxmlformats.org/drawingml/2006/table">
            <a:tbl>
              <a:tblPr/>
              <a:tblGrid>
                <a:gridCol w="2166112">
                  <a:extLst>
                    <a:ext uri="{9D8B030D-6E8A-4147-A177-3AD203B41FA5}">
                      <a16:colId xmlns:a16="http://schemas.microsoft.com/office/drawing/2014/main" val="785475862"/>
                    </a:ext>
                  </a:extLst>
                </a:gridCol>
                <a:gridCol w="2166112">
                  <a:extLst>
                    <a:ext uri="{9D8B030D-6E8A-4147-A177-3AD203B41FA5}">
                      <a16:colId xmlns:a16="http://schemas.microsoft.com/office/drawing/2014/main" val="913369868"/>
                    </a:ext>
                  </a:extLst>
                </a:gridCol>
                <a:gridCol w="2166112">
                  <a:extLst>
                    <a:ext uri="{9D8B030D-6E8A-4147-A177-3AD203B41FA5}">
                      <a16:colId xmlns:a16="http://schemas.microsoft.com/office/drawing/2014/main" val="2464706937"/>
                    </a:ext>
                  </a:extLst>
                </a:gridCol>
              </a:tblGrid>
              <a:tr h="0">
                <a:tc>
                  <a:txBody>
                    <a:bodyPr/>
                    <a:lstStyle/>
                    <a:p>
                      <a:pPr algn="l"/>
                      <a:r>
                        <a:rPr lang="en-GB" b="1" dirty="0">
                          <a:effectLst>
                            <a:outerShdw blurRad="38100" dist="38100" dir="2700000" algn="tl">
                              <a:srgbClr val="000000">
                                <a:alpha val="43137"/>
                              </a:srgbClr>
                            </a:outerShdw>
                          </a:effectLst>
                        </a:rPr>
                        <a:t>Infix</a:t>
                      </a:r>
                    </a:p>
                  </a:txBody>
                  <a:tcPr marL="22860" marR="22860" marT="22860" marB="228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8"/>
                    </a:solidFill>
                  </a:tcPr>
                </a:tc>
                <a:tc>
                  <a:txBody>
                    <a:bodyPr/>
                    <a:lstStyle/>
                    <a:p>
                      <a:pPr algn="l"/>
                      <a:r>
                        <a:rPr lang="en-GB" b="1">
                          <a:effectLst>
                            <a:outerShdw blurRad="38100" dist="38100" dir="2700000" algn="tl">
                              <a:srgbClr val="000000">
                                <a:alpha val="43137"/>
                              </a:srgbClr>
                            </a:outerShdw>
                          </a:effectLst>
                        </a:rPr>
                        <a:t>Prefix</a:t>
                      </a:r>
                    </a:p>
                  </a:txBody>
                  <a:tcPr marL="22860" marR="22860" marT="22860" marB="228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8"/>
                    </a:solidFill>
                  </a:tcPr>
                </a:tc>
                <a:tc>
                  <a:txBody>
                    <a:bodyPr/>
                    <a:lstStyle/>
                    <a:p>
                      <a:pPr algn="l"/>
                      <a:r>
                        <a:rPr lang="en-GB" b="1" dirty="0">
                          <a:effectLst>
                            <a:outerShdw blurRad="38100" dist="38100" dir="2700000" algn="tl">
                              <a:srgbClr val="000000">
                                <a:alpha val="43137"/>
                              </a:srgbClr>
                            </a:outerShdw>
                          </a:effectLst>
                        </a:rPr>
                        <a:t>Postfix</a:t>
                      </a:r>
                    </a:p>
                  </a:txBody>
                  <a:tcPr marL="22860" marR="22860" marT="22860" marB="228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8"/>
                    </a:solidFill>
                  </a:tcPr>
                </a:tc>
                <a:extLst>
                  <a:ext uri="{0D108BD9-81ED-4DB2-BD59-A6C34878D82A}">
                    <a16:rowId xmlns:a16="http://schemas.microsoft.com/office/drawing/2014/main" val="1234521674"/>
                  </a:ext>
                </a:extLst>
              </a:tr>
              <a:tr h="0">
                <a:tc>
                  <a:txBody>
                    <a:bodyPr/>
                    <a:lstStyle/>
                    <a:p>
                      <a:pPr algn="l"/>
                      <a:r>
                        <a:rPr lang="en-GB">
                          <a:effectLst/>
                        </a:rPr>
                        <a:t>a + b</a:t>
                      </a:r>
                    </a:p>
                  </a:txBody>
                  <a:tcPr marL="22860" marR="22860" marT="22860" marB="228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GB">
                          <a:effectLst/>
                        </a:rPr>
                        <a:t>+ a b</a:t>
                      </a:r>
                    </a:p>
                  </a:txBody>
                  <a:tcPr marL="22860" marR="22860" marT="22860" marB="228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GB">
                          <a:effectLst/>
                        </a:rPr>
                        <a:t>a b +</a:t>
                      </a:r>
                    </a:p>
                  </a:txBody>
                  <a:tcPr marL="22860" marR="22860" marT="22860" marB="228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44831043"/>
                  </a:ext>
                </a:extLst>
              </a:tr>
              <a:tr h="0">
                <a:tc>
                  <a:txBody>
                    <a:bodyPr/>
                    <a:lstStyle/>
                    <a:p>
                      <a:pPr algn="l"/>
                      <a:r>
                        <a:rPr lang="en-GB">
                          <a:effectLst/>
                        </a:rPr>
                        <a:t>a + b * c</a:t>
                      </a:r>
                    </a:p>
                  </a:txBody>
                  <a:tcPr marL="22860" marR="22860" marT="22860" marB="228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8"/>
                    </a:solidFill>
                  </a:tcPr>
                </a:tc>
                <a:tc>
                  <a:txBody>
                    <a:bodyPr/>
                    <a:lstStyle/>
                    <a:p>
                      <a:pPr algn="l"/>
                      <a:r>
                        <a:rPr lang="en-GB">
                          <a:effectLst/>
                        </a:rPr>
                        <a:t>+ a * b c</a:t>
                      </a:r>
                    </a:p>
                  </a:txBody>
                  <a:tcPr marL="22860" marR="22860" marT="22860" marB="228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8"/>
                    </a:solidFill>
                  </a:tcPr>
                </a:tc>
                <a:tc>
                  <a:txBody>
                    <a:bodyPr/>
                    <a:lstStyle/>
                    <a:p>
                      <a:pPr algn="l"/>
                      <a:r>
                        <a:rPr lang="en-GB">
                          <a:effectLst/>
                        </a:rPr>
                        <a:t>a b c * +</a:t>
                      </a:r>
                    </a:p>
                  </a:txBody>
                  <a:tcPr marL="22860" marR="22860" marT="22860" marB="228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8"/>
                    </a:solidFill>
                  </a:tcPr>
                </a:tc>
                <a:extLst>
                  <a:ext uri="{0D108BD9-81ED-4DB2-BD59-A6C34878D82A}">
                    <a16:rowId xmlns:a16="http://schemas.microsoft.com/office/drawing/2014/main" val="1622273465"/>
                  </a:ext>
                </a:extLst>
              </a:tr>
              <a:tr h="0">
                <a:tc>
                  <a:txBody>
                    <a:bodyPr/>
                    <a:lstStyle/>
                    <a:p>
                      <a:pPr algn="l"/>
                      <a:r>
                        <a:rPr lang="en-GB">
                          <a:effectLst/>
                        </a:rPr>
                        <a:t>(a + b) * (c - d)</a:t>
                      </a:r>
                    </a:p>
                  </a:txBody>
                  <a:tcPr marL="22860" marR="22860" marT="22860" marB="228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GB">
                          <a:effectLst/>
                        </a:rPr>
                        <a:t>* + a b - c d</a:t>
                      </a:r>
                    </a:p>
                  </a:txBody>
                  <a:tcPr marL="22860" marR="22860" marT="22860" marB="228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GB" dirty="0">
                          <a:effectLst/>
                        </a:rPr>
                        <a:t>a b + c d - *</a:t>
                      </a:r>
                    </a:p>
                  </a:txBody>
                  <a:tcPr marL="22860" marR="22860" marT="22860" marB="228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10385028"/>
                  </a:ext>
                </a:extLst>
              </a:tr>
            </a:tbl>
          </a:graphicData>
        </a:graphic>
      </p:graphicFrame>
      <p:sp>
        <p:nvSpPr>
          <p:cNvPr id="7" name="Rectangle 6">
            <a:extLst>
              <a:ext uri="{FF2B5EF4-FFF2-40B4-BE49-F238E27FC236}">
                <a16:creationId xmlns:a16="http://schemas.microsoft.com/office/drawing/2014/main" id="{89C35417-D5FE-4B21-8E48-F2EF66547D1D}"/>
              </a:ext>
            </a:extLst>
          </p:cNvPr>
          <p:cNvSpPr/>
          <p:nvPr/>
        </p:nvSpPr>
        <p:spPr>
          <a:xfrm>
            <a:off x="0" y="6762758"/>
            <a:ext cx="10080625"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fr-FR" spc="-1" dirty="0">
                <a:solidFill>
                  <a:srgbClr val="000000"/>
                </a:solidFill>
              </a:rPr>
              <a:t>Les expressions infixes sont ambiguës et ont besoin de parenthèses pour les rendre sans ambiguïté. Alors que les notations de </a:t>
            </a:r>
            <a:r>
              <a:rPr lang="fr-FR" spc="-1" dirty="0" err="1">
                <a:solidFill>
                  <a:srgbClr val="000000"/>
                </a:solidFill>
              </a:rPr>
              <a:t>Postfix</a:t>
            </a:r>
            <a:r>
              <a:rPr lang="fr-FR" spc="-1" dirty="0">
                <a:solidFill>
                  <a:srgbClr val="000000"/>
                </a:solidFill>
              </a:rPr>
              <a:t> et de préfixe n'ont pas besoin de parenthèses</a:t>
            </a:r>
            <a:endParaRPr lang="fr-FR" dirty="0"/>
          </a:p>
        </p:txBody>
      </p:sp>
    </p:spTree>
    <p:extLst>
      <p:ext uri="{BB962C8B-B14F-4D97-AF65-F5344CB8AC3E}">
        <p14:creationId xmlns:p14="http://schemas.microsoft.com/office/powerpoint/2010/main" val="39372277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Applications des piles</a:t>
            </a:r>
          </a:p>
        </p:txBody>
      </p:sp>
      <p:sp>
        <p:nvSpPr>
          <p:cNvPr id="6" name="TextShape 2">
            <a:extLst>
              <a:ext uri="{FF2B5EF4-FFF2-40B4-BE49-F238E27FC236}">
                <a16:creationId xmlns:a16="http://schemas.microsoft.com/office/drawing/2014/main" id="{6B7E1029-BDC8-4F52-ABAB-AFAE440D47FC}"/>
              </a:ext>
            </a:extLst>
          </p:cNvPr>
          <p:cNvSpPr txBox="1"/>
          <p:nvPr/>
        </p:nvSpPr>
        <p:spPr>
          <a:xfrm>
            <a:off x="504000" y="1050399"/>
            <a:ext cx="9071640" cy="6048901"/>
          </a:xfrm>
          <a:prstGeom prst="rect">
            <a:avLst/>
          </a:prstGeom>
          <a:noFill/>
          <a:ln>
            <a:noFill/>
          </a:ln>
        </p:spPr>
        <p:txBody>
          <a:bodyPr lIns="0" tIns="0" rIns="0" bIns="0">
            <a:normAutofit fontScale="70000" lnSpcReduction="20000"/>
          </a:bodyPr>
          <a:lstStyle/>
          <a:p>
            <a:pPr marL="432000" indent="-324000">
              <a:spcBef>
                <a:spcPts val="938"/>
              </a:spcBef>
              <a:buSzPct val="100000"/>
              <a:buBlip>
                <a:blip r:embed="rId3"/>
              </a:buBlip>
            </a:pPr>
            <a:r>
              <a:rPr lang="fr-FR" sz="2670" b="1" spc="-1" dirty="0">
                <a:solidFill>
                  <a:srgbClr val="000000"/>
                </a:solidFill>
              </a:rPr>
              <a:t>Conversion d‘infixe en </a:t>
            </a:r>
            <a:r>
              <a:rPr lang="fr-FR" sz="2670" b="1" spc="-1" dirty="0" err="1">
                <a:solidFill>
                  <a:srgbClr val="000000"/>
                </a:solidFill>
              </a:rPr>
              <a:t>postfix</a:t>
            </a:r>
            <a:r>
              <a:rPr lang="zh-CN" altLang="en-US" sz="2670" b="1" spc="-1" dirty="0">
                <a:solidFill>
                  <a:srgbClr val="000000"/>
                </a:solidFill>
              </a:rPr>
              <a:t> </a:t>
            </a:r>
            <a:r>
              <a:rPr lang="en-US" altLang="zh-CN" sz="2670" b="1" spc="-1" dirty="0">
                <a:solidFill>
                  <a:srgbClr val="000000"/>
                </a:solidFill>
              </a:rPr>
              <a:t>: </a:t>
            </a:r>
            <a:r>
              <a:rPr lang="fr-FR" sz="2670" b="1" spc="-1" dirty="0">
                <a:solidFill>
                  <a:srgbClr val="000000"/>
                </a:solidFill>
              </a:rPr>
              <a:t>P=A + ( B / C - ( D * E ^ F ) + G ) * H</a:t>
            </a:r>
          </a:p>
          <a:p>
            <a:pPr marL="1079550" lvl="1" indent="-514350">
              <a:spcBef>
                <a:spcPts val="938"/>
              </a:spcBef>
              <a:buSzPct val="100000"/>
              <a:buFont typeface="+mj-lt"/>
              <a:buAutoNum type="arabicPeriod"/>
            </a:pPr>
            <a:r>
              <a:rPr lang="fr-FR" sz="2670" spc="-1" dirty="0">
                <a:solidFill>
                  <a:srgbClr val="000000"/>
                </a:solidFill>
              </a:rPr>
              <a:t>Parcourez l'expression d'infixe de gauche à droite.</a:t>
            </a:r>
          </a:p>
          <a:p>
            <a:pPr marL="1079550" lvl="1" indent="-514350">
              <a:spcBef>
                <a:spcPts val="938"/>
              </a:spcBef>
              <a:buSzPct val="100000"/>
              <a:buFont typeface="+mj-lt"/>
              <a:buAutoNum type="arabicPeriod"/>
            </a:pPr>
            <a:r>
              <a:rPr lang="fr-FR" sz="2670" spc="-1" dirty="0">
                <a:solidFill>
                  <a:srgbClr val="000000"/>
                </a:solidFill>
              </a:rPr>
              <a:t>Lire les symboles un par un</a:t>
            </a:r>
          </a:p>
          <a:p>
            <a:pPr marL="1536750" lvl="2" indent="-514350">
              <a:spcBef>
                <a:spcPts val="938"/>
              </a:spcBef>
              <a:buSzPct val="100000"/>
              <a:buFont typeface="+mj-lt"/>
              <a:buAutoNum type="alphaLcParenR"/>
            </a:pPr>
            <a:r>
              <a:rPr lang="fr-FR" sz="2670" spc="-1" dirty="0">
                <a:solidFill>
                  <a:srgbClr val="000000"/>
                </a:solidFill>
              </a:rPr>
              <a:t>Si le symbole lu est une parenthèses gauche " (", empilez-le dans la pile.</a:t>
            </a:r>
          </a:p>
          <a:p>
            <a:pPr marL="1536750" lvl="2" indent="-514350">
              <a:spcBef>
                <a:spcPts val="938"/>
              </a:spcBef>
              <a:buSzPct val="100000"/>
              <a:buFont typeface="+mj-lt"/>
              <a:buAutoNum type="alphaLcParenR"/>
            </a:pPr>
            <a:r>
              <a:rPr lang="fr-FR" sz="2670" spc="-1" dirty="0">
                <a:solidFill>
                  <a:srgbClr val="000000"/>
                </a:solidFill>
              </a:rPr>
              <a:t>Si le symbole lu est un opérande (nombre ou caractère), affichez-le directement dans l'expression postfixe (sortie).</a:t>
            </a:r>
          </a:p>
          <a:p>
            <a:pPr marL="1536750" lvl="2" indent="-514350">
              <a:spcBef>
                <a:spcPts val="938"/>
              </a:spcBef>
              <a:buSzPct val="100000"/>
              <a:buFont typeface="+mj-lt"/>
              <a:buAutoNum type="alphaLcParenR"/>
            </a:pPr>
            <a:r>
              <a:rPr lang="fr-FR" sz="2670" spc="-1" dirty="0">
                <a:solidFill>
                  <a:srgbClr val="000000"/>
                </a:solidFill>
              </a:rPr>
              <a:t>Si le symbole lu est une parenthèse droite " )", </a:t>
            </a:r>
          </a:p>
          <a:p>
            <a:pPr marL="1993950" lvl="3" indent="-514350">
              <a:spcBef>
                <a:spcPts val="938"/>
              </a:spcBef>
              <a:buSzPct val="100000"/>
              <a:buFont typeface="+mj-lt"/>
              <a:buAutoNum type="alphaLcParenR"/>
            </a:pPr>
            <a:r>
              <a:rPr lang="fr-FR" sz="2670" spc="-1" dirty="0">
                <a:solidFill>
                  <a:srgbClr val="000000"/>
                </a:solidFill>
              </a:rPr>
              <a:t>continuez à d</a:t>
            </a:r>
            <a:r>
              <a:rPr lang="en-US" sz="2670" spc="-1" dirty="0" err="1">
                <a:solidFill>
                  <a:srgbClr val="000000"/>
                </a:solidFill>
              </a:rPr>
              <a:t>é</a:t>
            </a:r>
            <a:r>
              <a:rPr lang="fr-FR" sz="2670" spc="-1" dirty="0">
                <a:solidFill>
                  <a:srgbClr val="000000"/>
                </a:solidFill>
              </a:rPr>
              <a:t>piler tous les éléments de la pile et affichez-les dans l'expression </a:t>
            </a:r>
            <a:r>
              <a:rPr lang="fr-FR" sz="2670" spc="-1" dirty="0" err="1">
                <a:solidFill>
                  <a:srgbClr val="000000"/>
                </a:solidFill>
              </a:rPr>
              <a:t>postfix</a:t>
            </a:r>
            <a:r>
              <a:rPr lang="fr-FR" sz="2670" spc="-1" dirty="0">
                <a:solidFill>
                  <a:srgbClr val="000000"/>
                </a:solidFill>
              </a:rPr>
              <a:t> jusqu'à ce que nous obtenions la parenthèse gauche " ("  correspondante. </a:t>
            </a:r>
          </a:p>
          <a:p>
            <a:pPr marL="1993950" lvl="3" indent="-514350">
              <a:spcBef>
                <a:spcPts val="938"/>
              </a:spcBef>
              <a:buSzPct val="100000"/>
              <a:buFont typeface="+mj-lt"/>
              <a:buAutoNum type="alphaLcParenR"/>
            </a:pPr>
            <a:r>
              <a:rPr lang="fr-FR" sz="2670" spc="-1" dirty="0">
                <a:solidFill>
                  <a:srgbClr val="000000"/>
                </a:solidFill>
              </a:rPr>
              <a:t>Dépiler "(" de la pile et ne l’ajoutez pas à l'expression </a:t>
            </a:r>
            <a:r>
              <a:rPr lang="fr-FR" sz="2670" spc="-1" dirty="0" err="1">
                <a:solidFill>
                  <a:srgbClr val="000000"/>
                </a:solidFill>
              </a:rPr>
              <a:t>postfix</a:t>
            </a:r>
            <a:r>
              <a:rPr lang="fr-FR" sz="2670" spc="-1" dirty="0">
                <a:solidFill>
                  <a:srgbClr val="000000"/>
                </a:solidFill>
              </a:rPr>
              <a:t> </a:t>
            </a:r>
          </a:p>
          <a:p>
            <a:pPr marL="1536750" lvl="2" indent="-514350">
              <a:spcBef>
                <a:spcPts val="938"/>
              </a:spcBef>
              <a:buSzPct val="100000"/>
              <a:buFont typeface="+mj-lt"/>
              <a:buAutoNum type="alphaLcParenR"/>
            </a:pPr>
            <a:r>
              <a:rPr lang="fr-FR" sz="2670" spc="-1" dirty="0">
                <a:solidFill>
                  <a:srgbClr val="000000"/>
                </a:solidFill>
              </a:rPr>
              <a:t>Si le symbole lu est un opérateur, continuez à dépiler tous les opérateurs de la pile et affichez-les dans l'expression postfixe, si et seulement si la priorité de l'opérateur qui se trouve au sommet de la pile est supérieure à (ou supérieure à ou égal) à la priorité de l'opérateur lu et ensuite empiler l'opérateur lu dans la pile, sinon, empiler l'opérateur scanné sur la pile.</a:t>
            </a:r>
          </a:p>
          <a:p>
            <a:pPr marL="1079550" lvl="1" indent="-514350">
              <a:spcBef>
                <a:spcPts val="938"/>
              </a:spcBef>
              <a:buSzPct val="100000"/>
              <a:buFont typeface="+mj-lt"/>
              <a:buAutoNum type="arabicPeriod"/>
            </a:pPr>
            <a:r>
              <a:rPr lang="fr-FR" sz="2670" spc="-1" dirty="0">
                <a:solidFill>
                  <a:srgbClr val="000000"/>
                </a:solidFill>
              </a:rPr>
              <a:t>Vider la pile à la fin de lecture</a:t>
            </a:r>
          </a:p>
        </p:txBody>
      </p:sp>
    </p:spTree>
    <p:extLst>
      <p:ext uri="{BB962C8B-B14F-4D97-AF65-F5344CB8AC3E}">
        <p14:creationId xmlns:p14="http://schemas.microsoft.com/office/powerpoint/2010/main" val="24280684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Applications des piles</a:t>
            </a:r>
          </a:p>
        </p:txBody>
      </p:sp>
      <p:sp>
        <p:nvSpPr>
          <p:cNvPr id="6" name="TextShape 2">
            <a:extLst>
              <a:ext uri="{FF2B5EF4-FFF2-40B4-BE49-F238E27FC236}">
                <a16:creationId xmlns:a16="http://schemas.microsoft.com/office/drawing/2014/main" id="{6B7E1029-BDC8-4F52-ABAB-AFAE440D47FC}"/>
              </a:ext>
            </a:extLst>
          </p:cNvPr>
          <p:cNvSpPr txBox="1"/>
          <p:nvPr/>
        </p:nvSpPr>
        <p:spPr>
          <a:xfrm>
            <a:off x="504000" y="1151999"/>
            <a:ext cx="9071640" cy="6095966"/>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Priorité des opérateurs</a:t>
            </a:r>
          </a:p>
          <a:p>
            <a:pPr marL="432000" indent="-324000">
              <a:spcBef>
                <a:spcPts val="938"/>
              </a:spcBef>
              <a:buSzPct val="100000"/>
              <a:buBlip>
                <a:blip r:embed="rId3"/>
              </a:buBlip>
            </a:pPr>
            <a:endParaRPr lang="fr-FR" sz="2670" b="1" spc="-1" dirty="0">
              <a:solidFill>
                <a:srgbClr val="000000"/>
              </a:solidFill>
            </a:endParaRPr>
          </a:p>
          <a:p>
            <a:pPr marL="432000" indent="-324000">
              <a:spcBef>
                <a:spcPts val="938"/>
              </a:spcBef>
              <a:buSzPct val="100000"/>
              <a:buBlip>
                <a:blip r:embed="rId3"/>
              </a:buBlip>
            </a:pPr>
            <a:endParaRPr lang="fr-FR" sz="2670" b="1" spc="-1" dirty="0">
              <a:solidFill>
                <a:srgbClr val="000000"/>
              </a:solidFill>
            </a:endParaRPr>
          </a:p>
          <a:p>
            <a:pPr marL="432000" indent="-324000">
              <a:spcBef>
                <a:spcPts val="938"/>
              </a:spcBef>
              <a:buSzPct val="100000"/>
              <a:buBlip>
                <a:blip r:embed="rId3"/>
              </a:buBlip>
            </a:pPr>
            <a:endParaRPr lang="fr-FR" sz="2670" b="1" spc="-1" dirty="0">
              <a:solidFill>
                <a:srgbClr val="000000"/>
              </a:solidFill>
            </a:endParaRPr>
          </a:p>
          <a:p>
            <a:pPr marL="432000" indent="-324000">
              <a:spcBef>
                <a:spcPts val="938"/>
              </a:spcBef>
              <a:buSzPct val="100000"/>
              <a:buBlip>
                <a:blip r:embed="rId3"/>
              </a:buBlip>
            </a:pPr>
            <a:endParaRPr lang="fr-FR" sz="2670" b="1" spc="-1" dirty="0">
              <a:solidFill>
                <a:srgbClr val="000000"/>
              </a:solidFill>
            </a:endParaRPr>
          </a:p>
          <a:p>
            <a:pPr marL="432000" indent="-324000">
              <a:spcBef>
                <a:spcPts val="938"/>
              </a:spcBef>
              <a:buSzPct val="100000"/>
              <a:buBlip>
                <a:blip r:embed="rId3"/>
              </a:buBlip>
            </a:pPr>
            <a:r>
              <a:rPr lang="fr-FR" sz="2670" b="1" spc="-1" dirty="0">
                <a:solidFill>
                  <a:srgbClr val="000000"/>
                </a:solidFill>
              </a:rPr>
              <a:t>Exemple: </a:t>
            </a:r>
            <a:r>
              <a:rPr lang="fr-FR" sz="2670" spc="-1" dirty="0">
                <a:solidFill>
                  <a:srgbClr val="000000"/>
                </a:solidFill>
              </a:rPr>
              <a:t>La méthode de conversion de l'expression infixe A + B * C en forme postfixe est</a:t>
            </a:r>
          </a:p>
          <a:p>
            <a:pPr marL="889200" lvl="1" indent="-324000">
              <a:spcBef>
                <a:spcPts val="938"/>
              </a:spcBef>
              <a:buSzPct val="100000"/>
              <a:buBlip>
                <a:blip r:embed="rId3"/>
              </a:buBlip>
            </a:pPr>
            <a:r>
              <a:rPr lang="en-GB" sz="2670" spc="-1" dirty="0">
                <a:solidFill>
                  <a:srgbClr val="000000"/>
                </a:solidFill>
              </a:rPr>
              <a:t>A + B * C 		Infix expression</a:t>
            </a:r>
          </a:p>
          <a:p>
            <a:pPr marL="889200" lvl="1" indent="-324000">
              <a:spcBef>
                <a:spcPts val="938"/>
              </a:spcBef>
              <a:buSzPct val="100000"/>
              <a:buBlip>
                <a:blip r:embed="rId3"/>
              </a:buBlip>
            </a:pPr>
            <a:r>
              <a:rPr lang="en-GB" sz="2670" spc="-1" dirty="0">
                <a:solidFill>
                  <a:srgbClr val="000000"/>
                </a:solidFill>
              </a:rPr>
              <a:t>A + (B * C) 		Expression parentheses</a:t>
            </a:r>
          </a:p>
          <a:p>
            <a:pPr marL="889200" lvl="1" indent="-324000">
              <a:spcBef>
                <a:spcPts val="938"/>
              </a:spcBef>
              <a:buSzPct val="100000"/>
              <a:buBlip>
                <a:blip r:embed="rId3"/>
              </a:buBlip>
            </a:pPr>
            <a:r>
              <a:rPr lang="en-GB" sz="2670" spc="-1" dirty="0">
                <a:solidFill>
                  <a:srgbClr val="000000"/>
                </a:solidFill>
              </a:rPr>
              <a:t>A + (B C *) 		</a:t>
            </a:r>
            <a:r>
              <a:rPr lang="en-GB" sz="2670" spc="-1" dirty="0" err="1">
                <a:solidFill>
                  <a:srgbClr val="000000"/>
                </a:solidFill>
              </a:rPr>
              <a:t>Convertir</a:t>
            </a:r>
            <a:r>
              <a:rPr lang="en-GB" sz="2670" spc="-1" dirty="0">
                <a:solidFill>
                  <a:srgbClr val="000000"/>
                </a:solidFill>
              </a:rPr>
              <a:t> la multiplication</a:t>
            </a:r>
          </a:p>
          <a:p>
            <a:pPr marL="889200" lvl="1" indent="-324000">
              <a:spcBef>
                <a:spcPts val="938"/>
              </a:spcBef>
              <a:buSzPct val="100000"/>
              <a:buBlip>
                <a:blip r:embed="rId3"/>
              </a:buBlip>
            </a:pPr>
            <a:r>
              <a:rPr lang="en-GB" sz="2670" spc="-1" dirty="0">
                <a:solidFill>
                  <a:srgbClr val="000000"/>
                </a:solidFill>
              </a:rPr>
              <a:t>A (B C *) + 		</a:t>
            </a:r>
            <a:r>
              <a:rPr lang="en-GB" sz="2670" spc="-1" dirty="0" err="1">
                <a:solidFill>
                  <a:srgbClr val="000000"/>
                </a:solidFill>
              </a:rPr>
              <a:t>Convertir</a:t>
            </a:r>
            <a:r>
              <a:rPr lang="en-GB" sz="2670" spc="-1" dirty="0">
                <a:solidFill>
                  <a:srgbClr val="000000"/>
                </a:solidFill>
              </a:rPr>
              <a:t> </a:t>
            </a:r>
            <a:r>
              <a:rPr lang="en-GB" sz="2670" spc="-1" dirty="0" err="1">
                <a:solidFill>
                  <a:srgbClr val="000000"/>
                </a:solidFill>
              </a:rPr>
              <a:t>l'addition</a:t>
            </a:r>
            <a:endParaRPr lang="en-GB" sz="2670" spc="-1" dirty="0">
              <a:solidFill>
                <a:srgbClr val="000000"/>
              </a:solidFill>
            </a:endParaRPr>
          </a:p>
          <a:p>
            <a:pPr marL="889200" lvl="1" indent="-324000">
              <a:spcBef>
                <a:spcPts val="938"/>
              </a:spcBef>
              <a:buSzPct val="100000"/>
              <a:buBlip>
                <a:blip r:embed="rId3"/>
              </a:buBlip>
            </a:pPr>
            <a:r>
              <a:rPr lang="en-GB" sz="2670" spc="-1" dirty="0">
                <a:solidFill>
                  <a:srgbClr val="000000"/>
                </a:solidFill>
              </a:rPr>
              <a:t>A B C * + 		Postfix expression</a:t>
            </a:r>
            <a:endParaRPr lang="fr-FR" sz="2670" spc="-1" dirty="0">
              <a:solidFill>
                <a:srgbClr val="000000"/>
              </a:solidFill>
            </a:endParaRPr>
          </a:p>
          <a:p>
            <a:pPr marL="432000" indent="-324000">
              <a:spcBef>
                <a:spcPts val="938"/>
              </a:spcBef>
              <a:buSzPct val="100000"/>
              <a:buBlip>
                <a:blip r:embed="rId3"/>
              </a:buBlip>
            </a:pPr>
            <a:endParaRPr lang="fr-FR" sz="2670" b="1" spc="-1" dirty="0">
              <a:solidFill>
                <a:srgbClr val="000000"/>
              </a:solidFill>
            </a:endParaRPr>
          </a:p>
          <a:p>
            <a:pPr marL="432000" indent="-324000">
              <a:spcBef>
                <a:spcPts val="938"/>
              </a:spcBef>
              <a:buSzPct val="100000"/>
              <a:buBlip>
                <a:blip r:embed="rId3"/>
              </a:buBlip>
            </a:pPr>
            <a:endParaRPr lang="fr-FR" sz="2670" b="1" spc="-1" dirty="0">
              <a:solidFill>
                <a:srgbClr val="000000"/>
              </a:solidFill>
            </a:endParaRPr>
          </a:p>
          <a:p>
            <a:pPr marL="108000">
              <a:spcBef>
                <a:spcPts val="938"/>
              </a:spcBef>
              <a:buSzPct val="100000"/>
            </a:pPr>
            <a:endParaRPr lang="fr-FR" sz="2670" b="1" spc="-1" dirty="0">
              <a:solidFill>
                <a:srgbClr val="000000"/>
              </a:solidFill>
            </a:endParaRPr>
          </a:p>
        </p:txBody>
      </p:sp>
      <p:graphicFrame>
        <p:nvGraphicFramePr>
          <p:cNvPr id="4" name="Tableau 3">
            <a:extLst>
              <a:ext uri="{FF2B5EF4-FFF2-40B4-BE49-F238E27FC236}">
                <a16:creationId xmlns:a16="http://schemas.microsoft.com/office/drawing/2014/main" id="{1B96E8A1-6BBE-4D8F-AD9A-8FF2A373E799}"/>
              </a:ext>
            </a:extLst>
          </p:cNvPr>
          <p:cNvGraphicFramePr>
            <a:graphicFrameLocks noGrp="1"/>
          </p:cNvGraphicFramePr>
          <p:nvPr>
            <p:extLst>
              <p:ext uri="{D42A27DB-BD31-4B8C-83A1-F6EECF244321}">
                <p14:modId xmlns:p14="http://schemas.microsoft.com/office/powerpoint/2010/main" val="920583801"/>
              </p:ext>
            </p:extLst>
          </p:nvPr>
        </p:nvGraphicFramePr>
        <p:xfrm>
          <a:off x="900954" y="1801909"/>
          <a:ext cx="7974105" cy="1893310"/>
        </p:xfrm>
        <a:graphic>
          <a:graphicData uri="http://schemas.openxmlformats.org/drawingml/2006/table">
            <a:tbl>
              <a:tblPr firstRow="1" bandRow="1">
                <a:tableStyleId>{5C22544A-7EE6-4342-B048-85BDC9FD1C3A}</a:tableStyleId>
              </a:tblPr>
              <a:tblGrid>
                <a:gridCol w="2658035">
                  <a:extLst>
                    <a:ext uri="{9D8B030D-6E8A-4147-A177-3AD203B41FA5}">
                      <a16:colId xmlns:a16="http://schemas.microsoft.com/office/drawing/2014/main" val="2782920969"/>
                    </a:ext>
                  </a:extLst>
                </a:gridCol>
                <a:gridCol w="2658035">
                  <a:extLst>
                    <a:ext uri="{9D8B030D-6E8A-4147-A177-3AD203B41FA5}">
                      <a16:colId xmlns:a16="http://schemas.microsoft.com/office/drawing/2014/main" val="2026312697"/>
                    </a:ext>
                  </a:extLst>
                </a:gridCol>
                <a:gridCol w="2658035">
                  <a:extLst>
                    <a:ext uri="{9D8B030D-6E8A-4147-A177-3AD203B41FA5}">
                      <a16:colId xmlns:a16="http://schemas.microsoft.com/office/drawing/2014/main" val="1846753276"/>
                    </a:ext>
                  </a:extLst>
                </a:gridCol>
              </a:tblGrid>
              <a:tr h="836303">
                <a:tc>
                  <a:txBody>
                    <a:bodyPr/>
                    <a:lstStyle/>
                    <a:p>
                      <a:r>
                        <a:rPr lang="fr-FR" dirty="0"/>
                        <a:t>Opérateur exponentiel</a:t>
                      </a:r>
                    </a:p>
                  </a:txBody>
                  <a:tcPr/>
                </a:tc>
                <a:tc>
                  <a:txBody>
                    <a:bodyPr/>
                    <a:lstStyle/>
                    <a:p>
                      <a:pPr algn="ctr"/>
                      <a:r>
                        <a:rPr lang="fr-FR" sz="3600" dirty="0"/>
                        <a:t>^</a:t>
                      </a:r>
                      <a:endParaRPr lang="fr-FR" dirty="0"/>
                    </a:p>
                  </a:txBody>
                  <a:tcPr/>
                </a:tc>
                <a:tc>
                  <a:txBody>
                    <a:bodyPr/>
                    <a:lstStyle/>
                    <a:p>
                      <a:r>
                        <a:rPr lang="fr-FR" dirty="0"/>
                        <a:t>Priorité la plus élevée</a:t>
                      </a:r>
                    </a:p>
                  </a:txBody>
                  <a:tcPr/>
                </a:tc>
                <a:extLst>
                  <a:ext uri="{0D108BD9-81ED-4DB2-BD59-A6C34878D82A}">
                    <a16:rowId xmlns:a16="http://schemas.microsoft.com/office/drawing/2014/main" val="3824309695"/>
                  </a:ext>
                </a:extLst>
              </a:tr>
              <a:tr h="494954">
                <a:tc>
                  <a:txBody>
                    <a:bodyPr/>
                    <a:lstStyle/>
                    <a:p>
                      <a:r>
                        <a:rPr lang="fr-FR" dirty="0"/>
                        <a:t>Multiplication / Division</a:t>
                      </a:r>
                    </a:p>
                  </a:txBody>
                  <a:tcPr/>
                </a:tc>
                <a:tc>
                  <a:txBody>
                    <a:bodyPr/>
                    <a:lstStyle/>
                    <a:p>
                      <a:pPr algn="ctr"/>
                      <a:r>
                        <a:rPr lang="fr-FR" sz="3200" b="0" i="0" u="none" strike="noStrike" kern="1200" baseline="0" dirty="0">
                          <a:solidFill>
                            <a:schemeClr val="dk1"/>
                          </a:solidFill>
                          <a:latin typeface="+mn-lt"/>
                          <a:ea typeface="+mn-ea"/>
                          <a:cs typeface="+mn-cs"/>
                        </a:rPr>
                        <a:t>*, /</a:t>
                      </a:r>
                      <a:endParaRPr lang="fr-FR" sz="3200" dirty="0"/>
                    </a:p>
                  </a:txBody>
                  <a:tcPr/>
                </a:tc>
                <a:tc>
                  <a:txBody>
                    <a:bodyPr/>
                    <a:lstStyle/>
                    <a:p>
                      <a:r>
                        <a:rPr lang="fr-FR" dirty="0"/>
                        <a:t>Priorité suivante</a:t>
                      </a:r>
                    </a:p>
                  </a:txBody>
                  <a:tcPr/>
                </a:tc>
                <a:extLst>
                  <a:ext uri="{0D108BD9-81ED-4DB2-BD59-A6C34878D82A}">
                    <a16:rowId xmlns:a16="http://schemas.microsoft.com/office/drawing/2014/main" val="4187684612"/>
                  </a:ext>
                </a:extLst>
              </a:tr>
              <a:tr h="477887">
                <a:tc>
                  <a:txBody>
                    <a:bodyPr/>
                    <a:lstStyle/>
                    <a:p>
                      <a:r>
                        <a:rPr lang="fr-FR" dirty="0"/>
                        <a:t>Addition soustraction</a:t>
                      </a:r>
                    </a:p>
                  </a:txBody>
                  <a:tcPr/>
                </a:tc>
                <a:tc>
                  <a:txBody>
                    <a:bodyPr/>
                    <a:lstStyle/>
                    <a:p>
                      <a:pPr algn="ctr"/>
                      <a:r>
                        <a:rPr lang="fr-FR" sz="2400" b="0" i="0" u="none" strike="noStrike" kern="1200" baseline="0" dirty="0">
                          <a:solidFill>
                            <a:schemeClr val="dk1"/>
                          </a:solidFill>
                          <a:latin typeface="+mn-lt"/>
                          <a:ea typeface="+mn-ea"/>
                          <a:cs typeface="+mn-cs"/>
                        </a:rPr>
                        <a:t>+, -</a:t>
                      </a:r>
                      <a:endParaRPr lang="fr-FR" sz="2400" dirty="0"/>
                    </a:p>
                  </a:txBody>
                  <a:tcPr/>
                </a:tc>
                <a:tc>
                  <a:txBody>
                    <a:bodyPr/>
                    <a:lstStyle/>
                    <a:p>
                      <a:r>
                        <a:rPr lang="fr-FR" dirty="0"/>
                        <a:t>moins priorité</a:t>
                      </a:r>
                    </a:p>
                  </a:txBody>
                  <a:tcPr/>
                </a:tc>
                <a:extLst>
                  <a:ext uri="{0D108BD9-81ED-4DB2-BD59-A6C34878D82A}">
                    <a16:rowId xmlns:a16="http://schemas.microsoft.com/office/drawing/2014/main" val="3109023618"/>
                  </a:ext>
                </a:extLst>
              </a:tr>
            </a:tbl>
          </a:graphicData>
        </a:graphic>
      </p:graphicFrame>
    </p:spTree>
    <p:extLst>
      <p:ext uri="{BB962C8B-B14F-4D97-AF65-F5344CB8AC3E}">
        <p14:creationId xmlns:p14="http://schemas.microsoft.com/office/powerpoint/2010/main" val="33212756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Applications des piles</a:t>
            </a:r>
          </a:p>
        </p:txBody>
      </p:sp>
      <p:sp>
        <p:nvSpPr>
          <p:cNvPr id="6" name="TextShape 2">
            <a:extLst>
              <a:ext uri="{FF2B5EF4-FFF2-40B4-BE49-F238E27FC236}">
                <a16:creationId xmlns:a16="http://schemas.microsoft.com/office/drawing/2014/main" id="{6B7E1029-BDC8-4F52-ABAB-AFAE440D47FC}"/>
              </a:ext>
            </a:extLst>
          </p:cNvPr>
          <p:cNvSpPr txBox="1"/>
          <p:nvPr/>
        </p:nvSpPr>
        <p:spPr>
          <a:xfrm>
            <a:off x="423318" y="345179"/>
            <a:ext cx="9071640" cy="6095966"/>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P=A + ( B / C - ( D * E ^ F ) + G ) * H</a:t>
            </a:r>
          </a:p>
          <a:p>
            <a:pPr marL="432000" indent="-324000">
              <a:spcBef>
                <a:spcPts val="938"/>
              </a:spcBef>
              <a:buSzPct val="100000"/>
              <a:buBlip>
                <a:blip r:embed="rId3"/>
              </a:buBlip>
            </a:pPr>
            <a:endParaRPr lang="fr-FR" sz="2670" b="1" spc="-1" dirty="0">
              <a:solidFill>
                <a:srgbClr val="000000"/>
              </a:solidFill>
            </a:endParaRPr>
          </a:p>
          <a:p>
            <a:pPr marL="432000" indent="-324000">
              <a:spcBef>
                <a:spcPts val="938"/>
              </a:spcBef>
              <a:buSzPct val="100000"/>
              <a:buBlip>
                <a:blip r:embed="rId3"/>
              </a:buBlip>
            </a:pPr>
            <a:endParaRPr lang="fr-FR" sz="2670" b="1" spc="-1" dirty="0">
              <a:solidFill>
                <a:srgbClr val="000000"/>
              </a:solidFill>
            </a:endParaRPr>
          </a:p>
          <a:p>
            <a:pPr marL="432000" indent="-324000">
              <a:spcBef>
                <a:spcPts val="938"/>
              </a:spcBef>
              <a:buSzPct val="100000"/>
              <a:buBlip>
                <a:blip r:embed="rId3"/>
              </a:buBlip>
            </a:pPr>
            <a:endParaRPr lang="fr-FR" sz="2670" b="1" spc="-1" dirty="0">
              <a:solidFill>
                <a:srgbClr val="000000"/>
              </a:solidFill>
            </a:endParaRPr>
          </a:p>
          <a:p>
            <a:pPr marL="108000">
              <a:spcBef>
                <a:spcPts val="938"/>
              </a:spcBef>
              <a:buSzPct val="100000"/>
            </a:pPr>
            <a:endParaRPr lang="fr-FR" sz="2670" b="1" spc="-1" dirty="0">
              <a:solidFill>
                <a:srgbClr val="000000"/>
              </a:solidFill>
            </a:endParaRPr>
          </a:p>
          <a:p>
            <a:pPr marL="432000" indent="-324000">
              <a:spcBef>
                <a:spcPts val="938"/>
              </a:spcBef>
              <a:buSzPct val="100000"/>
              <a:buBlip>
                <a:blip r:embed="rId3"/>
              </a:buBlip>
            </a:pPr>
            <a:endParaRPr lang="fr-FR" sz="2670" b="1" spc="-1" dirty="0">
              <a:solidFill>
                <a:srgbClr val="000000"/>
              </a:solidFill>
            </a:endParaRPr>
          </a:p>
          <a:p>
            <a:pPr marL="108000">
              <a:spcBef>
                <a:spcPts val="938"/>
              </a:spcBef>
              <a:buSzPct val="100000"/>
            </a:pPr>
            <a:endParaRPr lang="fr-FR" sz="2670" b="1" spc="-1" dirty="0">
              <a:solidFill>
                <a:srgbClr val="000000"/>
              </a:solidFill>
            </a:endParaRPr>
          </a:p>
        </p:txBody>
      </p:sp>
      <p:graphicFrame>
        <p:nvGraphicFramePr>
          <p:cNvPr id="4" name="Tableau 3">
            <a:extLst>
              <a:ext uri="{FF2B5EF4-FFF2-40B4-BE49-F238E27FC236}">
                <a16:creationId xmlns:a16="http://schemas.microsoft.com/office/drawing/2014/main" id="{1B96E8A1-6BBE-4D8F-AD9A-8FF2A373E799}"/>
              </a:ext>
            </a:extLst>
          </p:cNvPr>
          <p:cNvGraphicFramePr>
            <a:graphicFrameLocks noGrp="1"/>
          </p:cNvGraphicFramePr>
          <p:nvPr>
            <p:extLst>
              <p:ext uri="{D42A27DB-BD31-4B8C-83A1-F6EECF244321}">
                <p14:modId xmlns:p14="http://schemas.microsoft.com/office/powerpoint/2010/main" val="2032425092"/>
              </p:ext>
            </p:extLst>
          </p:nvPr>
        </p:nvGraphicFramePr>
        <p:xfrm>
          <a:off x="860613" y="806832"/>
          <a:ext cx="7974105" cy="6603051"/>
        </p:xfrm>
        <a:graphic>
          <a:graphicData uri="http://schemas.openxmlformats.org/drawingml/2006/table">
            <a:tbl>
              <a:tblPr firstRow="1" bandRow="1">
                <a:tableStyleId>{5C22544A-7EE6-4342-B048-85BDC9FD1C3A}</a:tableStyleId>
              </a:tblPr>
              <a:tblGrid>
                <a:gridCol w="1627093">
                  <a:extLst>
                    <a:ext uri="{9D8B030D-6E8A-4147-A177-3AD203B41FA5}">
                      <a16:colId xmlns:a16="http://schemas.microsoft.com/office/drawing/2014/main" val="2782920969"/>
                    </a:ext>
                  </a:extLst>
                </a:gridCol>
                <a:gridCol w="2622177">
                  <a:extLst>
                    <a:ext uri="{9D8B030D-6E8A-4147-A177-3AD203B41FA5}">
                      <a16:colId xmlns:a16="http://schemas.microsoft.com/office/drawing/2014/main" val="2026312697"/>
                    </a:ext>
                  </a:extLst>
                </a:gridCol>
                <a:gridCol w="3724835">
                  <a:extLst>
                    <a:ext uri="{9D8B030D-6E8A-4147-A177-3AD203B41FA5}">
                      <a16:colId xmlns:a16="http://schemas.microsoft.com/office/drawing/2014/main" val="1846753276"/>
                    </a:ext>
                  </a:extLst>
                </a:gridCol>
              </a:tblGrid>
              <a:tr h="346962">
                <a:tc>
                  <a:txBody>
                    <a:bodyPr/>
                    <a:lstStyle/>
                    <a:p>
                      <a:r>
                        <a:rPr lang="fr-FR" dirty="0"/>
                        <a:t>Symbole lu</a:t>
                      </a:r>
                    </a:p>
                  </a:txBody>
                  <a:tcPr/>
                </a:tc>
                <a:tc>
                  <a:txBody>
                    <a:bodyPr/>
                    <a:lstStyle/>
                    <a:p>
                      <a:pPr algn="ctr"/>
                      <a:r>
                        <a:rPr lang="fr-FR" sz="1800" dirty="0"/>
                        <a:t>pile</a:t>
                      </a:r>
                    </a:p>
                  </a:txBody>
                  <a:tcPr/>
                </a:tc>
                <a:tc>
                  <a:txBody>
                    <a:bodyPr/>
                    <a:lstStyle/>
                    <a:p>
                      <a:r>
                        <a:rPr lang="fr-FR" dirty="0" err="1"/>
                        <a:t>Postfix</a:t>
                      </a:r>
                      <a:r>
                        <a:rPr lang="fr-FR" dirty="0"/>
                        <a:t> expression (output)</a:t>
                      </a:r>
                    </a:p>
                  </a:txBody>
                  <a:tcPr/>
                </a:tc>
                <a:extLst>
                  <a:ext uri="{0D108BD9-81ED-4DB2-BD59-A6C34878D82A}">
                    <a16:rowId xmlns:a16="http://schemas.microsoft.com/office/drawing/2014/main" val="3824309695"/>
                  </a:ext>
                </a:extLst>
              </a:tr>
              <a:tr h="373967">
                <a:tc>
                  <a:txBody>
                    <a:bodyPr/>
                    <a:lstStyle/>
                    <a:p>
                      <a:r>
                        <a:rPr lang="fr-FR" sz="1200" dirty="0"/>
                        <a:t>A</a:t>
                      </a:r>
                    </a:p>
                  </a:txBody>
                  <a:tcPr/>
                </a:tc>
                <a:tc>
                  <a:txBody>
                    <a:bodyPr/>
                    <a:lstStyle/>
                    <a:p>
                      <a:pPr algn="l"/>
                      <a:endParaRPr lang="fr-FR" sz="1200" dirty="0"/>
                    </a:p>
                  </a:txBody>
                  <a:tcPr/>
                </a:tc>
                <a:tc>
                  <a:txBody>
                    <a:bodyPr/>
                    <a:lstStyle/>
                    <a:p>
                      <a:r>
                        <a:rPr lang="fr-FR" sz="1200" dirty="0"/>
                        <a:t>A</a:t>
                      </a:r>
                    </a:p>
                  </a:txBody>
                  <a:tcPr/>
                </a:tc>
                <a:extLst>
                  <a:ext uri="{0D108BD9-81ED-4DB2-BD59-A6C34878D82A}">
                    <a16:rowId xmlns:a16="http://schemas.microsoft.com/office/drawing/2014/main" val="4187684612"/>
                  </a:ext>
                </a:extLst>
              </a:tr>
              <a:tr h="308596">
                <a:tc>
                  <a:txBody>
                    <a:bodyPr/>
                    <a:lstStyle/>
                    <a:p>
                      <a:r>
                        <a:rPr lang="fr-FR" sz="1200" dirty="0"/>
                        <a:t>+</a:t>
                      </a:r>
                    </a:p>
                  </a:txBody>
                  <a:tcPr/>
                </a:tc>
                <a:tc>
                  <a:txBody>
                    <a:bodyPr/>
                    <a:lstStyle/>
                    <a:p>
                      <a:pPr algn="l"/>
                      <a:r>
                        <a:rPr lang="fr-FR" sz="1200" b="0" i="0" u="none" strike="noStrike" kern="1200" baseline="0" dirty="0">
                          <a:solidFill>
                            <a:schemeClr val="dk1"/>
                          </a:solidFill>
                          <a:latin typeface="+mn-lt"/>
                          <a:ea typeface="+mn-ea"/>
                          <a:cs typeface="+mn-cs"/>
                        </a:rPr>
                        <a:t>+</a:t>
                      </a:r>
                      <a:endParaRPr lang="fr-FR" sz="1200" dirty="0"/>
                    </a:p>
                  </a:txBody>
                  <a:tcPr/>
                </a:tc>
                <a:tc>
                  <a:txBody>
                    <a:bodyPr/>
                    <a:lstStyle/>
                    <a:p>
                      <a:r>
                        <a:rPr lang="fr-FR" sz="1200" dirty="0"/>
                        <a:t>A</a:t>
                      </a:r>
                    </a:p>
                  </a:txBody>
                  <a:tcPr/>
                </a:tc>
                <a:extLst>
                  <a:ext uri="{0D108BD9-81ED-4DB2-BD59-A6C34878D82A}">
                    <a16:rowId xmlns:a16="http://schemas.microsoft.com/office/drawing/2014/main" val="3109023618"/>
                  </a:ext>
                </a:extLst>
              </a:tr>
              <a:tr h="308596">
                <a:tc>
                  <a:txBody>
                    <a:bodyPr/>
                    <a:lstStyle/>
                    <a:p>
                      <a:r>
                        <a:rPr lang="fr-FR" sz="1200" dirty="0"/>
                        <a:t>(</a:t>
                      </a:r>
                    </a:p>
                  </a:txBody>
                  <a:tcPr/>
                </a:tc>
                <a:tc>
                  <a:txBody>
                    <a:bodyPr/>
                    <a:lstStyle/>
                    <a:p>
                      <a:pPr algn="l"/>
                      <a:r>
                        <a:rPr lang="fr-FR" sz="1200" dirty="0"/>
                        <a:t>+ (</a:t>
                      </a:r>
                    </a:p>
                  </a:txBody>
                  <a:tcPr/>
                </a:tc>
                <a:tc>
                  <a:txBody>
                    <a:bodyPr/>
                    <a:lstStyle/>
                    <a:p>
                      <a:r>
                        <a:rPr lang="fr-FR" sz="1200" dirty="0"/>
                        <a:t>A</a:t>
                      </a:r>
                    </a:p>
                  </a:txBody>
                  <a:tcPr/>
                </a:tc>
                <a:extLst>
                  <a:ext uri="{0D108BD9-81ED-4DB2-BD59-A6C34878D82A}">
                    <a16:rowId xmlns:a16="http://schemas.microsoft.com/office/drawing/2014/main" val="1389128565"/>
                  </a:ext>
                </a:extLst>
              </a:tr>
              <a:tr h="308596">
                <a:tc>
                  <a:txBody>
                    <a:bodyPr/>
                    <a:lstStyle/>
                    <a:p>
                      <a:r>
                        <a:rPr lang="fr-FR" sz="1200" dirty="0"/>
                        <a:t>B</a:t>
                      </a:r>
                    </a:p>
                  </a:txBody>
                  <a:tcPr/>
                </a:tc>
                <a:tc>
                  <a:txBody>
                    <a:bodyPr/>
                    <a:lstStyle/>
                    <a:p>
                      <a:pPr algn="l"/>
                      <a:r>
                        <a:rPr lang="fr-FR" sz="1200" dirty="0"/>
                        <a:t>+ (</a:t>
                      </a:r>
                    </a:p>
                  </a:txBody>
                  <a:tcPr/>
                </a:tc>
                <a:tc>
                  <a:txBody>
                    <a:bodyPr/>
                    <a:lstStyle/>
                    <a:p>
                      <a:r>
                        <a:rPr lang="fr-FR" sz="1200" dirty="0"/>
                        <a:t>A B</a:t>
                      </a:r>
                    </a:p>
                  </a:txBody>
                  <a:tcPr/>
                </a:tc>
                <a:extLst>
                  <a:ext uri="{0D108BD9-81ED-4DB2-BD59-A6C34878D82A}">
                    <a16:rowId xmlns:a16="http://schemas.microsoft.com/office/drawing/2014/main" val="3287701818"/>
                  </a:ext>
                </a:extLst>
              </a:tr>
              <a:tr h="308596">
                <a:tc>
                  <a:txBody>
                    <a:bodyPr/>
                    <a:lstStyle/>
                    <a:p>
                      <a:r>
                        <a:rPr lang="fr-FR" sz="1200" dirty="0"/>
                        <a:t>/</a:t>
                      </a:r>
                    </a:p>
                  </a:txBody>
                  <a:tcPr/>
                </a:tc>
                <a:tc>
                  <a:txBody>
                    <a:bodyPr/>
                    <a:lstStyle/>
                    <a:p>
                      <a:pPr algn="l"/>
                      <a:r>
                        <a:rPr lang="fr-FR" sz="1200" dirty="0"/>
                        <a:t>+ ( /</a:t>
                      </a:r>
                    </a:p>
                  </a:txBody>
                  <a:tcPr/>
                </a:tc>
                <a:tc>
                  <a:txBody>
                    <a:bodyPr/>
                    <a:lstStyle/>
                    <a:p>
                      <a:r>
                        <a:rPr lang="fr-FR" sz="1200" dirty="0"/>
                        <a:t>A B</a:t>
                      </a:r>
                    </a:p>
                  </a:txBody>
                  <a:tcPr/>
                </a:tc>
                <a:extLst>
                  <a:ext uri="{0D108BD9-81ED-4DB2-BD59-A6C34878D82A}">
                    <a16:rowId xmlns:a16="http://schemas.microsoft.com/office/drawing/2014/main" val="2238374352"/>
                  </a:ext>
                </a:extLst>
              </a:tr>
              <a:tr h="308596">
                <a:tc>
                  <a:txBody>
                    <a:bodyPr/>
                    <a:lstStyle/>
                    <a:p>
                      <a:r>
                        <a:rPr lang="fr-FR" sz="1200" dirty="0"/>
                        <a:t>C</a:t>
                      </a:r>
                    </a:p>
                  </a:txBody>
                  <a:tcPr/>
                </a:tc>
                <a:tc>
                  <a:txBody>
                    <a:bodyPr/>
                    <a:lstStyle/>
                    <a:p>
                      <a:pPr algn="l"/>
                      <a:r>
                        <a:rPr lang="fr-FR" sz="1200" dirty="0"/>
                        <a:t>+ ( /</a:t>
                      </a:r>
                    </a:p>
                  </a:txBody>
                  <a:tcPr/>
                </a:tc>
                <a:tc>
                  <a:txBody>
                    <a:bodyPr/>
                    <a:lstStyle/>
                    <a:p>
                      <a:r>
                        <a:rPr lang="fr-FR" sz="1200" dirty="0"/>
                        <a:t>A B C</a:t>
                      </a:r>
                    </a:p>
                  </a:txBody>
                  <a:tcPr/>
                </a:tc>
                <a:extLst>
                  <a:ext uri="{0D108BD9-81ED-4DB2-BD59-A6C34878D82A}">
                    <a16:rowId xmlns:a16="http://schemas.microsoft.com/office/drawing/2014/main" val="2909535076"/>
                  </a:ext>
                </a:extLst>
              </a:tr>
              <a:tr h="308596">
                <a:tc>
                  <a:txBody>
                    <a:bodyPr/>
                    <a:lstStyle/>
                    <a:p>
                      <a:r>
                        <a:rPr lang="fr-FR" sz="1200" dirty="0"/>
                        <a:t>-</a:t>
                      </a:r>
                    </a:p>
                  </a:txBody>
                  <a:tcPr/>
                </a:tc>
                <a:tc>
                  <a:txBody>
                    <a:bodyPr/>
                    <a:lstStyle/>
                    <a:p>
                      <a:pPr algn="l"/>
                      <a:r>
                        <a:rPr lang="fr-FR" sz="1200" dirty="0"/>
                        <a:t>+ ( -</a:t>
                      </a:r>
                    </a:p>
                  </a:txBody>
                  <a:tcPr/>
                </a:tc>
                <a:tc>
                  <a:txBody>
                    <a:bodyPr/>
                    <a:lstStyle/>
                    <a:p>
                      <a:r>
                        <a:rPr lang="fr-FR" sz="1200" dirty="0"/>
                        <a:t>A B C /</a:t>
                      </a:r>
                    </a:p>
                  </a:txBody>
                  <a:tcPr/>
                </a:tc>
                <a:extLst>
                  <a:ext uri="{0D108BD9-81ED-4DB2-BD59-A6C34878D82A}">
                    <a16:rowId xmlns:a16="http://schemas.microsoft.com/office/drawing/2014/main" val="3048105803"/>
                  </a:ext>
                </a:extLst>
              </a:tr>
              <a:tr h="308596">
                <a:tc>
                  <a:txBody>
                    <a:bodyPr/>
                    <a:lstStyle/>
                    <a:p>
                      <a:r>
                        <a:rPr lang="fr-FR" sz="1200" dirty="0"/>
                        <a:t>(</a:t>
                      </a:r>
                    </a:p>
                  </a:txBody>
                  <a:tcPr/>
                </a:tc>
                <a:tc>
                  <a:txBody>
                    <a:bodyPr/>
                    <a:lstStyle/>
                    <a:p>
                      <a:pPr algn="l"/>
                      <a:r>
                        <a:rPr lang="fr-FR" sz="1200" dirty="0"/>
                        <a:t>+ ( - (</a:t>
                      </a:r>
                    </a:p>
                  </a:txBody>
                  <a:tcPr/>
                </a:tc>
                <a:tc>
                  <a:txBody>
                    <a:bodyPr/>
                    <a:lstStyle/>
                    <a:p>
                      <a:r>
                        <a:rPr lang="fr-FR" sz="1200" dirty="0"/>
                        <a:t>A B C /</a:t>
                      </a:r>
                    </a:p>
                  </a:txBody>
                  <a:tcPr/>
                </a:tc>
                <a:extLst>
                  <a:ext uri="{0D108BD9-81ED-4DB2-BD59-A6C34878D82A}">
                    <a16:rowId xmlns:a16="http://schemas.microsoft.com/office/drawing/2014/main" val="2083267478"/>
                  </a:ext>
                </a:extLst>
              </a:tr>
              <a:tr h="308596">
                <a:tc>
                  <a:txBody>
                    <a:bodyPr/>
                    <a:lstStyle/>
                    <a:p>
                      <a:r>
                        <a:rPr lang="fr-FR" sz="1200" dirty="0"/>
                        <a:t>D</a:t>
                      </a:r>
                    </a:p>
                  </a:txBody>
                  <a:tcPr/>
                </a:tc>
                <a:tc>
                  <a:txBody>
                    <a:bodyPr/>
                    <a:lstStyle/>
                    <a:p>
                      <a:pPr algn="l"/>
                      <a:r>
                        <a:rPr lang="fr-FR" sz="1200" dirty="0"/>
                        <a:t>+ ( - (</a:t>
                      </a:r>
                    </a:p>
                  </a:txBody>
                  <a:tcPr/>
                </a:tc>
                <a:tc>
                  <a:txBody>
                    <a:bodyPr/>
                    <a:lstStyle/>
                    <a:p>
                      <a:r>
                        <a:rPr lang="fr-FR" sz="1200" dirty="0"/>
                        <a:t>A B C / D</a:t>
                      </a:r>
                    </a:p>
                  </a:txBody>
                  <a:tcPr/>
                </a:tc>
                <a:extLst>
                  <a:ext uri="{0D108BD9-81ED-4DB2-BD59-A6C34878D82A}">
                    <a16:rowId xmlns:a16="http://schemas.microsoft.com/office/drawing/2014/main" val="3254306634"/>
                  </a:ext>
                </a:extLst>
              </a:tr>
              <a:tr h="308596">
                <a:tc>
                  <a:txBody>
                    <a:bodyPr/>
                    <a:lstStyle/>
                    <a:p>
                      <a:r>
                        <a:rPr lang="fr-FR" sz="1200" dirty="0"/>
                        <a:t>*</a:t>
                      </a:r>
                    </a:p>
                  </a:txBody>
                  <a:tcPr/>
                </a:tc>
                <a:tc>
                  <a:txBody>
                    <a:bodyPr/>
                    <a:lstStyle/>
                    <a:p>
                      <a:pPr algn="l"/>
                      <a:r>
                        <a:rPr lang="fr-FR" sz="1200" dirty="0"/>
                        <a:t>+ ( - ( *</a:t>
                      </a:r>
                    </a:p>
                  </a:txBody>
                  <a:tcPr/>
                </a:tc>
                <a:tc>
                  <a:txBody>
                    <a:bodyPr/>
                    <a:lstStyle/>
                    <a:p>
                      <a:r>
                        <a:rPr lang="fr-FR" sz="1200" dirty="0"/>
                        <a:t>A B C / D</a:t>
                      </a:r>
                    </a:p>
                  </a:txBody>
                  <a:tcPr/>
                </a:tc>
                <a:extLst>
                  <a:ext uri="{0D108BD9-81ED-4DB2-BD59-A6C34878D82A}">
                    <a16:rowId xmlns:a16="http://schemas.microsoft.com/office/drawing/2014/main" val="1488563710"/>
                  </a:ext>
                </a:extLst>
              </a:tr>
              <a:tr h="308596">
                <a:tc>
                  <a:txBody>
                    <a:bodyPr/>
                    <a:lstStyle/>
                    <a:p>
                      <a:r>
                        <a:rPr lang="fr-FR" sz="1200" dirty="0"/>
                        <a:t>E</a:t>
                      </a:r>
                    </a:p>
                  </a:txBody>
                  <a:tcPr/>
                </a:tc>
                <a:tc>
                  <a:txBody>
                    <a:bodyPr/>
                    <a:lstStyle/>
                    <a:p>
                      <a:pPr algn="l"/>
                      <a:r>
                        <a:rPr lang="fr-FR" sz="1200" dirty="0"/>
                        <a:t>+ ( - ( *</a:t>
                      </a:r>
                    </a:p>
                  </a:txBody>
                  <a:tcPr/>
                </a:tc>
                <a:tc>
                  <a:txBody>
                    <a:bodyPr/>
                    <a:lstStyle/>
                    <a:p>
                      <a:r>
                        <a:rPr lang="fr-FR" sz="1200" dirty="0"/>
                        <a:t>A B C / D E</a:t>
                      </a:r>
                    </a:p>
                  </a:txBody>
                  <a:tcPr/>
                </a:tc>
                <a:extLst>
                  <a:ext uri="{0D108BD9-81ED-4DB2-BD59-A6C34878D82A}">
                    <a16:rowId xmlns:a16="http://schemas.microsoft.com/office/drawing/2014/main" val="1853191223"/>
                  </a:ext>
                </a:extLst>
              </a:tr>
              <a:tr h="308596">
                <a:tc>
                  <a:txBody>
                    <a:bodyPr/>
                    <a:lstStyle/>
                    <a:p>
                      <a:r>
                        <a:rPr lang="fr-FR" sz="1200" dirty="0"/>
                        <a:t>^</a:t>
                      </a:r>
                    </a:p>
                  </a:txBody>
                  <a:tcPr/>
                </a:tc>
                <a:tc>
                  <a:txBody>
                    <a:bodyPr/>
                    <a:lstStyle/>
                    <a:p>
                      <a:pPr algn="l"/>
                      <a:r>
                        <a:rPr lang="fr-FR" sz="1200" dirty="0"/>
                        <a:t>+ ( - ( * ^</a:t>
                      </a:r>
                    </a:p>
                  </a:txBody>
                  <a:tcPr/>
                </a:tc>
                <a:tc>
                  <a:txBody>
                    <a:bodyPr/>
                    <a:lstStyle/>
                    <a:p>
                      <a:r>
                        <a:rPr lang="fr-FR" sz="1200" dirty="0"/>
                        <a:t>A B C / D E</a:t>
                      </a:r>
                    </a:p>
                  </a:txBody>
                  <a:tcPr/>
                </a:tc>
                <a:extLst>
                  <a:ext uri="{0D108BD9-81ED-4DB2-BD59-A6C34878D82A}">
                    <a16:rowId xmlns:a16="http://schemas.microsoft.com/office/drawing/2014/main" val="1180226947"/>
                  </a:ext>
                </a:extLst>
              </a:tr>
              <a:tr h="308596">
                <a:tc>
                  <a:txBody>
                    <a:bodyPr/>
                    <a:lstStyle/>
                    <a:p>
                      <a:r>
                        <a:rPr lang="fr-FR" sz="1200" dirty="0"/>
                        <a:t>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 ( - ( *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A B C / D E F</a:t>
                      </a:r>
                    </a:p>
                  </a:txBody>
                  <a:tcPr/>
                </a:tc>
                <a:extLst>
                  <a:ext uri="{0D108BD9-81ED-4DB2-BD59-A6C34878D82A}">
                    <a16:rowId xmlns:a16="http://schemas.microsoft.com/office/drawing/2014/main" val="2467968048"/>
                  </a:ext>
                </a:extLst>
              </a:tr>
              <a:tr h="308596">
                <a:tc>
                  <a:txBody>
                    <a:bodyPr/>
                    <a:lstStyle/>
                    <a:p>
                      <a:r>
                        <a:rPr lang="fr-FR" sz="12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 ( -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A B C / D E F ^ *</a:t>
                      </a:r>
                    </a:p>
                  </a:txBody>
                  <a:tcPr/>
                </a:tc>
                <a:extLst>
                  <a:ext uri="{0D108BD9-81ED-4DB2-BD59-A6C34878D82A}">
                    <a16:rowId xmlns:a16="http://schemas.microsoft.com/office/drawing/2014/main" val="1883152113"/>
                  </a:ext>
                </a:extLst>
              </a:tr>
              <a:tr h="308596">
                <a:tc>
                  <a:txBody>
                    <a:bodyPr/>
                    <a:lstStyle/>
                    <a:p>
                      <a:r>
                        <a:rPr lang="fr-FR" sz="12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 (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A B C / D E F ^ * -</a:t>
                      </a:r>
                    </a:p>
                  </a:txBody>
                  <a:tcPr/>
                </a:tc>
                <a:extLst>
                  <a:ext uri="{0D108BD9-81ED-4DB2-BD59-A6C34878D82A}">
                    <a16:rowId xmlns:a16="http://schemas.microsoft.com/office/drawing/2014/main" val="3154794733"/>
                  </a:ext>
                </a:extLst>
              </a:tr>
              <a:tr h="308596">
                <a:tc>
                  <a:txBody>
                    <a:bodyPr/>
                    <a:lstStyle/>
                    <a:p>
                      <a:r>
                        <a:rPr lang="fr-FR" sz="1200" dirty="0"/>
                        <a:t>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 (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A B C / D E F ^ * - G</a:t>
                      </a:r>
                    </a:p>
                  </a:txBody>
                  <a:tcPr/>
                </a:tc>
                <a:extLst>
                  <a:ext uri="{0D108BD9-81ED-4DB2-BD59-A6C34878D82A}">
                    <a16:rowId xmlns:a16="http://schemas.microsoft.com/office/drawing/2014/main" val="3385243345"/>
                  </a:ext>
                </a:extLst>
              </a:tr>
              <a:tr h="308596">
                <a:tc>
                  <a:txBody>
                    <a:bodyPr/>
                    <a:lstStyle/>
                    <a:p>
                      <a:r>
                        <a:rPr lang="fr-FR" sz="12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A B C / D E F ^ * - G +</a:t>
                      </a:r>
                    </a:p>
                  </a:txBody>
                  <a:tcPr/>
                </a:tc>
                <a:extLst>
                  <a:ext uri="{0D108BD9-81ED-4DB2-BD59-A6C34878D82A}">
                    <a16:rowId xmlns:a16="http://schemas.microsoft.com/office/drawing/2014/main" val="4118282723"/>
                  </a:ext>
                </a:extLst>
              </a:tr>
              <a:tr h="308596">
                <a:tc>
                  <a:txBody>
                    <a:bodyPr/>
                    <a:lstStyle/>
                    <a:p>
                      <a:r>
                        <a:rPr lang="fr-FR" sz="12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A B C / D E F ^ * - G +</a:t>
                      </a:r>
                    </a:p>
                  </a:txBody>
                  <a:tcPr/>
                </a:tc>
                <a:extLst>
                  <a:ext uri="{0D108BD9-81ED-4DB2-BD59-A6C34878D82A}">
                    <a16:rowId xmlns:a16="http://schemas.microsoft.com/office/drawing/2014/main" val="2003993394"/>
                  </a:ext>
                </a:extLst>
              </a:tr>
              <a:tr h="308596">
                <a:tc>
                  <a:txBody>
                    <a:bodyPr/>
                    <a:lstStyle/>
                    <a:p>
                      <a:r>
                        <a:rPr lang="fr-FR" sz="1200" dirty="0"/>
                        <a: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A B C / D E F ^ * - G + H</a:t>
                      </a:r>
                    </a:p>
                  </a:txBody>
                  <a:tcPr/>
                </a:tc>
                <a:extLst>
                  <a:ext uri="{0D108BD9-81ED-4DB2-BD59-A6C34878D82A}">
                    <a16:rowId xmlns:a16="http://schemas.microsoft.com/office/drawing/2014/main" val="1820629309"/>
                  </a:ext>
                </a:extLst>
              </a:tr>
              <a:tr h="308596">
                <a:tc>
                  <a:txBody>
                    <a:bodyPr/>
                    <a:lstStyle/>
                    <a:p>
                      <a:r>
                        <a:rPr lang="fr-FR" sz="1200" dirty="0"/>
                        <a:t>Vider la pile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A B C / D E F ^ * - G + H * +</a:t>
                      </a:r>
                    </a:p>
                  </a:txBody>
                  <a:tcPr/>
                </a:tc>
                <a:extLst>
                  <a:ext uri="{0D108BD9-81ED-4DB2-BD59-A6C34878D82A}">
                    <a16:rowId xmlns:a16="http://schemas.microsoft.com/office/drawing/2014/main" val="680547065"/>
                  </a:ext>
                </a:extLst>
              </a:tr>
            </a:tbl>
          </a:graphicData>
        </a:graphic>
      </p:graphicFrame>
    </p:spTree>
    <p:extLst>
      <p:ext uri="{BB962C8B-B14F-4D97-AF65-F5344CB8AC3E}">
        <p14:creationId xmlns:p14="http://schemas.microsoft.com/office/powerpoint/2010/main" val="147777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Introduction</a:t>
            </a:r>
          </a:p>
        </p:txBody>
      </p:sp>
      <p:sp>
        <p:nvSpPr>
          <p:cNvPr id="193" name="TextShape 2"/>
          <p:cNvSpPr txBox="1"/>
          <p:nvPr/>
        </p:nvSpPr>
        <p:spPr>
          <a:xfrm>
            <a:off x="503999" y="1152000"/>
            <a:ext cx="9033701" cy="33565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QU’EST-CE QU’UNE PILE ?</a:t>
            </a:r>
          </a:p>
          <a:p>
            <a:pPr marL="889200" lvl="1" indent="-324000">
              <a:spcBef>
                <a:spcPts val="938"/>
              </a:spcBef>
              <a:buSzPct val="100000"/>
              <a:buBlip>
                <a:blip r:embed="rId3"/>
              </a:buBlip>
            </a:pPr>
            <a:r>
              <a:rPr lang="fr-FR" sz="2670" spc="-1" dirty="0">
                <a:solidFill>
                  <a:srgbClr val="000000"/>
                </a:solidFill>
              </a:rPr>
              <a:t>Une pile est une structure de données dans laquelle on peut ajouter et supprimer des éléments suivant la règle du dernier arrivé premier sorti </a:t>
            </a:r>
          </a:p>
          <a:p>
            <a:pPr marL="1346400" lvl="2" indent="-324000">
              <a:spcBef>
                <a:spcPts val="938"/>
              </a:spcBef>
              <a:buSzPct val="100000"/>
              <a:buBlip>
                <a:blip r:embed="rId3"/>
              </a:buBlip>
            </a:pPr>
            <a:r>
              <a:rPr lang="fr-FR" sz="2670" spc="-1" dirty="0">
                <a:solidFill>
                  <a:srgbClr val="000000"/>
                </a:solidFill>
              </a:rPr>
              <a:t>ou encore LIFO (Last In First Out).</a:t>
            </a:r>
          </a:p>
        </p:txBody>
      </p:sp>
      <p:pic>
        <p:nvPicPr>
          <p:cNvPr id="1026" name="Picture 2" descr="https://www.est-usmba.ac.ma/ALGORITHME/res/pile_assiette.png">
            <a:extLst>
              <a:ext uri="{FF2B5EF4-FFF2-40B4-BE49-F238E27FC236}">
                <a16:creationId xmlns:a16="http://schemas.microsoft.com/office/drawing/2014/main" id="{23634646-0C51-4BE0-9A88-A604006EF58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58837" y="3378201"/>
            <a:ext cx="8103249" cy="402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1727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CA965146-A9FC-474D-A57E-BD78C91059A5}"/>
              </a:ext>
            </a:extLst>
          </p:cNvPr>
          <p:cNvSpPr txBox="1"/>
          <p:nvPr/>
        </p:nvSpPr>
        <p:spPr>
          <a:xfrm>
            <a:off x="0" y="0"/>
            <a:ext cx="7733653" cy="763285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400" dirty="0" err="1">
                <a:solidFill>
                  <a:srgbClr val="8000FF"/>
                </a:solidFill>
                <a:highlight>
                  <a:srgbClr val="FFFFFF"/>
                </a:highlight>
              </a:rPr>
              <a:t>void</a:t>
            </a:r>
            <a:r>
              <a:rPr lang="fr-FR" sz="1400" dirty="0">
                <a:solidFill>
                  <a:srgbClr val="000000"/>
                </a:solidFill>
                <a:highlight>
                  <a:srgbClr val="FFFFFF"/>
                </a:highlight>
              </a:rPr>
              <a:t> infix2Postfix</a:t>
            </a:r>
            <a:r>
              <a:rPr lang="fr-FR" sz="1400" b="1" dirty="0">
                <a:solidFill>
                  <a:srgbClr val="000080"/>
                </a:solidFill>
                <a:highlight>
                  <a:srgbClr val="FFFFFF"/>
                </a:highlight>
              </a:rPr>
              <a:t>(</a:t>
            </a:r>
            <a:r>
              <a:rPr lang="fr-FR" sz="1400" dirty="0">
                <a:solidFill>
                  <a:srgbClr val="8000FF"/>
                </a:solidFill>
                <a:highlight>
                  <a:srgbClr val="FFFFFF"/>
                </a:highlight>
              </a:rPr>
              <a:t>char</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err="1">
                <a:solidFill>
                  <a:srgbClr val="000000"/>
                </a:solidFill>
                <a:highlight>
                  <a:srgbClr val="FFFFFF"/>
                </a:highlight>
              </a:rPr>
              <a:t>expn</a:t>
            </a:r>
            <a:r>
              <a:rPr lang="fr-FR" sz="1400" b="1" dirty="0" err="1">
                <a:solidFill>
                  <a:srgbClr val="000080"/>
                </a:solidFill>
                <a:highlight>
                  <a:srgbClr val="FFFFFF"/>
                </a:highlight>
              </a:rPr>
              <a:t>,</a:t>
            </a:r>
            <a:r>
              <a:rPr lang="fr-FR" sz="1400" dirty="0" err="1">
                <a:solidFill>
                  <a:srgbClr val="8000FF"/>
                </a:solidFill>
                <a:highlight>
                  <a:srgbClr val="FFFFFF"/>
                </a:highlight>
              </a:rPr>
              <a:t>char</a:t>
            </a:r>
            <a:r>
              <a:rPr lang="fr-FR" sz="1400" b="1" dirty="0">
                <a:solidFill>
                  <a:srgbClr val="000080"/>
                </a:solidFill>
                <a:highlight>
                  <a:srgbClr val="FFFFFF"/>
                </a:highlight>
              </a:rPr>
              <a:t>*</a:t>
            </a:r>
            <a:r>
              <a:rPr lang="fr-FR" sz="1400" dirty="0">
                <a:solidFill>
                  <a:srgbClr val="000000"/>
                </a:solidFill>
                <a:highlight>
                  <a:srgbClr val="FFFFFF"/>
                </a:highlight>
              </a:rPr>
              <a:t> output</a:t>
            </a:r>
            <a:r>
              <a:rPr lang="fr-FR" sz="1400" b="1" dirty="0">
                <a:solidFill>
                  <a:srgbClr val="000080"/>
                </a:solidFill>
                <a:highlight>
                  <a:srgbClr val="FFFFFF"/>
                </a:highlight>
              </a:rPr>
              <a:t>){</a:t>
            </a:r>
          </a:p>
          <a:p>
            <a:r>
              <a:rPr lang="fr-FR" sz="1400" b="1" dirty="0">
                <a:solidFill>
                  <a:srgbClr val="000000"/>
                </a:solidFill>
                <a:highlight>
                  <a:srgbClr val="FFFFFF"/>
                </a:highlight>
              </a:rPr>
              <a:t>.   </a:t>
            </a:r>
            <a:r>
              <a:rPr lang="fr-FR" sz="1400" dirty="0">
                <a:solidFill>
                  <a:srgbClr val="000000"/>
                </a:solidFill>
                <a:highlight>
                  <a:srgbClr val="FFFFFF"/>
                </a:highlight>
              </a:rPr>
              <a:t>Pile *</a:t>
            </a:r>
            <a:r>
              <a:rPr lang="fr-FR" sz="1400" dirty="0" err="1">
                <a:solidFill>
                  <a:srgbClr val="000000"/>
                </a:solidFill>
                <a:highlight>
                  <a:srgbClr val="FFFFFF"/>
                </a:highlight>
              </a:rPr>
              <a:t>stk</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dirty="0" err="1">
                <a:solidFill>
                  <a:srgbClr val="000000"/>
                </a:solidFill>
                <a:highlight>
                  <a:srgbClr val="FFFFFF"/>
                </a:highlight>
              </a:rPr>
              <a:t>stk</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 initialisation</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dirty="0">
                <a:solidFill>
                  <a:srgbClr val="8000FF"/>
                </a:solidFill>
                <a:highlight>
                  <a:srgbClr val="FFFFFF"/>
                </a:highlight>
              </a:rPr>
              <a:t>char</a:t>
            </a:r>
            <a:r>
              <a:rPr lang="fr-FR" sz="1400" dirty="0">
                <a:solidFill>
                  <a:srgbClr val="000000"/>
                </a:solidFill>
                <a:highlight>
                  <a:srgbClr val="FFFFFF"/>
                </a:highlight>
              </a:rPr>
              <a:t> </a:t>
            </a:r>
            <a:r>
              <a:rPr lang="fr-FR" sz="1400" dirty="0" err="1">
                <a:solidFill>
                  <a:srgbClr val="000000"/>
                </a:solidFill>
                <a:highlight>
                  <a:srgbClr val="FFFFFF"/>
                </a:highlight>
              </a:rPr>
              <a:t>ch</a:t>
            </a:r>
            <a:r>
              <a:rPr lang="fr-FR" sz="1400" b="1" dirty="0">
                <a:solidFill>
                  <a:srgbClr val="000080"/>
                </a:solidFill>
                <a:highlight>
                  <a:srgbClr val="FFFFFF"/>
                </a:highlight>
              </a:rPr>
              <a:t>,</a:t>
            </a:r>
            <a:r>
              <a:rPr lang="fr-FR" sz="1400" dirty="0">
                <a:solidFill>
                  <a:srgbClr val="000000"/>
                </a:solidFill>
                <a:highlight>
                  <a:srgbClr val="FFFFFF"/>
                </a:highlight>
              </a:rPr>
              <a:t> op</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dirty="0" err="1">
                <a:solidFill>
                  <a:srgbClr val="8000FF"/>
                </a:solidFill>
                <a:highlight>
                  <a:srgbClr val="FFFFFF"/>
                </a:highlight>
              </a:rPr>
              <a:t>int</a:t>
            </a:r>
            <a:r>
              <a:rPr lang="fr-FR" sz="1400" dirty="0">
                <a:solidFill>
                  <a:srgbClr val="000000"/>
                </a:solidFill>
                <a:highlight>
                  <a:srgbClr val="FFFFFF"/>
                </a:highlight>
              </a:rPr>
              <a:t> i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FF8000"/>
                </a:solidFill>
                <a:highlight>
                  <a:srgbClr val="FFFFFF"/>
                </a:highlight>
              </a:rPr>
              <a:t>0</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dirty="0" err="1">
                <a:solidFill>
                  <a:srgbClr val="8000FF"/>
                </a:solidFill>
                <a:highlight>
                  <a:srgbClr val="FFFFFF"/>
                </a:highlight>
              </a:rPr>
              <a:t>int</a:t>
            </a:r>
            <a:r>
              <a:rPr lang="fr-FR" sz="1400" dirty="0">
                <a:solidFill>
                  <a:srgbClr val="000000"/>
                </a:solidFill>
                <a:highlight>
                  <a:srgbClr val="FFFFFF"/>
                </a:highlight>
              </a:rPr>
              <a:t> index </a:t>
            </a:r>
            <a:r>
              <a:rPr lang="fr-FR" sz="1400" b="1" dirty="0">
                <a:solidFill>
                  <a:srgbClr val="000080"/>
                </a:solidFill>
                <a:highlight>
                  <a:srgbClr val="FFFFFF"/>
                </a:highlight>
              </a:rPr>
              <a:t>=</a:t>
            </a:r>
            <a:r>
              <a:rPr lang="fr-FR" sz="1400" dirty="0">
                <a:solidFill>
                  <a:srgbClr val="FF8000"/>
                </a:solidFill>
                <a:highlight>
                  <a:srgbClr val="FFFFFF"/>
                </a:highlight>
              </a:rPr>
              <a:t>0</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dirty="0" err="1">
                <a:solidFill>
                  <a:srgbClr val="8000FF"/>
                </a:solidFill>
                <a:highlight>
                  <a:srgbClr val="FFFFFF"/>
                </a:highlight>
              </a:rPr>
              <a:t>int</a:t>
            </a:r>
            <a:r>
              <a:rPr lang="fr-FR" sz="1400" dirty="0">
                <a:solidFill>
                  <a:srgbClr val="000000"/>
                </a:solidFill>
                <a:highlight>
                  <a:srgbClr val="FFFFFF"/>
                </a:highlight>
              </a:rPr>
              <a:t> digit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FF8000"/>
                </a:solidFill>
                <a:highlight>
                  <a:srgbClr val="FFFFFF"/>
                </a:highlight>
              </a:rPr>
              <a:t>0</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en-GB" sz="1400" b="1" dirty="0">
                <a:solidFill>
                  <a:srgbClr val="000000"/>
                </a:solidFill>
                <a:highlight>
                  <a:srgbClr val="FFFFFF"/>
                </a:highlight>
              </a:rPr>
              <a:t>    </a:t>
            </a:r>
            <a:r>
              <a:rPr lang="en-GB" sz="1400" b="1" dirty="0">
                <a:solidFill>
                  <a:srgbClr val="0000FF"/>
                </a:solidFill>
                <a:highlight>
                  <a:srgbClr val="FFFFFF"/>
                </a:highlight>
              </a:rPr>
              <a:t>while</a:t>
            </a:r>
            <a:r>
              <a:rPr lang="en-GB" sz="1400" dirty="0">
                <a:solidFill>
                  <a:srgbClr val="000000"/>
                </a:solidFill>
                <a:highlight>
                  <a:srgbClr val="FFFFFF"/>
                </a:highlight>
              </a:rPr>
              <a:t> </a:t>
            </a:r>
            <a:r>
              <a:rPr lang="en-GB" sz="1400" b="1" dirty="0">
                <a:solidFill>
                  <a:srgbClr val="000080"/>
                </a:solidFill>
                <a:highlight>
                  <a:srgbClr val="FFFFFF"/>
                </a:highlight>
              </a:rPr>
              <a:t>((</a:t>
            </a:r>
            <a:r>
              <a:rPr lang="en-GB" sz="1400" dirty="0" err="1">
                <a:solidFill>
                  <a:srgbClr val="000000"/>
                </a:solidFill>
                <a:highlight>
                  <a:srgbClr val="FFFFFF"/>
                </a:highlight>
              </a:rPr>
              <a:t>ch</a:t>
            </a:r>
            <a:r>
              <a:rPr lang="en-GB" sz="1400" dirty="0">
                <a:solidFill>
                  <a:srgbClr val="000000"/>
                </a:solidFill>
                <a:highlight>
                  <a:srgbClr val="FFFFFF"/>
                </a:highlight>
              </a:rPr>
              <a:t> </a:t>
            </a:r>
            <a:r>
              <a:rPr lang="en-GB" sz="1400" b="1" dirty="0">
                <a:solidFill>
                  <a:srgbClr val="000080"/>
                </a:solidFill>
                <a:highlight>
                  <a:srgbClr val="FFFFFF"/>
                </a:highlight>
              </a:rPr>
              <a:t>=</a:t>
            </a:r>
            <a:r>
              <a:rPr lang="en-GB" sz="1400" dirty="0">
                <a:solidFill>
                  <a:srgbClr val="000000"/>
                </a:solidFill>
                <a:highlight>
                  <a:srgbClr val="FFFFFF"/>
                </a:highlight>
              </a:rPr>
              <a:t> </a:t>
            </a:r>
            <a:r>
              <a:rPr lang="en-GB" sz="1400" dirty="0" err="1">
                <a:solidFill>
                  <a:srgbClr val="000000"/>
                </a:solidFill>
                <a:highlight>
                  <a:srgbClr val="FFFFFF"/>
                </a:highlight>
              </a:rPr>
              <a:t>expn</a:t>
            </a:r>
            <a:r>
              <a:rPr lang="en-GB" sz="1400" b="1" dirty="0">
                <a:solidFill>
                  <a:srgbClr val="000080"/>
                </a:solidFill>
                <a:highlight>
                  <a:srgbClr val="FFFFFF"/>
                </a:highlight>
              </a:rPr>
              <a:t>[</a:t>
            </a:r>
            <a:r>
              <a:rPr lang="en-GB" sz="1400" dirty="0" err="1">
                <a:solidFill>
                  <a:srgbClr val="000000"/>
                </a:solidFill>
                <a:highlight>
                  <a:srgbClr val="FFFFFF"/>
                </a:highlight>
              </a:rPr>
              <a:t>i</a:t>
            </a:r>
            <a:r>
              <a:rPr lang="en-GB" sz="1400" b="1" dirty="0">
                <a:solidFill>
                  <a:srgbClr val="000080"/>
                </a:solidFill>
                <a:highlight>
                  <a:srgbClr val="FFFFFF"/>
                </a:highlight>
              </a:rPr>
              <a:t>++])</a:t>
            </a:r>
            <a:r>
              <a:rPr lang="en-GB" sz="1400" dirty="0">
                <a:solidFill>
                  <a:srgbClr val="000000"/>
                </a:solidFill>
                <a:highlight>
                  <a:srgbClr val="FFFFFF"/>
                </a:highlight>
              </a:rPr>
              <a:t> </a:t>
            </a:r>
            <a:r>
              <a:rPr lang="en-GB" sz="1400" b="1" dirty="0">
                <a:solidFill>
                  <a:srgbClr val="000080"/>
                </a:solidFill>
                <a:highlight>
                  <a:srgbClr val="FFFFFF"/>
                </a:highlight>
              </a:rPr>
              <a:t>!=</a:t>
            </a:r>
            <a:r>
              <a:rPr lang="en-GB" sz="1400" dirty="0">
                <a:solidFill>
                  <a:srgbClr val="000000"/>
                </a:solidFill>
                <a:highlight>
                  <a:srgbClr val="FFFFFF"/>
                </a:highlight>
              </a:rPr>
              <a:t> </a:t>
            </a:r>
            <a:r>
              <a:rPr lang="en-GB" sz="1400" dirty="0">
                <a:solidFill>
                  <a:srgbClr val="808080"/>
                </a:solidFill>
                <a:highlight>
                  <a:srgbClr val="FFFFFF"/>
                </a:highlight>
              </a:rPr>
              <a:t>'\0'</a:t>
            </a:r>
            <a:r>
              <a:rPr lang="en-GB" sz="1400" b="1" dirty="0">
                <a:solidFill>
                  <a:srgbClr val="000080"/>
                </a:solidFill>
                <a:highlight>
                  <a:srgbClr val="FFFFFF"/>
                </a:highlight>
              </a:rPr>
              <a:t>){</a:t>
            </a:r>
            <a:endParaRPr lang="en-GB"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if</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err="1">
                <a:solidFill>
                  <a:srgbClr val="000000"/>
                </a:solidFill>
                <a:highlight>
                  <a:srgbClr val="FFFFFF"/>
                </a:highlight>
              </a:rPr>
              <a:t>isdigit</a:t>
            </a:r>
            <a:r>
              <a:rPr lang="fr-FR" sz="1400" b="1" dirty="0">
                <a:solidFill>
                  <a:srgbClr val="000080"/>
                </a:solidFill>
                <a:highlight>
                  <a:srgbClr val="FFFFFF"/>
                </a:highlight>
              </a:rPr>
              <a:t>(</a:t>
            </a:r>
            <a:r>
              <a:rPr lang="fr-FR" sz="1400" dirty="0" err="1">
                <a:solidFill>
                  <a:srgbClr val="000000"/>
                </a:solidFill>
                <a:highlight>
                  <a:srgbClr val="FFFFFF"/>
                </a:highlight>
              </a:rPr>
              <a:t>ch</a:t>
            </a:r>
            <a:r>
              <a:rPr lang="fr-FR" sz="1400" b="1" dirty="0">
                <a:solidFill>
                  <a:srgbClr val="000080"/>
                </a:solidFill>
                <a:highlight>
                  <a:srgbClr val="FFFFFF"/>
                </a:highlight>
              </a:rPr>
              <a:t>)){</a:t>
            </a:r>
            <a:r>
              <a:rPr lang="fr-FR" sz="1400" dirty="0">
                <a:solidFill>
                  <a:srgbClr val="000000"/>
                </a:solidFill>
                <a:highlight>
                  <a:srgbClr val="FFFFFF"/>
                </a:highlight>
              </a:rPr>
              <a:t>output</a:t>
            </a:r>
            <a:r>
              <a:rPr lang="fr-FR" sz="1400" b="1" dirty="0">
                <a:solidFill>
                  <a:srgbClr val="000080"/>
                </a:solidFill>
                <a:highlight>
                  <a:srgbClr val="FFFFFF"/>
                </a:highlight>
              </a:rPr>
              <a:t>[</a:t>
            </a:r>
            <a:r>
              <a:rPr lang="fr-FR" sz="1400" dirty="0">
                <a:solidFill>
                  <a:srgbClr val="000000"/>
                </a:solidFill>
                <a:highlight>
                  <a:srgbClr val="FFFFFF"/>
                </a:highlight>
              </a:rPr>
              <a:t>index</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err="1">
                <a:solidFill>
                  <a:srgbClr val="000000"/>
                </a:solidFill>
                <a:highlight>
                  <a:srgbClr val="FFFFFF"/>
                </a:highlight>
              </a:rPr>
              <a:t>ch</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digit</a:t>
            </a:r>
            <a:r>
              <a:rPr lang="fr-FR" sz="1400" b="1" dirty="0">
                <a:solidFill>
                  <a:srgbClr val="000080"/>
                </a:solidFill>
                <a:highlight>
                  <a:srgbClr val="FFFFFF"/>
                </a:highlight>
              </a:rPr>
              <a:t>=</a:t>
            </a:r>
            <a:r>
              <a:rPr lang="fr-FR" sz="1400" dirty="0">
                <a:solidFill>
                  <a:srgbClr val="FF8000"/>
                </a:solidFill>
                <a:highlight>
                  <a:srgbClr val="FFFFFF"/>
                </a:highlight>
              </a:rPr>
              <a:t>1</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b="1" dirty="0" err="1">
                <a:solidFill>
                  <a:srgbClr val="0000FF"/>
                </a:solidFill>
                <a:highlight>
                  <a:srgbClr val="FFFFFF"/>
                </a:highlight>
              </a:rPr>
              <a:t>else</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if</a:t>
            </a:r>
            <a:r>
              <a:rPr lang="fr-FR" sz="1400" b="1" dirty="0">
                <a:solidFill>
                  <a:srgbClr val="000080"/>
                </a:solidFill>
                <a:highlight>
                  <a:srgbClr val="FFFFFF"/>
                </a:highlight>
              </a:rPr>
              <a:t>(</a:t>
            </a:r>
            <a:r>
              <a:rPr lang="fr-FR" sz="1400" dirty="0">
                <a:solidFill>
                  <a:srgbClr val="000000"/>
                </a:solidFill>
                <a:highlight>
                  <a:srgbClr val="FFFFFF"/>
                </a:highlight>
              </a:rPr>
              <a:t>digit</a:t>
            </a:r>
            <a:r>
              <a:rPr lang="fr-FR" sz="1400" b="1" dirty="0">
                <a:solidFill>
                  <a:srgbClr val="000080"/>
                </a:solidFill>
                <a:highlight>
                  <a:srgbClr val="FFFFFF"/>
                </a:highlight>
              </a:rPr>
              <a:t>){</a:t>
            </a:r>
            <a:r>
              <a:rPr lang="fr-FR" sz="1400" dirty="0">
                <a:solidFill>
                  <a:srgbClr val="000000"/>
                </a:solidFill>
                <a:highlight>
                  <a:srgbClr val="FFFFFF"/>
                </a:highlight>
              </a:rPr>
              <a:t>	output</a:t>
            </a:r>
            <a:r>
              <a:rPr lang="fr-FR" sz="1400" b="1" dirty="0">
                <a:solidFill>
                  <a:srgbClr val="000080"/>
                </a:solidFill>
                <a:highlight>
                  <a:srgbClr val="FFFFFF"/>
                </a:highlight>
              </a:rPr>
              <a:t>[</a:t>
            </a:r>
            <a:r>
              <a:rPr lang="fr-FR" sz="1400" dirty="0">
                <a:solidFill>
                  <a:srgbClr val="000000"/>
                </a:solidFill>
                <a:highlight>
                  <a:srgbClr val="FFFFFF"/>
                </a:highlight>
              </a:rPr>
              <a:t>index</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808080"/>
                </a:solidFill>
                <a:highlight>
                  <a:srgbClr val="FFFFFF"/>
                </a:highlight>
              </a:rPr>
              <a:t>' '</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digit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FF8000"/>
                </a:solidFill>
                <a:highlight>
                  <a:srgbClr val="FFFFFF"/>
                </a:highlight>
              </a:rPr>
              <a:t>0</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switch</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err="1">
                <a:solidFill>
                  <a:srgbClr val="000000"/>
                </a:solidFill>
                <a:highlight>
                  <a:srgbClr val="FFFFFF"/>
                </a:highlight>
              </a:rPr>
              <a:t>ch</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case</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case</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case</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case</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case</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case</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en-GB" sz="1400" dirty="0">
                <a:solidFill>
                  <a:srgbClr val="000000"/>
                </a:solidFill>
                <a:highlight>
                  <a:srgbClr val="FFFFFF"/>
                </a:highlight>
              </a:rPr>
              <a:t>	    </a:t>
            </a:r>
            <a:r>
              <a:rPr lang="en-GB" sz="1400" b="1" dirty="0">
                <a:solidFill>
                  <a:srgbClr val="0000FF"/>
                </a:solidFill>
                <a:highlight>
                  <a:srgbClr val="FFFFFF"/>
                </a:highlight>
              </a:rPr>
              <a:t>while</a:t>
            </a:r>
            <a:r>
              <a:rPr lang="en-GB" sz="1400" dirty="0">
                <a:solidFill>
                  <a:srgbClr val="000000"/>
                </a:solidFill>
                <a:highlight>
                  <a:srgbClr val="FFFFFF"/>
                </a:highlight>
              </a:rPr>
              <a:t> </a:t>
            </a:r>
            <a:r>
              <a:rPr lang="en-GB" sz="1400" b="1" dirty="0">
                <a:solidFill>
                  <a:srgbClr val="000080"/>
                </a:solidFill>
                <a:highlight>
                  <a:srgbClr val="FFFFFF"/>
                </a:highlight>
              </a:rPr>
              <a:t>(!</a:t>
            </a:r>
            <a:r>
              <a:rPr lang="en-GB" sz="1400" dirty="0" err="1">
                <a:solidFill>
                  <a:srgbClr val="000000"/>
                </a:solidFill>
                <a:highlight>
                  <a:srgbClr val="FFFFFF"/>
                </a:highlight>
              </a:rPr>
              <a:t>estVide</a:t>
            </a:r>
            <a:r>
              <a:rPr lang="en-GB" sz="1400" b="1" dirty="0">
                <a:solidFill>
                  <a:srgbClr val="000080"/>
                </a:solidFill>
                <a:highlight>
                  <a:srgbClr val="FFFFFF"/>
                </a:highlight>
              </a:rPr>
              <a:t>(</a:t>
            </a:r>
            <a:r>
              <a:rPr lang="en-GB" sz="1400" dirty="0" err="1">
                <a:solidFill>
                  <a:srgbClr val="000000"/>
                </a:solidFill>
                <a:highlight>
                  <a:srgbClr val="FFFFFF"/>
                </a:highlight>
              </a:rPr>
              <a:t>stk</a:t>
            </a:r>
            <a:r>
              <a:rPr lang="en-GB" sz="1400" b="1" dirty="0">
                <a:solidFill>
                  <a:srgbClr val="000080"/>
                </a:solidFill>
                <a:highlight>
                  <a:srgbClr val="FFFFFF"/>
                </a:highlight>
              </a:rPr>
              <a:t>)</a:t>
            </a:r>
            <a:r>
              <a:rPr lang="en-GB" sz="1400" dirty="0">
                <a:solidFill>
                  <a:srgbClr val="000000"/>
                </a:solidFill>
                <a:highlight>
                  <a:srgbClr val="FFFFFF"/>
                </a:highlight>
              </a:rPr>
              <a:t> </a:t>
            </a:r>
            <a:r>
              <a:rPr lang="en-GB" sz="1400" b="1" dirty="0">
                <a:solidFill>
                  <a:srgbClr val="000080"/>
                </a:solidFill>
                <a:highlight>
                  <a:srgbClr val="FFFFFF"/>
                </a:highlight>
              </a:rPr>
              <a:t>&amp;&amp;</a:t>
            </a:r>
            <a:r>
              <a:rPr lang="en-GB" sz="1400" dirty="0">
                <a:solidFill>
                  <a:srgbClr val="000000"/>
                </a:solidFill>
                <a:highlight>
                  <a:srgbClr val="FFFFFF"/>
                </a:highlight>
              </a:rPr>
              <a:t> precedence</a:t>
            </a:r>
            <a:r>
              <a:rPr lang="en-GB" sz="1400" b="1" dirty="0">
                <a:solidFill>
                  <a:srgbClr val="000080"/>
                </a:solidFill>
                <a:highlight>
                  <a:srgbClr val="FFFFFF"/>
                </a:highlight>
              </a:rPr>
              <a:t>(</a:t>
            </a:r>
            <a:r>
              <a:rPr lang="en-GB" sz="1400" dirty="0" err="1">
                <a:solidFill>
                  <a:srgbClr val="000000"/>
                </a:solidFill>
                <a:highlight>
                  <a:srgbClr val="FFFFFF"/>
                </a:highlight>
              </a:rPr>
              <a:t>ch</a:t>
            </a:r>
            <a:r>
              <a:rPr lang="en-GB" sz="1400" b="1" dirty="0">
                <a:solidFill>
                  <a:srgbClr val="000080"/>
                </a:solidFill>
                <a:highlight>
                  <a:srgbClr val="FFFFFF"/>
                </a:highlight>
              </a:rPr>
              <a:t>)</a:t>
            </a:r>
            <a:r>
              <a:rPr lang="en-GB" sz="1400" dirty="0">
                <a:solidFill>
                  <a:srgbClr val="000000"/>
                </a:solidFill>
                <a:highlight>
                  <a:srgbClr val="FFFFFF"/>
                </a:highlight>
              </a:rPr>
              <a:t> </a:t>
            </a:r>
            <a:r>
              <a:rPr lang="en-GB" sz="1400" b="1" dirty="0">
                <a:solidFill>
                  <a:srgbClr val="000080"/>
                </a:solidFill>
                <a:highlight>
                  <a:srgbClr val="FFFFFF"/>
                </a:highlight>
              </a:rPr>
              <a:t>&lt;=</a:t>
            </a:r>
            <a:r>
              <a:rPr lang="en-GB" sz="1400" dirty="0">
                <a:solidFill>
                  <a:srgbClr val="000000"/>
                </a:solidFill>
                <a:highlight>
                  <a:srgbClr val="FFFFFF"/>
                </a:highlight>
              </a:rPr>
              <a:t> precedence</a:t>
            </a:r>
            <a:r>
              <a:rPr lang="en-GB" sz="1400" b="1" dirty="0">
                <a:solidFill>
                  <a:srgbClr val="000080"/>
                </a:solidFill>
                <a:highlight>
                  <a:srgbClr val="FFFFFF"/>
                </a:highlight>
              </a:rPr>
              <a:t>(</a:t>
            </a:r>
            <a:r>
              <a:rPr lang="en-GB" sz="1400" dirty="0" err="1">
                <a:solidFill>
                  <a:srgbClr val="000000"/>
                </a:solidFill>
                <a:highlight>
                  <a:srgbClr val="FFFFFF"/>
                </a:highlight>
              </a:rPr>
              <a:t>Sommet</a:t>
            </a:r>
            <a:r>
              <a:rPr lang="en-GB" sz="1400" b="1" dirty="0">
                <a:solidFill>
                  <a:srgbClr val="000080"/>
                </a:solidFill>
                <a:highlight>
                  <a:srgbClr val="FFFFFF"/>
                </a:highlight>
              </a:rPr>
              <a:t>(</a:t>
            </a:r>
            <a:r>
              <a:rPr lang="en-GB" sz="1400" dirty="0" err="1">
                <a:solidFill>
                  <a:srgbClr val="000000"/>
                </a:solidFill>
                <a:highlight>
                  <a:srgbClr val="FFFFFF"/>
                </a:highlight>
              </a:rPr>
              <a:t>stk</a:t>
            </a:r>
            <a:r>
              <a:rPr lang="en-GB" sz="1400" b="1" dirty="0">
                <a:solidFill>
                  <a:srgbClr val="000080"/>
                </a:solidFill>
                <a:highlight>
                  <a:srgbClr val="FFFFFF"/>
                </a:highlight>
              </a:rPr>
              <a:t>)))</a:t>
            </a:r>
            <a:r>
              <a:rPr lang="fr-FR" sz="1400" b="1" dirty="0">
                <a:solidFill>
                  <a:srgbClr val="000080"/>
                </a:solidFill>
                <a:highlight>
                  <a:srgbClr val="FFFFFF"/>
                </a:highlight>
              </a:rPr>
              <a:t>{</a:t>
            </a:r>
          </a:p>
          <a:p>
            <a:r>
              <a:rPr lang="fr-FR" sz="1400" dirty="0">
                <a:solidFill>
                  <a:srgbClr val="000000"/>
                </a:solidFill>
                <a:highlight>
                  <a:srgbClr val="FFFFFF"/>
                </a:highlight>
              </a:rPr>
              <a:t>		op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err="1">
                <a:solidFill>
                  <a:srgbClr val="000000"/>
                </a:solidFill>
                <a:highlight>
                  <a:srgbClr val="FFFFFF"/>
                </a:highlight>
              </a:rPr>
              <a:t>depiler</a:t>
            </a:r>
            <a:r>
              <a:rPr lang="fr-FR" sz="1400" b="1" dirty="0">
                <a:solidFill>
                  <a:srgbClr val="000080"/>
                </a:solidFill>
                <a:highlight>
                  <a:srgbClr val="FFFFFF"/>
                </a:highlight>
              </a:rPr>
              <a:t>(</a:t>
            </a:r>
            <a:r>
              <a:rPr lang="fr-FR" sz="1400" dirty="0" err="1">
                <a:solidFill>
                  <a:srgbClr val="000000"/>
                </a:solidFill>
                <a:highlight>
                  <a:srgbClr val="FFFFFF"/>
                </a:highlight>
              </a:rPr>
              <a:t>stk</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output</a:t>
            </a:r>
            <a:r>
              <a:rPr lang="fr-FR" sz="1400" b="1" dirty="0">
                <a:solidFill>
                  <a:srgbClr val="000080"/>
                </a:solidFill>
                <a:highlight>
                  <a:srgbClr val="FFFFFF"/>
                </a:highlight>
              </a:rPr>
              <a:t>[</a:t>
            </a:r>
            <a:r>
              <a:rPr lang="fr-FR" sz="1400" dirty="0">
                <a:solidFill>
                  <a:srgbClr val="000000"/>
                </a:solidFill>
                <a:highlight>
                  <a:srgbClr val="FFFFFF"/>
                </a:highlight>
              </a:rPr>
              <a:t>index</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 op</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output</a:t>
            </a:r>
            <a:r>
              <a:rPr lang="fr-FR" sz="1400" b="1" dirty="0">
                <a:solidFill>
                  <a:srgbClr val="000080"/>
                </a:solidFill>
                <a:highlight>
                  <a:srgbClr val="FFFFFF"/>
                </a:highlight>
              </a:rPr>
              <a:t>[</a:t>
            </a:r>
            <a:r>
              <a:rPr lang="fr-FR" sz="1400" dirty="0">
                <a:solidFill>
                  <a:srgbClr val="000000"/>
                </a:solidFill>
                <a:highlight>
                  <a:srgbClr val="FFFFFF"/>
                </a:highlight>
              </a:rPr>
              <a:t>index</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808080"/>
                </a:solidFill>
                <a:highlight>
                  <a:srgbClr val="FFFFFF"/>
                </a:highlight>
              </a:rPr>
              <a:t>' ‘</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empiler</a:t>
            </a:r>
            <a:r>
              <a:rPr lang="fr-FR" sz="1400" b="1" dirty="0">
                <a:solidFill>
                  <a:srgbClr val="000080"/>
                </a:solidFill>
                <a:highlight>
                  <a:srgbClr val="FFFFFF"/>
                </a:highlight>
              </a:rPr>
              <a:t>(</a:t>
            </a:r>
            <a:r>
              <a:rPr lang="fr-FR" sz="1400" dirty="0" err="1">
                <a:solidFill>
                  <a:srgbClr val="000000"/>
                </a:solidFill>
                <a:highlight>
                  <a:srgbClr val="FFFFFF"/>
                </a:highlight>
              </a:rPr>
              <a:t>stk</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err="1">
                <a:solidFill>
                  <a:srgbClr val="000000"/>
                </a:solidFill>
                <a:highlight>
                  <a:srgbClr val="FFFFFF"/>
                </a:highlight>
              </a:rPr>
              <a:t>ch</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b="1" dirty="0">
                <a:solidFill>
                  <a:srgbClr val="0000FF"/>
                </a:solidFill>
                <a:highlight>
                  <a:srgbClr val="FFFFFF"/>
                </a:highlight>
              </a:rPr>
              <a:t>break</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case</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r>
              <a:rPr lang="fr-FR" sz="1400" b="1" dirty="0">
                <a:solidFill>
                  <a:srgbClr val="000000"/>
                </a:solidFill>
                <a:highlight>
                  <a:srgbClr val="FFFFFF"/>
                </a:highlight>
              </a:rPr>
              <a:t>	</a:t>
            </a:r>
            <a:r>
              <a:rPr lang="fr-FR" sz="1400" dirty="0">
                <a:solidFill>
                  <a:srgbClr val="000000"/>
                </a:solidFill>
                <a:highlight>
                  <a:srgbClr val="FFFFFF"/>
                </a:highlight>
              </a:rPr>
              <a:t>empiler</a:t>
            </a:r>
            <a:r>
              <a:rPr lang="fr-FR" sz="1400" b="1" dirty="0">
                <a:solidFill>
                  <a:srgbClr val="000080"/>
                </a:solidFill>
                <a:highlight>
                  <a:srgbClr val="FFFFFF"/>
                </a:highlight>
              </a:rPr>
              <a:t>(</a:t>
            </a:r>
            <a:r>
              <a:rPr lang="fr-FR" sz="1400" dirty="0" err="1">
                <a:solidFill>
                  <a:srgbClr val="000000"/>
                </a:solidFill>
                <a:highlight>
                  <a:srgbClr val="FFFFFF"/>
                </a:highlight>
              </a:rPr>
              <a:t>stk</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err="1">
                <a:solidFill>
                  <a:srgbClr val="000000"/>
                </a:solidFill>
                <a:highlight>
                  <a:srgbClr val="FFFFFF"/>
                </a:highlight>
              </a:rPr>
              <a:t>ch</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b="1" dirty="0">
                <a:solidFill>
                  <a:srgbClr val="0000FF"/>
                </a:solidFill>
                <a:highlight>
                  <a:srgbClr val="FFFFFF"/>
                </a:highlight>
              </a:rPr>
              <a:t>break</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case</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da-DK" sz="1400" dirty="0">
                <a:solidFill>
                  <a:srgbClr val="000000"/>
                </a:solidFill>
                <a:highlight>
                  <a:srgbClr val="FFFFFF"/>
                </a:highlight>
              </a:rPr>
              <a:t>	    </a:t>
            </a:r>
            <a:r>
              <a:rPr lang="da-DK" sz="1400" b="1" dirty="0" err="1">
                <a:solidFill>
                  <a:srgbClr val="0000FF"/>
                </a:solidFill>
                <a:highlight>
                  <a:srgbClr val="FFFFFF"/>
                </a:highlight>
              </a:rPr>
              <a:t>while</a:t>
            </a:r>
            <a:r>
              <a:rPr lang="da-DK" sz="1400" dirty="0">
                <a:solidFill>
                  <a:srgbClr val="000000"/>
                </a:solidFill>
                <a:highlight>
                  <a:srgbClr val="FFFFFF"/>
                </a:highlight>
              </a:rPr>
              <a:t> </a:t>
            </a:r>
            <a:r>
              <a:rPr lang="da-DK" sz="1400" b="1" dirty="0">
                <a:solidFill>
                  <a:srgbClr val="000080"/>
                </a:solidFill>
                <a:highlight>
                  <a:srgbClr val="FFFFFF"/>
                </a:highlight>
              </a:rPr>
              <a:t>(!</a:t>
            </a:r>
            <a:r>
              <a:rPr lang="da-DK" sz="1400" dirty="0">
                <a:solidFill>
                  <a:srgbClr val="000000"/>
                </a:solidFill>
                <a:highlight>
                  <a:srgbClr val="FFFFFF"/>
                </a:highlight>
              </a:rPr>
              <a:t>estVide</a:t>
            </a:r>
            <a:r>
              <a:rPr lang="da-DK" sz="1400" b="1" dirty="0">
                <a:solidFill>
                  <a:srgbClr val="000080"/>
                </a:solidFill>
                <a:highlight>
                  <a:srgbClr val="FFFFFF"/>
                </a:highlight>
              </a:rPr>
              <a:t>(</a:t>
            </a:r>
            <a:r>
              <a:rPr lang="da-DK" sz="1400" dirty="0">
                <a:solidFill>
                  <a:srgbClr val="000000"/>
                </a:solidFill>
                <a:highlight>
                  <a:srgbClr val="FFFFFF"/>
                </a:highlight>
              </a:rPr>
              <a:t>stk</a:t>
            </a:r>
            <a:r>
              <a:rPr lang="da-DK" sz="1400" b="1" dirty="0">
                <a:solidFill>
                  <a:srgbClr val="000080"/>
                </a:solidFill>
                <a:highlight>
                  <a:srgbClr val="FFFFFF"/>
                </a:highlight>
              </a:rPr>
              <a:t>)</a:t>
            </a:r>
            <a:r>
              <a:rPr lang="da-DK" sz="1400" dirty="0">
                <a:solidFill>
                  <a:srgbClr val="000000"/>
                </a:solidFill>
                <a:highlight>
                  <a:srgbClr val="FFFFFF"/>
                </a:highlight>
              </a:rPr>
              <a:t> </a:t>
            </a:r>
            <a:r>
              <a:rPr lang="da-DK" sz="1400" b="1" dirty="0">
                <a:solidFill>
                  <a:srgbClr val="000080"/>
                </a:solidFill>
                <a:highlight>
                  <a:srgbClr val="FFFFFF"/>
                </a:highlight>
              </a:rPr>
              <a:t>&amp;&amp;</a:t>
            </a:r>
            <a:r>
              <a:rPr lang="da-DK" sz="1400" dirty="0">
                <a:solidFill>
                  <a:srgbClr val="000000"/>
                </a:solidFill>
                <a:highlight>
                  <a:srgbClr val="FFFFFF"/>
                </a:highlight>
              </a:rPr>
              <a:t> </a:t>
            </a:r>
            <a:r>
              <a:rPr lang="da-DK" sz="1400" b="1" dirty="0">
                <a:solidFill>
                  <a:srgbClr val="000080"/>
                </a:solidFill>
                <a:highlight>
                  <a:srgbClr val="FFFFFF"/>
                </a:highlight>
              </a:rPr>
              <a:t>(</a:t>
            </a:r>
            <a:r>
              <a:rPr lang="da-DK" sz="1400" dirty="0">
                <a:solidFill>
                  <a:srgbClr val="000000"/>
                </a:solidFill>
                <a:highlight>
                  <a:srgbClr val="FFFFFF"/>
                </a:highlight>
              </a:rPr>
              <a:t>op </a:t>
            </a:r>
            <a:r>
              <a:rPr lang="da-DK" sz="1400" b="1" dirty="0">
                <a:solidFill>
                  <a:srgbClr val="000080"/>
                </a:solidFill>
                <a:highlight>
                  <a:srgbClr val="FFFFFF"/>
                </a:highlight>
              </a:rPr>
              <a:t>=</a:t>
            </a:r>
            <a:r>
              <a:rPr lang="da-DK" sz="1400" dirty="0">
                <a:solidFill>
                  <a:srgbClr val="000000"/>
                </a:solidFill>
                <a:highlight>
                  <a:srgbClr val="FFFFFF"/>
                </a:highlight>
              </a:rPr>
              <a:t> depiler</a:t>
            </a:r>
            <a:r>
              <a:rPr lang="da-DK" sz="1400" b="1" dirty="0">
                <a:solidFill>
                  <a:srgbClr val="000080"/>
                </a:solidFill>
                <a:highlight>
                  <a:srgbClr val="FFFFFF"/>
                </a:highlight>
              </a:rPr>
              <a:t>(</a:t>
            </a:r>
            <a:r>
              <a:rPr lang="da-DK" sz="1400" dirty="0">
                <a:solidFill>
                  <a:srgbClr val="000000"/>
                </a:solidFill>
                <a:highlight>
                  <a:srgbClr val="FFFFFF"/>
                </a:highlight>
              </a:rPr>
              <a:t>stk</a:t>
            </a:r>
            <a:r>
              <a:rPr lang="da-DK" sz="1400" b="1" dirty="0">
                <a:solidFill>
                  <a:srgbClr val="000080"/>
                </a:solidFill>
                <a:highlight>
                  <a:srgbClr val="FFFFFF"/>
                </a:highlight>
              </a:rPr>
              <a:t>))</a:t>
            </a:r>
            <a:r>
              <a:rPr lang="da-DK" sz="1400" dirty="0">
                <a:solidFill>
                  <a:srgbClr val="000000"/>
                </a:solidFill>
                <a:highlight>
                  <a:srgbClr val="FFFFFF"/>
                </a:highlight>
              </a:rPr>
              <a:t> </a:t>
            </a:r>
            <a:r>
              <a:rPr lang="da-DK" sz="1400" b="1" dirty="0">
                <a:solidFill>
                  <a:srgbClr val="000080"/>
                </a:solidFill>
                <a:highlight>
                  <a:srgbClr val="FFFFFF"/>
                </a:highlight>
              </a:rPr>
              <a:t>!=</a:t>
            </a:r>
            <a:r>
              <a:rPr lang="da-DK" sz="1400" dirty="0">
                <a:solidFill>
                  <a:srgbClr val="000000"/>
                </a:solidFill>
                <a:highlight>
                  <a:srgbClr val="FFFFFF"/>
                </a:highlight>
              </a:rPr>
              <a:t> </a:t>
            </a:r>
            <a:r>
              <a:rPr lang="da-DK" sz="1400" dirty="0">
                <a:solidFill>
                  <a:srgbClr val="808080"/>
                </a:solidFill>
                <a:highlight>
                  <a:srgbClr val="FFFFFF"/>
                </a:highlight>
              </a:rPr>
              <a:t>'(‘</a:t>
            </a:r>
            <a:r>
              <a:rPr lang="da-DK" sz="1400" b="1" dirty="0">
                <a:solidFill>
                  <a:srgbClr val="000080"/>
                </a:solidFill>
                <a:highlight>
                  <a:srgbClr val="FFFFFF"/>
                </a:highlight>
              </a:rPr>
              <a:t>)</a:t>
            </a:r>
            <a:r>
              <a:rPr lang="fr-FR" sz="1400" b="1" dirty="0">
                <a:solidFill>
                  <a:srgbClr val="000080"/>
                </a:solidFill>
                <a:highlight>
                  <a:srgbClr val="FFFFFF"/>
                </a:highlight>
              </a:rPr>
              <a:t>{</a:t>
            </a:r>
          </a:p>
          <a:p>
            <a:r>
              <a:rPr lang="fr-FR" sz="1400" b="1" dirty="0">
                <a:solidFill>
                  <a:srgbClr val="000080"/>
                </a:solidFill>
                <a:highlight>
                  <a:srgbClr val="FFFFFF"/>
                </a:highlight>
              </a:rPr>
              <a:t>	</a:t>
            </a:r>
            <a:r>
              <a:rPr lang="fr-FR" sz="1400" dirty="0">
                <a:solidFill>
                  <a:srgbClr val="000000"/>
                </a:solidFill>
                <a:highlight>
                  <a:srgbClr val="FFFFFF"/>
                </a:highlight>
              </a:rPr>
              <a:t>	output</a:t>
            </a:r>
            <a:r>
              <a:rPr lang="fr-FR" sz="1400" b="1" dirty="0">
                <a:solidFill>
                  <a:srgbClr val="000080"/>
                </a:solidFill>
                <a:highlight>
                  <a:srgbClr val="FFFFFF"/>
                </a:highlight>
              </a:rPr>
              <a:t>[</a:t>
            </a:r>
            <a:r>
              <a:rPr lang="fr-FR" sz="1400" dirty="0">
                <a:solidFill>
                  <a:srgbClr val="000000"/>
                </a:solidFill>
                <a:highlight>
                  <a:srgbClr val="FFFFFF"/>
                </a:highlight>
              </a:rPr>
              <a:t>index</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 op</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output</a:t>
            </a:r>
            <a:r>
              <a:rPr lang="fr-FR" sz="1400" b="1" dirty="0">
                <a:solidFill>
                  <a:srgbClr val="000080"/>
                </a:solidFill>
                <a:highlight>
                  <a:srgbClr val="FFFFFF"/>
                </a:highlight>
              </a:rPr>
              <a:t>[</a:t>
            </a:r>
            <a:r>
              <a:rPr lang="fr-FR" sz="1400" dirty="0">
                <a:solidFill>
                  <a:srgbClr val="000000"/>
                </a:solidFill>
                <a:highlight>
                  <a:srgbClr val="FFFFFF"/>
                </a:highlight>
              </a:rPr>
              <a:t>index</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808080"/>
                </a:solidFill>
                <a:highlight>
                  <a:srgbClr val="FFFFFF"/>
                </a:highlight>
              </a:rPr>
              <a:t>' ‘</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break</a:t>
            </a:r>
            <a:r>
              <a:rPr lang="fr-FR" sz="1400" b="1" dirty="0">
                <a:solidFill>
                  <a:srgbClr val="000080"/>
                </a:solidFill>
                <a:highlight>
                  <a:srgbClr val="FFFFFF"/>
                </a:highlight>
              </a:rPr>
              <a:t>;</a:t>
            </a:r>
            <a:endParaRPr lang="fr-FR" sz="1400" dirty="0">
              <a:solidFill>
                <a:srgbClr val="000000"/>
              </a:solidFill>
              <a:highlight>
                <a:srgbClr val="FFFFFF"/>
              </a:highlight>
            </a:endParaRPr>
          </a:p>
        </p:txBody>
      </p:sp>
      <p:sp>
        <p:nvSpPr>
          <p:cNvPr id="2" name="Rectangle 1">
            <a:extLst>
              <a:ext uri="{FF2B5EF4-FFF2-40B4-BE49-F238E27FC236}">
                <a16:creationId xmlns:a16="http://schemas.microsoft.com/office/drawing/2014/main" id="{E6885DA0-8698-8741-AB4B-A6D85FE4E948}"/>
              </a:ext>
            </a:extLst>
          </p:cNvPr>
          <p:cNvSpPr/>
          <p:nvPr/>
        </p:nvSpPr>
        <p:spPr>
          <a:xfrm>
            <a:off x="5193385" y="0"/>
            <a:ext cx="4887240" cy="2246769"/>
          </a:xfrm>
          <a:prstGeom prst="rect">
            <a:avLst/>
          </a:prstGeom>
          <a:solidFill>
            <a:schemeClr val="bg1"/>
          </a:solidFill>
          <a:ln w="19050">
            <a:solidFill>
              <a:schemeClr val="accent1"/>
            </a:solidFill>
          </a:ln>
        </p:spPr>
        <p:txBody>
          <a:bodyPr wrap="square">
            <a:spAutoFit/>
          </a:bodyPr>
          <a:lstStyle/>
          <a:p>
            <a:r>
              <a:rPr lang="fr-FR" sz="1400" dirty="0">
                <a:solidFill>
                  <a:srgbClr val="000000"/>
                </a:solidFill>
                <a:highlight>
                  <a:srgbClr val="FFFFFF"/>
                </a:highlight>
              </a:rPr>
              <a:t>	}	}	</a:t>
            </a:r>
            <a:r>
              <a:rPr lang="fr-FR" sz="1400" b="1" dirty="0">
                <a:solidFill>
                  <a:srgbClr val="000080"/>
                </a:solidFill>
                <a:highlight>
                  <a:srgbClr val="FFFFFF"/>
                </a:highlight>
              </a:rPr>
              <a:t>}</a:t>
            </a:r>
            <a:r>
              <a:rPr lang="fr-FR" sz="1400" dirty="0">
                <a:solidFill>
                  <a:srgbClr val="000000"/>
                </a:solidFill>
                <a:highlight>
                  <a:srgbClr val="FFFFFF"/>
                </a:highlight>
              </a:rPr>
              <a:t>			</a:t>
            </a:r>
          </a:p>
          <a:p>
            <a:r>
              <a:rPr lang="fr-FR" sz="1400" dirty="0">
                <a:solidFill>
                  <a:srgbClr val="000000"/>
                </a:solidFill>
                <a:highlight>
                  <a:srgbClr val="FFFFFF"/>
                </a:highlight>
              </a:rPr>
              <a:t>	</a:t>
            </a:r>
            <a:r>
              <a:rPr lang="fr-FR" sz="1400" b="1" dirty="0" err="1">
                <a:solidFill>
                  <a:srgbClr val="0000FF"/>
                </a:solidFill>
                <a:highlight>
                  <a:srgbClr val="FFFFFF"/>
                </a:highlight>
              </a:rPr>
              <a:t>while</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err="1">
                <a:solidFill>
                  <a:srgbClr val="000000"/>
                </a:solidFill>
                <a:highlight>
                  <a:srgbClr val="FFFFFF"/>
                </a:highlight>
              </a:rPr>
              <a:t>estVide</a:t>
            </a:r>
            <a:r>
              <a:rPr lang="fr-FR" sz="1400" b="1" dirty="0">
                <a:solidFill>
                  <a:srgbClr val="000080"/>
                </a:solidFill>
                <a:highlight>
                  <a:srgbClr val="FFFFFF"/>
                </a:highlight>
              </a:rPr>
              <a:t>(</a:t>
            </a:r>
            <a:r>
              <a:rPr lang="fr-FR" sz="1400" dirty="0" err="1">
                <a:solidFill>
                  <a:srgbClr val="000000"/>
                </a:solidFill>
                <a:highlight>
                  <a:srgbClr val="FFFFFF"/>
                </a:highlight>
              </a:rPr>
              <a:t>stk</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op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err="1">
                <a:solidFill>
                  <a:srgbClr val="000000"/>
                </a:solidFill>
                <a:highlight>
                  <a:srgbClr val="FFFFFF"/>
                </a:highlight>
              </a:rPr>
              <a:t>depiler</a:t>
            </a:r>
            <a:r>
              <a:rPr lang="fr-FR" sz="1400" b="1" dirty="0">
                <a:solidFill>
                  <a:srgbClr val="000080"/>
                </a:solidFill>
                <a:highlight>
                  <a:srgbClr val="FFFFFF"/>
                </a:highlight>
              </a:rPr>
              <a:t>(</a:t>
            </a:r>
            <a:r>
              <a:rPr lang="fr-FR" sz="1400" dirty="0" err="1">
                <a:solidFill>
                  <a:srgbClr val="000000"/>
                </a:solidFill>
                <a:highlight>
                  <a:srgbClr val="FFFFFF"/>
                </a:highlight>
              </a:rPr>
              <a:t>stk</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output</a:t>
            </a:r>
            <a:r>
              <a:rPr lang="fr-FR" sz="1400" b="1" dirty="0">
                <a:solidFill>
                  <a:srgbClr val="000080"/>
                </a:solidFill>
                <a:highlight>
                  <a:srgbClr val="FFFFFF"/>
                </a:highlight>
              </a:rPr>
              <a:t>[</a:t>
            </a:r>
            <a:r>
              <a:rPr lang="fr-FR" sz="1400" dirty="0">
                <a:solidFill>
                  <a:srgbClr val="000000"/>
                </a:solidFill>
                <a:highlight>
                  <a:srgbClr val="FFFFFF"/>
                </a:highlight>
              </a:rPr>
              <a:t>index</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 op</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output</a:t>
            </a:r>
            <a:r>
              <a:rPr lang="fr-FR" sz="1400" b="1" dirty="0">
                <a:solidFill>
                  <a:srgbClr val="000080"/>
                </a:solidFill>
                <a:highlight>
                  <a:srgbClr val="FFFFFF"/>
                </a:highlight>
              </a:rPr>
              <a:t>[</a:t>
            </a:r>
            <a:r>
              <a:rPr lang="fr-FR" sz="1400" dirty="0">
                <a:solidFill>
                  <a:srgbClr val="000000"/>
                </a:solidFill>
                <a:highlight>
                  <a:srgbClr val="FFFFFF"/>
                </a:highlight>
              </a:rPr>
              <a:t>index</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808080"/>
                </a:solidFill>
                <a:highlight>
                  <a:srgbClr val="FFFFFF"/>
                </a:highlight>
              </a:rPr>
              <a:t>' '</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output</a:t>
            </a:r>
            <a:r>
              <a:rPr lang="fr-FR" sz="1400" b="1" dirty="0">
                <a:solidFill>
                  <a:srgbClr val="000080"/>
                </a:solidFill>
                <a:highlight>
                  <a:srgbClr val="FFFFFF"/>
                </a:highlight>
              </a:rPr>
              <a:t>[</a:t>
            </a:r>
            <a:r>
              <a:rPr lang="fr-FR" sz="1400" dirty="0">
                <a:solidFill>
                  <a:srgbClr val="000000"/>
                </a:solidFill>
                <a:highlight>
                  <a:srgbClr val="FFFFFF"/>
                </a:highlight>
              </a:rPr>
              <a:t>index</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808080"/>
                </a:solidFill>
                <a:highlight>
                  <a:srgbClr val="FFFFFF"/>
                </a:highlight>
              </a:rPr>
              <a:t>'\0'</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b="1" dirty="0">
                <a:solidFill>
                  <a:srgbClr val="000080"/>
                </a:solidFill>
                <a:highlight>
                  <a:srgbClr val="FFFFFF"/>
                </a:highlight>
              </a:rPr>
              <a:t>}</a:t>
            </a:r>
            <a:endParaRPr lang="fr-FR" sz="1400" dirty="0">
              <a:solidFill>
                <a:srgbClr val="000000"/>
              </a:solidFill>
              <a:highlight>
                <a:srgbClr val="FFFFFF"/>
              </a:highlight>
            </a:endParaRPr>
          </a:p>
        </p:txBody>
      </p:sp>
      <p:sp>
        <p:nvSpPr>
          <p:cNvPr id="6" name="ZoneTexte 4">
            <a:extLst>
              <a:ext uri="{FF2B5EF4-FFF2-40B4-BE49-F238E27FC236}">
                <a16:creationId xmlns:a16="http://schemas.microsoft.com/office/drawing/2014/main" id="{092445DE-C4AD-E84F-9453-D5258D08B4C2}"/>
              </a:ext>
            </a:extLst>
          </p:cNvPr>
          <p:cNvSpPr txBox="1"/>
          <p:nvPr/>
        </p:nvSpPr>
        <p:spPr>
          <a:xfrm>
            <a:off x="6648773" y="4974602"/>
            <a:ext cx="3366036"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200" dirty="0" err="1">
                <a:solidFill>
                  <a:srgbClr val="8000FF"/>
                </a:solidFill>
                <a:highlight>
                  <a:srgbClr val="FFFFFF"/>
                </a:highlight>
              </a:rPr>
              <a:t>int</a:t>
            </a:r>
            <a:r>
              <a:rPr lang="fr-FR" sz="1200" dirty="0">
                <a:solidFill>
                  <a:srgbClr val="000000"/>
                </a:solidFill>
                <a:highlight>
                  <a:srgbClr val="FFFFFF"/>
                </a:highlight>
              </a:rPr>
              <a:t> </a:t>
            </a:r>
            <a:r>
              <a:rPr lang="fr-FR" sz="1200" dirty="0" err="1">
                <a:solidFill>
                  <a:srgbClr val="000000"/>
                </a:solidFill>
                <a:highlight>
                  <a:srgbClr val="FFFFFF"/>
                </a:highlight>
              </a:rPr>
              <a:t>precedence</a:t>
            </a:r>
            <a:r>
              <a:rPr lang="fr-FR" sz="1200" b="1" dirty="0">
                <a:solidFill>
                  <a:srgbClr val="000080"/>
                </a:solidFill>
                <a:highlight>
                  <a:srgbClr val="FFFFFF"/>
                </a:highlight>
              </a:rPr>
              <a:t>(</a:t>
            </a:r>
            <a:r>
              <a:rPr lang="fr-FR" sz="1200" dirty="0">
                <a:solidFill>
                  <a:srgbClr val="8000FF"/>
                </a:solidFill>
                <a:highlight>
                  <a:srgbClr val="FFFFFF"/>
                </a:highlight>
              </a:rPr>
              <a:t>char</a:t>
            </a:r>
            <a:r>
              <a:rPr lang="fr-FR" sz="1200" dirty="0">
                <a:solidFill>
                  <a:srgbClr val="000000"/>
                </a:solidFill>
                <a:highlight>
                  <a:srgbClr val="FFFFFF"/>
                </a:highlight>
              </a:rPr>
              <a:t> x</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FF"/>
                </a:solidFill>
                <a:highlight>
                  <a:srgbClr val="FFFFFF"/>
                </a:highlight>
              </a:rPr>
              <a:t>if</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000000"/>
                </a:solidFill>
                <a:highlight>
                  <a:srgbClr val="FFFFFF"/>
                </a:highlight>
              </a:rPr>
              <a:t>x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a:solidFill>
                  <a:srgbClr val="808080"/>
                </a:solidFill>
                <a:highlight>
                  <a:srgbClr val="FFFFFF"/>
                </a:highlight>
              </a:rPr>
              <a:t>'('</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FF"/>
                </a:solidFill>
                <a:highlight>
                  <a:srgbClr val="FFFFFF"/>
                </a:highlight>
              </a:rPr>
              <a:t>return</a:t>
            </a:r>
            <a:r>
              <a:rPr lang="fr-FR" sz="1200" b="1" dirty="0">
                <a:solidFill>
                  <a:srgbClr val="000080"/>
                </a:solidFill>
                <a:highlight>
                  <a:srgbClr val="FFFFFF"/>
                </a:highlight>
              </a:rPr>
              <a:t>(</a:t>
            </a:r>
            <a:r>
              <a:rPr lang="fr-FR" sz="1200" dirty="0">
                <a:solidFill>
                  <a:srgbClr val="FF8000"/>
                </a:solidFill>
                <a:highlight>
                  <a:srgbClr val="FFFFFF"/>
                </a:highlight>
              </a:rPr>
              <a:t>0</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FF"/>
                </a:solidFill>
                <a:highlight>
                  <a:srgbClr val="FFFFFF"/>
                </a:highlight>
              </a:rPr>
              <a:t>if</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000000"/>
                </a:solidFill>
                <a:highlight>
                  <a:srgbClr val="FFFFFF"/>
                </a:highlight>
              </a:rPr>
              <a:t>x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a:solidFill>
                  <a:srgbClr val="808080"/>
                </a:solidFill>
                <a:highlight>
                  <a:srgbClr val="FFFFFF"/>
                </a:highlight>
              </a:rPr>
              <a:t>'+'</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000000"/>
                </a:solidFill>
                <a:highlight>
                  <a:srgbClr val="FFFFFF"/>
                </a:highlight>
              </a:rPr>
              <a:t> x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a:solidFill>
                  <a:srgbClr val="808080"/>
                </a:solidFill>
                <a:highlight>
                  <a:srgbClr val="FFFFFF"/>
                </a:highlight>
              </a:rPr>
              <a:t>'-'</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FF"/>
                </a:solidFill>
                <a:highlight>
                  <a:srgbClr val="FFFFFF"/>
                </a:highlight>
              </a:rPr>
              <a:t>return</a:t>
            </a:r>
            <a:r>
              <a:rPr lang="fr-FR" sz="1200" b="1" dirty="0">
                <a:solidFill>
                  <a:srgbClr val="000080"/>
                </a:solidFill>
                <a:highlight>
                  <a:srgbClr val="FFFFFF"/>
                </a:highlight>
              </a:rPr>
              <a:t>(</a:t>
            </a:r>
            <a:r>
              <a:rPr lang="fr-FR" sz="1200" dirty="0">
                <a:solidFill>
                  <a:srgbClr val="FF8000"/>
                </a:solidFill>
                <a:highlight>
                  <a:srgbClr val="FFFFFF"/>
                </a:highlight>
              </a:rPr>
              <a:t>1</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FF"/>
                </a:solidFill>
                <a:highlight>
                  <a:srgbClr val="FFFFFF"/>
                </a:highlight>
              </a:rPr>
              <a:t>if</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000000"/>
                </a:solidFill>
                <a:highlight>
                  <a:srgbClr val="FFFFFF"/>
                </a:highlight>
              </a:rPr>
              <a:t>x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a:solidFill>
                  <a:srgbClr val="808080"/>
                </a:solidFill>
                <a:highlight>
                  <a:srgbClr val="FFFFFF"/>
                </a:highlight>
              </a:rPr>
              <a:t>'*'</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000000"/>
                </a:solidFill>
                <a:highlight>
                  <a:srgbClr val="FFFFFF"/>
                </a:highlight>
              </a:rPr>
              <a:t> x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a:solidFill>
                  <a:srgbClr val="808080"/>
                </a:solidFill>
                <a:highlight>
                  <a:srgbClr val="FFFFFF"/>
                </a:highlight>
              </a:rPr>
              <a:t>'/'</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000000"/>
                </a:solidFill>
                <a:highlight>
                  <a:srgbClr val="FFFFFF"/>
                </a:highlight>
              </a:rPr>
              <a:t> x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a:solidFill>
                  <a:srgbClr val="808080"/>
                </a:solidFill>
                <a:highlight>
                  <a:srgbClr val="FFFFFF"/>
                </a:highlight>
              </a:rPr>
              <a:t>'%'</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FF"/>
                </a:solidFill>
                <a:highlight>
                  <a:srgbClr val="FFFFFF"/>
                </a:highlight>
              </a:rPr>
              <a:t>return</a:t>
            </a:r>
            <a:r>
              <a:rPr lang="fr-FR" sz="1200" b="1" dirty="0">
                <a:solidFill>
                  <a:srgbClr val="000080"/>
                </a:solidFill>
                <a:highlight>
                  <a:srgbClr val="FFFFFF"/>
                </a:highlight>
              </a:rPr>
              <a:t>(</a:t>
            </a:r>
            <a:r>
              <a:rPr lang="fr-FR" sz="1200" dirty="0">
                <a:solidFill>
                  <a:srgbClr val="FF8000"/>
                </a:solidFill>
                <a:highlight>
                  <a:srgbClr val="FFFFFF"/>
                </a:highlight>
              </a:rPr>
              <a:t>2</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FF"/>
                </a:solidFill>
                <a:highlight>
                  <a:srgbClr val="FFFFFF"/>
                </a:highlight>
              </a:rPr>
              <a:t>if</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000000"/>
                </a:solidFill>
                <a:highlight>
                  <a:srgbClr val="FFFFFF"/>
                </a:highlight>
              </a:rPr>
              <a:t>x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a:solidFill>
                  <a:srgbClr val="808080"/>
                </a:solidFill>
                <a:highlight>
                  <a:srgbClr val="FFFFFF"/>
                </a:highlight>
              </a:rPr>
              <a:t>'^'</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FF"/>
                </a:solidFill>
                <a:highlight>
                  <a:srgbClr val="FFFFFF"/>
                </a:highlight>
              </a:rPr>
              <a:t>return</a:t>
            </a:r>
            <a:r>
              <a:rPr lang="fr-FR" sz="1200" b="1" dirty="0">
                <a:solidFill>
                  <a:srgbClr val="000080"/>
                </a:solidFill>
                <a:highlight>
                  <a:srgbClr val="FFFFFF"/>
                </a:highlight>
              </a:rPr>
              <a:t>(</a:t>
            </a:r>
            <a:r>
              <a:rPr lang="fr-FR" sz="1200" dirty="0">
                <a:solidFill>
                  <a:srgbClr val="FF8000"/>
                </a:solidFill>
                <a:highlight>
                  <a:srgbClr val="FFFFFF"/>
                </a:highlight>
              </a:rPr>
              <a:t>3</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FF"/>
                </a:solidFill>
                <a:highlight>
                  <a:srgbClr val="FFFFFF"/>
                </a:highlight>
              </a:rPr>
              <a:t>return</a:t>
            </a:r>
            <a:r>
              <a:rPr lang="fr-FR" sz="1200" b="1" dirty="0">
                <a:solidFill>
                  <a:srgbClr val="000080"/>
                </a:solidFill>
                <a:highlight>
                  <a:srgbClr val="FFFFFF"/>
                </a:highlight>
              </a:rPr>
              <a:t>(</a:t>
            </a:r>
            <a:r>
              <a:rPr lang="fr-FR" sz="1200" dirty="0">
                <a:solidFill>
                  <a:srgbClr val="FF8000"/>
                </a:solidFill>
                <a:highlight>
                  <a:srgbClr val="FFFFFF"/>
                </a:highlight>
              </a:rPr>
              <a:t>4</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b="1" dirty="0">
                <a:solidFill>
                  <a:srgbClr val="000080"/>
                </a:solidFill>
                <a:highlight>
                  <a:srgbClr val="FFFFFF"/>
                </a:highlight>
              </a:rPr>
              <a:t>}</a:t>
            </a:r>
            <a:endParaRPr lang="fr-FR" sz="1200" dirty="0">
              <a:highlight>
                <a:srgbClr val="FFFFFF"/>
              </a:highlight>
            </a:endParaRPr>
          </a:p>
        </p:txBody>
      </p:sp>
    </p:spTree>
    <p:extLst>
      <p:ext uri="{BB962C8B-B14F-4D97-AF65-F5344CB8AC3E}">
        <p14:creationId xmlns:p14="http://schemas.microsoft.com/office/powerpoint/2010/main" val="880282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 gestion de polynômes</a:t>
            </a:r>
            <a:endParaRPr lang="fr-FR" sz="3200" b="0" strike="noStrike" cap="small" spc="-1" dirty="0">
              <a:solidFill>
                <a:srgbClr val="666666"/>
              </a:solidFill>
              <a:latin typeface="Arial"/>
            </a:endParaRPr>
          </a:p>
        </p:txBody>
      </p:sp>
      <p:sp>
        <p:nvSpPr>
          <p:cNvPr id="193" name="TextShape 2"/>
          <p:cNvSpPr txBox="1"/>
          <p:nvPr/>
        </p:nvSpPr>
        <p:spPr>
          <a:xfrm>
            <a:off x="530894" y="170364"/>
            <a:ext cx="9071640" cy="5663880"/>
          </a:xfrm>
          <a:prstGeom prst="rect">
            <a:avLst/>
          </a:prstGeom>
          <a:noFill/>
          <a:ln>
            <a:noFill/>
          </a:ln>
        </p:spPr>
        <p:txBody>
          <a:bodyPr lIns="0" tIns="0" rIns="0" bIns="0">
            <a:normAutofit/>
          </a:bodyPr>
          <a:lstStyle/>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p:txBody>
      </p:sp>
      <p:sp>
        <p:nvSpPr>
          <p:cNvPr id="5" name="ZoneTexte 4">
            <a:extLst>
              <a:ext uri="{FF2B5EF4-FFF2-40B4-BE49-F238E27FC236}">
                <a16:creationId xmlns:a16="http://schemas.microsoft.com/office/drawing/2014/main" id="{CA965146-A9FC-474D-A57E-BD78C91059A5}"/>
              </a:ext>
            </a:extLst>
          </p:cNvPr>
          <p:cNvSpPr txBox="1"/>
          <p:nvPr/>
        </p:nvSpPr>
        <p:spPr>
          <a:xfrm>
            <a:off x="437777" y="92636"/>
            <a:ext cx="8991600" cy="304698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600" dirty="0" err="1">
                <a:solidFill>
                  <a:srgbClr val="8000FF"/>
                </a:solidFill>
                <a:highlight>
                  <a:srgbClr val="FFFFFF"/>
                </a:highlight>
              </a:rPr>
              <a:t>int</a:t>
            </a:r>
            <a:r>
              <a:rPr lang="fr-FR" sz="1600" dirty="0">
                <a:solidFill>
                  <a:srgbClr val="000000"/>
                </a:solidFill>
                <a:highlight>
                  <a:srgbClr val="FFFFFF"/>
                </a:highlight>
              </a:rPr>
              <a:t> </a:t>
            </a:r>
            <a:r>
              <a:rPr lang="fr-FR" sz="1600" dirty="0" err="1">
                <a:solidFill>
                  <a:srgbClr val="000000"/>
                </a:solidFill>
                <a:highlight>
                  <a:srgbClr val="FFFFFF"/>
                </a:highlight>
              </a:rPr>
              <a:t>precedence</a:t>
            </a:r>
            <a:r>
              <a:rPr lang="fr-FR" sz="1600" b="1" dirty="0">
                <a:solidFill>
                  <a:srgbClr val="000080"/>
                </a:solidFill>
                <a:highlight>
                  <a:srgbClr val="FFFFFF"/>
                </a:highlight>
              </a:rPr>
              <a:t>(</a:t>
            </a:r>
            <a:r>
              <a:rPr lang="fr-FR" sz="1600" dirty="0">
                <a:solidFill>
                  <a:srgbClr val="8000FF"/>
                </a:solidFill>
                <a:highlight>
                  <a:srgbClr val="FFFFFF"/>
                </a:highlight>
              </a:rPr>
              <a:t>char</a:t>
            </a:r>
            <a:r>
              <a:rPr lang="fr-FR" sz="1600" dirty="0">
                <a:solidFill>
                  <a:srgbClr val="000000"/>
                </a:solidFill>
                <a:highlight>
                  <a:srgbClr val="FFFFFF"/>
                </a:highlight>
              </a:rPr>
              <a:t> x</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x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808080"/>
                </a:solidFill>
                <a:highlight>
                  <a:srgbClr val="FFFFFF"/>
                </a:highlight>
              </a:rPr>
              <a: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return</a:t>
            </a:r>
            <a:r>
              <a:rPr lang="fr-FR" sz="1600" b="1" dirty="0">
                <a:solidFill>
                  <a:srgbClr val="000080"/>
                </a:solidFill>
                <a:highlight>
                  <a:srgbClr val="FFFFFF"/>
                </a:highlight>
              </a:rPr>
              <a:t>(</a:t>
            </a:r>
            <a:r>
              <a:rPr lang="fr-FR" sz="1600" dirty="0">
                <a:solidFill>
                  <a:srgbClr val="FF8000"/>
                </a:solidFill>
                <a:highlight>
                  <a:srgbClr val="FFFFFF"/>
                </a:highlight>
              </a:rPr>
              <a:t>0</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x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808080"/>
                </a:solidFill>
                <a:highlight>
                  <a:srgbClr val="FFFFFF"/>
                </a:highlight>
              </a:rPr>
              <a: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x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808080"/>
                </a:solidFill>
                <a:highlight>
                  <a:srgbClr val="FFFFFF"/>
                </a:highlight>
              </a:rPr>
              <a: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return</a:t>
            </a:r>
            <a:r>
              <a:rPr lang="fr-FR" sz="1600" b="1" dirty="0">
                <a:solidFill>
                  <a:srgbClr val="000080"/>
                </a:solidFill>
                <a:highlight>
                  <a:srgbClr val="FFFFFF"/>
                </a:highlight>
              </a:rPr>
              <a:t>(</a:t>
            </a:r>
            <a:r>
              <a:rPr lang="fr-FR" sz="1600" dirty="0">
                <a:solidFill>
                  <a:srgbClr val="FF8000"/>
                </a:solidFill>
                <a:highlight>
                  <a:srgbClr val="FFFFFF"/>
                </a:highlight>
              </a:rPr>
              <a:t>1</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x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808080"/>
                </a:solidFill>
                <a:highlight>
                  <a:srgbClr val="FFFFFF"/>
                </a:highlight>
              </a:rPr>
              <a: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x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808080"/>
                </a:solidFill>
                <a:highlight>
                  <a:srgbClr val="FFFFFF"/>
                </a:highlight>
              </a:rPr>
              <a: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x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808080"/>
                </a:solidFill>
                <a:highlight>
                  <a:srgbClr val="FFFFFF"/>
                </a:highlight>
              </a:rPr>
              <a: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return</a:t>
            </a:r>
            <a:r>
              <a:rPr lang="fr-FR" sz="1600" b="1" dirty="0">
                <a:solidFill>
                  <a:srgbClr val="000080"/>
                </a:solidFill>
                <a:highlight>
                  <a:srgbClr val="FFFFFF"/>
                </a:highlight>
              </a:rPr>
              <a:t>(</a:t>
            </a:r>
            <a:r>
              <a:rPr lang="fr-FR" sz="1600" dirty="0">
                <a:solidFill>
                  <a:srgbClr val="FF8000"/>
                </a:solidFill>
                <a:highlight>
                  <a:srgbClr val="FFFFFF"/>
                </a:highlight>
              </a:rPr>
              <a:t>2</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x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808080"/>
                </a:solidFill>
                <a:highlight>
                  <a:srgbClr val="FFFFFF"/>
                </a:highlight>
              </a:rPr>
              <a: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return</a:t>
            </a:r>
            <a:r>
              <a:rPr lang="fr-FR" sz="1600" b="1" dirty="0">
                <a:solidFill>
                  <a:srgbClr val="000080"/>
                </a:solidFill>
                <a:highlight>
                  <a:srgbClr val="FFFFFF"/>
                </a:highlight>
              </a:rPr>
              <a:t>(</a:t>
            </a:r>
            <a:r>
              <a:rPr lang="fr-FR" sz="1600" dirty="0">
                <a:solidFill>
                  <a:srgbClr val="FF8000"/>
                </a:solidFill>
                <a:highlight>
                  <a:srgbClr val="FFFFFF"/>
                </a:highlight>
              </a:rPr>
              <a:t>3</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return</a:t>
            </a:r>
            <a:r>
              <a:rPr lang="fr-FR" sz="1600" b="1" dirty="0">
                <a:solidFill>
                  <a:srgbClr val="000080"/>
                </a:solidFill>
                <a:highlight>
                  <a:srgbClr val="FFFFFF"/>
                </a:highlight>
              </a:rPr>
              <a:t>(</a:t>
            </a:r>
            <a:r>
              <a:rPr lang="fr-FR" sz="1600" dirty="0">
                <a:solidFill>
                  <a:srgbClr val="FF8000"/>
                </a:solidFill>
                <a:highlight>
                  <a:srgbClr val="FFFFFF"/>
                </a:highlight>
              </a:rPr>
              <a:t>4</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highlight>
                <a:srgbClr val="FFFFFF"/>
              </a:highlight>
            </a:endParaRPr>
          </a:p>
        </p:txBody>
      </p:sp>
    </p:spTree>
    <p:extLst>
      <p:ext uri="{BB962C8B-B14F-4D97-AF65-F5344CB8AC3E}">
        <p14:creationId xmlns:p14="http://schemas.microsoft.com/office/powerpoint/2010/main" val="18232586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Applications des piles</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en-GB" sz="2670" b="1" spc="-1" dirty="0" err="1">
                <a:solidFill>
                  <a:srgbClr val="000000"/>
                </a:solidFill>
                <a:effectLst>
                  <a:outerShdw blurRad="38100" dist="38100" dir="2700000" algn="tl">
                    <a:srgbClr val="000000">
                      <a:alpha val="43137"/>
                    </a:srgbClr>
                  </a:outerShdw>
                </a:effectLst>
              </a:rPr>
              <a:t>Évaluation</a:t>
            </a:r>
            <a:r>
              <a:rPr lang="en-GB" sz="2670" b="1" spc="-1" dirty="0">
                <a:solidFill>
                  <a:srgbClr val="000000"/>
                </a:solidFill>
                <a:effectLst>
                  <a:outerShdw blurRad="38100" dist="38100" dir="2700000" algn="tl">
                    <a:srgbClr val="000000">
                      <a:alpha val="43137"/>
                    </a:srgbClr>
                  </a:outerShdw>
                </a:effectLst>
              </a:rPr>
              <a:t> de </a:t>
            </a:r>
            <a:r>
              <a:rPr lang="en-GB" sz="2670" b="1" spc="-1" dirty="0" err="1">
                <a:solidFill>
                  <a:srgbClr val="000000"/>
                </a:solidFill>
                <a:effectLst>
                  <a:outerShdw blurRad="38100" dist="38100" dir="2700000" algn="tl">
                    <a:srgbClr val="000000">
                      <a:alpha val="43137"/>
                    </a:srgbClr>
                  </a:outerShdw>
                </a:effectLst>
              </a:rPr>
              <a:t>l'expression</a:t>
            </a:r>
            <a:r>
              <a:rPr lang="en-GB" sz="2670" b="1" spc="-1" dirty="0">
                <a:solidFill>
                  <a:srgbClr val="000000"/>
                </a:solidFill>
                <a:effectLst>
                  <a:outerShdw blurRad="38100" dist="38100" dir="2700000" algn="tl">
                    <a:srgbClr val="000000">
                      <a:alpha val="43137"/>
                    </a:srgbClr>
                  </a:outerShdw>
                </a:effectLst>
              </a:rPr>
              <a:t> postfix </a:t>
            </a:r>
            <a:r>
              <a:rPr lang="fr-FR" sz="2670" spc="-1" dirty="0">
                <a:solidFill>
                  <a:srgbClr val="000000"/>
                </a:solidFill>
              </a:rPr>
              <a:t>6 5 2 3 + 8 * + 3 + *</a:t>
            </a:r>
            <a:endParaRPr lang="en-GB" sz="2670" b="1" spc="-1" dirty="0">
              <a:solidFill>
                <a:srgbClr val="000000"/>
              </a:solidFill>
              <a:effectLst>
                <a:outerShdw blurRad="38100" dist="38100" dir="2700000" algn="tl">
                  <a:srgbClr val="000000">
                    <a:alpha val="43137"/>
                  </a:srgbClr>
                </a:outerShdw>
              </a:effectLst>
            </a:endParaRPr>
          </a:p>
          <a:p>
            <a:pPr marL="889200" lvl="1" indent="-324000">
              <a:spcBef>
                <a:spcPts val="938"/>
              </a:spcBef>
              <a:buSzPct val="100000"/>
              <a:buBlip>
                <a:blip r:embed="rId3"/>
              </a:buBlip>
            </a:pPr>
            <a:r>
              <a:rPr lang="fr-FR" sz="2670" spc="-1" dirty="0">
                <a:solidFill>
                  <a:srgbClr val="000000"/>
                </a:solidFill>
              </a:rPr>
              <a:t>Créez une pile pour stocker des valeurs ou des opérandes.</a:t>
            </a:r>
          </a:p>
          <a:p>
            <a:pPr marL="889200" lvl="1" indent="-324000">
              <a:spcBef>
                <a:spcPts val="938"/>
              </a:spcBef>
              <a:buSzPct val="100000"/>
              <a:buBlip>
                <a:blip r:embed="rId3"/>
              </a:buBlip>
            </a:pPr>
            <a:r>
              <a:rPr lang="fr-FR" sz="2670" spc="-1" dirty="0">
                <a:solidFill>
                  <a:srgbClr val="000000"/>
                </a:solidFill>
              </a:rPr>
              <a:t>Parcourez l'expression donnée et procédez comme suit pour chaque élément:</a:t>
            </a:r>
          </a:p>
          <a:p>
            <a:pPr marL="1346400" lvl="2" indent="-324000">
              <a:spcBef>
                <a:spcPts val="938"/>
              </a:spcBef>
              <a:buSzPct val="100000"/>
              <a:buBlip>
                <a:blip r:embed="rId3"/>
              </a:buBlip>
            </a:pPr>
            <a:r>
              <a:rPr lang="fr-FR" sz="2670" spc="-1" dirty="0">
                <a:solidFill>
                  <a:srgbClr val="000000"/>
                </a:solidFill>
              </a:rPr>
              <a:t>Si l'élément est un nombre, empiler-le dans la pile.</a:t>
            </a:r>
          </a:p>
          <a:p>
            <a:pPr marL="1346400" lvl="2" indent="-324000">
              <a:spcBef>
                <a:spcPts val="938"/>
              </a:spcBef>
              <a:buSzPct val="100000"/>
              <a:buBlip>
                <a:blip r:embed="rId3"/>
              </a:buBlip>
            </a:pPr>
            <a:r>
              <a:rPr lang="fr-FR" sz="2670" spc="-1" dirty="0">
                <a:solidFill>
                  <a:srgbClr val="000000"/>
                </a:solidFill>
              </a:rPr>
              <a:t>Si l'élément est un opérateur, dépiler deux valeurs de la pile. Évaluez l'opérateur sur les valeurs et insérez le résultat dans la pile.</a:t>
            </a:r>
          </a:p>
          <a:p>
            <a:pPr marL="1346400" lvl="2" indent="-324000">
              <a:spcBef>
                <a:spcPts val="938"/>
              </a:spcBef>
              <a:buSzPct val="100000"/>
              <a:buBlip>
                <a:blip r:embed="rId3"/>
              </a:buBlip>
            </a:pPr>
            <a:r>
              <a:rPr lang="fr-FR" sz="2670" spc="-1" dirty="0">
                <a:solidFill>
                  <a:srgbClr val="000000"/>
                </a:solidFill>
              </a:rPr>
              <a:t>Lorsque l'expression est complètement analysée (parcouru), le nombre au sommet de la pile est le résultat.</a:t>
            </a:r>
          </a:p>
        </p:txBody>
      </p:sp>
    </p:spTree>
    <p:extLst>
      <p:ext uri="{BB962C8B-B14F-4D97-AF65-F5344CB8AC3E}">
        <p14:creationId xmlns:p14="http://schemas.microsoft.com/office/powerpoint/2010/main" val="14556894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Applications des piles</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en-GB" sz="2670" b="1" spc="-1" dirty="0" err="1">
                <a:solidFill>
                  <a:srgbClr val="000000"/>
                </a:solidFill>
                <a:effectLst>
                  <a:outerShdw blurRad="38100" dist="38100" dir="2700000" algn="tl">
                    <a:srgbClr val="000000">
                      <a:alpha val="43137"/>
                    </a:srgbClr>
                  </a:outerShdw>
                </a:effectLst>
              </a:rPr>
              <a:t>Exemple</a:t>
            </a:r>
            <a:endParaRPr lang="en-GB" sz="2670" b="1" spc="-1" dirty="0">
              <a:solidFill>
                <a:srgbClr val="000000"/>
              </a:solidFill>
              <a:effectLst>
                <a:outerShdw blurRad="38100" dist="38100" dir="2700000" algn="tl">
                  <a:srgbClr val="000000">
                    <a:alpha val="43137"/>
                  </a:srgbClr>
                </a:outerShdw>
              </a:effectLst>
            </a:endParaRPr>
          </a:p>
          <a:p>
            <a:pPr marL="889200" lvl="1" indent="-324000">
              <a:spcBef>
                <a:spcPts val="938"/>
              </a:spcBef>
              <a:buSzPct val="100000"/>
              <a:buBlip>
                <a:blip r:embed="rId3"/>
              </a:buBlip>
            </a:pPr>
            <a:r>
              <a:rPr lang="fr-FR" sz="2670" spc="-1" dirty="0">
                <a:solidFill>
                  <a:srgbClr val="000000"/>
                </a:solidFill>
              </a:rPr>
              <a:t>Évaluez l'expression </a:t>
            </a:r>
            <a:r>
              <a:rPr lang="fr-FR" sz="2670" spc="-1" dirty="0" err="1">
                <a:solidFill>
                  <a:srgbClr val="000000"/>
                </a:solidFill>
              </a:rPr>
              <a:t>postfix</a:t>
            </a:r>
            <a:r>
              <a:rPr lang="fr-FR" sz="2670" spc="-1" dirty="0">
                <a:solidFill>
                  <a:srgbClr val="000000"/>
                </a:solidFill>
              </a:rPr>
              <a:t>: 6 5 2 3 + 8 * + 3 + *</a:t>
            </a:r>
          </a:p>
        </p:txBody>
      </p:sp>
      <p:graphicFrame>
        <p:nvGraphicFramePr>
          <p:cNvPr id="2" name="Tableau 1">
            <a:extLst>
              <a:ext uri="{FF2B5EF4-FFF2-40B4-BE49-F238E27FC236}">
                <a16:creationId xmlns:a16="http://schemas.microsoft.com/office/drawing/2014/main" id="{A6A24DB9-03BC-4500-9784-C342AC6ED718}"/>
              </a:ext>
            </a:extLst>
          </p:cNvPr>
          <p:cNvGraphicFramePr>
            <a:graphicFrameLocks noGrp="1"/>
          </p:cNvGraphicFramePr>
          <p:nvPr>
            <p:extLst>
              <p:ext uri="{D42A27DB-BD31-4B8C-83A1-F6EECF244321}">
                <p14:modId xmlns:p14="http://schemas.microsoft.com/office/powerpoint/2010/main" val="342542322"/>
              </p:ext>
            </p:extLst>
          </p:nvPr>
        </p:nvGraphicFramePr>
        <p:xfrm>
          <a:off x="416859" y="2238945"/>
          <a:ext cx="9170894" cy="4450080"/>
        </p:xfrm>
        <a:graphic>
          <a:graphicData uri="http://schemas.openxmlformats.org/drawingml/2006/table">
            <a:tbl>
              <a:tblPr firstRow="1" bandRow="1">
                <a:tableStyleId>{5C22544A-7EE6-4342-B048-85BDC9FD1C3A}</a:tableStyleId>
              </a:tblPr>
              <a:tblGrid>
                <a:gridCol w="1834179">
                  <a:extLst>
                    <a:ext uri="{9D8B030D-6E8A-4147-A177-3AD203B41FA5}">
                      <a16:colId xmlns:a16="http://schemas.microsoft.com/office/drawing/2014/main" val="3992322115"/>
                    </a:ext>
                  </a:extLst>
                </a:gridCol>
                <a:gridCol w="1910342">
                  <a:extLst>
                    <a:ext uri="{9D8B030D-6E8A-4147-A177-3AD203B41FA5}">
                      <a16:colId xmlns:a16="http://schemas.microsoft.com/office/drawing/2014/main" val="935249517"/>
                    </a:ext>
                  </a:extLst>
                </a:gridCol>
                <a:gridCol w="1758015">
                  <a:extLst>
                    <a:ext uri="{9D8B030D-6E8A-4147-A177-3AD203B41FA5}">
                      <a16:colId xmlns:a16="http://schemas.microsoft.com/office/drawing/2014/main" val="3765117617"/>
                    </a:ext>
                  </a:extLst>
                </a:gridCol>
                <a:gridCol w="1834179">
                  <a:extLst>
                    <a:ext uri="{9D8B030D-6E8A-4147-A177-3AD203B41FA5}">
                      <a16:colId xmlns:a16="http://schemas.microsoft.com/office/drawing/2014/main" val="4176018216"/>
                    </a:ext>
                  </a:extLst>
                </a:gridCol>
                <a:gridCol w="1834179">
                  <a:extLst>
                    <a:ext uri="{9D8B030D-6E8A-4147-A177-3AD203B41FA5}">
                      <a16:colId xmlns:a16="http://schemas.microsoft.com/office/drawing/2014/main" val="1894799078"/>
                    </a:ext>
                  </a:extLst>
                </a:gridCol>
              </a:tblGrid>
              <a:tr h="370840">
                <a:tc>
                  <a:txBody>
                    <a:bodyPr/>
                    <a:lstStyle/>
                    <a:p>
                      <a:r>
                        <a:rPr lang="fr-FR" dirty="0"/>
                        <a:t>Symbole</a:t>
                      </a:r>
                    </a:p>
                  </a:txBody>
                  <a:tcPr/>
                </a:tc>
                <a:tc>
                  <a:txBody>
                    <a:bodyPr/>
                    <a:lstStyle/>
                    <a:p>
                      <a:r>
                        <a:rPr lang="fr-FR" dirty="0"/>
                        <a:t>Opérande 1</a:t>
                      </a:r>
                    </a:p>
                  </a:txBody>
                  <a:tcPr/>
                </a:tc>
                <a:tc>
                  <a:txBody>
                    <a:bodyPr/>
                    <a:lstStyle/>
                    <a:p>
                      <a:r>
                        <a:rPr lang="fr-FR" dirty="0"/>
                        <a:t>Opérande 2</a:t>
                      </a:r>
                    </a:p>
                  </a:txBody>
                  <a:tcPr/>
                </a:tc>
                <a:tc>
                  <a:txBody>
                    <a:bodyPr/>
                    <a:lstStyle/>
                    <a:p>
                      <a:r>
                        <a:rPr lang="fr-FR" dirty="0"/>
                        <a:t>Valeur</a:t>
                      </a:r>
                    </a:p>
                  </a:txBody>
                  <a:tcPr/>
                </a:tc>
                <a:tc>
                  <a:txBody>
                    <a:bodyPr/>
                    <a:lstStyle/>
                    <a:p>
                      <a:r>
                        <a:rPr lang="fr-FR" dirty="0"/>
                        <a:t>Pile</a:t>
                      </a:r>
                    </a:p>
                  </a:txBody>
                  <a:tcPr/>
                </a:tc>
                <a:extLst>
                  <a:ext uri="{0D108BD9-81ED-4DB2-BD59-A6C34878D82A}">
                    <a16:rowId xmlns:a16="http://schemas.microsoft.com/office/drawing/2014/main" val="3837442898"/>
                  </a:ext>
                </a:extLst>
              </a:tr>
              <a:tr h="370840">
                <a:tc>
                  <a:txBody>
                    <a:bodyPr/>
                    <a:lstStyle/>
                    <a:p>
                      <a:r>
                        <a:rPr lang="fr-FR" dirty="0"/>
                        <a:t>6</a:t>
                      </a:r>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r>
                        <a:rPr lang="fr-FR" dirty="0"/>
                        <a:t>6</a:t>
                      </a:r>
                    </a:p>
                  </a:txBody>
                  <a:tcPr/>
                </a:tc>
                <a:extLst>
                  <a:ext uri="{0D108BD9-81ED-4DB2-BD59-A6C34878D82A}">
                    <a16:rowId xmlns:a16="http://schemas.microsoft.com/office/drawing/2014/main" val="4115271718"/>
                  </a:ext>
                </a:extLst>
              </a:tr>
              <a:tr h="370840">
                <a:tc>
                  <a:txBody>
                    <a:bodyPr/>
                    <a:lstStyle/>
                    <a:p>
                      <a:r>
                        <a:rPr lang="fr-FR" dirty="0"/>
                        <a:t>5</a:t>
                      </a:r>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r>
                        <a:rPr lang="fr-FR" dirty="0"/>
                        <a:t>6, 5</a:t>
                      </a:r>
                    </a:p>
                  </a:txBody>
                  <a:tcPr/>
                </a:tc>
                <a:extLst>
                  <a:ext uri="{0D108BD9-81ED-4DB2-BD59-A6C34878D82A}">
                    <a16:rowId xmlns:a16="http://schemas.microsoft.com/office/drawing/2014/main" val="3285254814"/>
                  </a:ext>
                </a:extLst>
              </a:tr>
              <a:tr h="370840">
                <a:tc>
                  <a:txBody>
                    <a:bodyPr/>
                    <a:lstStyle/>
                    <a:p>
                      <a:r>
                        <a:rPr lang="fr-FR" dirty="0"/>
                        <a:t>2</a:t>
                      </a:r>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r>
                        <a:rPr lang="fr-FR" dirty="0"/>
                        <a:t>6, 5, 2</a:t>
                      </a:r>
                    </a:p>
                  </a:txBody>
                  <a:tcPr/>
                </a:tc>
                <a:extLst>
                  <a:ext uri="{0D108BD9-81ED-4DB2-BD59-A6C34878D82A}">
                    <a16:rowId xmlns:a16="http://schemas.microsoft.com/office/drawing/2014/main" val="751094713"/>
                  </a:ext>
                </a:extLst>
              </a:tr>
              <a:tr h="370840">
                <a:tc>
                  <a:txBody>
                    <a:bodyPr/>
                    <a:lstStyle/>
                    <a:p>
                      <a:r>
                        <a:rPr lang="fr-FR" dirty="0"/>
                        <a:t>3</a:t>
                      </a:r>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r>
                        <a:rPr lang="fr-FR" dirty="0"/>
                        <a:t>6, 5, 2, 3</a:t>
                      </a:r>
                    </a:p>
                  </a:txBody>
                  <a:tcPr/>
                </a:tc>
                <a:extLst>
                  <a:ext uri="{0D108BD9-81ED-4DB2-BD59-A6C34878D82A}">
                    <a16:rowId xmlns:a16="http://schemas.microsoft.com/office/drawing/2014/main" val="666589909"/>
                  </a:ext>
                </a:extLst>
              </a:tr>
              <a:tr h="370840">
                <a:tc>
                  <a:txBody>
                    <a:bodyPr/>
                    <a:lstStyle/>
                    <a:p>
                      <a:r>
                        <a:rPr lang="fr-FR" dirty="0"/>
                        <a:t>+</a:t>
                      </a:r>
                    </a:p>
                  </a:txBody>
                  <a:tcPr/>
                </a:tc>
                <a:tc>
                  <a:txBody>
                    <a:bodyPr/>
                    <a:lstStyle/>
                    <a:p>
                      <a:r>
                        <a:rPr lang="fr-FR" dirty="0"/>
                        <a:t>2</a:t>
                      </a:r>
                    </a:p>
                  </a:txBody>
                  <a:tcPr/>
                </a:tc>
                <a:tc>
                  <a:txBody>
                    <a:bodyPr/>
                    <a:lstStyle/>
                    <a:p>
                      <a:r>
                        <a:rPr lang="fr-FR" dirty="0"/>
                        <a:t>3</a:t>
                      </a:r>
                    </a:p>
                  </a:txBody>
                  <a:tcPr/>
                </a:tc>
                <a:tc>
                  <a:txBody>
                    <a:bodyPr/>
                    <a:lstStyle/>
                    <a:p>
                      <a:r>
                        <a:rPr lang="fr-FR" dirty="0"/>
                        <a:t>5</a:t>
                      </a:r>
                    </a:p>
                  </a:txBody>
                  <a:tcPr/>
                </a:tc>
                <a:tc>
                  <a:txBody>
                    <a:bodyPr/>
                    <a:lstStyle/>
                    <a:p>
                      <a:r>
                        <a:rPr lang="fr-FR" dirty="0"/>
                        <a:t>6, 5, 5</a:t>
                      </a:r>
                    </a:p>
                  </a:txBody>
                  <a:tcPr/>
                </a:tc>
                <a:extLst>
                  <a:ext uri="{0D108BD9-81ED-4DB2-BD59-A6C34878D82A}">
                    <a16:rowId xmlns:a16="http://schemas.microsoft.com/office/drawing/2014/main" val="3956010597"/>
                  </a:ext>
                </a:extLst>
              </a:tr>
              <a:tr h="370840">
                <a:tc>
                  <a:txBody>
                    <a:bodyPr/>
                    <a:lstStyle/>
                    <a:p>
                      <a:r>
                        <a:rPr lang="fr-FR" dirty="0"/>
                        <a:t>8</a:t>
                      </a:r>
                    </a:p>
                  </a:txBody>
                  <a:tcPr/>
                </a:tc>
                <a:tc>
                  <a:txBody>
                    <a:bodyPr/>
                    <a:lstStyle/>
                    <a:p>
                      <a:r>
                        <a:rPr lang="fr-FR" dirty="0"/>
                        <a:t>2</a:t>
                      </a:r>
                    </a:p>
                  </a:txBody>
                  <a:tcPr/>
                </a:tc>
                <a:tc>
                  <a:txBody>
                    <a:bodyPr/>
                    <a:lstStyle/>
                    <a:p>
                      <a:r>
                        <a:rPr lang="fr-FR" dirty="0"/>
                        <a:t>3</a:t>
                      </a:r>
                    </a:p>
                  </a:txBody>
                  <a:tcPr/>
                </a:tc>
                <a:tc>
                  <a:txBody>
                    <a:bodyPr/>
                    <a:lstStyle/>
                    <a:p>
                      <a:r>
                        <a:rPr lang="fr-FR" dirty="0"/>
                        <a:t>5</a:t>
                      </a:r>
                    </a:p>
                  </a:txBody>
                  <a:tcPr/>
                </a:tc>
                <a:tc>
                  <a:txBody>
                    <a:bodyPr/>
                    <a:lstStyle/>
                    <a:p>
                      <a:r>
                        <a:rPr lang="fr-FR" dirty="0"/>
                        <a:t>6, 5, 5, 8</a:t>
                      </a:r>
                    </a:p>
                  </a:txBody>
                  <a:tcPr/>
                </a:tc>
                <a:extLst>
                  <a:ext uri="{0D108BD9-81ED-4DB2-BD59-A6C34878D82A}">
                    <a16:rowId xmlns:a16="http://schemas.microsoft.com/office/drawing/2014/main" val="3023375942"/>
                  </a:ext>
                </a:extLst>
              </a:tr>
              <a:tr h="370840">
                <a:tc>
                  <a:txBody>
                    <a:bodyPr/>
                    <a:lstStyle/>
                    <a:p>
                      <a:r>
                        <a:rPr lang="fr-FR" dirty="0"/>
                        <a:t>*</a:t>
                      </a:r>
                    </a:p>
                  </a:txBody>
                  <a:tcPr/>
                </a:tc>
                <a:tc>
                  <a:txBody>
                    <a:bodyPr/>
                    <a:lstStyle/>
                    <a:p>
                      <a:r>
                        <a:rPr lang="fr-FR" dirty="0"/>
                        <a:t>5</a:t>
                      </a:r>
                    </a:p>
                  </a:txBody>
                  <a:tcPr/>
                </a:tc>
                <a:tc>
                  <a:txBody>
                    <a:bodyPr/>
                    <a:lstStyle/>
                    <a:p>
                      <a:r>
                        <a:rPr lang="fr-FR" dirty="0"/>
                        <a:t>8</a:t>
                      </a:r>
                    </a:p>
                  </a:txBody>
                  <a:tcPr/>
                </a:tc>
                <a:tc>
                  <a:txBody>
                    <a:bodyPr/>
                    <a:lstStyle/>
                    <a:p>
                      <a:r>
                        <a:rPr lang="fr-FR" dirty="0"/>
                        <a:t>40</a:t>
                      </a:r>
                    </a:p>
                  </a:txBody>
                  <a:tcPr/>
                </a:tc>
                <a:tc>
                  <a:txBody>
                    <a:bodyPr/>
                    <a:lstStyle/>
                    <a:p>
                      <a:r>
                        <a:rPr lang="fr-FR" dirty="0"/>
                        <a:t>6, 5, 40</a:t>
                      </a:r>
                    </a:p>
                  </a:txBody>
                  <a:tcPr/>
                </a:tc>
                <a:extLst>
                  <a:ext uri="{0D108BD9-81ED-4DB2-BD59-A6C34878D82A}">
                    <a16:rowId xmlns:a16="http://schemas.microsoft.com/office/drawing/2014/main" val="2985252230"/>
                  </a:ext>
                </a:extLst>
              </a:tr>
              <a:tr h="370840">
                <a:tc>
                  <a:txBody>
                    <a:bodyPr/>
                    <a:lstStyle/>
                    <a:p>
                      <a:r>
                        <a:rPr lang="fr-FR" dirty="0"/>
                        <a:t>+</a:t>
                      </a:r>
                    </a:p>
                  </a:txBody>
                  <a:tcPr/>
                </a:tc>
                <a:tc>
                  <a:txBody>
                    <a:bodyPr/>
                    <a:lstStyle/>
                    <a:p>
                      <a:r>
                        <a:rPr lang="fr-FR" dirty="0"/>
                        <a:t>5</a:t>
                      </a:r>
                    </a:p>
                  </a:txBody>
                  <a:tcPr/>
                </a:tc>
                <a:tc>
                  <a:txBody>
                    <a:bodyPr/>
                    <a:lstStyle/>
                    <a:p>
                      <a:r>
                        <a:rPr lang="fr-FR" dirty="0"/>
                        <a:t>40</a:t>
                      </a:r>
                    </a:p>
                  </a:txBody>
                  <a:tcPr/>
                </a:tc>
                <a:tc>
                  <a:txBody>
                    <a:bodyPr/>
                    <a:lstStyle/>
                    <a:p>
                      <a:r>
                        <a:rPr lang="fr-FR" dirty="0"/>
                        <a:t>45</a:t>
                      </a:r>
                    </a:p>
                  </a:txBody>
                  <a:tcPr/>
                </a:tc>
                <a:tc>
                  <a:txBody>
                    <a:bodyPr/>
                    <a:lstStyle/>
                    <a:p>
                      <a:r>
                        <a:rPr lang="fr-FR" dirty="0"/>
                        <a:t>6, 45</a:t>
                      </a:r>
                    </a:p>
                  </a:txBody>
                  <a:tcPr/>
                </a:tc>
                <a:extLst>
                  <a:ext uri="{0D108BD9-81ED-4DB2-BD59-A6C34878D82A}">
                    <a16:rowId xmlns:a16="http://schemas.microsoft.com/office/drawing/2014/main" val="1734939979"/>
                  </a:ext>
                </a:extLst>
              </a:tr>
              <a:tr h="370840">
                <a:tc>
                  <a:txBody>
                    <a:bodyPr/>
                    <a:lstStyle/>
                    <a:p>
                      <a:r>
                        <a:rPr lang="fr-FR" dirty="0"/>
                        <a:t>3</a:t>
                      </a:r>
                    </a:p>
                  </a:txBody>
                  <a:tcPr/>
                </a:tc>
                <a:tc>
                  <a:txBody>
                    <a:bodyPr/>
                    <a:lstStyle/>
                    <a:p>
                      <a:r>
                        <a:rPr lang="fr-FR" dirty="0"/>
                        <a:t>5</a:t>
                      </a:r>
                    </a:p>
                  </a:txBody>
                  <a:tcPr/>
                </a:tc>
                <a:tc>
                  <a:txBody>
                    <a:bodyPr/>
                    <a:lstStyle/>
                    <a:p>
                      <a:r>
                        <a:rPr lang="fr-FR" dirty="0"/>
                        <a:t>40</a:t>
                      </a:r>
                    </a:p>
                  </a:txBody>
                  <a:tcPr/>
                </a:tc>
                <a:tc>
                  <a:txBody>
                    <a:bodyPr/>
                    <a:lstStyle/>
                    <a:p>
                      <a:r>
                        <a:rPr lang="fr-FR" dirty="0"/>
                        <a:t>45</a:t>
                      </a:r>
                    </a:p>
                  </a:txBody>
                  <a:tcPr/>
                </a:tc>
                <a:tc>
                  <a:txBody>
                    <a:bodyPr/>
                    <a:lstStyle/>
                    <a:p>
                      <a:r>
                        <a:rPr lang="fr-FR" dirty="0"/>
                        <a:t>6, 45, 3</a:t>
                      </a:r>
                    </a:p>
                  </a:txBody>
                  <a:tcPr/>
                </a:tc>
                <a:extLst>
                  <a:ext uri="{0D108BD9-81ED-4DB2-BD59-A6C34878D82A}">
                    <a16:rowId xmlns:a16="http://schemas.microsoft.com/office/drawing/2014/main" val="2129909214"/>
                  </a:ext>
                </a:extLst>
              </a:tr>
              <a:tr h="370840">
                <a:tc>
                  <a:txBody>
                    <a:bodyPr/>
                    <a:lstStyle/>
                    <a:p>
                      <a:r>
                        <a:rPr lang="fr-FR" dirty="0"/>
                        <a:t>+</a:t>
                      </a:r>
                    </a:p>
                  </a:txBody>
                  <a:tcPr/>
                </a:tc>
                <a:tc>
                  <a:txBody>
                    <a:bodyPr/>
                    <a:lstStyle/>
                    <a:p>
                      <a:r>
                        <a:rPr lang="fr-FR" dirty="0"/>
                        <a:t>45</a:t>
                      </a:r>
                    </a:p>
                  </a:txBody>
                  <a:tcPr/>
                </a:tc>
                <a:tc>
                  <a:txBody>
                    <a:bodyPr/>
                    <a:lstStyle/>
                    <a:p>
                      <a:r>
                        <a:rPr lang="fr-FR" dirty="0"/>
                        <a:t>3</a:t>
                      </a:r>
                    </a:p>
                  </a:txBody>
                  <a:tcPr/>
                </a:tc>
                <a:tc>
                  <a:txBody>
                    <a:bodyPr/>
                    <a:lstStyle/>
                    <a:p>
                      <a:r>
                        <a:rPr lang="fr-FR" dirty="0"/>
                        <a:t>48</a:t>
                      </a:r>
                    </a:p>
                  </a:txBody>
                  <a:tcPr/>
                </a:tc>
                <a:tc>
                  <a:txBody>
                    <a:bodyPr/>
                    <a:lstStyle/>
                    <a:p>
                      <a:r>
                        <a:rPr lang="fr-FR" dirty="0"/>
                        <a:t>6, 48</a:t>
                      </a:r>
                    </a:p>
                  </a:txBody>
                  <a:tcPr/>
                </a:tc>
                <a:extLst>
                  <a:ext uri="{0D108BD9-81ED-4DB2-BD59-A6C34878D82A}">
                    <a16:rowId xmlns:a16="http://schemas.microsoft.com/office/drawing/2014/main" val="1547326866"/>
                  </a:ext>
                </a:extLst>
              </a:tr>
              <a:tr h="370840">
                <a:tc>
                  <a:txBody>
                    <a:bodyPr/>
                    <a:lstStyle/>
                    <a:p>
                      <a:r>
                        <a:rPr lang="fr-FR" dirty="0"/>
                        <a:t>*</a:t>
                      </a:r>
                    </a:p>
                  </a:txBody>
                  <a:tcPr/>
                </a:tc>
                <a:tc>
                  <a:txBody>
                    <a:bodyPr/>
                    <a:lstStyle/>
                    <a:p>
                      <a:r>
                        <a:rPr lang="fr-FR" dirty="0"/>
                        <a:t>6</a:t>
                      </a:r>
                    </a:p>
                  </a:txBody>
                  <a:tcPr/>
                </a:tc>
                <a:tc>
                  <a:txBody>
                    <a:bodyPr/>
                    <a:lstStyle/>
                    <a:p>
                      <a:r>
                        <a:rPr lang="fr-FR" dirty="0"/>
                        <a:t>48</a:t>
                      </a:r>
                    </a:p>
                  </a:txBody>
                  <a:tcPr/>
                </a:tc>
                <a:tc>
                  <a:txBody>
                    <a:bodyPr/>
                    <a:lstStyle/>
                    <a:p>
                      <a:r>
                        <a:rPr lang="fr-FR" dirty="0"/>
                        <a:t>288</a:t>
                      </a:r>
                    </a:p>
                  </a:txBody>
                  <a:tcPr/>
                </a:tc>
                <a:tc>
                  <a:txBody>
                    <a:bodyPr/>
                    <a:lstStyle/>
                    <a:p>
                      <a:r>
                        <a:rPr lang="fr-FR" dirty="0"/>
                        <a:t>288</a:t>
                      </a:r>
                    </a:p>
                  </a:txBody>
                  <a:tcPr/>
                </a:tc>
                <a:extLst>
                  <a:ext uri="{0D108BD9-81ED-4DB2-BD59-A6C34878D82A}">
                    <a16:rowId xmlns:a16="http://schemas.microsoft.com/office/drawing/2014/main" val="4104477447"/>
                  </a:ext>
                </a:extLst>
              </a:tr>
            </a:tbl>
          </a:graphicData>
        </a:graphic>
      </p:graphicFrame>
    </p:spTree>
    <p:extLst>
      <p:ext uri="{BB962C8B-B14F-4D97-AF65-F5344CB8AC3E}">
        <p14:creationId xmlns:p14="http://schemas.microsoft.com/office/powerpoint/2010/main" val="16357005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Applications des piles</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p:txBody>
      </p:sp>
      <p:sp>
        <p:nvSpPr>
          <p:cNvPr id="5" name="ZoneTexte 4">
            <a:extLst>
              <a:ext uri="{FF2B5EF4-FFF2-40B4-BE49-F238E27FC236}">
                <a16:creationId xmlns:a16="http://schemas.microsoft.com/office/drawing/2014/main" id="{CA965146-A9FC-474D-A57E-BD78C91059A5}"/>
              </a:ext>
            </a:extLst>
          </p:cNvPr>
          <p:cNvSpPr txBox="1"/>
          <p:nvPr/>
        </p:nvSpPr>
        <p:spPr>
          <a:xfrm>
            <a:off x="501347" y="1120681"/>
            <a:ext cx="9193981" cy="63401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400" dirty="0" err="1">
                <a:solidFill>
                  <a:srgbClr val="8000FF"/>
                </a:solidFill>
                <a:highlight>
                  <a:srgbClr val="FFFFFF"/>
                </a:highlight>
              </a:rPr>
              <a:t>int</a:t>
            </a:r>
            <a:r>
              <a:rPr lang="fr-FR" sz="1400" dirty="0">
                <a:solidFill>
                  <a:srgbClr val="000000"/>
                </a:solidFill>
                <a:highlight>
                  <a:srgbClr val="FFFFFF"/>
                </a:highlight>
              </a:rPr>
              <a:t> </a:t>
            </a:r>
            <a:r>
              <a:rPr lang="fr-FR" sz="1400" dirty="0" err="1">
                <a:solidFill>
                  <a:srgbClr val="000000"/>
                </a:solidFill>
                <a:highlight>
                  <a:srgbClr val="FFFFFF"/>
                </a:highlight>
              </a:rPr>
              <a:t>postfixEvaluate</a:t>
            </a:r>
            <a:r>
              <a:rPr lang="fr-FR" sz="1400" b="1" dirty="0">
                <a:solidFill>
                  <a:srgbClr val="000080"/>
                </a:solidFill>
                <a:highlight>
                  <a:srgbClr val="FFFFFF"/>
                </a:highlight>
              </a:rPr>
              <a:t>(</a:t>
            </a:r>
            <a:r>
              <a:rPr lang="fr-FR" sz="1400" dirty="0">
                <a:solidFill>
                  <a:srgbClr val="8000FF"/>
                </a:solidFill>
                <a:highlight>
                  <a:srgbClr val="FFFFFF"/>
                </a:highlight>
              </a:rPr>
              <a:t>char</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err="1">
                <a:solidFill>
                  <a:srgbClr val="000000"/>
                </a:solidFill>
                <a:highlight>
                  <a:srgbClr val="FFFFFF"/>
                </a:highlight>
              </a:rPr>
              <a:t>postfx</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Pile </a:t>
            </a:r>
            <a:r>
              <a:rPr lang="fr-FR" sz="1400" b="1" dirty="0">
                <a:solidFill>
                  <a:srgbClr val="000080"/>
                </a:solidFill>
                <a:highlight>
                  <a:srgbClr val="FFFFFF"/>
                </a:highlight>
              </a:rPr>
              <a:t>*</a:t>
            </a:r>
            <a:r>
              <a:rPr lang="fr-FR" sz="1400" dirty="0">
                <a:solidFill>
                  <a:srgbClr val="000000"/>
                </a:solidFill>
                <a:highlight>
                  <a:srgbClr val="FFFFFF"/>
                </a:highlight>
              </a:rPr>
              <a:t>s</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s </a:t>
            </a:r>
            <a:r>
              <a:rPr lang="fr-FR" sz="1400" b="1" dirty="0">
                <a:solidFill>
                  <a:srgbClr val="000080"/>
                </a:solidFill>
                <a:highlight>
                  <a:srgbClr val="FFFFFF"/>
                </a:highlight>
              </a:rPr>
              <a:t>=</a:t>
            </a:r>
            <a:r>
              <a:rPr lang="fr-FR" sz="1400" dirty="0">
                <a:solidFill>
                  <a:srgbClr val="000000"/>
                </a:solidFill>
                <a:highlight>
                  <a:srgbClr val="FFFFFF"/>
                </a:highlight>
              </a:rPr>
              <a:t> initialisation</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da-DK" sz="1400" dirty="0">
                <a:solidFill>
                  <a:srgbClr val="000000"/>
                </a:solidFill>
                <a:highlight>
                  <a:srgbClr val="FFFFFF"/>
                </a:highlight>
              </a:rPr>
              <a:t>	</a:t>
            </a:r>
            <a:r>
              <a:rPr lang="da-DK" sz="1400" dirty="0">
                <a:solidFill>
                  <a:srgbClr val="8000FF"/>
                </a:solidFill>
                <a:highlight>
                  <a:srgbClr val="FFFFFF"/>
                </a:highlight>
              </a:rPr>
              <a:t>int</a:t>
            </a:r>
            <a:r>
              <a:rPr lang="da-DK" sz="1400" dirty="0">
                <a:solidFill>
                  <a:srgbClr val="000000"/>
                </a:solidFill>
                <a:highlight>
                  <a:srgbClr val="FFFFFF"/>
                </a:highlight>
              </a:rPr>
              <a:t> i </a:t>
            </a:r>
            <a:r>
              <a:rPr lang="da-DK" sz="1400" b="1" dirty="0">
                <a:solidFill>
                  <a:srgbClr val="000080"/>
                </a:solidFill>
                <a:highlight>
                  <a:srgbClr val="FFFFFF"/>
                </a:highlight>
              </a:rPr>
              <a:t>=</a:t>
            </a:r>
            <a:r>
              <a:rPr lang="da-DK" sz="1400" dirty="0">
                <a:solidFill>
                  <a:srgbClr val="000000"/>
                </a:solidFill>
                <a:highlight>
                  <a:srgbClr val="FFFFFF"/>
                </a:highlight>
              </a:rPr>
              <a:t> </a:t>
            </a:r>
            <a:r>
              <a:rPr lang="da-DK" sz="1400" dirty="0">
                <a:solidFill>
                  <a:srgbClr val="FF8000"/>
                </a:solidFill>
                <a:highlight>
                  <a:srgbClr val="FFFFFF"/>
                </a:highlight>
              </a:rPr>
              <a:t>0</a:t>
            </a:r>
            <a:r>
              <a:rPr lang="da-DK" sz="1400" b="1" dirty="0">
                <a:solidFill>
                  <a:srgbClr val="000080"/>
                </a:solidFill>
                <a:highlight>
                  <a:srgbClr val="FFFFFF"/>
                </a:highlight>
              </a:rPr>
              <a:t>,</a:t>
            </a:r>
            <a:r>
              <a:rPr lang="da-DK" sz="1400" dirty="0">
                <a:solidFill>
                  <a:srgbClr val="000000"/>
                </a:solidFill>
                <a:highlight>
                  <a:srgbClr val="FFFFFF"/>
                </a:highlight>
              </a:rPr>
              <a:t> op1</a:t>
            </a:r>
            <a:r>
              <a:rPr lang="da-DK" sz="1400" b="1" dirty="0">
                <a:solidFill>
                  <a:srgbClr val="000080"/>
                </a:solidFill>
                <a:highlight>
                  <a:srgbClr val="FFFFFF"/>
                </a:highlight>
              </a:rPr>
              <a:t>,</a:t>
            </a:r>
            <a:r>
              <a:rPr lang="da-DK" sz="1400" dirty="0">
                <a:solidFill>
                  <a:srgbClr val="000000"/>
                </a:solidFill>
                <a:highlight>
                  <a:srgbClr val="FFFFFF"/>
                </a:highlight>
              </a:rPr>
              <a:t> op2</a:t>
            </a:r>
            <a:r>
              <a:rPr lang="da-DK" sz="1400" b="1" dirty="0">
                <a:solidFill>
                  <a:srgbClr val="000080"/>
                </a:solidFill>
                <a:highlight>
                  <a:srgbClr val="FFFFFF"/>
                </a:highlight>
              </a:rPr>
              <a:t>;</a:t>
            </a:r>
            <a:endParaRPr lang="da-DK" sz="1400" dirty="0">
              <a:solidFill>
                <a:srgbClr val="000000"/>
              </a:solidFill>
              <a:highlight>
                <a:srgbClr val="FFFFFF"/>
              </a:highlight>
            </a:endParaRPr>
          </a:p>
          <a:p>
            <a:r>
              <a:rPr lang="fr-FR" sz="1400" dirty="0">
                <a:solidFill>
                  <a:srgbClr val="000000"/>
                </a:solidFill>
                <a:highlight>
                  <a:srgbClr val="FFFFFF"/>
                </a:highlight>
              </a:rPr>
              <a:t>	</a:t>
            </a:r>
            <a:r>
              <a:rPr lang="fr-FR" sz="1400" dirty="0">
                <a:solidFill>
                  <a:srgbClr val="8000FF"/>
                </a:solidFill>
                <a:highlight>
                  <a:srgbClr val="FFFFFF"/>
                </a:highlight>
              </a:rPr>
              <a:t>char</a:t>
            </a:r>
            <a:r>
              <a:rPr lang="fr-FR" sz="1400" dirty="0">
                <a:solidFill>
                  <a:srgbClr val="000000"/>
                </a:solidFill>
                <a:highlight>
                  <a:srgbClr val="FFFFFF"/>
                </a:highlight>
              </a:rPr>
              <a:t> </a:t>
            </a:r>
            <a:r>
              <a:rPr lang="fr-FR" sz="1400" dirty="0" err="1">
                <a:solidFill>
                  <a:srgbClr val="000000"/>
                </a:solidFill>
                <a:highlight>
                  <a:srgbClr val="FFFFFF"/>
                </a:highlight>
              </a:rPr>
              <a:t>ch</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dirty="0" err="1">
                <a:solidFill>
                  <a:srgbClr val="8000FF"/>
                </a:solidFill>
                <a:highlight>
                  <a:srgbClr val="FFFFFF"/>
                </a:highlight>
              </a:rPr>
              <a:t>int</a:t>
            </a:r>
            <a:r>
              <a:rPr lang="fr-FR" sz="1400" dirty="0">
                <a:solidFill>
                  <a:srgbClr val="000000"/>
                </a:solidFill>
                <a:highlight>
                  <a:srgbClr val="FFFFFF"/>
                </a:highlight>
              </a:rPr>
              <a:t> digit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FF8000"/>
                </a:solidFill>
                <a:highlight>
                  <a:srgbClr val="FFFFFF"/>
                </a:highlight>
              </a:rPr>
              <a:t>0</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dirty="0" err="1">
                <a:solidFill>
                  <a:srgbClr val="8000FF"/>
                </a:solidFill>
                <a:highlight>
                  <a:srgbClr val="FFFFFF"/>
                </a:highlight>
              </a:rPr>
              <a:t>int</a:t>
            </a:r>
            <a:r>
              <a:rPr lang="fr-FR" sz="1400" dirty="0">
                <a:solidFill>
                  <a:srgbClr val="000000"/>
                </a:solidFill>
                <a:highlight>
                  <a:srgbClr val="FFFFFF"/>
                </a:highlight>
              </a:rPr>
              <a:t> value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FF8000"/>
                </a:solidFill>
                <a:highlight>
                  <a:srgbClr val="FFFFFF"/>
                </a:highlight>
              </a:rPr>
              <a:t>0</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err="1">
                <a:solidFill>
                  <a:srgbClr val="0000FF"/>
                </a:solidFill>
                <a:highlight>
                  <a:srgbClr val="FFFFFF"/>
                </a:highlight>
              </a:rPr>
              <a:t>while</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err="1">
                <a:solidFill>
                  <a:srgbClr val="000000"/>
                </a:solidFill>
                <a:highlight>
                  <a:srgbClr val="FFFFFF"/>
                </a:highlight>
              </a:rPr>
              <a:t>ch</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err="1">
                <a:solidFill>
                  <a:srgbClr val="000000"/>
                </a:solidFill>
                <a:highlight>
                  <a:srgbClr val="FFFFFF"/>
                </a:highlight>
              </a:rPr>
              <a:t>postfx</a:t>
            </a:r>
            <a:r>
              <a:rPr lang="fr-FR" sz="1400" b="1" dirty="0">
                <a:solidFill>
                  <a:srgbClr val="000080"/>
                </a:solidFill>
                <a:highlight>
                  <a:srgbClr val="FFFFFF"/>
                </a:highlight>
              </a:rPr>
              <a:t>[</a:t>
            </a:r>
            <a:r>
              <a:rPr lang="fr-FR" sz="1400" dirty="0">
                <a:solidFill>
                  <a:srgbClr val="000000"/>
                </a:solidFill>
                <a:highlight>
                  <a:srgbClr val="FFFFFF"/>
                </a:highlight>
              </a:rPr>
              <a:t>i</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808080"/>
                </a:solidFill>
                <a:highlight>
                  <a:srgbClr val="FFFFFF"/>
                </a:highlight>
              </a:rPr>
              <a:t>'\0'</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b="1" dirty="0">
                <a:solidFill>
                  <a:srgbClr val="0000FF"/>
                </a:solidFill>
                <a:highlight>
                  <a:srgbClr val="FFFFFF"/>
                </a:highlight>
              </a:rPr>
              <a:t>if</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err="1">
                <a:solidFill>
                  <a:srgbClr val="000000"/>
                </a:solidFill>
                <a:highlight>
                  <a:srgbClr val="FFFFFF"/>
                </a:highlight>
              </a:rPr>
              <a:t>isdigit</a:t>
            </a:r>
            <a:r>
              <a:rPr lang="fr-FR" sz="1400" b="1" dirty="0">
                <a:solidFill>
                  <a:srgbClr val="000080"/>
                </a:solidFill>
                <a:highlight>
                  <a:srgbClr val="FFFFFF"/>
                </a:highlight>
              </a:rPr>
              <a:t>(</a:t>
            </a:r>
            <a:r>
              <a:rPr lang="fr-FR" sz="1400" dirty="0" err="1">
                <a:solidFill>
                  <a:srgbClr val="000000"/>
                </a:solidFill>
                <a:highlight>
                  <a:srgbClr val="FFFFFF"/>
                </a:highlight>
              </a:rPr>
              <a:t>ch</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digit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FF8000"/>
                </a:solidFill>
                <a:highlight>
                  <a:srgbClr val="FFFFFF"/>
                </a:highlight>
              </a:rPr>
              <a:t>1</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en-GB" sz="1400" dirty="0">
                <a:solidFill>
                  <a:srgbClr val="000000"/>
                </a:solidFill>
                <a:highlight>
                  <a:srgbClr val="FFFFFF"/>
                </a:highlight>
              </a:rPr>
              <a:t>			value </a:t>
            </a:r>
            <a:r>
              <a:rPr lang="en-GB" sz="1400" b="1" dirty="0">
                <a:solidFill>
                  <a:srgbClr val="000080"/>
                </a:solidFill>
                <a:highlight>
                  <a:srgbClr val="FFFFFF"/>
                </a:highlight>
              </a:rPr>
              <a:t>=</a:t>
            </a:r>
            <a:r>
              <a:rPr lang="en-GB" sz="1400" dirty="0">
                <a:solidFill>
                  <a:srgbClr val="000000"/>
                </a:solidFill>
                <a:highlight>
                  <a:srgbClr val="FFFFFF"/>
                </a:highlight>
              </a:rPr>
              <a:t> value </a:t>
            </a:r>
            <a:r>
              <a:rPr lang="en-GB" sz="1400" b="1" dirty="0">
                <a:solidFill>
                  <a:srgbClr val="000080"/>
                </a:solidFill>
                <a:highlight>
                  <a:srgbClr val="FFFFFF"/>
                </a:highlight>
              </a:rPr>
              <a:t>*</a:t>
            </a:r>
            <a:r>
              <a:rPr lang="en-GB" sz="1400" dirty="0">
                <a:solidFill>
                  <a:srgbClr val="000000"/>
                </a:solidFill>
                <a:highlight>
                  <a:srgbClr val="FFFFFF"/>
                </a:highlight>
              </a:rPr>
              <a:t> </a:t>
            </a:r>
            <a:r>
              <a:rPr lang="en-GB" sz="1400" dirty="0">
                <a:solidFill>
                  <a:srgbClr val="FF8000"/>
                </a:solidFill>
                <a:highlight>
                  <a:srgbClr val="FFFFFF"/>
                </a:highlight>
              </a:rPr>
              <a:t>10</a:t>
            </a:r>
            <a:r>
              <a:rPr lang="en-GB" sz="1400" dirty="0">
                <a:solidFill>
                  <a:srgbClr val="000000"/>
                </a:solidFill>
                <a:highlight>
                  <a:srgbClr val="FFFFFF"/>
                </a:highlight>
              </a:rPr>
              <a:t> </a:t>
            </a:r>
            <a:r>
              <a:rPr lang="en-GB" sz="1400" b="1" dirty="0">
                <a:solidFill>
                  <a:srgbClr val="000080"/>
                </a:solidFill>
                <a:highlight>
                  <a:srgbClr val="FFFFFF"/>
                </a:highlight>
              </a:rPr>
              <a:t>+</a:t>
            </a:r>
            <a:r>
              <a:rPr lang="en-GB" sz="1400" dirty="0">
                <a:solidFill>
                  <a:srgbClr val="000000"/>
                </a:solidFill>
                <a:highlight>
                  <a:srgbClr val="FFFFFF"/>
                </a:highlight>
              </a:rPr>
              <a:t> </a:t>
            </a:r>
            <a:r>
              <a:rPr lang="en-GB" sz="1400" b="1" dirty="0">
                <a:solidFill>
                  <a:srgbClr val="000080"/>
                </a:solidFill>
                <a:highlight>
                  <a:srgbClr val="FFFFFF"/>
                </a:highlight>
              </a:rPr>
              <a:t>(</a:t>
            </a:r>
            <a:r>
              <a:rPr lang="en-GB" sz="1400" dirty="0" err="1">
                <a:solidFill>
                  <a:srgbClr val="000000"/>
                </a:solidFill>
                <a:highlight>
                  <a:srgbClr val="FFFFFF"/>
                </a:highlight>
              </a:rPr>
              <a:t>ch</a:t>
            </a:r>
            <a:r>
              <a:rPr lang="en-GB" sz="1400" dirty="0">
                <a:solidFill>
                  <a:srgbClr val="000000"/>
                </a:solidFill>
                <a:highlight>
                  <a:srgbClr val="FFFFFF"/>
                </a:highlight>
              </a:rPr>
              <a:t> </a:t>
            </a:r>
            <a:r>
              <a:rPr lang="en-GB" sz="1400" b="1" dirty="0">
                <a:solidFill>
                  <a:srgbClr val="000080"/>
                </a:solidFill>
                <a:highlight>
                  <a:srgbClr val="FFFFFF"/>
                </a:highlight>
              </a:rPr>
              <a:t>-</a:t>
            </a:r>
            <a:r>
              <a:rPr lang="en-GB" sz="1400" dirty="0">
                <a:solidFill>
                  <a:srgbClr val="000000"/>
                </a:solidFill>
                <a:highlight>
                  <a:srgbClr val="FFFFFF"/>
                </a:highlight>
              </a:rPr>
              <a:t> </a:t>
            </a:r>
            <a:r>
              <a:rPr lang="en-GB" sz="1400" dirty="0">
                <a:solidFill>
                  <a:srgbClr val="808080"/>
                </a:solidFill>
                <a:highlight>
                  <a:srgbClr val="FFFFFF"/>
                </a:highlight>
              </a:rPr>
              <a:t>'0'</a:t>
            </a:r>
            <a:r>
              <a:rPr lang="en-GB" sz="1400" b="1" dirty="0">
                <a:solidFill>
                  <a:srgbClr val="000080"/>
                </a:solidFill>
                <a:highlight>
                  <a:srgbClr val="FFFFFF"/>
                </a:highlight>
              </a:rPr>
              <a:t>);</a:t>
            </a:r>
            <a:endParaRPr lang="en-GB"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b="1" dirty="0" err="1">
                <a:solidFill>
                  <a:srgbClr val="0000FF"/>
                </a:solidFill>
                <a:highlight>
                  <a:srgbClr val="FFFFFF"/>
                </a:highlight>
              </a:rPr>
              <a:t>else</a:t>
            </a:r>
            <a:r>
              <a:rPr lang="fr-FR" sz="1400" dirty="0">
                <a:solidFill>
                  <a:srgbClr val="000000"/>
                </a:solidFill>
                <a:highlight>
                  <a:srgbClr val="FFFFFF"/>
                </a:highlight>
              </a:rPr>
              <a:t> </a:t>
            </a:r>
            <a:r>
              <a:rPr lang="fr-FR" sz="1400" b="1" dirty="0">
                <a:solidFill>
                  <a:srgbClr val="0000FF"/>
                </a:solidFill>
                <a:highlight>
                  <a:srgbClr val="FFFFFF"/>
                </a:highlight>
              </a:rPr>
              <a:t>if</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err="1">
                <a:solidFill>
                  <a:srgbClr val="000000"/>
                </a:solidFill>
                <a:highlight>
                  <a:srgbClr val="FFFFFF"/>
                </a:highlight>
              </a:rPr>
              <a:t>ch</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808080"/>
                </a:solidFill>
                <a:highlight>
                  <a:srgbClr val="FFFFFF"/>
                </a:highlight>
              </a:rPr>
              <a:t>' '</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if</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digit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FF8000"/>
                </a:solidFill>
                <a:highlight>
                  <a:srgbClr val="FFFFFF"/>
                </a:highlight>
              </a:rPr>
              <a:t>1</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empiler</a:t>
            </a:r>
            <a:r>
              <a:rPr lang="fr-FR" sz="1400" b="1" dirty="0">
                <a:solidFill>
                  <a:srgbClr val="000080"/>
                </a:solidFill>
                <a:highlight>
                  <a:srgbClr val="FFFFFF"/>
                </a:highlight>
              </a:rPr>
              <a:t>(</a:t>
            </a:r>
            <a:r>
              <a:rPr lang="fr-FR" sz="1400" dirty="0">
                <a:solidFill>
                  <a:srgbClr val="000000"/>
                </a:solidFill>
                <a:highlight>
                  <a:srgbClr val="FFFFFF"/>
                </a:highlight>
              </a:rPr>
              <a:t>s</a:t>
            </a:r>
            <a:r>
              <a:rPr lang="fr-FR" sz="1400" b="1" dirty="0">
                <a:solidFill>
                  <a:srgbClr val="000080"/>
                </a:solidFill>
                <a:highlight>
                  <a:srgbClr val="FFFFFF"/>
                </a:highlight>
              </a:rPr>
              <a:t>,</a:t>
            </a:r>
            <a:r>
              <a:rPr lang="fr-FR" sz="1400" dirty="0">
                <a:solidFill>
                  <a:srgbClr val="000000"/>
                </a:solidFill>
                <a:highlight>
                  <a:srgbClr val="FFFFFF"/>
                </a:highlight>
              </a:rPr>
              <a:t> value</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digit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FF8000"/>
                </a:solidFill>
                <a:highlight>
                  <a:srgbClr val="FFFFFF"/>
                </a:highlight>
              </a:rPr>
              <a:t>0</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value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FF8000"/>
                </a:solidFill>
                <a:highlight>
                  <a:srgbClr val="FFFFFF"/>
                </a:highlight>
              </a:rPr>
              <a:t>0</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b="1" dirty="0" err="1">
                <a:solidFill>
                  <a:srgbClr val="0000FF"/>
                </a:solidFill>
                <a:highlight>
                  <a:srgbClr val="FFFFFF"/>
                </a:highlight>
              </a:rPr>
              <a:t>else</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op2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err="1">
                <a:solidFill>
                  <a:srgbClr val="000000"/>
                </a:solidFill>
                <a:highlight>
                  <a:srgbClr val="FFFFFF"/>
                </a:highlight>
              </a:rPr>
              <a:t>depiler</a:t>
            </a:r>
            <a:r>
              <a:rPr lang="fr-FR" sz="1400" b="1" dirty="0">
                <a:solidFill>
                  <a:srgbClr val="000080"/>
                </a:solidFill>
                <a:highlight>
                  <a:srgbClr val="FFFFFF"/>
                </a:highlight>
              </a:rPr>
              <a:t>(</a:t>
            </a:r>
            <a:r>
              <a:rPr lang="fr-FR" sz="1400" dirty="0">
                <a:solidFill>
                  <a:srgbClr val="000000"/>
                </a:solidFill>
                <a:highlight>
                  <a:srgbClr val="FFFFFF"/>
                </a:highlight>
              </a:rPr>
              <a:t>s</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op1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err="1">
                <a:solidFill>
                  <a:srgbClr val="000000"/>
                </a:solidFill>
                <a:highlight>
                  <a:srgbClr val="FFFFFF"/>
                </a:highlight>
              </a:rPr>
              <a:t>depiler</a:t>
            </a:r>
            <a:r>
              <a:rPr lang="fr-FR" sz="1400" b="1" dirty="0">
                <a:solidFill>
                  <a:srgbClr val="000080"/>
                </a:solidFill>
                <a:highlight>
                  <a:srgbClr val="FFFFFF"/>
                </a:highlight>
              </a:rPr>
              <a:t>(</a:t>
            </a:r>
            <a:r>
              <a:rPr lang="fr-FR" sz="1400" dirty="0">
                <a:solidFill>
                  <a:srgbClr val="000000"/>
                </a:solidFill>
                <a:highlight>
                  <a:srgbClr val="FFFFFF"/>
                </a:highlight>
              </a:rPr>
              <a:t>s</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switch</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err="1">
                <a:solidFill>
                  <a:srgbClr val="000000"/>
                </a:solidFill>
                <a:highlight>
                  <a:srgbClr val="FFFFFF"/>
                </a:highlight>
              </a:rPr>
              <a:t>ch</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case</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r>
              <a:rPr lang="fr-FR" sz="1400" dirty="0">
                <a:solidFill>
                  <a:srgbClr val="000000"/>
                </a:solidFill>
                <a:highlight>
                  <a:srgbClr val="FFFFFF"/>
                </a:highlight>
              </a:rPr>
              <a:t> empiler</a:t>
            </a:r>
            <a:r>
              <a:rPr lang="fr-FR" sz="1400" b="1" dirty="0">
                <a:solidFill>
                  <a:srgbClr val="000080"/>
                </a:solidFill>
                <a:highlight>
                  <a:srgbClr val="FFFFFF"/>
                </a:highlight>
              </a:rPr>
              <a:t>(</a:t>
            </a:r>
            <a:r>
              <a:rPr lang="fr-FR" sz="1400" dirty="0">
                <a:solidFill>
                  <a:srgbClr val="000000"/>
                </a:solidFill>
                <a:highlight>
                  <a:srgbClr val="FFFFFF"/>
                </a:highlight>
              </a:rPr>
              <a:t>s</a:t>
            </a:r>
            <a:r>
              <a:rPr lang="fr-FR" sz="1400" b="1" dirty="0">
                <a:solidFill>
                  <a:srgbClr val="000080"/>
                </a:solidFill>
                <a:highlight>
                  <a:srgbClr val="FFFFFF"/>
                </a:highlight>
              </a:rPr>
              <a:t>,</a:t>
            </a:r>
            <a:r>
              <a:rPr lang="fr-FR" sz="1400" dirty="0">
                <a:solidFill>
                  <a:srgbClr val="000000"/>
                </a:solidFill>
                <a:highlight>
                  <a:srgbClr val="FFFFFF"/>
                </a:highlight>
              </a:rPr>
              <a:t> op1 </a:t>
            </a:r>
            <a:r>
              <a:rPr lang="fr-FR" sz="1400" b="1" dirty="0">
                <a:solidFill>
                  <a:srgbClr val="000080"/>
                </a:solidFill>
                <a:highlight>
                  <a:srgbClr val="FFFFFF"/>
                </a:highlight>
              </a:rPr>
              <a:t>+</a:t>
            </a:r>
            <a:r>
              <a:rPr lang="fr-FR" sz="1400" dirty="0">
                <a:solidFill>
                  <a:srgbClr val="000000"/>
                </a:solidFill>
                <a:highlight>
                  <a:srgbClr val="FFFFFF"/>
                </a:highlight>
              </a:rPr>
              <a:t> op2</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b="1" dirty="0">
                <a:solidFill>
                  <a:srgbClr val="0000FF"/>
                </a:solidFill>
                <a:highlight>
                  <a:srgbClr val="FFFFFF"/>
                </a:highlight>
              </a:rPr>
              <a:t>break</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case</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r>
              <a:rPr lang="fr-FR" sz="1400" dirty="0">
                <a:solidFill>
                  <a:srgbClr val="000000"/>
                </a:solidFill>
                <a:highlight>
                  <a:srgbClr val="FFFFFF"/>
                </a:highlight>
              </a:rPr>
              <a:t> empiler</a:t>
            </a:r>
            <a:r>
              <a:rPr lang="fr-FR" sz="1400" b="1" dirty="0">
                <a:solidFill>
                  <a:srgbClr val="000080"/>
                </a:solidFill>
                <a:highlight>
                  <a:srgbClr val="FFFFFF"/>
                </a:highlight>
              </a:rPr>
              <a:t>(</a:t>
            </a:r>
            <a:r>
              <a:rPr lang="fr-FR" sz="1400" dirty="0">
                <a:solidFill>
                  <a:srgbClr val="000000"/>
                </a:solidFill>
                <a:highlight>
                  <a:srgbClr val="FFFFFF"/>
                </a:highlight>
              </a:rPr>
              <a:t>s</a:t>
            </a:r>
            <a:r>
              <a:rPr lang="fr-FR" sz="1400" b="1" dirty="0">
                <a:solidFill>
                  <a:srgbClr val="000080"/>
                </a:solidFill>
                <a:highlight>
                  <a:srgbClr val="FFFFFF"/>
                </a:highlight>
              </a:rPr>
              <a:t>,</a:t>
            </a:r>
            <a:r>
              <a:rPr lang="fr-FR" sz="1400" dirty="0">
                <a:solidFill>
                  <a:srgbClr val="000000"/>
                </a:solidFill>
                <a:highlight>
                  <a:srgbClr val="FFFFFF"/>
                </a:highlight>
              </a:rPr>
              <a:t> op1 </a:t>
            </a:r>
            <a:r>
              <a:rPr lang="fr-FR" sz="1400" b="1" dirty="0">
                <a:solidFill>
                  <a:srgbClr val="000080"/>
                </a:solidFill>
                <a:highlight>
                  <a:srgbClr val="FFFFFF"/>
                </a:highlight>
              </a:rPr>
              <a:t>-</a:t>
            </a:r>
            <a:r>
              <a:rPr lang="fr-FR" sz="1400" dirty="0">
                <a:solidFill>
                  <a:srgbClr val="000000"/>
                </a:solidFill>
                <a:highlight>
                  <a:srgbClr val="FFFFFF"/>
                </a:highlight>
              </a:rPr>
              <a:t> op2</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b="1" dirty="0">
                <a:solidFill>
                  <a:srgbClr val="0000FF"/>
                </a:solidFill>
                <a:highlight>
                  <a:srgbClr val="FFFFFF"/>
                </a:highlight>
              </a:rPr>
              <a:t>break</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case</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r>
              <a:rPr lang="fr-FR" sz="1400" dirty="0">
                <a:solidFill>
                  <a:srgbClr val="000000"/>
                </a:solidFill>
                <a:highlight>
                  <a:srgbClr val="FFFFFF"/>
                </a:highlight>
              </a:rPr>
              <a:t> empiler</a:t>
            </a:r>
            <a:r>
              <a:rPr lang="fr-FR" sz="1400" b="1" dirty="0">
                <a:solidFill>
                  <a:srgbClr val="000080"/>
                </a:solidFill>
                <a:highlight>
                  <a:srgbClr val="FFFFFF"/>
                </a:highlight>
              </a:rPr>
              <a:t>(</a:t>
            </a:r>
            <a:r>
              <a:rPr lang="fr-FR" sz="1400" dirty="0">
                <a:solidFill>
                  <a:srgbClr val="000000"/>
                </a:solidFill>
                <a:highlight>
                  <a:srgbClr val="FFFFFF"/>
                </a:highlight>
              </a:rPr>
              <a:t>s</a:t>
            </a:r>
            <a:r>
              <a:rPr lang="fr-FR" sz="1400" b="1" dirty="0">
                <a:solidFill>
                  <a:srgbClr val="000080"/>
                </a:solidFill>
                <a:highlight>
                  <a:srgbClr val="FFFFFF"/>
                </a:highlight>
              </a:rPr>
              <a:t>,</a:t>
            </a:r>
            <a:r>
              <a:rPr lang="fr-FR" sz="1400" dirty="0">
                <a:solidFill>
                  <a:srgbClr val="000000"/>
                </a:solidFill>
                <a:highlight>
                  <a:srgbClr val="FFFFFF"/>
                </a:highlight>
              </a:rPr>
              <a:t> op1 </a:t>
            </a:r>
            <a:r>
              <a:rPr lang="fr-FR" sz="1400" b="1" dirty="0">
                <a:solidFill>
                  <a:srgbClr val="000080"/>
                </a:solidFill>
                <a:highlight>
                  <a:srgbClr val="FFFFFF"/>
                </a:highlight>
              </a:rPr>
              <a:t>*</a:t>
            </a:r>
            <a:r>
              <a:rPr lang="fr-FR" sz="1400" dirty="0">
                <a:solidFill>
                  <a:srgbClr val="000000"/>
                </a:solidFill>
                <a:highlight>
                  <a:srgbClr val="FFFFFF"/>
                </a:highlight>
              </a:rPr>
              <a:t> op2</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b="1" dirty="0">
                <a:solidFill>
                  <a:srgbClr val="0000FF"/>
                </a:solidFill>
                <a:highlight>
                  <a:srgbClr val="FFFFFF"/>
                </a:highlight>
              </a:rPr>
              <a:t>break</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case</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r>
              <a:rPr lang="fr-FR" sz="1400" dirty="0">
                <a:solidFill>
                  <a:srgbClr val="000000"/>
                </a:solidFill>
                <a:highlight>
                  <a:srgbClr val="FFFFFF"/>
                </a:highlight>
              </a:rPr>
              <a:t> empiler</a:t>
            </a:r>
            <a:r>
              <a:rPr lang="fr-FR" sz="1400" b="1" dirty="0">
                <a:solidFill>
                  <a:srgbClr val="000080"/>
                </a:solidFill>
                <a:highlight>
                  <a:srgbClr val="FFFFFF"/>
                </a:highlight>
              </a:rPr>
              <a:t>(</a:t>
            </a:r>
            <a:r>
              <a:rPr lang="fr-FR" sz="1400" dirty="0">
                <a:solidFill>
                  <a:srgbClr val="000000"/>
                </a:solidFill>
                <a:highlight>
                  <a:srgbClr val="FFFFFF"/>
                </a:highlight>
              </a:rPr>
              <a:t>s</a:t>
            </a:r>
            <a:r>
              <a:rPr lang="fr-FR" sz="1400" b="1" dirty="0">
                <a:solidFill>
                  <a:srgbClr val="000080"/>
                </a:solidFill>
                <a:highlight>
                  <a:srgbClr val="FFFFFF"/>
                </a:highlight>
              </a:rPr>
              <a:t>,</a:t>
            </a:r>
            <a:r>
              <a:rPr lang="fr-FR" sz="1400" dirty="0">
                <a:solidFill>
                  <a:srgbClr val="000000"/>
                </a:solidFill>
                <a:highlight>
                  <a:srgbClr val="FFFFFF"/>
                </a:highlight>
              </a:rPr>
              <a:t> op1 </a:t>
            </a:r>
            <a:r>
              <a:rPr lang="fr-FR" sz="1400" b="1" dirty="0">
                <a:solidFill>
                  <a:srgbClr val="000080"/>
                </a:solidFill>
                <a:highlight>
                  <a:srgbClr val="FFFFFF"/>
                </a:highlight>
              </a:rPr>
              <a:t>/</a:t>
            </a:r>
            <a:r>
              <a:rPr lang="fr-FR" sz="1400" dirty="0">
                <a:solidFill>
                  <a:srgbClr val="000000"/>
                </a:solidFill>
                <a:highlight>
                  <a:srgbClr val="FFFFFF"/>
                </a:highlight>
              </a:rPr>
              <a:t> op2</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b="1" dirty="0">
                <a:solidFill>
                  <a:srgbClr val="0000FF"/>
                </a:solidFill>
                <a:highlight>
                  <a:srgbClr val="FFFFFF"/>
                </a:highlight>
              </a:rPr>
              <a:t>break</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return</a:t>
            </a:r>
            <a:r>
              <a:rPr lang="fr-FR" sz="1400" dirty="0">
                <a:solidFill>
                  <a:srgbClr val="000000"/>
                </a:solidFill>
                <a:highlight>
                  <a:srgbClr val="FFFFFF"/>
                </a:highlight>
              </a:rPr>
              <a:t> Sommet</a:t>
            </a:r>
            <a:r>
              <a:rPr lang="fr-FR" sz="1400" b="1" dirty="0">
                <a:solidFill>
                  <a:srgbClr val="000080"/>
                </a:solidFill>
                <a:highlight>
                  <a:srgbClr val="FFFFFF"/>
                </a:highlight>
              </a:rPr>
              <a:t>(</a:t>
            </a:r>
            <a:r>
              <a:rPr lang="fr-FR" sz="1400" dirty="0">
                <a:solidFill>
                  <a:srgbClr val="000000"/>
                </a:solidFill>
                <a:highlight>
                  <a:srgbClr val="FFFFFF"/>
                </a:highlight>
              </a:rPr>
              <a:t>s</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b="1" dirty="0">
                <a:solidFill>
                  <a:srgbClr val="000080"/>
                </a:solidFill>
                <a:highlight>
                  <a:srgbClr val="FFFFFF"/>
                </a:highlight>
              </a:rPr>
              <a:t>}</a:t>
            </a:r>
            <a:endParaRPr lang="fr-FR" sz="1400" dirty="0"/>
          </a:p>
        </p:txBody>
      </p:sp>
    </p:spTree>
    <p:extLst>
      <p:ext uri="{BB962C8B-B14F-4D97-AF65-F5344CB8AC3E}">
        <p14:creationId xmlns:p14="http://schemas.microsoft.com/office/powerpoint/2010/main" val="7289982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Applications des piles</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p:txBody>
      </p:sp>
      <p:sp>
        <p:nvSpPr>
          <p:cNvPr id="5" name="ZoneTexte 4">
            <a:extLst>
              <a:ext uri="{FF2B5EF4-FFF2-40B4-BE49-F238E27FC236}">
                <a16:creationId xmlns:a16="http://schemas.microsoft.com/office/drawing/2014/main" id="{CA965146-A9FC-474D-A57E-BD78C91059A5}"/>
              </a:ext>
            </a:extLst>
          </p:cNvPr>
          <p:cNvSpPr txBox="1"/>
          <p:nvPr/>
        </p:nvSpPr>
        <p:spPr>
          <a:xfrm>
            <a:off x="407218" y="2304022"/>
            <a:ext cx="9193981" cy="206210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600" dirty="0" err="1">
                <a:solidFill>
                  <a:srgbClr val="8000FF"/>
                </a:solidFill>
                <a:highlight>
                  <a:srgbClr val="FFFFFF"/>
                </a:highlight>
              </a:rPr>
              <a:t>int</a:t>
            </a:r>
            <a:r>
              <a:rPr lang="fr-FR" sz="1600" dirty="0">
                <a:solidFill>
                  <a:srgbClr val="000000"/>
                </a:solidFill>
                <a:highlight>
                  <a:srgbClr val="FFFFFF"/>
                </a:highlight>
              </a:rPr>
              <a:t> main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a:p>
            <a:r>
              <a:rPr lang="sv-SE" sz="1600" dirty="0">
                <a:solidFill>
                  <a:srgbClr val="000000"/>
                </a:solidFill>
                <a:highlight>
                  <a:srgbClr val="FFFFFF"/>
                </a:highlight>
              </a:rPr>
              <a:t>	</a:t>
            </a:r>
            <a:r>
              <a:rPr lang="sv-SE" sz="1600" dirty="0">
                <a:solidFill>
                  <a:srgbClr val="8000FF"/>
                </a:solidFill>
                <a:highlight>
                  <a:srgbClr val="FFFFFF"/>
                </a:highlight>
              </a:rPr>
              <a:t>char</a:t>
            </a:r>
            <a:r>
              <a:rPr lang="sv-SE" sz="1600" dirty="0">
                <a:solidFill>
                  <a:srgbClr val="000000"/>
                </a:solidFill>
                <a:highlight>
                  <a:srgbClr val="FFFFFF"/>
                </a:highlight>
              </a:rPr>
              <a:t> postfx</a:t>
            </a:r>
            <a:r>
              <a:rPr lang="sv-SE" sz="1600" b="1" dirty="0">
                <a:solidFill>
                  <a:srgbClr val="000080"/>
                </a:solidFill>
                <a:highlight>
                  <a:srgbClr val="FFFFFF"/>
                </a:highlight>
              </a:rPr>
              <a:t>[</a:t>
            </a:r>
            <a:r>
              <a:rPr lang="sv-SE" sz="1600" dirty="0">
                <a:solidFill>
                  <a:srgbClr val="FF8000"/>
                </a:solidFill>
                <a:highlight>
                  <a:srgbClr val="FFFFFF"/>
                </a:highlight>
              </a:rPr>
              <a:t>50</a:t>
            </a:r>
            <a:r>
              <a:rPr lang="sv-SE" sz="1600" b="1" dirty="0">
                <a:solidFill>
                  <a:srgbClr val="000080"/>
                </a:solidFill>
                <a:highlight>
                  <a:srgbClr val="FFFFFF"/>
                </a:highlight>
              </a:rPr>
              <a:t>]</a:t>
            </a:r>
            <a:r>
              <a:rPr lang="sv-SE" sz="1600" dirty="0">
                <a:solidFill>
                  <a:srgbClr val="000000"/>
                </a:solidFill>
                <a:highlight>
                  <a:srgbClr val="FFFFFF"/>
                </a:highlight>
              </a:rPr>
              <a:t> </a:t>
            </a:r>
            <a:r>
              <a:rPr lang="sv-SE" sz="1600" b="1" dirty="0">
                <a:solidFill>
                  <a:srgbClr val="000080"/>
                </a:solidFill>
                <a:highlight>
                  <a:srgbClr val="FFFFFF"/>
                </a:highlight>
              </a:rPr>
              <a:t>=</a:t>
            </a:r>
            <a:r>
              <a:rPr lang="sv-SE" sz="1600" dirty="0">
                <a:solidFill>
                  <a:srgbClr val="000000"/>
                </a:solidFill>
                <a:highlight>
                  <a:srgbClr val="FFFFFF"/>
                </a:highlight>
              </a:rPr>
              <a:t> </a:t>
            </a:r>
            <a:r>
              <a:rPr lang="sv-SE" sz="1600" dirty="0">
                <a:solidFill>
                  <a:srgbClr val="808080"/>
                </a:solidFill>
                <a:highlight>
                  <a:srgbClr val="FFFFFF"/>
                </a:highlight>
              </a:rPr>
              <a:t>"6 5 2 3 + 8 * + 3 + *"</a:t>
            </a:r>
            <a:r>
              <a:rPr lang="sv-SE" sz="1600" b="1" dirty="0">
                <a:solidFill>
                  <a:srgbClr val="000080"/>
                </a:solidFill>
                <a:highlight>
                  <a:srgbClr val="FFFFFF"/>
                </a:highlight>
              </a:rPr>
              <a:t>;</a:t>
            </a:r>
            <a:endParaRPr lang="sv-SE"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8000FF"/>
                </a:solidFill>
                <a:highlight>
                  <a:srgbClr val="FFFFFF"/>
                </a:highlight>
              </a:rPr>
              <a:t>int</a:t>
            </a:r>
            <a:r>
              <a:rPr lang="fr-FR" sz="1600" dirty="0">
                <a:solidFill>
                  <a:srgbClr val="000000"/>
                </a:solidFill>
                <a:highlight>
                  <a:srgbClr val="FFFFFF"/>
                </a:highlight>
              </a:rPr>
              <a:t> value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000000"/>
                </a:solidFill>
                <a:highlight>
                  <a:srgbClr val="FFFFFF"/>
                </a:highlight>
              </a:rPr>
              <a:t>postfixEvaluate</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err="1">
                <a:solidFill>
                  <a:srgbClr val="000000"/>
                </a:solidFill>
                <a:highlight>
                  <a:srgbClr val="FFFFFF"/>
                </a:highlight>
              </a:rPr>
              <a:t>postfx</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pt-BR" sz="1600" dirty="0">
                <a:solidFill>
                  <a:srgbClr val="000000"/>
                </a:solidFill>
                <a:highlight>
                  <a:srgbClr val="FFFFFF"/>
                </a:highlight>
              </a:rPr>
              <a:t>	printf</a:t>
            </a:r>
            <a:r>
              <a:rPr lang="pt-BR" sz="1600" b="1" dirty="0">
                <a:solidFill>
                  <a:srgbClr val="000080"/>
                </a:solidFill>
                <a:highlight>
                  <a:srgbClr val="FFFFFF"/>
                </a:highlight>
              </a:rPr>
              <a:t>(</a:t>
            </a:r>
            <a:r>
              <a:rPr lang="pt-BR" sz="1600" dirty="0">
                <a:solidFill>
                  <a:srgbClr val="808080"/>
                </a:solidFill>
                <a:highlight>
                  <a:srgbClr val="FFFFFF"/>
                </a:highlight>
              </a:rPr>
              <a:t>"\n Postfix Expression: %s\n"</a:t>
            </a:r>
            <a:r>
              <a:rPr lang="pt-BR" sz="1600" b="1" dirty="0">
                <a:solidFill>
                  <a:srgbClr val="000080"/>
                </a:solidFill>
                <a:highlight>
                  <a:srgbClr val="FFFFFF"/>
                </a:highlight>
              </a:rPr>
              <a:t>,</a:t>
            </a:r>
            <a:r>
              <a:rPr lang="pt-BR" sz="1600" dirty="0">
                <a:solidFill>
                  <a:srgbClr val="000000"/>
                </a:solidFill>
                <a:highlight>
                  <a:srgbClr val="FFFFFF"/>
                </a:highlight>
              </a:rPr>
              <a:t> postfx</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"\n </a:t>
            </a:r>
            <a:r>
              <a:rPr lang="fr-FR" sz="1600" dirty="0" err="1">
                <a:solidFill>
                  <a:srgbClr val="808080"/>
                </a:solidFill>
                <a:highlight>
                  <a:srgbClr val="FFFFFF"/>
                </a:highlight>
              </a:rPr>
              <a:t>Resultat</a:t>
            </a:r>
            <a:r>
              <a:rPr lang="fr-FR" sz="1600" dirty="0">
                <a:solidFill>
                  <a:srgbClr val="808080"/>
                </a:solidFill>
                <a:highlight>
                  <a:srgbClr val="FFFFFF"/>
                </a:highlight>
              </a:rPr>
              <a:t> après l' évaluation: %d\n"</a:t>
            </a:r>
            <a:r>
              <a:rPr lang="fr-FR" sz="1600" b="1" dirty="0">
                <a:solidFill>
                  <a:srgbClr val="000080"/>
                </a:solidFill>
                <a:highlight>
                  <a:srgbClr val="FFFFFF"/>
                </a:highlight>
              </a:rPr>
              <a:t>,</a:t>
            </a:r>
            <a:r>
              <a:rPr lang="fr-FR" sz="1600" dirty="0">
                <a:solidFill>
                  <a:srgbClr val="000000"/>
                </a:solidFill>
                <a:highlight>
                  <a:srgbClr val="FFFFFF"/>
                </a:highlight>
              </a:rPr>
              <a:t> value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return</a:t>
            </a:r>
            <a:r>
              <a:rPr lang="fr-FR" sz="1600" dirty="0">
                <a:solidFill>
                  <a:srgbClr val="000000"/>
                </a:solidFill>
                <a:highlight>
                  <a:srgbClr val="FFFFFF"/>
                </a:highlight>
              </a:rPr>
              <a:t> </a:t>
            </a:r>
            <a:r>
              <a:rPr lang="fr-FR" sz="1600" dirty="0">
                <a:solidFill>
                  <a:srgbClr val="FF8000"/>
                </a:solidFill>
                <a:highlight>
                  <a:srgbClr val="FFFFFF"/>
                </a:highlight>
              </a:rPr>
              <a:t>0</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p>
        </p:txBody>
      </p:sp>
    </p:spTree>
    <p:extLst>
      <p:ext uri="{BB962C8B-B14F-4D97-AF65-F5344CB8AC3E}">
        <p14:creationId xmlns:p14="http://schemas.microsoft.com/office/powerpoint/2010/main" val="1079756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Représentation d’une Pile</a:t>
            </a:r>
          </a:p>
        </p:txBody>
      </p:sp>
      <p:sp>
        <p:nvSpPr>
          <p:cNvPr id="193" name="TextShape 2"/>
          <p:cNvSpPr txBox="1"/>
          <p:nvPr/>
        </p:nvSpPr>
        <p:spPr>
          <a:xfrm>
            <a:off x="503999" y="1152000"/>
            <a:ext cx="9376601" cy="59219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Représentation contiguë (par tableau)</a:t>
            </a:r>
          </a:p>
          <a:p>
            <a:pPr marL="889200" lvl="1" indent="-324000">
              <a:spcBef>
                <a:spcPts val="938"/>
              </a:spcBef>
              <a:buSzPct val="100000"/>
              <a:buBlip>
                <a:blip r:embed="rId3"/>
              </a:buBlip>
            </a:pPr>
            <a:r>
              <a:rPr lang="fr-FR" sz="2670" spc="-1" dirty="0">
                <a:solidFill>
                  <a:srgbClr val="000000"/>
                </a:solidFill>
              </a:rPr>
              <a:t>Les éléments de la pile sont rangés dans un tableau</a:t>
            </a:r>
          </a:p>
          <a:p>
            <a:pPr marL="889200" lvl="1" indent="-324000">
              <a:spcBef>
                <a:spcPts val="938"/>
              </a:spcBef>
              <a:buSzPct val="100000"/>
              <a:buBlip>
                <a:blip r:embed="rId3"/>
              </a:buBlip>
            </a:pPr>
            <a:r>
              <a:rPr lang="fr-FR" sz="2670" spc="-1" dirty="0">
                <a:solidFill>
                  <a:srgbClr val="000000"/>
                </a:solidFill>
              </a:rPr>
              <a:t>Un entier représente la position du sommet de la pile </a:t>
            </a:r>
          </a:p>
          <a:p>
            <a:pPr marL="1346400" lvl="2" indent="-324000">
              <a:spcBef>
                <a:spcPts val="938"/>
              </a:spcBef>
              <a:buSzPct val="100000"/>
              <a:buBlip>
                <a:blip r:embed="rId3"/>
              </a:buBlip>
            </a:pPr>
            <a:endParaRPr lang="fr-FR" sz="2670" spc="-1" dirty="0">
              <a:solidFill>
                <a:srgbClr val="000000"/>
              </a:solidFill>
            </a:endParaRPr>
          </a:p>
          <a:p>
            <a:pPr marL="1346400" lvl="2" indent="-324000">
              <a:spcBef>
                <a:spcPts val="938"/>
              </a:spcBef>
              <a:buSzPct val="100000"/>
              <a:buBlip>
                <a:blip r:embed="rId3"/>
              </a:buBlip>
            </a:pPr>
            <a:endParaRPr lang="fr-FR" sz="2670" spc="-1" dirty="0">
              <a:solidFill>
                <a:srgbClr val="000000"/>
              </a:solidFill>
            </a:endParaRPr>
          </a:p>
          <a:p>
            <a:pPr marL="432000" indent="-324000">
              <a:spcBef>
                <a:spcPts val="938"/>
              </a:spcBef>
              <a:buSzPct val="100000"/>
              <a:buBlip>
                <a:blip r:embed="rId3"/>
              </a:buBlip>
            </a:pPr>
            <a:r>
              <a:rPr lang="fr-FR" sz="2670" b="1" spc="-1" dirty="0">
                <a:solidFill>
                  <a:srgbClr val="000000"/>
                </a:solidFill>
              </a:rPr>
              <a:t>Représentation chaînée (par pointeurs </a:t>
            </a:r>
            <a:r>
              <a:rPr lang="fr-FR" sz="2670" b="1" spc="-1" dirty="0">
                <a:solidFill>
                  <a:srgbClr val="000000"/>
                </a:solidFill>
                <a:sym typeface="Wingdings" panose="05000000000000000000" pitchFamily="2" charset="2"/>
              </a:rPr>
              <a:t> liste chaînée)</a:t>
            </a:r>
          </a:p>
          <a:p>
            <a:pPr marL="889200" lvl="1" indent="-324000">
              <a:spcBef>
                <a:spcPts val="938"/>
              </a:spcBef>
              <a:buSzPct val="100000"/>
              <a:buBlip>
                <a:blip r:embed="rId3"/>
              </a:buBlip>
            </a:pPr>
            <a:r>
              <a:rPr lang="fr-FR" sz="2670" spc="-1" dirty="0">
                <a:solidFill>
                  <a:srgbClr val="000000"/>
                </a:solidFill>
                <a:sym typeface="Wingdings" panose="05000000000000000000" pitchFamily="2" charset="2"/>
              </a:rPr>
              <a:t>Les éléments de la pile sont chaînés entre eux</a:t>
            </a:r>
          </a:p>
          <a:p>
            <a:pPr marL="889200" lvl="1" indent="-324000">
              <a:spcBef>
                <a:spcPts val="938"/>
              </a:spcBef>
              <a:buSzPct val="100000"/>
              <a:buBlip>
                <a:blip r:embed="rId3"/>
              </a:buBlip>
            </a:pPr>
            <a:r>
              <a:rPr lang="fr-FR" sz="2670" spc="-1" dirty="0">
                <a:solidFill>
                  <a:srgbClr val="000000"/>
                </a:solidFill>
                <a:sym typeface="Wingdings" panose="05000000000000000000" pitchFamily="2" charset="2"/>
              </a:rPr>
              <a:t>Un pointeur sur le premier élément désigne la pile et représente le sommet de cette pile</a:t>
            </a:r>
          </a:p>
          <a:p>
            <a:pPr marL="889200" lvl="1" indent="-324000">
              <a:spcBef>
                <a:spcPts val="938"/>
              </a:spcBef>
              <a:buSzPct val="100000"/>
              <a:buBlip>
                <a:blip r:embed="rId3"/>
              </a:buBlip>
            </a:pPr>
            <a:r>
              <a:rPr lang="fr-FR" sz="2670" spc="-1" dirty="0">
                <a:solidFill>
                  <a:srgbClr val="000000"/>
                </a:solidFill>
                <a:sym typeface="Wingdings" panose="05000000000000000000" pitchFamily="2" charset="2"/>
              </a:rPr>
              <a:t>Une pile vide est représentée par le pointeur </a:t>
            </a:r>
            <a:r>
              <a:rPr lang="fr-FR" sz="2670" spc="-1" dirty="0">
                <a:solidFill>
                  <a:srgbClr val="0000FF"/>
                </a:solidFill>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sym typeface="Wingdings" panose="05000000000000000000" pitchFamily="2" charset="2"/>
              </a:rPr>
              <a:t>NULL</a:t>
            </a:r>
            <a:endParaRPr lang="fr-FR" sz="2670" spc="-1" dirty="0">
              <a:solidFill>
                <a:srgbClr val="0000FF"/>
              </a:solidFill>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1987162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Représentation d’une Pile</a:t>
            </a:r>
          </a:p>
        </p:txBody>
      </p:sp>
      <p:sp>
        <p:nvSpPr>
          <p:cNvPr id="193" name="TextShape 2"/>
          <p:cNvSpPr txBox="1"/>
          <p:nvPr/>
        </p:nvSpPr>
        <p:spPr>
          <a:xfrm>
            <a:off x="503999" y="1152000"/>
            <a:ext cx="9033701" cy="5960000"/>
          </a:xfrm>
          <a:prstGeom prst="rect">
            <a:avLst/>
          </a:prstGeom>
          <a:noFill/>
          <a:ln>
            <a:noFill/>
          </a:ln>
        </p:spPr>
        <p:txBody>
          <a:bodyPr lIns="0" tIns="0" rIns="0" bIns="0">
            <a:normAutofit fontScale="92500" lnSpcReduction="20000"/>
          </a:bodyPr>
          <a:lstStyle/>
          <a:p>
            <a:pPr marL="432000" indent="-324000">
              <a:spcBef>
                <a:spcPts val="938"/>
              </a:spcBef>
              <a:buSzPct val="100000"/>
              <a:buBlip>
                <a:blip r:embed="rId3"/>
              </a:buBlip>
            </a:pPr>
            <a:r>
              <a:rPr lang="fr-FR" sz="2670" b="1" spc="-1" dirty="0">
                <a:solidFill>
                  <a:srgbClr val="000000"/>
                </a:solidFill>
              </a:rPr>
              <a:t>Les primitives de gestion des piles</a:t>
            </a:r>
          </a:p>
          <a:p>
            <a:pPr marL="889200" lvl="1" indent="-324000">
              <a:spcBef>
                <a:spcPts val="938"/>
              </a:spcBef>
              <a:buSzPct val="100000"/>
              <a:buBlip>
                <a:blip r:embed="rId3"/>
              </a:buBlip>
            </a:pPr>
            <a:r>
              <a:rPr lang="fr-FR" sz="2670" spc="-1" dirty="0">
                <a:solidFill>
                  <a:srgbClr val="0000FF"/>
                </a:solidFill>
                <a:effectLst>
                  <a:outerShdw blurRad="38100" dist="38100" dir="2700000" algn="tl">
                    <a:srgbClr val="000000">
                      <a:alpha val="43137"/>
                    </a:srgbClr>
                  </a:outerShdw>
                </a:effectLst>
              </a:rPr>
              <a:t>Initialiser</a:t>
            </a:r>
            <a:r>
              <a:rPr lang="fr-FR" sz="2670" spc="-1" dirty="0">
                <a:solidFill>
                  <a:srgbClr val="000000"/>
                </a:solidFill>
              </a:rPr>
              <a:t> : cette fonction crée une pile vide.</a:t>
            </a:r>
          </a:p>
          <a:p>
            <a:pPr marL="889200" lvl="1" indent="-324000">
              <a:spcBef>
                <a:spcPts val="938"/>
              </a:spcBef>
              <a:buSzPct val="100000"/>
              <a:buBlip>
                <a:blip r:embed="rId3"/>
              </a:buBlip>
            </a:pPr>
            <a:r>
              <a:rPr lang="fr-FR" sz="2700" spc="-1" dirty="0" err="1">
                <a:solidFill>
                  <a:srgbClr val="0000FF"/>
                </a:solidFill>
                <a:effectLst>
                  <a:outerShdw blurRad="38100" dist="38100" dir="2700000" algn="tl">
                    <a:srgbClr val="000000">
                      <a:alpha val="43137"/>
                    </a:srgbClr>
                  </a:outerShdw>
                </a:effectLst>
              </a:rPr>
              <a:t>EstVide</a:t>
            </a:r>
            <a:r>
              <a:rPr lang="fr-FR" sz="2670" spc="-1" dirty="0">
                <a:solidFill>
                  <a:srgbClr val="000000"/>
                </a:solidFill>
              </a:rPr>
              <a:t> : renvoie 1 si la pile est vide, 0 sinon.</a:t>
            </a:r>
          </a:p>
          <a:p>
            <a:pPr marL="889200" lvl="1" indent="-324000">
              <a:spcBef>
                <a:spcPts val="938"/>
              </a:spcBef>
              <a:buSzPct val="100000"/>
              <a:buBlip>
                <a:blip r:embed="rId3"/>
              </a:buBlip>
            </a:pPr>
            <a:r>
              <a:rPr lang="fr-FR" sz="2700" spc="-1" dirty="0" err="1">
                <a:solidFill>
                  <a:srgbClr val="0000FF"/>
                </a:solidFill>
                <a:effectLst>
                  <a:outerShdw blurRad="38100" dist="38100" dir="2700000" algn="tl">
                    <a:srgbClr val="000000">
                      <a:alpha val="43137"/>
                    </a:srgbClr>
                  </a:outerShdw>
                </a:effectLst>
              </a:rPr>
              <a:t>EstPleine</a:t>
            </a:r>
            <a:r>
              <a:rPr lang="fr-FR" sz="2670" spc="-1" dirty="0">
                <a:solidFill>
                  <a:srgbClr val="000000"/>
                </a:solidFill>
              </a:rPr>
              <a:t> : renvoie 1 si la pile est pleine, 0 sinon.</a:t>
            </a:r>
          </a:p>
          <a:p>
            <a:pPr marL="889200" lvl="1" indent="-324000">
              <a:spcBef>
                <a:spcPts val="938"/>
              </a:spcBef>
              <a:buSzPct val="100000"/>
              <a:buBlip>
                <a:blip r:embed="rId3"/>
              </a:buBlip>
            </a:pPr>
            <a:r>
              <a:rPr lang="fr-FR" sz="2700" spc="-1" dirty="0" err="1">
                <a:solidFill>
                  <a:srgbClr val="0000FF"/>
                </a:solidFill>
                <a:effectLst>
                  <a:outerShdw blurRad="38100" dist="38100" dir="2700000" algn="tl">
                    <a:srgbClr val="000000">
                      <a:alpha val="43137"/>
                    </a:srgbClr>
                  </a:outerShdw>
                </a:effectLst>
              </a:rPr>
              <a:t>AccederSommet</a:t>
            </a:r>
            <a:r>
              <a:rPr lang="fr-FR" sz="2670" spc="-1" dirty="0">
                <a:solidFill>
                  <a:srgbClr val="000000"/>
                </a:solidFill>
              </a:rPr>
              <a:t> : cette fonction permet l’accès à l’information contenue dans le sommet de la pile.</a:t>
            </a:r>
          </a:p>
          <a:p>
            <a:pPr marL="889200" lvl="1" indent="-324000">
              <a:spcBef>
                <a:spcPts val="938"/>
              </a:spcBef>
              <a:buSzPct val="100000"/>
              <a:buBlip>
                <a:blip r:embed="rId3"/>
              </a:buBlip>
            </a:pPr>
            <a:r>
              <a:rPr lang="fr-FR" sz="2700" spc="-1" dirty="0">
                <a:solidFill>
                  <a:srgbClr val="0000FF"/>
                </a:solidFill>
                <a:effectLst>
                  <a:outerShdw blurRad="38100" dist="38100" dir="2700000" algn="tl">
                    <a:srgbClr val="000000">
                      <a:alpha val="43137"/>
                    </a:srgbClr>
                  </a:outerShdw>
                </a:effectLst>
              </a:rPr>
              <a:t>Empiler</a:t>
            </a:r>
            <a:r>
              <a:rPr lang="fr-FR" sz="2670" spc="-1" dirty="0">
                <a:solidFill>
                  <a:srgbClr val="000000"/>
                </a:solidFill>
              </a:rPr>
              <a:t> : cette fonction permet d’ajouter un élément au sommet de la pile. </a:t>
            </a:r>
          </a:p>
          <a:p>
            <a:pPr marL="1346400" lvl="2" indent="-324000">
              <a:spcBef>
                <a:spcPts val="938"/>
              </a:spcBef>
              <a:buSzPct val="100000"/>
              <a:buBlip>
                <a:blip r:embed="rId3"/>
              </a:buBlip>
            </a:pPr>
            <a:r>
              <a:rPr lang="fr-FR" sz="2200" spc="-1" dirty="0">
                <a:solidFill>
                  <a:srgbClr val="FF0000"/>
                </a:solidFill>
              </a:rPr>
              <a:t>La fonction renvoie un code d’erreur si besoin en cas de manque de mémoire.</a:t>
            </a:r>
          </a:p>
          <a:p>
            <a:pPr marL="889200" lvl="1" indent="-324000">
              <a:spcBef>
                <a:spcPts val="938"/>
              </a:spcBef>
              <a:buSzPct val="100000"/>
              <a:buBlip>
                <a:blip r:embed="rId3"/>
              </a:buBlip>
            </a:pPr>
            <a:r>
              <a:rPr lang="fr-FR" sz="2700" spc="-1" dirty="0" err="1">
                <a:solidFill>
                  <a:srgbClr val="0000FF"/>
                </a:solidFill>
                <a:effectLst>
                  <a:outerShdw blurRad="38100" dist="38100" dir="2700000" algn="tl">
                    <a:srgbClr val="000000">
                      <a:alpha val="43137"/>
                    </a:srgbClr>
                  </a:outerShdw>
                </a:effectLst>
              </a:rPr>
              <a:t>Depiler</a:t>
            </a:r>
            <a:r>
              <a:rPr lang="fr-FR" sz="2670" spc="-1" dirty="0">
                <a:solidFill>
                  <a:srgbClr val="000000"/>
                </a:solidFill>
              </a:rPr>
              <a:t> : cette fonction supprime le sommet de la pile. L’élément supprimé est retourné par la fonction </a:t>
            </a:r>
            <a:r>
              <a:rPr lang="fr-FR" sz="2670" spc="-1" dirty="0" err="1">
                <a:solidFill>
                  <a:srgbClr val="000000"/>
                </a:solidFill>
              </a:rPr>
              <a:t>Depiler</a:t>
            </a:r>
            <a:r>
              <a:rPr lang="fr-FR" sz="2670" spc="-1" dirty="0">
                <a:solidFill>
                  <a:srgbClr val="000000"/>
                </a:solidFill>
              </a:rPr>
              <a:t> pour pouvoir être utilisé.</a:t>
            </a:r>
          </a:p>
          <a:p>
            <a:pPr marL="889200" lvl="1" indent="-324000">
              <a:spcBef>
                <a:spcPts val="938"/>
              </a:spcBef>
              <a:buSzPct val="100000"/>
              <a:buBlip>
                <a:blip r:embed="rId3"/>
              </a:buBlip>
            </a:pPr>
            <a:r>
              <a:rPr lang="fr-FR" sz="2700" spc="-1" dirty="0">
                <a:solidFill>
                  <a:srgbClr val="0000FF"/>
                </a:solidFill>
                <a:effectLst>
                  <a:outerShdw blurRad="38100" dist="38100" dir="2700000" algn="tl">
                    <a:srgbClr val="000000">
                      <a:alpha val="43137"/>
                    </a:srgbClr>
                  </a:outerShdw>
                </a:effectLst>
              </a:rPr>
              <a:t>Vider</a:t>
            </a:r>
            <a:r>
              <a:rPr lang="fr-FR" sz="2670" spc="-1" dirty="0">
                <a:solidFill>
                  <a:srgbClr val="000000"/>
                </a:solidFill>
              </a:rPr>
              <a:t> : cette fonction vide la pile.</a:t>
            </a:r>
          </a:p>
          <a:p>
            <a:pPr marL="889200" lvl="1" indent="-324000">
              <a:spcBef>
                <a:spcPts val="938"/>
              </a:spcBef>
              <a:buSzPct val="100000"/>
              <a:buBlip>
                <a:blip r:embed="rId3"/>
              </a:buBlip>
            </a:pPr>
            <a:r>
              <a:rPr lang="fr-FR" sz="2700" spc="-1" dirty="0" err="1">
                <a:solidFill>
                  <a:srgbClr val="0000FF"/>
                </a:solidFill>
                <a:effectLst>
                  <a:outerShdw blurRad="38100" dist="38100" dir="2700000" algn="tl">
                    <a:srgbClr val="000000">
                      <a:alpha val="43137"/>
                    </a:srgbClr>
                  </a:outerShdw>
                </a:effectLst>
              </a:rPr>
              <a:t>Detruire</a:t>
            </a:r>
            <a:r>
              <a:rPr lang="fr-FR" sz="2670" spc="-1" dirty="0">
                <a:solidFill>
                  <a:srgbClr val="000000"/>
                </a:solidFill>
              </a:rPr>
              <a:t> : cette fonction permet de détruire la pile.</a:t>
            </a:r>
            <a:endParaRPr lang="fr-FR" sz="2670" b="1" spc="-1" dirty="0">
              <a:solidFill>
                <a:srgbClr val="000000"/>
              </a:solidFill>
            </a:endParaRPr>
          </a:p>
        </p:txBody>
      </p:sp>
    </p:spTree>
    <p:extLst>
      <p:ext uri="{BB962C8B-B14F-4D97-AF65-F5344CB8AC3E}">
        <p14:creationId xmlns:p14="http://schemas.microsoft.com/office/powerpoint/2010/main" val="916685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503999" y="11520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Types</a:t>
            </a:r>
          </a:p>
          <a:p>
            <a:pPr marL="889200" lvl="1" indent="-324000">
              <a:spcBef>
                <a:spcPts val="938"/>
              </a:spcBef>
              <a:buSzPct val="100000"/>
              <a:buBlip>
                <a:blip r:embed="rId3"/>
              </a:buBlip>
            </a:pPr>
            <a:r>
              <a:rPr lang="fr-FR" sz="2670" spc="-1" dirty="0">
                <a:solidFill>
                  <a:srgbClr val="000000"/>
                </a:solidFill>
              </a:rPr>
              <a:t>Pour implémenter une pile sous forme de tableau, on crée la structure de données suivante.</a:t>
            </a:r>
          </a:p>
        </p:txBody>
      </p:sp>
      <p:sp>
        <p:nvSpPr>
          <p:cNvPr id="2" name="Rectangle 1">
            <a:extLst>
              <a:ext uri="{FF2B5EF4-FFF2-40B4-BE49-F238E27FC236}">
                <a16:creationId xmlns:a16="http://schemas.microsoft.com/office/drawing/2014/main" id="{48320668-3ADB-4351-AEE2-D1DA67C423A2}"/>
              </a:ext>
            </a:extLst>
          </p:cNvPr>
          <p:cNvSpPr/>
          <p:nvPr/>
        </p:nvSpPr>
        <p:spPr>
          <a:xfrm>
            <a:off x="711199" y="2979163"/>
            <a:ext cx="9228667" cy="310854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800" b="1" dirty="0" err="1">
                <a:solidFill>
                  <a:srgbClr val="0000FF"/>
                </a:solidFill>
                <a:highlight>
                  <a:srgbClr val="FFFFFF"/>
                </a:highlight>
              </a:rPr>
              <a:t>typedef</a:t>
            </a:r>
            <a:r>
              <a:rPr lang="fr-FR" sz="2800" dirty="0">
                <a:solidFill>
                  <a:srgbClr val="000000"/>
                </a:solidFill>
                <a:highlight>
                  <a:srgbClr val="FFFFFF"/>
                </a:highlight>
              </a:rPr>
              <a:t> </a:t>
            </a:r>
            <a:r>
              <a:rPr lang="fr-FR" sz="2800" dirty="0" err="1">
                <a:solidFill>
                  <a:srgbClr val="8000FF"/>
                </a:solidFill>
                <a:highlight>
                  <a:srgbClr val="FFFFFF"/>
                </a:highlight>
              </a:rPr>
              <a:t>float</a:t>
            </a:r>
            <a:r>
              <a:rPr lang="fr-FR" sz="2800" dirty="0">
                <a:solidFill>
                  <a:srgbClr val="000000"/>
                </a:solidFill>
                <a:highlight>
                  <a:srgbClr val="FFFFFF"/>
                </a:highlight>
              </a:rPr>
              <a:t> </a:t>
            </a:r>
            <a:r>
              <a:rPr lang="fr-FR" sz="2800" dirty="0" err="1">
                <a:solidFill>
                  <a:srgbClr val="000000"/>
                </a:solidFill>
                <a:highlight>
                  <a:srgbClr val="FFFFFF"/>
                </a:highlight>
              </a:rPr>
              <a:t>TypeDonnee</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err="1">
                <a:solidFill>
                  <a:srgbClr val="0000FF"/>
                </a:solidFill>
                <a:highlight>
                  <a:srgbClr val="FFFFFF"/>
                </a:highlight>
              </a:rPr>
              <a:t>typedef</a:t>
            </a:r>
            <a:r>
              <a:rPr lang="fr-FR" sz="2800" dirty="0">
                <a:solidFill>
                  <a:srgbClr val="000000"/>
                </a:solidFill>
                <a:highlight>
                  <a:srgbClr val="FFFFFF"/>
                </a:highlight>
              </a:rPr>
              <a:t> </a:t>
            </a:r>
            <a:r>
              <a:rPr lang="fr-FR" sz="2800" dirty="0" err="1">
                <a:solidFill>
                  <a:srgbClr val="8000FF"/>
                </a:solidFill>
                <a:highlight>
                  <a:srgbClr val="FFFFFF"/>
                </a:highlight>
              </a:rPr>
              <a:t>struct</a:t>
            </a:r>
            <a:endParaRPr lang="fr-FR" sz="2800" dirty="0">
              <a:solidFill>
                <a:srgbClr val="000000"/>
              </a:solidFill>
              <a:highlight>
                <a:srgbClr val="FFFFFF"/>
              </a:highlight>
            </a:endParaRPr>
          </a:p>
          <a:p>
            <a:r>
              <a:rPr lang="fr-FR" sz="2800" b="1" dirty="0">
                <a:solidFill>
                  <a:srgbClr val="000080"/>
                </a:solidFill>
                <a:highlight>
                  <a:srgbClr val="FFFFFF"/>
                </a:highlight>
              </a:rPr>
              <a:t>{</a:t>
            </a:r>
            <a:endParaRPr lang="fr-FR" sz="2800" dirty="0">
              <a:solidFill>
                <a:srgbClr val="000000"/>
              </a:solidFill>
              <a:highlight>
                <a:srgbClr val="FFFFFF"/>
              </a:highlight>
            </a:endParaRPr>
          </a:p>
          <a:p>
            <a:r>
              <a:rPr lang="zh-CN" altLang="en-US" sz="2800" dirty="0">
                <a:solidFill>
                  <a:srgbClr val="8000FF"/>
                </a:solidFill>
                <a:highlight>
                  <a:srgbClr val="FFFFFF"/>
                </a:highlight>
              </a:rPr>
              <a:t>    </a:t>
            </a:r>
            <a:r>
              <a:rPr lang="fr-FR" sz="2800" dirty="0" err="1">
                <a:solidFill>
                  <a:srgbClr val="8000FF"/>
                </a:solidFill>
                <a:highlight>
                  <a:srgbClr val="FFFFFF"/>
                </a:highlight>
              </a:rPr>
              <a:t>int</a:t>
            </a:r>
            <a:r>
              <a:rPr lang="fr-FR" sz="2800" dirty="0">
                <a:solidFill>
                  <a:srgbClr val="000000"/>
                </a:solidFill>
                <a:highlight>
                  <a:srgbClr val="FFFFFF"/>
                </a:highlight>
              </a:rPr>
              <a:t> </a:t>
            </a:r>
            <a:r>
              <a:rPr lang="fr-FR" sz="2800" dirty="0" err="1">
                <a:solidFill>
                  <a:srgbClr val="000000"/>
                </a:solidFill>
                <a:highlight>
                  <a:srgbClr val="FFFFFF"/>
                </a:highlight>
              </a:rPr>
              <a:t>nb_elem</a:t>
            </a:r>
            <a:r>
              <a:rPr lang="fr-FR" sz="2800" b="1" dirty="0">
                <a:solidFill>
                  <a:srgbClr val="000080"/>
                </a:solidFill>
                <a:highlight>
                  <a:srgbClr val="FFFFFF"/>
                </a:highlight>
              </a:rPr>
              <a:t>;</a:t>
            </a:r>
            <a:r>
              <a:rPr lang="fr-FR" sz="2800" dirty="0">
                <a:solidFill>
                  <a:srgbClr val="000000"/>
                </a:solidFill>
                <a:highlight>
                  <a:srgbClr val="FFFFFF"/>
                </a:highlight>
              </a:rPr>
              <a:t> </a:t>
            </a:r>
            <a:r>
              <a:rPr lang="fr-FR" sz="2800" dirty="0">
                <a:solidFill>
                  <a:srgbClr val="008000"/>
                </a:solidFill>
                <a:highlight>
                  <a:srgbClr val="FFFFFF"/>
                </a:highlight>
              </a:rPr>
              <a:t>/* nombre d’éléments dans la pile */</a:t>
            </a:r>
            <a:endParaRPr lang="fr-FR" sz="2800" dirty="0">
              <a:solidFill>
                <a:srgbClr val="000000"/>
              </a:solidFill>
              <a:highlight>
                <a:srgbClr val="FFFFFF"/>
              </a:highlight>
            </a:endParaRPr>
          </a:p>
          <a:p>
            <a:r>
              <a:rPr lang="zh-CN" altLang="en-US" sz="2800" dirty="0">
                <a:solidFill>
                  <a:srgbClr val="8000FF"/>
                </a:solidFill>
                <a:highlight>
                  <a:srgbClr val="FFFFFF"/>
                </a:highlight>
              </a:rPr>
              <a:t>    </a:t>
            </a:r>
            <a:r>
              <a:rPr lang="fr-FR" sz="2800" dirty="0" err="1">
                <a:solidFill>
                  <a:srgbClr val="8000FF"/>
                </a:solidFill>
                <a:highlight>
                  <a:srgbClr val="FFFFFF"/>
                </a:highlight>
              </a:rPr>
              <a:t>int</a:t>
            </a:r>
            <a:r>
              <a:rPr lang="fr-FR" sz="2800" dirty="0">
                <a:solidFill>
                  <a:srgbClr val="000000"/>
                </a:solidFill>
                <a:highlight>
                  <a:srgbClr val="FFFFFF"/>
                </a:highlight>
              </a:rPr>
              <a:t> </a:t>
            </a:r>
            <a:r>
              <a:rPr lang="fr-FR" sz="2800" dirty="0" err="1">
                <a:solidFill>
                  <a:srgbClr val="000000"/>
                </a:solidFill>
                <a:highlight>
                  <a:srgbClr val="FFFFFF"/>
                </a:highlight>
              </a:rPr>
              <a:t>nb_elem_max</a:t>
            </a:r>
            <a:r>
              <a:rPr lang="fr-FR" sz="2800" b="1" dirty="0">
                <a:solidFill>
                  <a:srgbClr val="000080"/>
                </a:solidFill>
                <a:highlight>
                  <a:srgbClr val="FFFFFF"/>
                </a:highlight>
              </a:rPr>
              <a:t>;</a:t>
            </a:r>
            <a:r>
              <a:rPr lang="fr-FR" sz="2800" dirty="0">
                <a:solidFill>
                  <a:srgbClr val="000000"/>
                </a:solidFill>
                <a:highlight>
                  <a:srgbClr val="FFFFFF"/>
                </a:highlight>
              </a:rPr>
              <a:t> </a:t>
            </a:r>
            <a:r>
              <a:rPr lang="fr-FR" sz="2800" dirty="0">
                <a:solidFill>
                  <a:srgbClr val="008000"/>
                </a:solidFill>
                <a:highlight>
                  <a:srgbClr val="FFFFFF"/>
                </a:highlight>
              </a:rPr>
              <a:t>/* capacité de la pile */</a:t>
            </a:r>
            <a:endParaRPr lang="fr-FR" sz="2800" dirty="0">
              <a:solidFill>
                <a:srgbClr val="000000"/>
              </a:solidFill>
              <a:highlight>
                <a:srgbClr val="FFFFFF"/>
              </a:highlight>
            </a:endParaRPr>
          </a:p>
          <a:p>
            <a:r>
              <a:rPr lang="zh-CN" altLang="en-US" sz="2800" dirty="0">
                <a:solidFill>
                  <a:srgbClr val="000000"/>
                </a:solidFill>
                <a:highlight>
                  <a:srgbClr val="FFFFFF"/>
                </a:highlight>
              </a:rPr>
              <a:t>    </a:t>
            </a:r>
            <a:r>
              <a:rPr lang="fr-FR" sz="2800" dirty="0" err="1">
                <a:solidFill>
                  <a:srgbClr val="000000"/>
                </a:solidFill>
                <a:highlight>
                  <a:srgbClr val="FFFFFF"/>
                </a:highlight>
              </a:rPr>
              <a:t>TypeDonnee</a:t>
            </a:r>
            <a:r>
              <a:rPr lang="fr-FR" sz="2800" dirty="0">
                <a:solidFill>
                  <a:srgbClr val="000000"/>
                </a:solidFill>
                <a:highlight>
                  <a:srgbClr val="FFFFFF"/>
                </a:highlight>
              </a:rPr>
              <a:t> </a:t>
            </a:r>
            <a:r>
              <a:rPr lang="fr-FR" sz="2800" b="1" dirty="0">
                <a:solidFill>
                  <a:srgbClr val="000080"/>
                </a:solidFill>
                <a:highlight>
                  <a:srgbClr val="FFFFFF"/>
                </a:highlight>
              </a:rPr>
              <a:t>*</a:t>
            </a:r>
            <a:r>
              <a:rPr lang="fr-FR" sz="2800" dirty="0">
                <a:solidFill>
                  <a:srgbClr val="000000"/>
                </a:solidFill>
                <a:highlight>
                  <a:srgbClr val="FFFFFF"/>
                </a:highlight>
              </a:rPr>
              <a:t>tab</a:t>
            </a:r>
            <a:r>
              <a:rPr lang="fr-FR" sz="2800" b="1" dirty="0">
                <a:solidFill>
                  <a:srgbClr val="000080"/>
                </a:solidFill>
                <a:highlight>
                  <a:srgbClr val="FFFFFF"/>
                </a:highlight>
              </a:rPr>
              <a:t>;</a:t>
            </a:r>
            <a:r>
              <a:rPr lang="fr-FR" sz="2800" dirty="0">
                <a:solidFill>
                  <a:srgbClr val="000000"/>
                </a:solidFill>
                <a:highlight>
                  <a:srgbClr val="FFFFFF"/>
                </a:highlight>
              </a:rPr>
              <a:t> </a:t>
            </a:r>
            <a:r>
              <a:rPr lang="fr-FR" sz="2800" dirty="0">
                <a:solidFill>
                  <a:srgbClr val="008000"/>
                </a:solidFill>
                <a:highlight>
                  <a:srgbClr val="FFFFFF"/>
                </a:highlight>
              </a:rPr>
              <a:t>/* tableau contenant les éléments */</a:t>
            </a:r>
            <a:endParaRPr lang="fr-FR" sz="2800" dirty="0">
              <a:solidFill>
                <a:srgbClr val="000000"/>
              </a:solidFill>
              <a:highlight>
                <a:srgbClr val="FFFFFF"/>
              </a:highlight>
            </a:endParaRPr>
          </a:p>
          <a:p>
            <a:r>
              <a:rPr lang="fr-FR" sz="2800" b="1" dirty="0">
                <a:solidFill>
                  <a:srgbClr val="000080"/>
                </a:solidFill>
                <a:highlight>
                  <a:srgbClr val="FFFFFF"/>
                </a:highlight>
              </a:rPr>
              <a:t>}</a:t>
            </a:r>
            <a:r>
              <a:rPr lang="fr-FR" sz="2800" dirty="0">
                <a:solidFill>
                  <a:srgbClr val="000000"/>
                </a:solidFill>
                <a:highlight>
                  <a:srgbClr val="FFFFFF"/>
                </a:highlight>
              </a:rPr>
              <a:t>Pile</a:t>
            </a:r>
            <a:r>
              <a:rPr lang="fr-FR" sz="2800" b="1" dirty="0">
                <a:solidFill>
                  <a:srgbClr val="000080"/>
                </a:solidFill>
                <a:highlight>
                  <a:srgbClr val="FFFFFF"/>
                </a:highlight>
              </a:rPr>
              <a:t>;</a:t>
            </a:r>
            <a:endParaRPr lang="fr-FR" sz="5400" dirty="0"/>
          </a:p>
        </p:txBody>
      </p:sp>
    </p:spTree>
    <p:extLst>
      <p:ext uri="{BB962C8B-B14F-4D97-AF65-F5344CB8AC3E}">
        <p14:creationId xmlns:p14="http://schemas.microsoft.com/office/powerpoint/2010/main" val="825912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Créer une pile vide</a:t>
            </a:r>
            <a:r>
              <a:rPr lang="fr-FR" sz="2670" spc="-1" dirty="0">
                <a:solidFill>
                  <a:srgbClr val="000000"/>
                </a:solidFill>
              </a:rPr>
              <a:t>.</a:t>
            </a:r>
          </a:p>
          <a:p>
            <a:pPr marL="889200" lvl="1" indent="-324000">
              <a:spcBef>
                <a:spcPts val="938"/>
              </a:spcBef>
              <a:buSzPct val="100000"/>
              <a:buBlip>
                <a:blip r:embed="rId3"/>
              </a:buBlip>
            </a:pPr>
            <a:r>
              <a:rPr lang="fr-FR" sz="2670" spc="-1" dirty="0">
                <a:solidFill>
                  <a:srgbClr val="000000"/>
                </a:solidFill>
              </a:rPr>
              <a:t>La fonction permettant de créer une pile vide est la suivante :</a:t>
            </a:r>
          </a:p>
        </p:txBody>
      </p:sp>
      <p:sp>
        <p:nvSpPr>
          <p:cNvPr id="2" name="Rectangle 1">
            <a:extLst>
              <a:ext uri="{FF2B5EF4-FFF2-40B4-BE49-F238E27FC236}">
                <a16:creationId xmlns:a16="http://schemas.microsoft.com/office/drawing/2014/main" id="{48320668-3ADB-4351-AEE2-D1DA67C423A2}"/>
              </a:ext>
            </a:extLst>
          </p:cNvPr>
          <p:cNvSpPr/>
          <p:nvPr/>
        </p:nvSpPr>
        <p:spPr>
          <a:xfrm>
            <a:off x="952500" y="2521963"/>
            <a:ext cx="8534400" cy="286232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a:solidFill>
                  <a:srgbClr val="000000"/>
                </a:solidFill>
                <a:highlight>
                  <a:srgbClr val="FFFFFF"/>
                </a:highlight>
              </a:rPr>
              <a:t>Pile Initialiser</a:t>
            </a:r>
            <a:r>
              <a:rPr lang="fr-FR" sz="2000" b="1" dirty="0">
                <a:solidFill>
                  <a:srgbClr val="000080"/>
                </a:solidFill>
                <a:highlight>
                  <a:srgbClr val="FFFFFF"/>
                </a:highlight>
              </a:rPr>
              <a:t>(</a:t>
            </a:r>
            <a:r>
              <a:rPr lang="fr-FR" sz="2000" dirty="0" err="1">
                <a:solidFill>
                  <a:srgbClr val="8000FF"/>
                </a:solidFill>
                <a:highlight>
                  <a:srgbClr val="FFFFFF"/>
                </a:highlight>
              </a:rPr>
              <a:t>int</a:t>
            </a:r>
            <a:r>
              <a:rPr lang="fr-FR" sz="2000" dirty="0">
                <a:solidFill>
                  <a:srgbClr val="000000"/>
                </a:solidFill>
                <a:highlight>
                  <a:srgbClr val="FFFFFF"/>
                </a:highlight>
              </a:rPr>
              <a:t> </a:t>
            </a:r>
            <a:r>
              <a:rPr lang="fr-FR" sz="2000" dirty="0" err="1">
                <a:solidFill>
                  <a:srgbClr val="000000"/>
                </a:solidFill>
                <a:highlight>
                  <a:srgbClr val="FFFFFF"/>
                </a:highlight>
              </a:rPr>
              <a:t>nb_max</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b="1" dirty="0">
                <a:solidFill>
                  <a:srgbClr val="000080"/>
                </a:solidFill>
                <a:highlight>
                  <a:srgbClr val="FFFFFF"/>
                </a:highlight>
              </a:rPr>
              <a:t>{</a:t>
            </a:r>
            <a:endParaRPr lang="fr-FR" sz="2000" dirty="0">
              <a:solidFill>
                <a:srgbClr val="000000"/>
              </a:solidFill>
              <a:highlight>
                <a:srgbClr val="FFFFFF"/>
              </a:highlight>
            </a:endParaRPr>
          </a:p>
          <a:p>
            <a:r>
              <a:rPr lang="zh-CN" altLang="en-US" sz="2000" dirty="0">
                <a:solidFill>
                  <a:srgbClr val="000000"/>
                </a:solidFill>
                <a:highlight>
                  <a:srgbClr val="FFFFFF"/>
                </a:highlight>
              </a:rPr>
              <a:t>    </a:t>
            </a:r>
            <a:r>
              <a:rPr lang="fr-FR" sz="2000" dirty="0">
                <a:solidFill>
                  <a:srgbClr val="000000"/>
                </a:solidFill>
                <a:highlight>
                  <a:srgbClr val="FFFFFF"/>
                </a:highlight>
              </a:rPr>
              <a:t>Pile </a:t>
            </a:r>
            <a:r>
              <a:rPr lang="fr-FR" sz="2000" dirty="0" err="1">
                <a:solidFill>
                  <a:srgbClr val="000000"/>
                </a:solidFill>
                <a:highlight>
                  <a:srgbClr val="FFFFFF"/>
                </a:highlight>
              </a:rPr>
              <a:t>pilevide</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zh-CN" altLang="en-US" sz="2000" dirty="0">
                <a:solidFill>
                  <a:srgbClr val="000000"/>
                </a:solidFill>
                <a:highlight>
                  <a:srgbClr val="FFFFFF"/>
                </a:highlight>
              </a:rPr>
              <a:t>    </a:t>
            </a:r>
            <a:r>
              <a:rPr lang="fr-FR" sz="2000" dirty="0" err="1">
                <a:solidFill>
                  <a:srgbClr val="000000"/>
                </a:solidFill>
                <a:highlight>
                  <a:srgbClr val="FFFFFF"/>
                </a:highlight>
              </a:rPr>
              <a:t>pilevide</a:t>
            </a:r>
            <a:r>
              <a:rPr lang="fr-FR" sz="2000" b="1" dirty="0" err="1">
                <a:solidFill>
                  <a:srgbClr val="000080"/>
                </a:solidFill>
                <a:highlight>
                  <a:srgbClr val="FFFFFF"/>
                </a:highlight>
              </a:rPr>
              <a:t>.</a:t>
            </a:r>
            <a:r>
              <a:rPr lang="fr-FR" sz="2000" dirty="0" err="1">
                <a:solidFill>
                  <a:srgbClr val="000000"/>
                </a:solidFill>
                <a:highlight>
                  <a:srgbClr val="FFFFFF"/>
                </a:highlight>
              </a:rPr>
              <a:t>nb_elem</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a:solidFill>
                  <a:srgbClr val="FF8000"/>
                </a:solidFill>
                <a:highlight>
                  <a:srgbClr val="FFFFFF"/>
                </a:highlight>
              </a:rPr>
              <a:t>0</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a:solidFill>
                  <a:srgbClr val="008000"/>
                </a:solidFill>
                <a:highlight>
                  <a:srgbClr val="FFFFFF"/>
                </a:highlight>
              </a:rPr>
              <a:t>/* la pile est vide */</a:t>
            </a:r>
            <a:endParaRPr lang="fr-FR" sz="2000" dirty="0">
              <a:solidFill>
                <a:srgbClr val="000000"/>
              </a:solidFill>
              <a:highlight>
                <a:srgbClr val="FFFFFF"/>
              </a:highlight>
            </a:endParaRPr>
          </a:p>
          <a:p>
            <a:r>
              <a:rPr lang="zh-CN" altLang="en-US" sz="2000" dirty="0">
                <a:solidFill>
                  <a:srgbClr val="000000"/>
                </a:solidFill>
                <a:highlight>
                  <a:srgbClr val="FFFFFF"/>
                </a:highlight>
              </a:rPr>
              <a:t>    </a:t>
            </a:r>
            <a:r>
              <a:rPr lang="da-DK" sz="2000" dirty="0" err="1">
                <a:solidFill>
                  <a:srgbClr val="000000"/>
                </a:solidFill>
                <a:highlight>
                  <a:srgbClr val="FFFFFF"/>
                </a:highlight>
              </a:rPr>
              <a:t>pilevide</a:t>
            </a:r>
            <a:r>
              <a:rPr lang="da-DK" sz="2000" b="1" dirty="0" err="1">
                <a:solidFill>
                  <a:srgbClr val="000080"/>
                </a:solidFill>
                <a:highlight>
                  <a:srgbClr val="FFFFFF"/>
                </a:highlight>
              </a:rPr>
              <a:t>.</a:t>
            </a:r>
            <a:r>
              <a:rPr lang="da-DK" sz="2000" dirty="0" err="1">
                <a:solidFill>
                  <a:srgbClr val="000000"/>
                </a:solidFill>
                <a:highlight>
                  <a:srgbClr val="FFFFFF"/>
                </a:highlight>
              </a:rPr>
              <a:t>nb_elem_max</a:t>
            </a:r>
            <a:r>
              <a:rPr lang="da-DK" sz="2000" dirty="0">
                <a:solidFill>
                  <a:srgbClr val="000000"/>
                </a:solidFill>
                <a:highlight>
                  <a:srgbClr val="FFFFFF"/>
                </a:highlight>
              </a:rPr>
              <a:t> </a:t>
            </a:r>
            <a:r>
              <a:rPr lang="da-DK" sz="2000" b="1" dirty="0">
                <a:solidFill>
                  <a:srgbClr val="000080"/>
                </a:solidFill>
                <a:highlight>
                  <a:srgbClr val="FFFFFF"/>
                </a:highlight>
              </a:rPr>
              <a:t>=</a:t>
            </a:r>
            <a:r>
              <a:rPr lang="da-DK" sz="2000" dirty="0">
                <a:solidFill>
                  <a:srgbClr val="000000"/>
                </a:solidFill>
                <a:highlight>
                  <a:srgbClr val="FFFFFF"/>
                </a:highlight>
              </a:rPr>
              <a:t> nb_max</a:t>
            </a:r>
            <a:r>
              <a:rPr lang="da-DK" sz="2000" b="1" dirty="0">
                <a:solidFill>
                  <a:srgbClr val="000080"/>
                </a:solidFill>
                <a:highlight>
                  <a:srgbClr val="FFFFFF"/>
                </a:highlight>
              </a:rPr>
              <a:t>;</a:t>
            </a:r>
            <a:r>
              <a:rPr lang="da-DK" sz="2000" dirty="0">
                <a:solidFill>
                  <a:srgbClr val="000000"/>
                </a:solidFill>
                <a:highlight>
                  <a:srgbClr val="FFFFFF"/>
                </a:highlight>
              </a:rPr>
              <a:t> </a:t>
            </a:r>
            <a:r>
              <a:rPr lang="da-DK" sz="2000" dirty="0">
                <a:solidFill>
                  <a:srgbClr val="008000"/>
                </a:solidFill>
                <a:highlight>
                  <a:srgbClr val="FFFFFF"/>
                </a:highlight>
              </a:rPr>
              <a:t>/* capacité nb_max */</a:t>
            </a:r>
            <a:endParaRPr lang="da-DK" sz="2000" dirty="0">
              <a:solidFill>
                <a:srgbClr val="000000"/>
              </a:solidFill>
              <a:highlight>
                <a:srgbClr val="FFFFFF"/>
              </a:highlight>
            </a:endParaRPr>
          </a:p>
          <a:p>
            <a:r>
              <a:rPr lang="fr-FR" sz="2000" dirty="0">
                <a:solidFill>
                  <a:srgbClr val="008000"/>
                </a:solidFill>
                <a:highlight>
                  <a:srgbClr val="FFFFFF"/>
                </a:highlight>
              </a:rPr>
              <a:t>/* allocation des éléments : */</a:t>
            </a:r>
            <a:endParaRPr lang="fr-FR" sz="2000" dirty="0">
              <a:solidFill>
                <a:srgbClr val="000000"/>
              </a:solidFill>
              <a:highlight>
                <a:srgbClr val="FFFFFF"/>
              </a:highlight>
            </a:endParaRPr>
          </a:p>
          <a:p>
            <a:r>
              <a:rPr lang="zh-CN" altLang="en-US" sz="2000" dirty="0">
                <a:solidFill>
                  <a:srgbClr val="000000"/>
                </a:solidFill>
                <a:highlight>
                  <a:srgbClr val="FFFFFF"/>
                </a:highlight>
              </a:rPr>
              <a:t>    </a:t>
            </a:r>
            <a:r>
              <a:rPr lang="fr-FR" sz="2000" dirty="0" err="1">
                <a:solidFill>
                  <a:srgbClr val="000000"/>
                </a:solidFill>
                <a:highlight>
                  <a:srgbClr val="FFFFFF"/>
                </a:highlight>
              </a:rPr>
              <a:t>pilevide</a:t>
            </a:r>
            <a:r>
              <a:rPr lang="fr-FR" sz="2000" b="1" dirty="0" err="1">
                <a:solidFill>
                  <a:srgbClr val="000080"/>
                </a:solidFill>
                <a:highlight>
                  <a:srgbClr val="FFFFFF"/>
                </a:highlight>
              </a:rPr>
              <a:t>.</a:t>
            </a:r>
            <a:r>
              <a:rPr lang="fr-FR" sz="2000" dirty="0" err="1">
                <a:solidFill>
                  <a:srgbClr val="000000"/>
                </a:solidFill>
                <a:highlight>
                  <a:srgbClr val="FFFFFF"/>
                </a:highlight>
              </a:rPr>
              <a:t>tab</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err="1">
                <a:solidFill>
                  <a:srgbClr val="000000"/>
                </a:solidFill>
                <a:highlight>
                  <a:srgbClr val="FFFFFF"/>
                </a:highlight>
              </a:rPr>
              <a:t>TypeDonnee</a:t>
            </a:r>
            <a:r>
              <a:rPr lang="fr-FR" sz="2000" b="1" dirty="0">
                <a:solidFill>
                  <a:srgbClr val="000080"/>
                </a:solidFill>
                <a:highlight>
                  <a:srgbClr val="FFFFFF"/>
                </a:highlight>
              </a:rPr>
              <a:t>*)</a:t>
            </a:r>
            <a:r>
              <a:rPr lang="fr-FR" sz="2000" dirty="0" err="1">
                <a:solidFill>
                  <a:srgbClr val="000000"/>
                </a:solidFill>
                <a:highlight>
                  <a:srgbClr val="FFFFFF"/>
                </a:highlight>
              </a:rPr>
              <a:t>malloc</a:t>
            </a:r>
            <a:r>
              <a:rPr lang="fr-FR" sz="2000" b="1" dirty="0">
                <a:solidFill>
                  <a:srgbClr val="000080"/>
                </a:solidFill>
                <a:highlight>
                  <a:srgbClr val="FFFFFF"/>
                </a:highlight>
              </a:rPr>
              <a:t>(</a:t>
            </a:r>
            <a:r>
              <a:rPr lang="fr-FR" sz="2000" dirty="0" err="1">
                <a:solidFill>
                  <a:srgbClr val="000000"/>
                </a:solidFill>
                <a:highlight>
                  <a:srgbClr val="FFFFFF"/>
                </a:highlight>
              </a:rPr>
              <a:t>nb_max</a:t>
            </a:r>
            <a:r>
              <a:rPr lang="fr-FR" sz="2000" b="1" dirty="0">
                <a:solidFill>
                  <a:srgbClr val="000080"/>
                </a:solidFill>
                <a:highlight>
                  <a:srgbClr val="FFFFFF"/>
                </a:highlight>
              </a:rPr>
              <a:t>*</a:t>
            </a:r>
            <a:r>
              <a:rPr lang="fr-FR" sz="2000" b="1" dirty="0" err="1">
                <a:solidFill>
                  <a:srgbClr val="0000FF"/>
                </a:solidFill>
                <a:highlight>
                  <a:srgbClr val="FFFFFF"/>
                </a:highlight>
              </a:rPr>
              <a:t>sizeof</a:t>
            </a:r>
            <a:r>
              <a:rPr lang="fr-FR" sz="2000" b="1" dirty="0">
                <a:solidFill>
                  <a:srgbClr val="000080"/>
                </a:solidFill>
                <a:highlight>
                  <a:srgbClr val="FFFFFF"/>
                </a:highlight>
              </a:rPr>
              <a:t>(</a:t>
            </a:r>
            <a:r>
              <a:rPr lang="fr-FR" sz="2000" dirty="0" err="1">
                <a:solidFill>
                  <a:srgbClr val="000000"/>
                </a:solidFill>
                <a:highlight>
                  <a:srgbClr val="FFFFFF"/>
                </a:highlight>
              </a:rPr>
              <a:t>TypeDonnee</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zh-CN" altLang="en-US" sz="2000" b="1" dirty="0">
                <a:solidFill>
                  <a:srgbClr val="0000FF"/>
                </a:solidFill>
                <a:highlight>
                  <a:srgbClr val="FFFFFF"/>
                </a:highlight>
              </a:rPr>
              <a:t>    </a:t>
            </a:r>
            <a:r>
              <a:rPr lang="fr-FR" sz="2000" b="1" dirty="0">
                <a:solidFill>
                  <a:srgbClr val="0000FF"/>
                </a:solidFill>
                <a:highlight>
                  <a:srgbClr val="FFFFFF"/>
                </a:highlight>
              </a:rPr>
              <a:t>return</a:t>
            </a:r>
            <a:r>
              <a:rPr lang="fr-FR" sz="2000" dirty="0">
                <a:solidFill>
                  <a:srgbClr val="000000"/>
                </a:solidFill>
                <a:highlight>
                  <a:srgbClr val="FFFFFF"/>
                </a:highlight>
              </a:rPr>
              <a:t> </a:t>
            </a:r>
            <a:r>
              <a:rPr lang="fr-FR" sz="2000" dirty="0" err="1">
                <a:solidFill>
                  <a:srgbClr val="000000"/>
                </a:solidFill>
                <a:highlight>
                  <a:srgbClr val="FFFFFF"/>
                </a:highlight>
              </a:rPr>
              <a:t>pilevide</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b="1" dirty="0">
                <a:solidFill>
                  <a:srgbClr val="000080"/>
                </a:solidFill>
                <a:highlight>
                  <a:srgbClr val="FFFFFF"/>
                </a:highlight>
              </a:rPr>
              <a:t>}</a:t>
            </a:r>
            <a:endParaRPr lang="fr-FR" sz="4400" dirty="0"/>
          </a:p>
        </p:txBody>
      </p:sp>
    </p:spTree>
    <p:extLst>
      <p:ext uri="{BB962C8B-B14F-4D97-AF65-F5344CB8AC3E}">
        <p14:creationId xmlns:p14="http://schemas.microsoft.com/office/powerpoint/2010/main" val="2212102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Pile vide, </a:t>
            </a:r>
          </a:p>
          <a:p>
            <a:pPr marL="889200" lvl="1" indent="-324000">
              <a:spcBef>
                <a:spcPts val="938"/>
              </a:spcBef>
              <a:buSzPct val="100000"/>
              <a:buBlip>
                <a:blip r:embed="rId3"/>
              </a:buBlip>
            </a:pPr>
            <a:r>
              <a:rPr lang="fr-FR" sz="2400" spc="-1" dirty="0">
                <a:solidFill>
                  <a:srgbClr val="000000"/>
                </a:solidFill>
              </a:rPr>
              <a:t>La fonction permettant de savoir si la pile est vide est la suivante. La fonction renvoie</a:t>
            </a:r>
          </a:p>
          <a:p>
            <a:pPr marL="1346400" lvl="2" indent="-324000">
              <a:spcBef>
                <a:spcPts val="938"/>
              </a:spcBef>
              <a:buSzPct val="100000"/>
              <a:buBlip>
                <a:blip r:embed="rId3"/>
              </a:buBlip>
            </a:pPr>
            <a:r>
              <a:rPr lang="fr-FR" sz="2400" spc="-1" dirty="0">
                <a:solidFill>
                  <a:srgbClr val="000000"/>
                </a:solidFill>
              </a:rPr>
              <a:t>1 si le nombre d’éléments est égal à 0. </a:t>
            </a:r>
          </a:p>
          <a:p>
            <a:pPr marL="1346400" lvl="2" indent="-324000">
              <a:spcBef>
                <a:spcPts val="938"/>
              </a:spcBef>
              <a:buSzPct val="100000"/>
              <a:buBlip>
                <a:blip r:embed="rId3"/>
              </a:buBlip>
            </a:pPr>
            <a:r>
              <a:rPr lang="fr-FR" sz="2400" spc="-1" dirty="0">
                <a:solidFill>
                  <a:srgbClr val="000000"/>
                </a:solidFill>
              </a:rPr>
              <a:t>La fonction renvoie 0 dans le cas contraire</a:t>
            </a:r>
            <a:r>
              <a:rPr lang="fr-FR" spc="-1" dirty="0">
                <a:solidFill>
                  <a:srgbClr val="000000"/>
                </a:solidFill>
              </a:rPr>
              <a:t>.</a:t>
            </a: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1409700" y="3779263"/>
            <a:ext cx="6908800" cy="193899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int</a:t>
            </a:r>
            <a:r>
              <a:rPr lang="fr-FR" sz="2400" dirty="0">
                <a:solidFill>
                  <a:srgbClr val="000000"/>
                </a:solidFill>
                <a:highlight>
                  <a:srgbClr val="FFFFFF"/>
                </a:highlight>
              </a:rPr>
              <a:t> </a:t>
            </a:r>
            <a:r>
              <a:rPr lang="fr-FR" sz="2400" dirty="0" err="1">
                <a:solidFill>
                  <a:srgbClr val="000000"/>
                </a:solidFill>
                <a:highlight>
                  <a:srgbClr val="FFFFFF"/>
                </a:highlight>
              </a:rPr>
              <a:t>EstVide</a:t>
            </a:r>
            <a:r>
              <a:rPr lang="fr-FR" sz="2400" b="1" dirty="0">
                <a:solidFill>
                  <a:srgbClr val="000080"/>
                </a:solidFill>
                <a:highlight>
                  <a:srgbClr val="FFFFFF"/>
                </a:highlight>
              </a:rPr>
              <a:t>(</a:t>
            </a:r>
            <a:r>
              <a:rPr lang="fr-FR" sz="2400" dirty="0">
                <a:solidFill>
                  <a:srgbClr val="000000"/>
                </a:solidFill>
                <a:highlight>
                  <a:srgbClr val="FFFFFF"/>
                </a:highlight>
              </a:rPr>
              <a:t>Pile 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zh-CN" altLang="en-US" sz="2400" dirty="0">
                <a:solidFill>
                  <a:srgbClr val="008000"/>
                </a:solidFill>
                <a:highlight>
                  <a:srgbClr val="FFFFFF"/>
                </a:highlight>
              </a:rPr>
              <a:t>  </a:t>
            </a:r>
            <a:r>
              <a:rPr lang="fr-FR" sz="2400" dirty="0">
                <a:solidFill>
                  <a:srgbClr val="008000"/>
                </a:solidFill>
                <a:highlight>
                  <a:srgbClr val="FFFFFF"/>
                </a:highlight>
              </a:rPr>
              <a:t>/* retourne 1 si le nombre d’éléments vaut 0 */</a:t>
            </a:r>
            <a:endParaRPr lang="fr-FR" sz="2400" dirty="0">
              <a:solidFill>
                <a:srgbClr val="000000"/>
              </a:solidFill>
              <a:highlight>
                <a:srgbClr val="FFFFFF"/>
              </a:highlight>
            </a:endParaRPr>
          </a:p>
          <a:p>
            <a:r>
              <a:rPr lang="zh-CN" altLang="en-US" sz="2400" b="1" dirty="0">
                <a:solidFill>
                  <a:srgbClr val="0000FF"/>
                </a:solidFill>
                <a:highlight>
                  <a:srgbClr val="FFFFFF"/>
                </a:highlight>
              </a:rPr>
              <a:t>  </a:t>
            </a:r>
            <a:r>
              <a:rPr lang="en-GB" sz="2400" b="1" dirty="0">
                <a:solidFill>
                  <a:srgbClr val="0000FF"/>
                </a:solidFill>
                <a:highlight>
                  <a:srgbClr val="FFFFFF"/>
                </a:highlight>
              </a:rPr>
              <a:t>return</a:t>
            </a:r>
            <a:r>
              <a:rPr lang="en-GB" sz="2400" dirty="0">
                <a:solidFill>
                  <a:srgbClr val="000000"/>
                </a:solidFill>
                <a:highlight>
                  <a:srgbClr val="FFFFFF"/>
                </a:highlight>
              </a:rPr>
              <a:t> </a:t>
            </a:r>
            <a:r>
              <a:rPr lang="en-GB" sz="2400" b="1" dirty="0">
                <a:solidFill>
                  <a:srgbClr val="000080"/>
                </a:solidFill>
                <a:highlight>
                  <a:srgbClr val="FFFFFF"/>
                </a:highlight>
              </a:rPr>
              <a:t>(</a:t>
            </a:r>
            <a:r>
              <a:rPr lang="en-GB" sz="2400" dirty="0" err="1">
                <a:solidFill>
                  <a:srgbClr val="000000"/>
                </a:solidFill>
                <a:highlight>
                  <a:srgbClr val="FFFFFF"/>
                </a:highlight>
              </a:rPr>
              <a:t>P</a:t>
            </a:r>
            <a:r>
              <a:rPr lang="en-GB" sz="2400" b="1" dirty="0" err="1">
                <a:solidFill>
                  <a:srgbClr val="000080"/>
                </a:solidFill>
                <a:highlight>
                  <a:srgbClr val="FFFFFF"/>
                </a:highlight>
              </a:rPr>
              <a:t>.</a:t>
            </a:r>
            <a:r>
              <a:rPr lang="en-GB" sz="2400" dirty="0" err="1">
                <a:solidFill>
                  <a:srgbClr val="000000"/>
                </a:solidFill>
                <a:highlight>
                  <a:srgbClr val="FFFFFF"/>
                </a:highlight>
              </a:rPr>
              <a:t>nb_elem</a:t>
            </a:r>
            <a:r>
              <a:rPr lang="en-GB" sz="2400" dirty="0">
                <a:solidFill>
                  <a:srgbClr val="000000"/>
                </a:solidFill>
                <a:highlight>
                  <a:srgbClr val="FFFFFF"/>
                </a:highlight>
              </a:rPr>
              <a:t> </a:t>
            </a:r>
            <a:r>
              <a:rPr lang="en-GB" sz="2400" b="1" dirty="0">
                <a:solidFill>
                  <a:srgbClr val="000080"/>
                </a:solidFill>
                <a:highlight>
                  <a:srgbClr val="FFFFFF"/>
                </a:highlight>
              </a:rPr>
              <a:t>==</a:t>
            </a:r>
            <a:r>
              <a:rPr lang="en-GB" sz="2400" dirty="0">
                <a:solidFill>
                  <a:srgbClr val="000000"/>
                </a:solidFill>
                <a:highlight>
                  <a:srgbClr val="FFFFFF"/>
                </a:highlight>
              </a:rPr>
              <a:t> </a:t>
            </a:r>
            <a:r>
              <a:rPr lang="en-GB" sz="2400" dirty="0">
                <a:solidFill>
                  <a:srgbClr val="FF8000"/>
                </a:solidFill>
                <a:highlight>
                  <a:srgbClr val="FFFFFF"/>
                </a:highlight>
              </a:rPr>
              <a:t>0</a:t>
            </a:r>
            <a:r>
              <a:rPr lang="en-GB" sz="2400" b="1" dirty="0">
                <a:solidFill>
                  <a:srgbClr val="000080"/>
                </a:solidFill>
                <a:highlight>
                  <a:srgbClr val="FFFFFF"/>
                </a:highlight>
              </a:rPr>
              <a:t>)</a:t>
            </a:r>
            <a:r>
              <a:rPr lang="en-GB" sz="2400" dirty="0">
                <a:solidFill>
                  <a:srgbClr val="000000"/>
                </a:solidFill>
                <a:highlight>
                  <a:srgbClr val="FFFFFF"/>
                </a:highlight>
              </a:rPr>
              <a:t> </a:t>
            </a:r>
            <a:r>
              <a:rPr lang="en-GB" sz="2400" b="1" dirty="0">
                <a:solidFill>
                  <a:srgbClr val="000080"/>
                </a:solidFill>
                <a:highlight>
                  <a:srgbClr val="FFFFFF"/>
                </a:highlight>
              </a:rPr>
              <a:t>?</a:t>
            </a:r>
            <a:r>
              <a:rPr lang="en-GB" sz="2400" dirty="0">
                <a:solidFill>
                  <a:srgbClr val="000000"/>
                </a:solidFill>
                <a:highlight>
                  <a:srgbClr val="FFFFFF"/>
                </a:highlight>
              </a:rPr>
              <a:t> </a:t>
            </a:r>
            <a:r>
              <a:rPr lang="en-GB" sz="2400" dirty="0">
                <a:solidFill>
                  <a:srgbClr val="FF8000"/>
                </a:solidFill>
                <a:highlight>
                  <a:srgbClr val="FFFFFF"/>
                </a:highlight>
              </a:rPr>
              <a:t>1</a:t>
            </a:r>
            <a:r>
              <a:rPr lang="en-GB" sz="2400" dirty="0">
                <a:solidFill>
                  <a:srgbClr val="000000"/>
                </a:solidFill>
                <a:highlight>
                  <a:srgbClr val="FFFFFF"/>
                </a:highlight>
              </a:rPr>
              <a:t> </a:t>
            </a:r>
            <a:r>
              <a:rPr lang="en-GB" sz="2400" b="1" dirty="0">
                <a:solidFill>
                  <a:srgbClr val="000080"/>
                </a:solidFill>
                <a:highlight>
                  <a:srgbClr val="FFFFFF"/>
                </a:highlight>
              </a:rPr>
              <a:t>:</a:t>
            </a:r>
            <a:r>
              <a:rPr lang="en-GB" sz="2400" dirty="0">
                <a:solidFill>
                  <a:srgbClr val="000000"/>
                </a:solidFill>
                <a:highlight>
                  <a:srgbClr val="FFFFFF"/>
                </a:highlight>
              </a:rPr>
              <a:t> </a:t>
            </a:r>
            <a:r>
              <a:rPr lang="en-GB" sz="2400" dirty="0">
                <a:solidFill>
                  <a:srgbClr val="FF8000"/>
                </a:solidFill>
                <a:highlight>
                  <a:srgbClr val="FFFFFF"/>
                </a:highlight>
              </a:rPr>
              <a:t>0</a:t>
            </a:r>
            <a:r>
              <a:rPr lang="en-GB" sz="2400" b="1" dirty="0">
                <a:solidFill>
                  <a:srgbClr val="000080"/>
                </a:solidFill>
                <a:highlight>
                  <a:srgbClr val="FFFFFF"/>
                </a:highlight>
              </a:rPr>
              <a:t>;</a:t>
            </a:r>
            <a:endParaRPr lang="en-GB"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p>
        </p:txBody>
      </p:sp>
    </p:spTree>
    <p:extLst>
      <p:ext uri="{BB962C8B-B14F-4D97-AF65-F5344CB8AC3E}">
        <p14:creationId xmlns:p14="http://schemas.microsoft.com/office/powerpoint/2010/main" val="1880328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92873</TotalTime>
  <Words>4751</Words>
  <Application>Microsoft Macintosh PowerPoint</Application>
  <PresentationFormat>Custom</PresentationFormat>
  <Paragraphs>737</Paragraphs>
  <Slides>45</Slides>
  <Notes>44</Notes>
  <HiddenSlides>1</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45</vt:i4>
      </vt:variant>
    </vt:vector>
  </HeadingPairs>
  <TitlesOfParts>
    <vt:vector size="55" baseType="lpstr">
      <vt:lpstr>Arabic Typesetting</vt:lpstr>
      <vt:lpstr>Arial</vt:lpstr>
      <vt:lpstr>Calibri</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Attention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Wassim Swaileh (CYU</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ZUST-PPT2</dc:title>
  <dc:subject>Cours notes template</dc:subject>
  <dc:creator>Brahim Derdouri</dc:creator>
  <dc:description/>
  <cp:lastModifiedBy>A6791</cp:lastModifiedBy>
  <cp:revision>413</cp:revision>
  <dcterms:created xsi:type="dcterms:W3CDTF">2019-12-04T12:27:05Z</dcterms:created>
  <dcterms:modified xsi:type="dcterms:W3CDTF">2023-04-10T07:15:09Z</dcterms:modified>
  <cp:contentStatus/>
  <dc:language>fr-FR</dc:language>
</cp:coreProperties>
</file>