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13" r:id="rId2"/>
    <p:sldId id="779" r:id="rId3"/>
    <p:sldId id="780" r:id="rId4"/>
    <p:sldId id="781" r:id="rId5"/>
    <p:sldId id="7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D2FA"/>
    <a:srgbClr val="FF40FF"/>
    <a:srgbClr val="000000"/>
    <a:srgbClr val="A8FFC8"/>
    <a:srgbClr val="95C5CF"/>
    <a:srgbClr val="73FDD6"/>
    <a:srgbClr val="26525A"/>
    <a:srgbClr val="BDDA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1"/>
    <p:restoredTop sz="97020"/>
  </p:normalViewPr>
  <p:slideViewPr>
    <p:cSldViewPr snapToGrid="0">
      <p:cViewPr varScale="1">
        <p:scale>
          <a:sx n="103" d="100"/>
          <a:sy n="103" d="100"/>
        </p:scale>
        <p:origin x="192" y="584"/>
      </p:cViewPr>
      <p:guideLst/>
    </p:cSldViewPr>
  </p:slideViewPr>
  <p:outlineViewPr>
    <p:cViewPr>
      <p:scale>
        <a:sx n="33" d="100"/>
        <a:sy n="33" d="100"/>
      </p:scale>
      <p:origin x="0" y="-14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215" d="100"/>
          <a:sy n="215" d="100"/>
        </p:scale>
        <p:origin x="255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everybody. My name is Tsung-Wei Huang. Today, I am going to talk about Intelligent high-performance computing, classical and quantum. </a:t>
            </a:r>
          </a:p>
          <a:p>
            <a:endParaRPr lang="en-US" dirty="0"/>
          </a:p>
          <a:p>
            <a:r>
              <a:rPr lang="en-US" dirty="0"/>
              <a:t>I am going to show you how to overcome new challenges in heterogeneous computing so you can quickly accelerate your application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58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625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EEF23D-5748-7D16-3D6D-2E5850740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 b="29266"/>
          <a:stretch/>
        </p:blipFill>
        <p:spPr bwMode="auto">
          <a:xfrm>
            <a:off x="0" y="4320222"/>
            <a:ext cx="12192000" cy="25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037259-DFAA-ED23-6728-C3CD4D6AF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21359" y="0"/>
            <a:ext cx="570641" cy="10244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W–Madison red crest logo&#10;">
            <a:extLst>
              <a:ext uri="{FF2B5EF4-FFF2-40B4-BE49-F238E27FC236}">
                <a16:creationId xmlns:a16="http://schemas.microsoft.com/office/drawing/2014/main" id="{F55F496D-B449-2D87-1A41-C5B24DA064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78618" y="153819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04FA9F-9612-DEDE-249D-D4805C1BE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21359" y="0"/>
            <a:ext cx="570641" cy="10244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UW–Madison red crest logo&#10;">
            <a:extLst>
              <a:ext uri="{FF2B5EF4-FFF2-40B4-BE49-F238E27FC236}">
                <a16:creationId xmlns:a16="http://schemas.microsoft.com/office/drawing/2014/main" id="{1412109A-BC16-5FF2-CFAE-8DCD6D0A5A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78618" y="153819"/>
            <a:ext cx="456122" cy="7167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AA8092-FA4F-994C-4FDF-7EC1858A8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87400"/>
            <a:ext cx="101600" cy="1041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4301DE51-75A2-4C78-0A5B-6753FBC0B4A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800878" cy="3651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77BC79-9480-1042-96E1-82B94DA0811E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sung-wei-huan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ircuitfever.com/full-adder-verilog-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circuitfever.com/full-adder-verilog-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405841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Superlinear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RTL Simulation with Replication-Aided Partitioning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816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Haoyuan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Scott Beamer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Wisconsin at Madison, Madison, UT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https://tsung-wei-huang.github.io/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0AF84C-D94A-5A4F-A6AB-5045E3F37098}"/>
              </a:ext>
            </a:extLst>
          </p:cNvPr>
          <p:cNvCxnSpPr>
            <a:cxnSpLocks/>
          </p:cNvCxnSpPr>
          <p:nvPr/>
        </p:nvCxnSpPr>
        <p:spPr>
          <a:xfrm>
            <a:off x="1524000" y="2244898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67420-5AA4-7B43-AB8E-D0ED99B2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</a:t>
            </a:r>
          </a:p>
        </p:txBody>
      </p:sp>
      <p:sp>
        <p:nvSpPr>
          <p:cNvPr id="338" name="Content Placeholder 337">
            <a:extLst>
              <a:ext uri="{FF2B5EF4-FFF2-40B4-BE49-F238E27FC236}">
                <a16:creationId xmlns:a16="http://schemas.microsoft.com/office/drawing/2014/main" id="{7F2B1E5E-6619-1944-A3E7-202D5801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 in School of Electronic and Information, South China University of Technology, China, 2020.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in Department of ECE, Rutgers University, 2021.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Second-year PhD student (supervisor: Prof. Tsung-Wei Huang).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graph partitioning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(TGP) to enhance task parallel workloads (e.g., STA).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GPU-accelerated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TGP paper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DAC’24.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TGP paper to ICCAD’24.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58198-298F-E34B-6A34-3653C556DA88}"/>
              </a:ext>
            </a:extLst>
          </p:cNvPr>
          <p:cNvSpPr txBox="1"/>
          <p:nvPr/>
        </p:nvSpPr>
        <p:spPr>
          <a:xfrm>
            <a:off x="838200" y="5657671"/>
            <a:ext cx="49200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Zhang, Dian-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Lin, Che Chang, Cheng-Hsiang Chiu,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Bojue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Wang, Wan Luan Lee,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-Chun Chang,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Donghao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Fang, and Tsung-Wei Huang, "G-PASTA: GPU Accelerated Partitioning Algorithm for Static Timing Analysis," 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ACM/IEEE Design Automation Conference (DAC)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San Francisco, CA, 2024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8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67420-5AA4-7B43-AB8E-D0ED99B2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38" name="Content Placeholder 337">
            <a:extLst>
              <a:ext uri="{FF2B5EF4-FFF2-40B4-BE49-F238E27FC236}">
                <a16:creationId xmlns:a16="http://schemas.microsoft.com/office/drawing/2014/main" id="{7F2B1E5E-6619-1944-A3E7-202D5801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Register Transfer Level (RTL) simulation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partitioning?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challenges?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 through an example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the partitions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228600" lvl="1">
              <a:spcBef>
                <a:spcPts val="10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current research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2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67420-5AA4-7B43-AB8E-D0ED99B2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</p:txBody>
      </p:sp>
      <p:sp>
        <p:nvSpPr>
          <p:cNvPr id="338" name="Content Placeholder 337">
            <a:extLst>
              <a:ext uri="{FF2B5EF4-FFF2-40B4-BE49-F238E27FC236}">
                <a16:creationId xmlns:a16="http://schemas.microsoft.com/office/drawing/2014/main" id="{7F2B1E5E-6619-1944-A3E7-202D5801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the behaviors of a Register Transfer Level (RTL) design to verify its functionality.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E9D0B0-D62E-7CDB-3E49-B8BF3873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33" y="2570913"/>
            <a:ext cx="4079789" cy="3240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0996DD-F742-50FD-D424-31290082EFFA}"/>
              </a:ext>
            </a:extLst>
          </p:cNvPr>
          <p:cNvSpPr/>
          <p:nvPr/>
        </p:nvSpPr>
        <p:spPr>
          <a:xfrm>
            <a:off x="1075038" y="2570913"/>
            <a:ext cx="4411362" cy="3372687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60B178-B93B-0D8B-F600-D11C6E6BDD64}"/>
                  </a:ext>
                </a:extLst>
              </p:cNvPr>
              <p:cNvSpPr/>
              <p:nvPr/>
            </p:nvSpPr>
            <p:spPr>
              <a:xfrm>
                <a:off x="2414716" y="5905822"/>
                <a:ext cx="1594022" cy="30891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𝑎𝑑𝑑𝑒𝑟</m:t>
                    </m:r>
                  </m:oMath>
                </a14:m>
                <a:r>
                  <a:rPr lang="en-US" baseline="30000" dirty="0"/>
                  <a:t>[2]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60B178-B93B-0D8B-F600-D11C6E6BD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716" y="5905822"/>
                <a:ext cx="1594022" cy="308919"/>
              </a:xfrm>
              <a:prstGeom prst="rect">
                <a:avLst/>
              </a:prstGeom>
              <a:blipFill>
                <a:blip r:embed="rId4"/>
                <a:stretch>
                  <a:fillRect t="-384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C4FB6A-A09F-1618-4092-E33EB5211317}"/>
                  </a:ext>
                </a:extLst>
              </p:cNvPr>
              <p:cNvSpPr/>
              <p:nvPr/>
            </p:nvSpPr>
            <p:spPr>
              <a:xfrm>
                <a:off x="6500525" y="5551049"/>
                <a:ext cx="2655831" cy="32388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𝑡𝑎𝑏𝑙𝑒</m:t>
                    </m:r>
                  </m:oMath>
                </a14:m>
                <a:r>
                  <a:rPr lang="en-US" baseline="30000" dirty="0"/>
                  <a:t>[3]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C4FB6A-A09F-1618-4092-E33EB5211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525" y="5551049"/>
                <a:ext cx="2655831" cy="323881"/>
              </a:xfrm>
              <a:prstGeom prst="rect">
                <a:avLst/>
              </a:prstGeom>
              <a:blipFill>
                <a:blip r:embed="rId5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C821A73-4F84-B6C6-9015-F6C691D78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778" y="3067889"/>
            <a:ext cx="3073429" cy="23923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0067E3-6C94-AD69-DD92-A067D4A2781A}"/>
              </a:ext>
            </a:extLst>
          </p:cNvPr>
          <p:cNvSpPr/>
          <p:nvPr/>
        </p:nvSpPr>
        <p:spPr>
          <a:xfrm>
            <a:off x="6096000" y="2992956"/>
            <a:ext cx="3308207" cy="2577028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FD2E3-72B0-651B-C211-3DAC7FA5F561}"/>
              </a:ext>
            </a:extLst>
          </p:cNvPr>
          <p:cNvSpPr txBox="1"/>
          <p:nvPr/>
        </p:nvSpPr>
        <p:spPr>
          <a:xfrm>
            <a:off x="838200" y="6274484"/>
            <a:ext cx="111972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https://circuitfever.com/full-adder-verilog-code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Turner, Andrew &amp; Miller, Julian. (2014).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NeuroEvolution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Evolving Heterogeneous Artificial Neural Networks. Evolutionary Intelligence. 7. 135-154. 10.1007/s12065-014-0115-5. </a:t>
            </a:r>
          </a:p>
        </p:txBody>
      </p:sp>
    </p:spTree>
    <p:extLst>
      <p:ext uri="{BB962C8B-B14F-4D97-AF65-F5344CB8AC3E}">
        <p14:creationId xmlns:p14="http://schemas.microsoft.com/office/powerpoint/2010/main" val="1446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67420-5AA4-7B43-AB8E-D0ED99B2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</p:txBody>
      </p:sp>
      <p:sp>
        <p:nvSpPr>
          <p:cNvPr id="338" name="Content Placeholder 337">
            <a:extLst>
              <a:ext uri="{FF2B5EF4-FFF2-40B4-BE49-F238E27FC236}">
                <a16:creationId xmlns:a16="http://schemas.microsoft.com/office/drawing/2014/main" id="{7F2B1E5E-6619-1944-A3E7-202D5801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the behaviors of a Register Transfer Level (RTL) design to verify its functionality.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E9D0B0-D62E-7CDB-3E49-B8BF3873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33" y="2570913"/>
            <a:ext cx="4079789" cy="3240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0996DD-F742-50FD-D424-31290082EFFA}"/>
              </a:ext>
            </a:extLst>
          </p:cNvPr>
          <p:cNvSpPr/>
          <p:nvPr/>
        </p:nvSpPr>
        <p:spPr>
          <a:xfrm>
            <a:off x="1075038" y="2570913"/>
            <a:ext cx="4411362" cy="3372687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60B178-B93B-0D8B-F600-D11C6E6BDD64}"/>
                  </a:ext>
                </a:extLst>
              </p:cNvPr>
              <p:cNvSpPr/>
              <p:nvPr/>
            </p:nvSpPr>
            <p:spPr>
              <a:xfrm>
                <a:off x="2414716" y="5905822"/>
                <a:ext cx="1594022" cy="30891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𝑎𝑑𝑑𝑒𝑟</m:t>
                    </m:r>
                  </m:oMath>
                </a14:m>
                <a:r>
                  <a:rPr lang="en-US" baseline="30000" dirty="0"/>
                  <a:t>[2]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60B178-B93B-0D8B-F600-D11C6E6BD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716" y="5905822"/>
                <a:ext cx="1594022" cy="308919"/>
              </a:xfrm>
              <a:prstGeom prst="rect">
                <a:avLst/>
              </a:prstGeom>
              <a:blipFill>
                <a:blip r:embed="rId4"/>
                <a:stretch>
                  <a:fillRect t="-384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C4FB6A-A09F-1618-4092-E33EB5211317}"/>
                  </a:ext>
                </a:extLst>
              </p:cNvPr>
              <p:cNvSpPr/>
              <p:nvPr/>
            </p:nvSpPr>
            <p:spPr>
              <a:xfrm>
                <a:off x="6500525" y="5551049"/>
                <a:ext cx="2655831" cy="32388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𝑡𝑎𝑏𝑙𝑒</m:t>
                    </m:r>
                  </m:oMath>
                </a14:m>
                <a:r>
                  <a:rPr lang="en-US" baseline="30000" dirty="0"/>
                  <a:t>[3]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C4FB6A-A09F-1618-4092-E33EB5211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525" y="5551049"/>
                <a:ext cx="2655831" cy="323881"/>
              </a:xfrm>
              <a:prstGeom prst="rect">
                <a:avLst/>
              </a:prstGeom>
              <a:blipFill>
                <a:blip r:embed="rId5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C821A73-4F84-B6C6-9015-F6C691D78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778" y="3067889"/>
            <a:ext cx="3073429" cy="23923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0067E3-6C94-AD69-DD92-A067D4A2781A}"/>
              </a:ext>
            </a:extLst>
          </p:cNvPr>
          <p:cNvSpPr/>
          <p:nvPr/>
        </p:nvSpPr>
        <p:spPr>
          <a:xfrm>
            <a:off x="6096000" y="2992956"/>
            <a:ext cx="3308207" cy="2577028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FD2E3-72B0-651B-C211-3DAC7FA5F561}"/>
              </a:ext>
            </a:extLst>
          </p:cNvPr>
          <p:cNvSpPr txBox="1"/>
          <p:nvPr/>
        </p:nvSpPr>
        <p:spPr>
          <a:xfrm>
            <a:off x="838200" y="6274484"/>
            <a:ext cx="111972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https://circuitfever.com/full-adder-verilog-code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Turner, Andrew &amp; Miller, Julian. (2014).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NeuroEvolution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Evolving Heterogeneous Artificial Neural Networks. Evolutionary Intelligence. 7. 135-154. 10.1007/s12065-014-0115-5.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2A067-2552-9D9A-420A-3083DD8D7F21}"/>
              </a:ext>
            </a:extLst>
          </p:cNvPr>
          <p:cNvSpPr/>
          <p:nvPr/>
        </p:nvSpPr>
        <p:spPr>
          <a:xfrm>
            <a:off x="6227805" y="2730843"/>
            <a:ext cx="1532238" cy="2729431"/>
          </a:xfrm>
          <a:prstGeom prst="rect">
            <a:avLst/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C8B697-44C1-87EA-B39E-63BB95778EDC}"/>
                  </a:ext>
                </a:extLst>
              </p:cNvPr>
              <p:cNvSpPr/>
              <p:nvPr/>
            </p:nvSpPr>
            <p:spPr>
              <a:xfrm>
                <a:off x="6227805" y="2263956"/>
                <a:ext cx="1532238" cy="32388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𝑠𝑡𝑖𝑚𝑢𝑙𝑢𝑠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C8B697-44C1-87EA-B39E-63BB95778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05" y="2263956"/>
                <a:ext cx="1532238" cy="323881"/>
              </a:xfrm>
              <a:prstGeom prst="rect">
                <a:avLst/>
              </a:prstGeom>
              <a:blipFill>
                <a:blip r:embed="rId8"/>
                <a:stretch>
                  <a:fillRect l="-8197" r="-24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87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48303</TotalTime>
  <Words>435</Words>
  <Application>Microsoft Macintosh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RepCut: Superlinear Parallel RTL Simulation with Replication-Aided Partitioning</vt:lpstr>
      <vt:lpstr>About me </vt:lpstr>
      <vt:lpstr>Outline</vt:lpstr>
      <vt:lpstr>What is RTL simulation?</vt:lpstr>
      <vt:lpstr>What is RTL simulation?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博扬 张</cp:lastModifiedBy>
  <cp:revision>7157</cp:revision>
  <cp:lastPrinted>2024-03-31T02:21:40Z</cp:lastPrinted>
  <dcterms:created xsi:type="dcterms:W3CDTF">2021-01-05T18:50:35Z</dcterms:created>
  <dcterms:modified xsi:type="dcterms:W3CDTF">2024-03-31T02:46:11Z</dcterms:modified>
</cp:coreProperties>
</file>