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4" r:id="rId2"/>
    <p:sldId id="265" r:id="rId3"/>
    <p:sldId id="268" r:id="rId4"/>
    <p:sldId id="266" r:id="rId5"/>
    <p:sldId id="269" r:id="rId6"/>
    <p:sldId id="270" r:id="rId7"/>
    <p:sldId id="271" r:id="rId8"/>
    <p:sldId id="272" r:id="rId9"/>
    <p:sldId id="257" r:id="rId10"/>
    <p:sldId id="260" r:id="rId11"/>
    <p:sldId id="261" r:id="rId12"/>
    <p:sldId id="258" r:id="rId13"/>
    <p:sldId id="259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5"/>
    <p:restoredTop sz="66502"/>
  </p:normalViewPr>
  <p:slideViewPr>
    <p:cSldViewPr snapToGrid="0" snapToObjects="1">
      <p:cViewPr>
        <p:scale>
          <a:sx n="128" d="100"/>
          <a:sy n="128" d="100"/>
        </p:scale>
        <p:origin x="80" y="-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2.1</c:v>
                </c:pt>
                <c:pt idx="1">
                  <c:v>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2.5</c:v>
                </c:pt>
                <c:pt idx="1">
                  <c:v>3.4</c:v>
                </c:pt>
                <c:pt idx="2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3.4</c:v>
                </c:pt>
                <c:pt idx="1">
                  <c:v>2.7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7346-A29B-3889AD4CD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9053871"/>
        <c:axId val="939171887"/>
      </c:barChart>
      <c:catAx>
        <c:axId val="93905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7346-A29B-3889AD4CD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9053871"/>
        <c:axId val="939171887"/>
      </c:barChart>
      <c:catAx>
        <c:axId val="93905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CC-7346-A29B-3889AD4CD7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939053871"/>
        <c:axId val="939171887"/>
      </c:barChart>
      <c:catAx>
        <c:axId val="939053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39171887"/>
        <c:crosses val="autoZero"/>
        <c:auto val="1"/>
        <c:lblAlgn val="ctr"/>
        <c:lblOffset val="100"/>
        <c:noMultiLvlLbl val="0"/>
      </c:catAx>
      <c:valAx>
        <c:axId val="93917188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3905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2.1</c:v>
                </c:pt>
                <c:pt idx="1">
                  <c:v>3</c:v>
                </c:pt>
                <c:pt idx="2">
                  <c:v>2.9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711F-1844-8FE3-AA6661DF88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711F-1844-8FE3-AA6661DF88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711F-1844-8FE3-AA6661DF88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711F-1844-8FE3-AA6661DF88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711F-1844-8FE3-AA6661DF88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711F-1844-8FE3-AA6661DF88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655689837053997"/>
          <c:y val="0.28579224756410182"/>
          <c:w val="0.22059255585514931"/>
          <c:h val="0.3540284037261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6.8669985831048986E-3"/>
          <c:y val="1.84253821764169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7346-A29B-3889AD4CD7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C-7346-A29B-3889AD4CD7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CC-7346-A29B-3889AD4CD7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2.1</c:v>
                </c:pt>
                <c:pt idx="1">
                  <c:v>3</c:v>
                </c:pt>
                <c:pt idx="2">
                  <c:v>2.9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CC-7346-A29B-3889AD4CD7D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29F-4A4C-9554-F95FE3D4A9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29F-4A4C-9554-F95FE3D4A9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29F-4A4C-9554-F95FE3D4A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29F-4A4C-9554-F95FE3D4A9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29F-4A4C-9554-F95FE3D4A9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29F-4A4C-9554-F95FE3D4A9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CC-7346-A29B-3889AD4CD7D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8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4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RTL simulation?</a:t>
            </a:r>
          </a:p>
          <a:p>
            <a:r>
              <a:rPr lang="en-US" dirty="0"/>
              <a:t>It is a process to simulate the behaviors of a Register Transfer Level design to verify the design’s functionality and correctness</a:t>
            </a:r>
          </a:p>
          <a:p>
            <a:r>
              <a:rPr lang="en-US" dirty="0"/>
              <a:t>RTL simulator can be mainly classified as 2 types, event-driven RTL simulator and full-cycle RTL simulator.</a:t>
            </a:r>
          </a:p>
          <a:p>
            <a:r>
              <a:rPr lang="en-US" dirty="0"/>
              <a:t>An event-driven simulator takes each change of the input stimulus as an event and propagate this value changes through the circuit. </a:t>
            </a:r>
          </a:p>
          <a:p>
            <a:r>
              <a:rPr lang="en-US" dirty="0"/>
              <a:t>A full-cycle simulator is oblivious to the changes of input stimulus within one cycle and only stimulates the design once per cycle.</a:t>
            </a:r>
          </a:p>
          <a:p>
            <a:r>
              <a:rPr lang="en-US" dirty="0"/>
              <a:t>So in a word, an event-driven simulator gives more accurate simulation results but when it comes to very large circuit design, full cycle RTL simulator is much faster.</a:t>
            </a:r>
          </a:p>
          <a:p>
            <a:r>
              <a:rPr lang="en-US" dirty="0"/>
              <a:t>In this paper, we focus on full-cycle RTL simulator and there are 2 full-cycle RTL simulators that are evaluated in this paper, </a:t>
            </a:r>
            <a:r>
              <a:rPr lang="en-US" dirty="0" err="1"/>
              <a:t>Verilator</a:t>
            </a:r>
            <a:r>
              <a:rPr lang="en-US" dirty="0"/>
              <a:t>, and ESSENT. </a:t>
            </a:r>
          </a:p>
          <a:p>
            <a:r>
              <a:rPr lang="en-US" dirty="0"/>
              <a:t>More specifically, the partitioning method introduced by </a:t>
            </a:r>
            <a:r>
              <a:rPr lang="en-US" dirty="0" err="1"/>
              <a:t>RepCut</a:t>
            </a:r>
            <a:r>
              <a:rPr lang="en-US" dirty="0"/>
              <a:t> is operated in an unoptimized version of ESSENT to demonstrate its effectiveness verses the baseline partitioning</a:t>
            </a:r>
          </a:p>
          <a:p>
            <a:r>
              <a:rPr lang="en-US" dirty="0"/>
              <a:t>method in </a:t>
            </a:r>
            <a:r>
              <a:rPr lang="en-US" dirty="0" err="1"/>
              <a:t>Verilator</a:t>
            </a:r>
            <a:r>
              <a:rPr lang="en-US" dirty="0"/>
              <a:t>, which we will talk a bit more in experimental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this paper talks about partitioning in RTL simulation.</a:t>
            </a:r>
          </a:p>
          <a:p>
            <a:r>
              <a:rPr lang="en-US" dirty="0"/>
              <a:t>First, we need to answer a question, why do we need partitioning in RTL simulations.</a:t>
            </a:r>
          </a:p>
          <a:p>
            <a:r>
              <a:rPr lang="en-US" dirty="0"/>
              <a:t>Well as I mentioned in the first slide, RTL simulation is very time-consuming when it comes to large designs even for a full-cycle simulator. </a:t>
            </a:r>
          </a:p>
          <a:p>
            <a:r>
              <a:rPr lang="en-US" dirty="0"/>
              <a:t>For a very large design that contains millions or billions of gates, RTL simulation can be bottleneck in the whole circuit design process.</a:t>
            </a:r>
          </a:p>
          <a:p>
            <a:r>
              <a:rPr lang="en-US" dirty="0"/>
              <a:t>So how to speedup this simulation process, well naturally we will think about maybe we can do it in parallel.</a:t>
            </a:r>
          </a:p>
          <a:p>
            <a:r>
              <a:rPr lang="en-US" dirty="0"/>
              <a:t>A typical first step to do RTL simulation in parallel is to represent the hardware design as a TDG, which is a task dependency graph.</a:t>
            </a:r>
          </a:p>
          <a:p>
            <a:r>
              <a:rPr lang="en-US" dirty="0"/>
              <a:t>TDG is essentially a dependency acyclic graph.</a:t>
            </a:r>
          </a:p>
          <a:p>
            <a:r>
              <a:rPr lang="en-US" dirty="0"/>
              <a:t>For TDGs in RTL simulation, each node represents a simulation task of a register or a logic gate that we want to test in the design.</a:t>
            </a:r>
          </a:p>
          <a:p>
            <a:r>
              <a:rPr lang="en-US" dirty="0"/>
              <a:t>Each edge represents the connections among these logic gates and registers.</a:t>
            </a:r>
          </a:p>
          <a:p>
            <a:r>
              <a:rPr lang="en-US" dirty="0"/>
              <a:t>With TDGs, we can distribute each simulation task to CPU/GPU threads to do them in parallel. </a:t>
            </a:r>
          </a:p>
          <a:p>
            <a:r>
              <a:rPr lang="en-US" dirty="0"/>
              <a:t>But, as I said, the circuits can contain billions of gates, and such fine-grained distribution of tasks is just too overwhelming to CPU or even GPU!</a:t>
            </a:r>
          </a:p>
          <a:p>
            <a:r>
              <a:rPr lang="en-US" dirty="0"/>
              <a:t>To solve this issue, we can coarsen the TDG by partitioning it. </a:t>
            </a:r>
          </a:p>
          <a:p>
            <a:r>
              <a:rPr lang="en-US" dirty="0"/>
              <a:t>Partitioning a TDG here is to cluster multiple gates or registers into one partition, or one task.</a:t>
            </a:r>
          </a:p>
          <a:p>
            <a:r>
              <a:rPr lang="en-US" dirty="0"/>
              <a:t>After this, we can distribute the partitions to either CPU/GPU threads to achieve RTL simulations in parallel.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are the challenges for partitioning such a TDG in RTL simulations?</a:t>
            </a:r>
          </a:p>
          <a:p>
            <a:r>
              <a:rPr lang="en-US" dirty="0"/>
              <a:t>To understand the challenges for partitioning here, let me first bring up our goal here for the partitioning.</a:t>
            </a:r>
          </a:p>
          <a:p>
            <a:r>
              <a:rPr lang="en-US" dirty="0"/>
              <a:t>Ideally, we want our partitions to be balanced and by balanced I mean the number of tasks within a partition should be roughly the same.</a:t>
            </a:r>
          </a:p>
          <a:p>
            <a:r>
              <a:rPr lang="en-US" dirty="0"/>
              <a:t>And we want to have minimal synchronization effort within a simulation cycle. Ultimately, all the threads should only synchronize once at the end of the simulation cycle.</a:t>
            </a:r>
          </a:p>
          <a:p>
            <a:r>
              <a:rPr lang="en-US" dirty="0"/>
              <a:t>Now, let’s look into the 4 figures here to understand why we want such a goal for partitioning.</a:t>
            </a:r>
          </a:p>
          <a:p>
            <a:r>
              <a:rPr lang="en-US" dirty="0"/>
              <a:t>In this figures, figures A and C shows the same TDG but they are applied with different partitioning methods. </a:t>
            </a:r>
          </a:p>
          <a:p>
            <a:r>
              <a:rPr lang="en-US" dirty="0"/>
              <a:t>Figure A shows the partitioning method in the baseline </a:t>
            </a:r>
            <a:r>
              <a:rPr lang="en-US" dirty="0" err="1"/>
              <a:t>Verilator</a:t>
            </a:r>
            <a:r>
              <a:rPr lang="en-US" dirty="0"/>
              <a:t> and figure C shows the partitioning method introduced by </a:t>
            </a:r>
            <a:r>
              <a:rPr lang="en-US" dirty="0" err="1"/>
              <a:t>RepCut</a:t>
            </a:r>
            <a:r>
              <a:rPr lang="en-US" dirty="0"/>
              <a:t>.</a:t>
            </a:r>
          </a:p>
          <a:p>
            <a:r>
              <a:rPr lang="en-US" dirty="0"/>
              <a:t>Figure B and D shows the scheduling, or the distributions, as I mentioned in the last slides, of partitions to the threads for </a:t>
            </a:r>
            <a:r>
              <a:rPr lang="en-US" dirty="0" err="1"/>
              <a:t>Verilator</a:t>
            </a:r>
            <a:r>
              <a:rPr lang="en-US" dirty="0"/>
              <a:t> partitioning and </a:t>
            </a:r>
            <a:r>
              <a:rPr lang="en-US" dirty="0" err="1"/>
              <a:t>RepCut</a:t>
            </a:r>
            <a:r>
              <a:rPr lang="en-US" dirty="0"/>
              <a:t> partitioning accordingly.</a:t>
            </a:r>
          </a:p>
          <a:p>
            <a:r>
              <a:rPr lang="en-US" dirty="0"/>
              <a:t>The impact of these 2 different partitioning methods to the runtime of RTL simulations is quite obvious here in this example.</a:t>
            </a:r>
          </a:p>
          <a:p>
            <a:r>
              <a:rPr lang="en-US" dirty="0"/>
              <a:t>Figure B shows that if we apply </a:t>
            </a:r>
            <a:r>
              <a:rPr lang="en-US" dirty="0" err="1"/>
              <a:t>Verilator</a:t>
            </a:r>
            <a:r>
              <a:rPr lang="en-US" dirty="0"/>
              <a:t> partitioning in this example, threads will need to synchronize 3 times. </a:t>
            </a:r>
          </a:p>
          <a:p>
            <a:r>
              <a:rPr lang="en-US" dirty="0"/>
              <a:t>Meanwhile Figure D tells us if we apply </a:t>
            </a:r>
            <a:r>
              <a:rPr lang="en-US" dirty="0" err="1"/>
              <a:t>RepCut</a:t>
            </a:r>
            <a:r>
              <a:rPr lang="en-US" dirty="0"/>
              <a:t> partitioning, we are not only able to synchronize only once but also able to finish one simulation cycle faster.</a:t>
            </a:r>
          </a:p>
          <a:p>
            <a:r>
              <a:rPr lang="en-US" dirty="0"/>
              <a:t>Also, comparing figure B and D, we can clearly see that </a:t>
            </a:r>
            <a:r>
              <a:rPr lang="en-US" dirty="0" err="1"/>
              <a:t>Verilator</a:t>
            </a:r>
            <a:r>
              <a:rPr lang="en-US" dirty="0"/>
              <a:t> provides a very unbalanced partitioning results which cause the threads being idling, the so-called bubbles in simulation process.</a:t>
            </a:r>
          </a:p>
          <a:p>
            <a:r>
              <a:rPr lang="en-US" dirty="0"/>
              <a:t>While </a:t>
            </a:r>
            <a:r>
              <a:rPr lang="en-US" dirty="0" err="1"/>
              <a:t>RepCut</a:t>
            </a:r>
            <a:r>
              <a:rPr lang="en-US" dirty="0"/>
              <a:t> provides a perfectly balanced partitioning results with all the threads running the entire time within the simulation cycle.</a:t>
            </a:r>
          </a:p>
          <a:p>
            <a:r>
              <a:rPr lang="en-US" dirty="0"/>
              <a:t>So what’s the magic </a:t>
            </a:r>
            <a:r>
              <a:rPr lang="en-US" dirty="0" err="1"/>
              <a:t>RepCut</a:t>
            </a:r>
            <a:r>
              <a:rPr lang="en-US" dirty="0"/>
              <a:t> is doing here? In figure C, </a:t>
            </a:r>
            <a:r>
              <a:rPr lang="en-US" dirty="0" err="1"/>
              <a:t>RepCut</a:t>
            </a:r>
            <a:r>
              <a:rPr lang="en-US" dirty="0"/>
              <a:t> is replicating the overlapping tasks </a:t>
            </a:r>
            <a:r>
              <a:rPr lang="en-US" dirty="0" err="1"/>
              <a:t>bewteen</a:t>
            </a:r>
            <a:r>
              <a:rPr lang="en-US" dirty="0"/>
              <a:t> partition 1 and partition 2 so that when they are being executed by the threads, they don’t have </a:t>
            </a:r>
          </a:p>
          <a:p>
            <a:r>
              <a:rPr lang="en-US" dirty="0"/>
              <a:t>to wait for each other but only need to synchronize once at the end of the simulation cycle.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the remaining slides, I will reveal </a:t>
            </a:r>
            <a:r>
              <a:rPr lang="en-US" dirty="0" err="1"/>
              <a:t>RepCut’s</a:t>
            </a:r>
            <a:r>
              <a:rPr lang="en-US" dirty="0"/>
              <a:t> magic on how it performs its partitioning by walking through an </a:t>
            </a:r>
            <a:r>
              <a:rPr lang="en-US"/>
              <a:t>example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3F103DCA-791F-6E43-9621-0FFA8B544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70F15D-372D-5B45-92B4-1B626E0FC1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78D8B-ED2A-3D41-92FB-40BA9FA8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95C957-CDB9-C342-8243-6F7D038511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33A5-40D8-765F-186A-7974B5D2E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74966"/>
            <a:ext cx="7530353" cy="1154162"/>
          </a:xfrm>
        </p:spPr>
        <p:txBody>
          <a:bodyPr rIns="18288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F3AFB2-DB74-6B19-9845-9A0D2E631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7978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A1468-E9FA-1320-8802-87FAB4CD36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2305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E552-C907-4225-5701-3DA6278DA6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98298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10E3-8DAA-A8F6-1DAA-B7AF5EA8E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331912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D8BB4A-46A4-1343-BA88-41D2E1C0EA5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38900" y="1524000"/>
            <a:ext cx="4914900" cy="464820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AF2C-4298-9A55-04D1-844321568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E8CB17-529B-9C4F-B120-C1236DEE81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3405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  <p:sp>
        <p:nvSpPr>
          <p:cNvPr id="7" name="Chart Placeholder 11">
            <a:extLst>
              <a:ext uri="{FF2B5EF4-FFF2-40B4-BE49-F238E27FC236}">
                <a16:creationId xmlns:a16="http://schemas.microsoft.com/office/drawing/2014/main" id="{8C3425D9-7762-3940-B7DA-B13EC3E058BA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524000" y="1523999"/>
            <a:ext cx="9829800" cy="463186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9027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A2C7-3EC5-D5A3-12BA-8DCBE9553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C8FC7EDF-D625-4640-AF06-22ADBDC8C8C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3" name="Chart Placeholder 11">
            <a:extLst>
              <a:ext uri="{FF2B5EF4-FFF2-40B4-BE49-F238E27FC236}">
                <a16:creationId xmlns:a16="http://schemas.microsoft.com/office/drawing/2014/main" id="{8C45FAA6-1118-A24C-9C61-949F410E7C81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437A76B-A3F1-E24A-9B72-37AC8087E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6863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A51-AF55-82C8-CC77-E9F1BFE79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680455"/>
            <a:ext cx="10896600" cy="517065"/>
          </a:xfrm>
        </p:spPr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00CC43E-DAB5-6045-A3FC-1B1B9D6DFFE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524000" y="1524000"/>
            <a:ext cx="9829800" cy="34163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Insert table	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0123EED-038F-7B4A-92A4-A606571FF5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2119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868577-B206-C94D-AA90-90C71CB8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479"/>
          <a:stretch/>
        </p:blipFill>
        <p:spPr>
          <a:xfrm>
            <a:off x="0" y="0"/>
            <a:ext cx="116459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926B1D-2681-6D40-953A-D41E624A2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9900" y="1104900"/>
            <a:ext cx="10210800" cy="464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EA691-84B6-B0D4-5618-FF0BF2D33E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200" y="3128918"/>
            <a:ext cx="9080500" cy="60016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slide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9960-C592-024C-8B94-896ABF102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1CCA-1EB8-EE46-B4BA-5F3D97575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28435"/>
            <a:ext cx="4460516" cy="344710"/>
          </a:xfrm>
        </p:spPr>
        <p:txBody>
          <a:bodyPr wrap="none" tIns="64008" bIns="64008"/>
          <a:lstStyle/>
          <a:p>
            <a:r>
              <a:rPr lang="en-US" dirty="0"/>
              <a:t>Insert presentation topic or department/unit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4860-8176-2E99-5B0D-1715847B7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2366"/>
            <a:ext cx="10896600" cy="212366"/>
          </a:xfrm>
        </p:spPr>
        <p:txBody>
          <a:bodyPr/>
          <a:lstStyle>
            <a:lvl1pPr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0455"/>
            <a:ext cx="10896600" cy="517065"/>
          </a:xfrm>
          <a:prstGeom prst="rect">
            <a:avLst/>
          </a:prstGeom>
        </p:spPr>
        <p:txBody>
          <a:bodyPr vert="horz" wrap="square" lIns="0" tIns="45720" rIns="9144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10896600" cy="17753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43580"/>
            <a:ext cx="1116106" cy="31442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274320" tIns="45720" rIns="274320" bIns="45720" rtlCol="0" anchor="ctr">
            <a:spAutoFit/>
          </a:bodyPr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EB5E6-54D5-9945-8BFD-BD46E2794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47553" y="0"/>
            <a:ext cx="5706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crest logo in red">
            <a:extLst>
              <a:ext uri="{FF2B5EF4-FFF2-40B4-BE49-F238E27FC236}">
                <a16:creationId xmlns:a16="http://schemas.microsoft.com/office/drawing/2014/main" id="{52794618-AA7B-F040-BD0B-B97556AA7FE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704812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  <p:sldLayoutId id="2147483672" r:id="rId5"/>
    <p:sldLayoutId id="2147483673" r:id="rId6"/>
    <p:sldLayoutId id="2147483663" r:id="rId7"/>
    <p:sldLayoutId id="2147483666" r:id="rId8"/>
    <p:sldLayoutId id="2147483667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ilator/veril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sc-vama/ess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5FB077-0847-B5EF-623D-C2CF997D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96565"/>
            <a:ext cx="9319847" cy="932563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Superlinear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RTL Simulation with Replication-Aided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6B7D-494F-9865-F7AB9EBC7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3429374"/>
            <a:ext cx="9026769" cy="13044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Scott Beamer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Department of ECE, UW Madison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bzhang523@wisc.edu</a:t>
            </a:r>
          </a:p>
        </p:txBody>
      </p:sp>
    </p:spTree>
    <p:extLst>
      <p:ext uri="{BB962C8B-B14F-4D97-AF65-F5344CB8AC3E}">
        <p14:creationId xmlns:p14="http://schemas.microsoft.com/office/powerpoint/2010/main" val="354138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A56F95-D18D-372D-13EF-CA073559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Simple vertical bar chart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430234678"/>
              </p:ext>
            </p:extLst>
          </p:nvPr>
        </p:nvGraphicFramePr>
        <p:xfrm>
          <a:off x="1883227" y="1676871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758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F5553C-03AC-AF18-24C2-08E7A45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Simple horizontal bar chart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872150832"/>
              </p:ext>
            </p:extLst>
          </p:nvPr>
        </p:nvGraphicFramePr>
        <p:xfrm>
          <a:off x="1883227" y="1700621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549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C8FE05-9DB0-DDBC-635B-CBB3DA02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Pie chart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424810312"/>
              </p:ext>
            </p:extLst>
          </p:nvPr>
        </p:nvGraphicFramePr>
        <p:xfrm>
          <a:off x="2507178" y="1626917"/>
          <a:ext cx="6940139" cy="4622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1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B15C4-6F6C-0239-67C7-BEFA0764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Pie chart example with labels next to each section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878715992"/>
              </p:ext>
            </p:extLst>
          </p:nvPr>
        </p:nvGraphicFramePr>
        <p:xfrm>
          <a:off x="1318161" y="1701140"/>
          <a:ext cx="9559635" cy="4335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552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C5EFB-F822-F293-9A4E-3CDA54A8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Table 15" descr="Placeholder table example">
            <a:extLst>
              <a:ext uri="{FF2B5EF4-FFF2-40B4-BE49-F238E27FC236}">
                <a16:creationId xmlns:a16="http://schemas.microsoft.com/office/drawing/2014/main" id="{6C8F02F2-3048-834E-BD99-B466987DA01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0964716"/>
              </p:ext>
            </p:extLst>
          </p:nvPr>
        </p:nvGraphicFramePr>
        <p:xfrm>
          <a:off x="2206625" y="2038350"/>
          <a:ext cx="7315200" cy="2966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8623406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2053334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3358635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3718148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7637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4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0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1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0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0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7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22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67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9BFF7-84F0-201F-3E76-35AD701E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73538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in School of Electronic and Information, South China University of Technology, China, 2020.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in Department of ECE, Rutgers University, 2021.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Second-year PhD student (supervisor: Prof. Tsung-Wei Huang).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task graph partitioning.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paper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task graph partitioning was accepted to DAC’24.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submitting a paper to ICCAD’24.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EE6E-DF15-586A-8C4F-2F91AA309064}"/>
              </a:ext>
            </a:extLst>
          </p:cNvPr>
          <p:cNvSpPr txBox="1"/>
          <p:nvPr/>
        </p:nvSpPr>
        <p:spPr>
          <a:xfrm>
            <a:off x="457200" y="5903893"/>
            <a:ext cx="9097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Boyang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Zhang, Dian-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Lin, Che Chang, Cheng-Hsiang Chiu,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Bojue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Wang, Wan Luan Lee,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-Chun Chang,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Donghao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Fang, and Tsung-Wei Huang, "G-PASTA: GPU Accelerated Partitioning Algorithm for Static Timing Analysis,"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ACM/IEEE Design Automation Conference (DAC)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Francisco, CA, 2024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56712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RTL simulation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walkthrough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the partitions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RepCut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partitioning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partitioning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RTL simulation</a:t>
            </a:r>
          </a:p>
        </p:txBody>
      </p:sp>
    </p:spTree>
    <p:extLst>
      <p:ext uri="{BB962C8B-B14F-4D97-AF65-F5344CB8AC3E}">
        <p14:creationId xmlns:p14="http://schemas.microsoft.com/office/powerpoint/2010/main" val="25678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RTL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3190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to simulate the behaviors of a Register Transfer Level(RTL) design to verify its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accurate)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(less time-consuming).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Full-cycle simulator: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Verilator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(unoptimized).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EA31B-D7E3-3FAD-A2A4-AD84028EAEFB}"/>
              </a:ext>
            </a:extLst>
          </p:cNvPr>
          <p:cNvSpPr txBox="1"/>
          <p:nvPr/>
        </p:nvSpPr>
        <p:spPr>
          <a:xfrm>
            <a:off x="457200" y="5903893"/>
            <a:ext cx="9097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https://github.com/verilator/verilator</a:t>
            </a:r>
            <a:endParaRPr lang="en-US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https://github.com/ucsc-vama/essent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partitioning?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is very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time-consuming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large designs.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 simulation in parallel?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the design as a task dependency graph(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TDG)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Node: the simulation task of a logic gate/register.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Edge: the connection between logic gates/registers.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Too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fine-grained.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 the TDG.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A98574-9742-9B47-94FA-808EF6C37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529345"/>
                <a:ext cx="9829800" cy="4359142"/>
              </a:xfrm>
              <a:blipFill>
                <a:blip r:embed="rId3"/>
                <a:stretch>
                  <a:fillRect l="-1935" t="-2326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02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C3E93-FDF5-6882-0EB1-7395A3FB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8574-9742-9B47-94FA-808EF6C37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29345"/>
            <a:ext cx="9829800" cy="9407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partitions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synchronization effort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threads&#10;&#10;Description automatically generated">
            <a:extLst>
              <a:ext uri="{FF2B5EF4-FFF2-40B4-BE49-F238E27FC236}">
                <a16:creationId xmlns:a16="http://schemas.microsoft.com/office/drawing/2014/main" id="{740631B0-4BED-D867-B2E7-E0366C96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65" y="2260626"/>
            <a:ext cx="6792669" cy="42545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C1AAC-04B0-F3F2-E9D2-2A23D42E7916}"/>
              </a:ext>
            </a:extLst>
          </p:cNvPr>
          <p:cNvCxnSpPr/>
          <p:nvPr/>
        </p:nvCxnSpPr>
        <p:spPr>
          <a:xfrm>
            <a:off x="6202017" y="227056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EAAFBA-469F-A262-32E3-635E57A67812}"/>
              </a:ext>
            </a:extLst>
          </p:cNvPr>
          <p:cNvCxnSpPr/>
          <p:nvPr/>
        </p:nvCxnSpPr>
        <p:spPr>
          <a:xfrm>
            <a:off x="8541026" y="2260626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FBE03-6B85-98F7-2B0E-9F12CB8370A6}"/>
              </a:ext>
            </a:extLst>
          </p:cNvPr>
          <p:cNvCxnSpPr>
            <a:cxnSpLocks/>
          </p:cNvCxnSpPr>
          <p:nvPr/>
        </p:nvCxnSpPr>
        <p:spPr>
          <a:xfrm>
            <a:off x="6202017" y="2470115"/>
            <a:ext cx="2339009" cy="0"/>
          </a:xfrm>
          <a:prstGeom prst="line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C4D7D-12A8-F20A-6EB1-5F85269523A1}"/>
                  </a:ext>
                </a:extLst>
              </p:cNvPr>
              <p:cNvSpPr txBox="1"/>
              <p:nvPr/>
            </p:nvSpPr>
            <p:spPr>
              <a:xfrm>
                <a:off x="6332662" y="2254671"/>
                <a:ext cx="20777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C4D7D-12A8-F20A-6EB1-5F852695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62" y="2254671"/>
                <a:ext cx="2077718" cy="215444"/>
              </a:xfrm>
              <a:prstGeom prst="rect">
                <a:avLst/>
              </a:prstGeom>
              <a:blipFill>
                <a:blip r:embed="rId4"/>
                <a:stretch>
                  <a:fillRect t="-11111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50925-C488-6E79-F3D7-C88BFC93A3D0}"/>
              </a:ext>
            </a:extLst>
          </p:cNvPr>
          <p:cNvCxnSpPr/>
          <p:nvPr/>
        </p:nvCxnSpPr>
        <p:spPr>
          <a:xfrm>
            <a:off x="6153285" y="455065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F4B25B-F00C-0F05-C7C1-930E8DBD6E8A}"/>
              </a:ext>
            </a:extLst>
          </p:cNvPr>
          <p:cNvCxnSpPr/>
          <p:nvPr/>
        </p:nvCxnSpPr>
        <p:spPr>
          <a:xfrm>
            <a:off x="8015215" y="4550655"/>
            <a:ext cx="0" cy="157587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5ACEEB-E357-D727-B35D-A54BE0A8EAC5}"/>
              </a:ext>
            </a:extLst>
          </p:cNvPr>
          <p:cNvCxnSpPr>
            <a:cxnSpLocks/>
          </p:cNvCxnSpPr>
          <p:nvPr/>
        </p:nvCxnSpPr>
        <p:spPr>
          <a:xfrm>
            <a:off x="6153285" y="4750205"/>
            <a:ext cx="1861930" cy="0"/>
          </a:xfrm>
          <a:prstGeom prst="line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DD75B-9CBE-26EA-51B7-49F86A320CAB}"/>
                  </a:ext>
                </a:extLst>
              </p:cNvPr>
              <p:cNvSpPr txBox="1"/>
              <p:nvPr/>
            </p:nvSpPr>
            <p:spPr>
              <a:xfrm>
                <a:off x="6096000" y="4513468"/>
                <a:ext cx="207771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𝑠𝑖𝑚𝑢𝑙𝑎𝑡𝑖𝑜𝑛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DD75B-9CBE-26EA-51B7-49F86A32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13468"/>
                <a:ext cx="2077718" cy="215444"/>
              </a:xfrm>
              <a:prstGeom prst="rect">
                <a:avLst/>
              </a:prstGeom>
              <a:blipFill>
                <a:blip r:embed="rId5"/>
                <a:stretch>
                  <a:fillRect t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63C7B7-9C4A-EB35-C422-6D9FF98376C5}"/>
              </a:ext>
            </a:extLst>
          </p:cNvPr>
          <p:cNvCxnSpPr>
            <a:cxnSpLocks/>
          </p:cNvCxnSpPr>
          <p:nvPr/>
        </p:nvCxnSpPr>
        <p:spPr>
          <a:xfrm>
            <a:off x="7520608" y="2741017"/>
            <a:ext cx="0" cy="10954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D5211-F304-7AE9-1CFB-69A985BD7092}"/>
              </a:ext>
            </a:extLst>
          </p:cNvPr>
          <p:cNvCxnSpPr>
            <a:cxnSpLocks/>
          </p:cNvCxnSpPr>
          <p:nvPr/>
        </p:nvCxnSpPr>
        <p:spPr>
          <a:xfrm>
            <a:off x="8015215" y="2741017"/>
            <a:ext cx="0" cy="109548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866AC4-B914-F6D9-9BC6-6BC44E1BBB85}"/>
                  </a:ext>
                </a:extLst>
              </p:cNvPr>
              <p:cNvSpPr txBox="1"/>
              <p:nvPr/>
            </p:nvSpPr>
            <p:spPr>
              <a:xfrm>
                <a:off x="7129372" y="2514939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866AC4-B914-F6D9-9BC6-6BC44E1BB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72" y="2514939"/>
                <a:ext cx="711707" cy="215431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B50A48-D8AF-73C5-6753-FE11805C1144}"/>
                  </a:ext>
                </a:extLst>
              </p:cNvPr>
              <p:cNvSpPr txBox="1"/>
              <p:nvPr/>
            </p:nvSpPr>
            <p:spPr>
              <a:xfrm>
                <a:off x="7659361" y="2519695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B50A48-D8AF-73C5-6753-FE11805C1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61" y="2519695"/>
                <a:ext cx="711707" cy="215431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0EE48D-7AEA-36C7-7E2B-48E565ADAB0A}"/>
                  </a:ext>
                </a:extLst>
              </p:cNvPr>
              <p:cNvSpPr txBox="1"/>
              <p:nvPr/>
            </p:nvSpPr>
            <p:spPr>
              <a:xfrm>
                <a:off x="8185172" y="2033349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0EE48D-7AEA-36C7-7E2B-48E565AD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172" y="2033349"/>
                <a:ext cx="711707" cy="215431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26FC44-2C98-1BE5-5D89-970780FDD9A0}"/>
                  </a:ext>
                </a:extLst>
              </p:cNvPr>
              <p:cNvSpPr txBox="1"/>
              <p:nvPr/>
            </p:nvSpPr>
            <p:spPr>
              <a:xfrm>
                <a:off x="7660274" y="4287390"/>
                <a:ext cx="711707" cy="215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𝑠𝑦𝑛𝑐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26FC44-2C98-1BE5-5D89-970780FDD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274" y="4287390"/>
                <a:ext cx="711707" cy="215431"/>
              </a:xfrm>
              <a:prstGeom prst="rect">
                <a:avLst/>
              </a:prstGeom>
              <a:blipFill>
                <a:blip r:embed="rId9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43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05956-01CF-52B8-2EBD-7650C18B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RepCut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6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F201F-FAD3-3713-6914-148C85C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Placeholder 3" descr="Vertical bar chart comparison example">
            <a:extLst>
              <a:ext uri="{FF2B5EF4-FFF2-40B4-BE49-F238E27FC236}">
                <a16:creationId xmlns:a16="http://schemas.microsoft.com/office/drawing/2014/main" id="{526E1E11-14EC-9F4A-8927-84E1572F7B82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1919829646"/>
              </p:ext>
            </p:extLst>
          </p:nvPr>
        </p:nvGraphicFramePr>
        <p:xfrm>
          <a:off x="1883227" y="1724373"/>
          <a:ext cx="7747661" cy="435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28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4C92221-12E0-DC4D-9394-EAFAC81F9138}" vid="{913396D6-4527-9649-BF2D-680FAB902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1260</Words>
  <Application>Microsoft Macintosh PowerPoint</Application>
  <PresentationFormat>Widescreen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Office Theme</vt:lpstr>
      <vt:lpstr>RepCut: Superlinear Parallel RTL Simulation with Replication-Aided Partitioning</vt:lpstr>
      <vt:lpstr>About me</vt:lpstr>
      <vt:lpstr>Outline</vt:lpstr>
      <vt:lpstr>Introduction to RTL simulation</vt:lpstr>
      <vt:lpstr>What is RTL simulation?</vt:lpstr>
      <vt:lpstr>Why partitioning?</vt:lpstr>
      <vt:lpstr>Partitioning challenges?</vt:lpstr>
      <vt:lpstr>Introduction to RepCut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博扬 张</dc:creator>
  <cp:lastModifiedBy>博扬 张</cp:lastModifiedBy>
  <cp:revision>269</cp:revision>
  <dcterms:created xsi:type="dcterms:W3CDTF">2024-03-19T17:56:14Z</dcterms:created>
  <dcterms:modified xsi:type="dcterms:W3CDTF">2024-03-19T21:52:24Z</dcterms:modified>
</cp:coreProperties>
</file>