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4" r:id="rId2"/>
    <p:sldId id="265" r:id="rId3"/>
    <p:sldId id="268" r:id="rId4"/>
    <p:sldId id="266" r:id="rId5"/>
    <p:sldId id="269" r:id="rId6"/>
    <p:sldId id="270" r:id="rId7"/>
    <p:sldId id="271" r:id="rId8"/>
    <p:sldId id="257" r:id="rId9"/>
    <p:sldId id="260" r:id="rId10"/>
    <p:sldId id="261" r:id="rId11"/>
    <p:sldId id="258" r:id="rId12"/>
    <p:sldId id="259" r:id="rId13"/>
    <p:sldId id="26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66803"/>
  </p:normalViewPr>
  <p:slideViewPr>
    <p:cSldViewPr snapToGrid="0" snapToObjects="1">
      <p:cViewPr varScale="1">
        <p:scale>
          <a:sx n="83" d="100"/>
          <a:sy n="83" d="100"/>
        </p:scale>
        <p:origin x="12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2.1</c:v>
                </c:pt>
                <c:pt idx="1">
                  <c:v>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2.5</c:v>
                </c:pt>
                <c:pt idx="1">
                  <c:v>3.4</c:v>
                </c:pt>
                <c:pt idx="2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3.4</c:v>
                </c:pt>
                <c:pt idx="1">
                  <c:v>2.7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CC-7346-A29B-3889AD4CD7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9053871"/>
        <c:axId val="939171887"/>
      </c:barChart>
      <c:catAx>
        <c:axId val="93905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171887"/>
        <c:crosses val="autoZero"/>
        <c:auto val="1"/>
        <c:lblAlgn val="ctr"/>
        <c:lblOffset val="100"/>
        <c:noMultiLvlLbl val="0"/>
      </c:catAx>
      <c:valAx>
        <c:axId val="93917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05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CC-7346-A29B-3889AD4CD7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9053871"/>
        <c:axId val="939171887"/>
      </c:barChart>
      <c:catAx>
        <c:axId val="93905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171887"/>
        <c:crosses val="autoZero"/>
        <c:auto val="1"/>
        <c:lblAlgn val="ctr"/>
        <c:lblOffset val="100"/>
        <c:noMultiLvlLbl val="0"/>
      </c:catAx>
      <c:valAx>
        <c:axId val="93917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05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CC-7346-A29B-3889AD4CD7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39053871"/>
        <c:axId val="939171887"/>
      </c:barChart>
      <c:catAx>
        <c:axId val="939053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171887"/>
        <c:crosses val="autoZero"/>
        <c:auto val="1"/>
        <c:lblAlgn val="ctr"/>
        <c:lblOffset val="100"/>
        <c:noMultiLvlLbl val="0"/>
      </c:catAx>
      <c:valAx>
        <c:axId val="93917188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39053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2.1</c:v>
                </c:pt>
                <c:pt idx="1">
                  <c:v>3</c:v>
                </c:pt>
                <c:pt idx="2">
                  <c:v>2.9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2.5</c:v>
                </c:pt>
                <c:pt idx="1">
                  <c:v>3.4</c:v>
                </c:pt>
                <c:pt idx="2">
                  <c:v>2.4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655689837053997"/>
          <c:y val="0.28579224756410182"/>
          <c:w val="0.22059255585514931"/>
          <c:h val="0.3540284037261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6.8669985831048986E-3"/>
          <c:y val="1.84253821764169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2.1</c:v>
                </c:pt>
                <c:pt idx="1">
                  <c:v>3</c:v>
                </c:pt>
                <c:pt idx="2">
                  <c:v>2.9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2.5</c:v>
                </c:pt>
                <c:pt idx="1">
                  <c:v>3.4</c:v>
                </c:pt>
                <c:pt idx="2">
                  <c:v>2.4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8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RTL simulation?</a:t>
            </a:r>
          </a:p>
          <a:p>
            <a:r>
              <a:rPr lang="en-US" dirty="0"/>
              <a:t>It is a process to simulate the behaviors of a Register Transfer Level design to verify the design’s functionality and correctness</a:t>
            </a:r>
          </a:p>
          <a:p>
            <a:r>
              <a:rPr lang="en-US" dirty="0"/>
              <a:t>RTL simulator can be mainly classified as 2 types, event-driven RTL simulator and full-cycle RTL simulator.</a:t>
            </a:r>
          </a:p>
          <a:p>
            <a:r>
              <a:rPr lang="en-US" dirty="0"/>
              <a:t>An event-driven simulator takes each change of the input stimulus as an event and propagate this value changes through the circuit. </a:t>
            </a:r>
          </a:p>
          <a:p>
            <a:r>
              <a:rPr lang="en-US" dirty="0"/>
              <a:t>A full-cycle simulator is oblivious to the changes of input stimulus within one cycle and only stimulates the design once per cycle.</a:t>
            </a:r>
          </a:p>
          <a:p>
            <a:r>
              <a:rPr lang="en-US" dirty="0"/>
              <a:t>So in a word, an event-driven simulator gives more accurate simulation results but when it comes to very large circuit design, full cycle RTL simulator is much faster.</a:t>
            </a:r>
          </a:p>
          <a:p>
            <a:r>
              <a:rPr lang="en-US" dirty="0"/>
              <a:t>In this paper, we focus on full-cycle RTL simulator and there are 2 full-cycle RTL simulators that are evaluated in this paper, </a:t>
            </a:r>
            <a:r>
              <a:rPr lang="en-US" dirty="0" err="1"/>
              <a:t>Verilator</a:t>
            </a:r>
            <a:r>
              <a:rPr lang="en-US" dirty="0"/>
              <a:t>, and ESSENT. </a:t>
            </a:r>
          </a:p>
          <a:p>
            <a:r>
              <a:rPr lang="en-US" dirty="0"/>
              <a:t>More specifically, the partitioning method introduced by </a:t>
            </a:r>
            <a:r>
              <a:rPr lang="en-US" dirty="0" err="1"/>
              <a:t>RepCut</a:t>
            </a:r>
            <a:r>
              <a:rPr lang="en-US" dirty="0"/>
              <a:t> is operated in an unoptimized version of ESSENT to demonstrate its effectiveness verses the baseline partitioning</a:t>
            </a:r>
          </a:p>
          <a:p>
            <a:r>
              <a:rPr lang="en-US" dirty="0"/>
              <a:t>method in </a:t>
            </a:r>
            <a:r>
              <a:rPr lang="en-US" dirty="0" err="1"/>
              <a:t>Verilator</a:t>
            </a:r>
            <a:r>
              <a:rPr lang="en-US" dirty="0"/>
              <a:t>, which we will talk a bit more in experimental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this paper talks about partitioning in RTL simulation.</a:t>
            </a:r>
          </a:p>
          <a:p>
            <a:r>
              <a:rPr lang="en-US" dirty="0"/>
              <a:t>First, we need to answer a question, why do we need partitioning in RTL simulations.</a:t>
            </a:r>
          </a:p>
          <a:p>
            <a:r>
              <a:rPr lang="en-US" dirty="0"/>
              <a:t>Well as I mentioned in the first slide, RTL simulation is very time-consuming when it comes to large designs even for a full-cycle simulator. </a:t>
            </a:r>
          </a:p>
          <a:p>
            <a:r>
              <a:rPr lang="en-US" dirty="0"/>
              <a:t>For a very large design that contains millions or billions of gates, RTL simulation can be bottleneck in the whole circuit design process.</a:t>
            </a:r>
          </a:p>
          <a:p>
            <a:r>
              <a:rPr lang="en-US" dirty="0"/>
              <a:t>So how to speedup this simulation process, well naturally we will think about maybe we can do it in parallel.</a:t>
            </a:r>
          </a:p>
          <a:p>
            <a:r>
              <a:rPr lang="en-US" dirty="0"/>
              <a:t>A typical first step to do RTL simulation in parallel is to represent the hardware design as a TDG, which is a task dependency graph.</a:t>
            </a:r>
          </a:p>
          <a:p>
            <a:r>
              <a:rPr lang="en-US" dirty="0"/>
              <a:t>TDG is essentially a dependency acyclic graph.</a:t>
            </a:r>
          </a:p>
          <a:p>
            <a:r>
              <a:rPr lang="en-US" dirty="0"/>
              <a:t>For TDGs in RTL simulation, each node represents a simulation task of a register or a logic gate that we want to test in the design.</a:t>
            </a:r>
          </a:p>
          <a:p>
            <a:r>
              <a:rPr lang="en-US" dirty="0"/>
              <a:t>Each edge represents the connections among these logic gates and registers.</a:t>
            </a:r>
          </a:p>
          <a:p>
            <a:r>
              <a:rPr lang="en-US" dirty="0"/>
              <a:t>With TDGs, we can distribute each simulation task to CPU/GPU threads to do them in parallel. </a:t>
            </a:r>
          </a:p>
          <a:p>
            <a:r>
              <a:rPr lang="en-US" dirty="0"/>
              <a:t>But, as I said, the circuits can contain billions of gates, and such fine-grained distribution of tasks is just too overwhelming to CPU or even GPU!</a:t>
            </a:r>
          </a:p>
          <a:p>
            <a:r>
              <a:rPr lang="en-US" dirty="0"/>
              <a:t>To solve this issue, we can coarsen the TDG by partitioning it. </a:t>
            </a:r>
          </a:p>
          <a:p>
            <a:r>
              <a:rPr lang="en-US" dirty="0"/>
              <a:t>Partitioning a TDG here is to cluster multiple gates or registers into one partition, or one task.</a:t>
            </a:r>
          </a:p>
          <a:p>
            <a:r>
              <a:rPr lang="en-US" dirty="0"/>
              <a:t>After this, we can distribute the partitions to either CPU/GPU threads to achieve RTL simulations in parallel.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what are the challenges for partitioning such a TDG in RTL simulations?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33A5-40D8-765F-186A-7974B5D2E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74966"/>
            <a:ext cx="7530353" cy="1154162"/>
          </a:xfrm>
        </p:spPr>
        <p:txBody>
          <a:bodyPr rIns="18288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slide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3AFB2-DB74-6B19-9845-9A0D2E631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2305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A1468-E9FA-1320-8802-87FAB4CD36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2305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E552-C907-4225-5701-3DA6278DA6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10E3-8DAA-A8F6-1DAA-B7AF5EA8E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AF2C-4298-9A55-04D1-844321568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A2C7-3EC5-D5A3-12BA-8DCBE9553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A51-AF55-82C8-CC77-E9F1BFE79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868577-B206-C94D-AA90-90C71CB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EA691-84B6-B0D4-5618-FF0BF2D33E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3128918"/>
            <a:ext cx="9080500" cy="60016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A4860-8176-2E99-5B0D-1715847B7C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2366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crest logo in r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rilator/veril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csc-vama/ess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5FB077-0847-B5EF-623D-C2CF997D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6565"/>
            <a:ext cx="9319847" cy="932563"/>
          </a:xfrm>
        </p:spPr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Superlinear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RTL Simulation with Replication-Aided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AA5-6B7D-494F-9865-F7AB9EBC7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3429374"/>
            <a:ext cx="9026769" cy="13044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Haoyuan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Scott Beamer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Department of ECE, UW Madison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bzhang523@wisc.edu</a:t>
            </a:r>
          </a:p>
        </p:txBody>
      </p:sp>
    </p:spTree>
    <p:extLst>
      <p:ext uri="{BB962C8B-B14F-4D97-AF65-F5344CB8AC3E}">
        <p14:creationId xmlns:p14="http://schemas.microsoft.com/office/powerpoint/2010/main" val="354138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F5553C-03AC-AF18-24C2-08E7A45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Simple horizontal bar chart example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872150832"/>
              </p:ext>
            </p:extLst>
          </p:nvPr>
        </p:nvGraphicFramePr>
        <p:xfrm>
          <a:off x="1883227" y="1700621"/>
          <a:ext cx="7747661" cy="435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549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C8FE05-9DB0-DDBC-635B-CBB3DA02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Pie chart example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424810312"/>
              </p:ext>
            </p:extLst>
          </p:nvPr>
        </p:nvGraphicFramePr>
        <p:xfrm>
          <a:off x="2507178" y="1626917"/>
          <a:ext cx="6940139" cy="4622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1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B15C4-6F6C-0239-67C7-BEFA0764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Pie chart example with labels next to each section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878715992"/>
              </p:ext>
            </p:extLst>
          </p:nvPr>
        </p:nvGraphicFramePr>
        <p:xfrm>
          <a:off x="1318161" y="1701140"/>
          <a:ext cx="9559635" cy="4335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552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3C5EFB-F822-F293-9A4E-3CDA54A8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Table 15" descr="Placeholder table example">
            <a:extLst>
              <a:ext uri="{FF2B5EF4-FFF2-40B4-BE49-F238E27FC236}">
                <a16:creationId xmlns:a16="http://schemas.microsoft.com/office/drawing/2014/main" id="{6C8F02F2-3048-834E-BD99-B466987DA01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0964716"/>
              </p:ext>
            </p:extLst>
          </p:nvPr>
        </p:nvGraphicFramePr>
        <p:xfrm>
          <a:off x="2206625" y="2038350"/>
          <a:ext cx="7315200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8623406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32053334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73358635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371814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7637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4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60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1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0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0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7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22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7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9BFF7-84F0-201F-3E76-35AD701E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3735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 in School of Electronic and Information, South China University of Technology, China, 2020.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in Department of ECE, Rutgers University, 2021.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Second-year PhD student (supervisor: Prof. Tsung-Wei Huang).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task graph partitioning.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paper</a:t>
            </a:r>
            <a:r>
              <a:rPr 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task graph partitioning was accepted to DAC’24.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submitting a paper to ICCAD’24.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EE6E-DF15-586A-8C4F-2F91AA309064}"/>
              </a:ext>
            </a:extLst>
          </p:cNvPr>
          <p:cNvSpPr txBox="1"/>
          <p:nvPr/>
        </p:nvSpPr>
        <p:spPr>
          <a:xfrm>
            <a:off x="457200" y="5903893"/>
            <a:ext cx="909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Zhang, Dian-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Lin, Che Chang, Cheng-Hsiang Chiu,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Bojue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Wang, Wan Luan Lee,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-Chun Chang,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Donghao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Fang, and Tsung-Wei Huang, "G-PASTA: GPU Accelerated Partitioning Algorithm for Static Timing Analysis,"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ACM/IEEE Design Automation Conference (DAC)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San Francisco, CA, 2024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8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56712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RTL simulation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partitioning?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challenges?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algorithm walkthrough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the partitions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partitioning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partitioning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05956-01CF-52B8-2EBD-7650C18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RTL simulation</a:t>
            </a:r>
          </a:p>
        </p:txBody>
      </p:sp>
    </p:spTree>
    <p:extLst>
      <p:ext uri="{BB962C8B-B14F-4D97-AF65-F5344CB8AC3E}">
        <p14:creationId xmlns:p14="http://schemas.microsoft.com/office/powerpoint/2010/main" val="256786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3190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to simulate the behaviors of a Register Transfer Level(RTL) design to verify its functionality.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(more accurate)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full-cycle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(less time-consuming).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Full-cycle simulator: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Verilator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(unoptimized).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EA31B-D7E3-3FAD-A2A4-AD84028EAEFB}"/>
              </a:ext>
            </a:extLst>
          </p:cNvPr>
          <p:cNvSpPr txBox="1"/>
          <p:nvPr/>
        </p:nvSpPr>
        <p:spPr>
          <a:xfrm>
            <a:off x="457200" y="5903893"/>
            <a:ext cx="9097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https://github.com/verilator/verilator</a:t>
            </a:r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https://github.com/ucsc-vama/essent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0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partitioning?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4359142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simulation is very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time-consuming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large designs.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simulation in parallel?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the design as a task dependency graph(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TDG)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Node: the simulation task of a logic gate/register.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Edge: the connection between logic gates/registers.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fine-grained.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 the TDG.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4359142"/>
              </a:xfrm>
              <a:blipFill>
                <a:blip r:embed="rId3"/>
                <a:stretch>
                  <a:fillRect l="-1935" t="-2326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02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9407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inter-communication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F201F-FAD3-3713-6914-148C85C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Vertical bar chart comparison example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919829646"/>
              </p:ext>
            </p:extLst>
          </p:nvPr>
        </p:nvGraphicFramePr>
        <p:xfrm>
          <a:off x="1883227" y="1724373"/>
          <a:ext cx="7747661" cy="435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28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56F95-D18D-372D-13EF-CA073559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Simple vertical bar chart example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430234678"/>
              </p:ext>
            </p:extLst>
          </p:nvPr>
        </p:nvGraphicFramePr>
        <p:xfrm>
          <a:off x="1883227" y="1676871"/>
          <a:ext cx="7747661" cy="435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758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4C92221-12E0-DC4D-9394-EAFAC81F9138}" vid="{913396D6-4527-9649-BF2D-680FAB902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857</Words>
  <Application>Microsoft Macintosh PowerPoint</Application>
  <PresentationFormat>Widescreen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RepCut: Superlinear Parallel RTL Simulation with Replication-Aided Partitioning</vt:lpstr>
      <vt:lpstr>About me</vt:lpstr>
      <vt:lpstr>Outline</vt:lpstr>
      <vt:lpstr>Introduction to RTL simulation</vt:lpstr>
      <vt:lpstr>What is RTL simulation?</vt:lpstr>
      <vt:lpstr>Why partitioning?</vt:lpstr>
      <vt:lpstr>Partitioning challenges?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博扬 张</dc:creator>
  <cp:lastModifiedBy>博扬 张</cp:lastModifiedBy>
  <cp:revision>206</cp:revision>
  <dcterms:created xsi:type="dcterms:W3CDTF">2024-03-19T17:56:14Z</dcterms:created>
  <dcterms:modified xsi:type="dcterms:W3CDTF">2024-03-19T20:54:36Z</dcterms:modified>
</cp:coreProperties>
</file>