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4" r:id="rId2"/>
    <p:sldId id="265" r:id="rId3"/>
    <p:sldId id="268" r:id="rId4"/>
    <p:sldId id="266" r:id="rId5"/>
    <p:sldId id="269" r:id="rId6"/>
    <p:sldId id="270" r:id="rId7"/>
    <p:sldId id="271" r:id="rId8"/>
    <p:sldId id="272" r:id="rId9"/>
    <p:sldId id="277" r:id="rId10"/>
    <p:sldId id="275" r:id="rId11"/>
    <p:sldId id="274" r:id="rId12"/>
    <p:sldId id="27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/>
    <p:restoredTop sz="69857"/>
  </p:normalViewPr>
  <p:slideViewPr>
    <p:cSldViewPr snapToGrid="0" snapToObjects="1">
      <p:cViewPr varScale="1">
        <p:scale>
          <a:sx n="110" d="100"/>
          <a:sy n="110" d="100"/>
        </p:scale>
        <p:origin x="8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RTL simulation?</a:t>
            </a:r>
          </a:p>
          <a:p>
            <a:r>
              <a:rPr lang="en-US" dirty="0"/>
              <a:t>It is a process to simulate the behaviors of a Register Transfer Level design to verify the design’s functionality and correctness</a:t>
            </a:r>
          </a:p>
          <a:p>
            <a:r>
              <a:rPr lang="en-US" dirty="0"/>
              <a:t>RTL simulator can be mainly classified as 2 types, event-driven RTL simulator and full-cycle RTL simulator.</a:t>
            </a:r>
          </a:p>
          <a:p>
            <a:r>
              <a:rPr lang="en-US" dirty="0"/>
              <a:t>An event-driven simulator takes each change of the input stimulus as an event and propagate this value changes through the circuit. </a:t>
            </a:r>
          </a:p>
          <a:p>
            <a:r>
              <a:rPr lang="en-US" dirty="0"/>
              <a:t>A full-cycle simulator is oblivious to the changes of input stimulus within one cycle and only stimulates the design once per cycle.</a:t>
            </a:r>
          </a:p>
          <a:p>
            <a:r>
              <a:rPr lang="en-US" dirty="0"/>
              <a:t>So in a word, an event-driven simulator gives more accurate simulation results but when it comes to very large circuit design, full cycle RTL simulator is much faster.</a:t>
            </a:r>
          </a:p>
          <a:p>
            <a:r>
              <a:rPr lang="en-US" dirty="0"/>
              <a:t>In this paper, we focus on full-cycle RTL simulator and there are 2 full-cycle RTL simulators that are evaluated in this paper, </a:t>
            </a:r>
            <a:r>
              <a:rPr lang="en-US" dirty="0" err="1"/>
              <a:t>Verilator</a:t>
            </a:r>
            <a:r>
              <a:rPr lang="en-US" dirty="0"/>
              <a:t>, and ESSENT. </a:t>
            </a:r>
          </a:p>
          <a:p>
            <a:r>
              <a:rPr lang="en-US" dirty="0"/>
              <a:t>More specifically, the partitioning method introduced by </a:t>
            </a:r>
            <a:r>
              <a:rPr lang="en-US" dirty="0" err="1"/>
              <a:t>RepCut</a:t>
            </a:r>
            <a:r>
              <a:rPr lang="en-US" dirty="0"/>
              <a:t> is operated in an unoptimized version of ESSENT to demonstrate its effectiveness verses the baseline partitioning</a:t>
            </a:r>
          </a:p>
          <a:p>
            <a:r>
              <a:rPr lang="en-US" dirty="0"/>
              <a:t>method in </a:t>
            </a:r>
            <a:r>
              <a:rPr lang="en-US" dirty="0" err="1"/>
              <a:t>Verilator</a:t>
            </a:r>
            <a:r>
              <a:rPr lang="en-US" dirty="0"/>
              <a:t>, which we will talk a bit more in experimental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paper talks about partitioning in RTL simulation.</a:t>
            </a:r>
          </a:p>
          <a:p>
            <a:r>
              <a:rPr lang="en-US" dirty="0"/>
              <a:t>First, we need to answer a question, why do we need partitioning in RTL simulations.</a:t>
            </a:r>
          </a:p>
          <a:p>
            <a:r>
              <a:rPr lang="en-US" dirty="0"/>
              <a:t>Well, RTL simulation is very time-consuming when it comes to large designs even for a full-cycle simulator. </a:t>
            </a:r>
          </a:p>
          <a:p>
            <a:r>
              <a:rPr lang="en-US" dirty="0"/>
              <a:t>For a very large design that contains millions or billions of gates, RTL simulation can be bottleneck in the whole circuit design process.</a:t>
            </a:r>
          </a:p>
          <a:p>
            <a:r>
              <a:rPr lang="en-US" dirty="0"/>
              <a:t>So how to speedup this simulation process, well naturally we will think about maybe we can do it in parallel.</a:t>
            </a:r>
          </a:p>
          <a:p>
            <a:r>
              <a:rPr lang="en-US" dirty="0"/>
              <a:t>A typical first step to do RTL simulation in parallel is to represent the hardware design as a TDG, which is a task dependency graph.</a:t>
            </a:r>
          </a:p>
          <a:p>
            <a:r>
              <a:rPr lang="en-US" dirty="0"/>
              <a:t>TDG is essentially a dependency acyclic graph.</a:t>
            </a:r>
          </a:p>
          <a:p>
            <a:r>
              <a:rPr lang="en-US" dirty="0"/>
              <a:t>For TDGs in RTL simulation, each node represents a simulation task of a register or a logic gate that we want to test in the design.</a:t>
            </a:r>
          </a:p>
          <a:p>
            <a:r>
              <a:rPr lang="en-US" dirty="0"/>
              <a:t>Each edge represents the connections among these logic gates and registers.</a:t>
            </a:r>
          </a:p>
          <a:p>
            <a:r>
              <a:rPr lang="en-US" dirty="0"/>
              <a:t>With TDGs, we can distribute each simulation task to CPU/GPU threads to do them in parallel. </a:t>
            </a:r>
          </a:p>
          <a:p>
            <a:r>
              <a:rPr lang="en-US" dirty="0"/>
              <a:t>But, as I said, the circuits can contain billions of gates, and such fine-grained distribution of tasks is just too overwhelming to CPU or even GPU!</a:t>
            </a:r>
          </a:p>
          <a:p>
            <a:r>
              <a:rPr lang="en-US" dirty="0"/>
              <a:t>To solve this issue, we can coarsen the TDG by partitioning it. </a:t>
            </a:r>
          </a:p>
          <a:p>
            <a:r>
              <a:rPr lang="en-US" dirty="0"/>
              <a:t>Partitioning a TDG here is to cluster multiple gates or registers into one partition, or one task.</a:t>
            </a:r>
          </a:p>
          <a:p>
            <a:r>
              <a:rPr lang="en-US" dirty="0"/>
              <a:t>After this, we can distribute the partitions to either CPU/GPU threads to achieve RTL simulations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are the challenges for partitioning such a TDG in RTL simulations?</a:t>
            </a:r>
          </a:p>
          <a:p>
            <a:r>
              <a:rPr lang="en-US" dirty="0"/>
              <a:t>To understand the challenges for partitioning here, let me first bring up our goal here for the partitioning.</a:t>
            </a:r>
          </a:p>
          <a:p>
            <a:r>
              <a:rPr lang="en-US" dirty="0"/>
              <a:t>Ideally, we want our partitions to be balanced and by balanced I mean the number of tasks within a partition should be roughly the same.</a:t>
            </a:r>
          </a:p>
          <a:p>
            <a:r>
              <a:rPr lang="en-US" dirty="0"/>
              <a:t>And we want to have minimal synchronization effort within a simulation cycle. Ultimately, all the threads should only synchronize once at the end of the simulation cycle.</a:t>
            </a:r>
          </a:p>
          <a:p>
            <a:r>
              <a:rPr lang="en-US" dirty="0"/>
              <a:t>Now, let’s look into the 4 figures here to understand why we want such a goal for partitioning.</a:t>
            </a:r>
          </a:p>
          <a:p>
            <a:r>
              <a:rPr lang="en-US" dirty="0"/>
              <a:t>In this figures, figures A and C shows the same TDG but they are applied with different partitioning methods. </a:t>
            </a:r>
          </a:p>
          <a:p>
            <a:r>
              <a:rPr lang="en-US" dirty="0"/>
              <a:t>Figure A shows the partitioning method in the baseline </a:t>
            </a:r>
            <a:r>
              <a:rPr lang="en-US" dirty="0" err="1"/>
              <a:t>Verilator</a:t>
            </a:r>
            <a:r>
              <a:rPr lang="en-US" dirty="0"/>
              <a:t> and figure C shows the partitioning method introduced by </a:t>
            </a:r>
            <a:r>
              <a:rPr lang="en-US" dirty="0" err="1"/>
              <a:t>RepCut</a:t>
            </a:r>
            <a:r>
              <a:rPr lang="en-US" dirty="0"/>
              <a:t>.</a:t>
            </a:r>
          </a:p>
          <a:p>
            <a:r>
              <a:rPr lang="en-US" dirty="0"/>
              <a:t>Figure B and D shows the scheduling, or the distributions, as I mentioned in the last slides, of partitions to the threads for </a:t>
            </a:r>
            <a:r>
              <a:rPr lang="en-US" dirty="0" err="1"/>
              <a:t>Verilator</a:t>
            </a:r>
            <a:r>
              <a:rPr lang="en-US" dirty="0"/>
              <a:t> partitioning and </a:t>
            </a:r>
            <a:r>
              <a:rPr lang="en-US" dirty="0" err="1"/>
              <a:t>RepCut</a:t>
            </a:r>
            <a:r>
              <a:rPr lang="en-US" dirty="0"/>
              <a:t> partitioning accordingly.</a:t>
            </a:r>
          </a:p>
          <a:p>
            <a:r>
              <a:rPr lang="en-US" dirty="0"/>
              <a:t>The impact of these 2 different partitioning methods to the runtime of RTL simulations is quite obvious here in this example.</a:t>
            </a:r>
          </a:p>
          <a:p>
            <a:r>
              <a:rPr lang="en-US" dirty="0"/>
              <a:t>Figure B shows that if we apply </a:t>
            </a:r>
            <a:r>
              <a:rPr lang="en-US" dirty="0" err="1"/>
              <a:t>Verilator</a:t>
            </a:r>
            <a:r>
              <a:rPr lang="en-US" dirty="0"/>
              <a:t> partitioning in this example, threads will need to synchronize 3 times. </a:t>
            </a:r>
          </a:p>
          <a:p>
            <a:r>
              <a:rPr lang="en-US" dirty="0"/>
              <a:t>Meanwhile Figure D tells us if we apply </a:t>
            </a:r>
            <a:r>
              <a:rPr lang="en-US" dirty="0" err="1"/>
              <a:t>RepCut</a:t>
            </a:r>
            <a:r>
              <a:rPr lang="en-US" dirty="0"/>
              <a:t> partitioning, we are not only able to synchronize only once but also able to finish one simulation cycle faster.</a:t>
            </a:r>
          </a:p>
          <a:p>
            <a:r>
              <a:rPr lang="en-US" dirty="0"/>
              <a:t>Also, comparing figure B and D, we can clearly see that </a:t>
            </a:r>
            <a:r>
              <a:rPr lang="en-US" dirty="0" err="1"/>
              <a:t>Verilator</a:t>
            </a:r>
            <a:r>
              <a:rPr lang="en-US" dirty="0"/>
              <a:t> provides a very unbalanced partitioning results which cause the threads being idling, the so-called bubbles in simulation process.</a:t>
            </a:r>
          </a:p>
          <a:p>
            <a:r>
              <a:rPr lang="en-US" dirty="0"/>
              <a:t>While </a:t>
            </a:r>
            <a:r>
              <a:rPr lang="en-US" dirty="0" err="1"/>
              <a:t>RepCut</a:t>
            </a:r>
            <a:r>
              <a:rPr lang="en-US" dirty="0"/>
              <a:t> provides a perfectly balanced partitioning results with all the threads running the entire time within the simulation cycle.</a:t>
            </a:r>
          </a:p>
          <a:p>
            <a:r>
              <a:rPr lang="en-US" dirty="0"/>
              <a:t>So what’s the magic </a:t>
            </a:r>
            <a:r>
              <a:rPr lang="en-US" dirty="0" err="1"/>
              <a:t>RepCut</a:t>
            </a:r>
            <a:r>
              <a:rPr lang="en-US" dirty="0"/>
              <a:t> is doing here? In figure C, </a:t>
            </a:r>
            <a:r>
              <a:rPr lang="en-US" dirty="0" err="1"/>
              <a:t>RepCut</a:t>
            </a:r>
            <a:r>
              <a:rPr lang="en-US" dirty="0"/>
              <a:t> is replicating the overlapping tasks between partition 1 and partition 2 so that when they are being executed by the threads, they don’t have </a:t>
            </a:r>
          </a:p>
          <a:p>
            <a:r>
              <a:rPr lang="en-US" dirty="0"/>
              <a:t>to wait for each other but only need to synchronize once at the end of the simulation cycle.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the remaining slides, I will reveal </a:t>
            </a:r>
            <a:r>
              <a:rPr lang="en-US" dirty="0" err="1"/>
              <a:t>RepCut’s</a:t>
            </a:r>
            <a:r>
              <a:rPr lang="en-US" dirty="0"/>
              <a:t> magic on how it performs its partitioning by walking through an example in the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4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33A5-40D8-765F-186A-7974B5D2E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74966"/>
            <a:ext cx="7530353" cy="1154162"/>
          </a:xfrm>
        </p:spPr>
        <p:txBody>
          <a:bodyPr rIns="18288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3AFB2-DB74-6B19-9845-9A0D2E631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A1468-E9FA-1320-8802-87FAB4CD36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E552-C907-4225-5701-3DA6278DA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10E3-8DAA-A8F6-1DAA-B7AF5EA8E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AF2C-4298-9A55-04D1-844321568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2C7-3EC5-D5A3-12BA-8DCBE9553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A51-AF55-82C8-CC77-E9F1BFE79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EA691-84B6-B0D4-5618-FF0BF2D33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8918"/>
            <a:ext cx="9080500" cy="60016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4860-8176-2E99-5B0D-1715847B7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2366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ilator/veril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sc-vama/ess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5FB077-0847-B5EF-623D-C2CF997D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6565"/>
            <a:ext cx="9319847" cy="932563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Superlinear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RTL Simulation with Replication-Aided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3429374"/>
            <a:ext cx="9026769" cy="13044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Scott Beamer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Department of ECE, UW Madison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bzhang523@wisc.edu</a:t>
            </a:r>
          </a:p>
        </p:txBody>
      </p:sp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876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sink nodes, traverse nodes within its ”cone”.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diagram of a triangle&#10;&#10;Description automatically generated">
            <a:extLst>
              <a:ext uri="{FF2B5EF4-FFF2-40B4-BE49-F238E27FC236}">
                <a16:creationId xmlns:a16="http://schemas.microsoft.com/office/drawing/2014/main" id="{F30AC4EF-34C0-6D6C-197A-6794DA2E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67" y="2405995"/>
            <a:ext cx="4724265" cy="32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876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tasks according to ”cones”.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7E51D-530D-6A6F-FCD9-CFF4CBCD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96" y="2405995"/>
            <a:ext cx="4730008" cy="3399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66B34-A64B-66F7-7321-F2E41EDFDA4E}"/>
                  </a:ext>
                </a:extLst>
              </p:cNvPr>
              <p:cNvSpPr txBox="1"/>
              <p:nvPr/>
            </p:nvSpPr>
            <p:spPr>
              <a:xfrm>
                <a:off x="3007096" y="4914933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B66B34-A64B-66F7-7321-F2E41EDF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96" y="4914933"/>
                <a:ext cx="352168" cy="307777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AA339-F211-560B-5A52-2A7AC85ADEC8}"/>
                  </a:ext>
                </a:extLst>
              </p:cNvPr>
              <p:cNvSpPr txBox="1"/>
              <p:nvPr/>
            </p:nvSpPr>
            <p:spPr>
              <a:xfrm>
                <a:off x="3888545" y="4914934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1AA339-F211-560B-5A52-2A7AC85AD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45" y="4914934"/>
                <a:ext cx="352168" cy="307777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C9EBEC-1FA4-EDBD-7BA5-70A943DE166C}"/>
                  </a:ext>
                </a:extLst>
              </p:cNvPr>
              <p:cNvSpPr txBox="1"/>
              <p:nvPr/>
            </p:nvSpPr>
            <p:spPr>
              <a:xfrm>
                <a:off x="4769994" y="4914934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C9EBEC-1FA4-EDBD-7BA5-70A943DE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994" y="4914934"/>
                <a:ext cx="352168" cy="307777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6EAE26-E7B5-4277-874C-803DE7FCA341}"/>
                  </a:ext>
                </a:extLst>
              </p:cNvPr>
              <p:cNvSpPr txBox="1"/>
              <p:nvPr/>
            </p:nvSpPr>
            <p:spPr>
              <a:xfrm>
                <a:off x="5564659" y="4914933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6EAE26-E7B5-4277-874C-803DE7FC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59" y="4914933"/>
                <a:ext cx="352168" cy="307777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B11BA5-0B45-778B-75D5-4C77C92F0420}"/>
                  </a:ext>
                </a:extLst>
              </p:cNvPr>
              <p:cNvSpPr txBox="1"/>
              <p:nvPr/>
            </p:nvSpPr>
            <p:spPr>
              <a:xfrm>
                <a:off x="6382265" y="4914933"/>
                <a:ext cx="352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B11BA5-0B45-778B-75D5-4C77C92F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65" y="4914933"/>
                <a:ext cx="352168" cy="307777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69066-25C9-0B81-E221-028F604262A1}"/>
                  </a:ext>
                </a:extLst>
              </p:cNvPr>
              <p:cNvSpPr txBox="1"/>
              <p:nvPr/>
            </p:nvSpPr>
            <p:spPr>
              <a:xfrm>
                <a:off x="2905867" y="2858207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69066-25C9-0B81-E221-028F604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67" y="2858207"/>
                <a:ext cx="453397" cy="307777"/>
              </a:xfrm>
              <a:prstGeom prst="rect">
                <a:avLst/>
              </a:prstGeom>
              <a:blipFill>
                <a:blip r:embed="rId9"/>
                <a:stretch>
                  <a:fillRect l="-2703" r="-270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51E3B-C5BC-FECC-393C-76E2CAB59A01}"/>
                  </a:ext>
                </a:extLst>
              </p:cNvPr>
              <p:cNvSpPr txBox="1"/>
              <p:nvPr/>
            </p:nvSpPr>
            <p:spPr>
              <a:xfrm>
                <a:off x="4064629" y="2196130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51E3B-C5BC-FECC-393C-76E2CAB59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29" y="2196130"/>
                <a:ext cx="453397" cy="307777"/>
              </a:xfrm>
              <a:prstGeom prst="rect">
                <a:avLst/>
              </a:prstGeom>
              <a:blipFill>
                <a:blip r:embed="rId10"/>
                <a:stretch>
                  <a:fillRect l="-19444" r="-19444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3D679-A568-3BED-8C27-A170ED874F76}"/>
                  </a:ext>
                </a:extLst>
              </p:cNvPr>
              <p:cNvSpPr txBox="1"/>
              <p:nvPr/>
            </p:nvSpPr>
            <p:spPr>
              <a:xfrm>
                <a:off x="4804892" y="2295407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BC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73D679-A568-3BED-8C27-A170ED87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92" y="2295407"/>
                <a:ext cx="453397" cy="307777"/>
              </a:xfrm>
              <a:prstGeom prst="rect">
                <a:avLst/>
              </a:prstGeom>
              <a:blipFill>
                <a:blip r:embed="rId11"/>
                <a:stretch>
                  <a:fillRect l="-27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F3BB3-51CD-22AE-CC4D-2208E4268815}"/>
                  </a:ext>
                </a:extLst>
              </p:cNvPr>
              <p:cNvSpPr txBox="1"/>
              <p:nvPr/>
            </p:nvSpPr>
            <p:spPr>
              <a:xfrm>
                <a:off x="6228238" y="2196129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CDE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EF3BB3-51CD-22AE-CC4D-2208E4268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238" y="2196129"/>
                <a:ext cx="453397" cy="307777"/>
              </a:xfrm>
              <a:prstGeom prst="rect">
                <a:avLst/>
              </a:prstGeom>
              <a:blipFill>
                <a:blip r:embed="rId12"/>
                <a:stretch>
                  <a:fillRect l="-18919" r="-1891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BBAF5-496D-779C-48C5-34C75702C0A3}"/>
                  </a:ext>
                </a:extLst>
              </p:cNvPr>
              <p:cNvSpPr txBox="1"/>
              <p:nvPr/>
            </p:nvSpPr>
            <p:spPr>
              <a:xfrm>
                <a:off x="7056085" y="2344879"/>
                <a:ext cx="453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BBAF5-496D-779C-48C5-34C75702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085" y="2344879"/>
                <a:ext cx="45339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9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8766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hypergraph according to clusters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88671-36B5-5F61-1670-93F78D5E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2178050"/>
            <a:ext cx="4178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9BFF7-84F0-201F-3E76-35AD701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735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in School of Electronic and Information, South China University of Technology, China, 2020.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in Department of ECE, Rutgers University, 2021.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Second-year PhD student (supervisor: Prof. Tsung-Wei Huang).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task graph partitioning.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paper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task graph partitioning was accepted to DAC’24.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submitting a paper to ICCAD’24.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EE6E-DF15-586A-8C4F-2F91AA309064}"/>
              </a:ext>
            </a:extLst>
          </p:cNvPr>
          <p:cNvSpPr txBox="1"/>
          <p:nvPr/>
        </p:nvSpPr>
        <p:spPr>
          <a:xfrm>
            <a:off x="457200" y="5903893"/>
            <a:ext cx="909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Dian-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Lin, Che Chang, Cheng-Hsiang Chiu,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Bojue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Wan Luan Lee,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-Chun Chang,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Donghao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Fang, and Tsung-Wei Huang, "G-PASTA: GPU Accelerated Partitioning Algorithm for Static Timing Analysis,"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ACM/IEEE Design Automation Conference (DAC)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CA, 2024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56712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Register Transfer Level(RTL) simulation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walkthrough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the partitions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partitioning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partitioning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RTL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78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190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to simulate the behaviors of a Register Transfer Level(RTL) design to verify its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accurate)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(less time-consuming).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 simulator: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(unoptimized).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EA31B-D7E3-3FAD-A2A4-AD84028EAEFB}"/>
              </a:ext>
            </a:extLst>
          </p:cNvPr>
          <p:cNvSpPr txBox="1"/>
          <p:nvPr/>
        </p:nvSpPr>
        <p:spPr>
          <a:xfrm>
            <a:off x="457200" y="5903893"/>
            <a:ext cx="909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https://github.com/verilator/verilator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https://github.com/ucsc-vama/essent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is very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time-consuming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large designs.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in parallel?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the design as a task dependency graph(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Node: the simulation task of a logic gate/register.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Edge: the connection between logic gates/registers.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fine-grained.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 the TDG.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  <a:blipFill>
                <a:blip r:embed="rId3"/>
                <a:stretch>
                  <a:fillRect l="-1935" t="-232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02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9407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partitions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synchronization effort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threads&#10;&#10;Description automatically generated">
            <a:extLst>
              <a:ext uri="{FF2B5EF4-FFF2-40B4-BE49-F238E27FC236}">
                <a16:creationId xmlns:a16="http://schemas.microsoft.com/office/drawing/2014/main" id="{740631B0-4BED-D867-B2E7-E0366C9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65" y="2260626"/>
            <a:ext cx="6792669" cy="42545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C1AAC-04B0-F3F2-E9D2-2A23D42E7916}"/>
              </a:ext>
            </a:extLst>
          </p:cNvPr>
          <p:cNvCxnSpPr/>
          <p:nvPr/>
        </p:nvCxnSpPr>
        <p:spPr>
          <a:xfrm>
            <a:off x="6202017" y="227056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AAFBA-469F-A262-32E3-635E57A67812}"/>
              </a:ext>
            </a:extLst>
          </p:cNvPr>
          <p:cNvCxnSpPr/>
          <p:nvPr/>
        </p:nvCxnSpPr>
        <p:spPr>
          <a:xfrm>
            <a:off x="8541026" y="2260626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FBE03-6B85-98F7-2B0E-9F12CB8370A6}"/>
              </a:ext>
            </a:extLst>
          </p:cNvPr>
          <p:cNvCxnSpPr>
            <a:cxnSpLocks/>
          </p:cNvCxnSpPr>
          <p:nvPr/>
        </p:nvCxnSpPr>
        <p:spPr>
          <a:xfrm>
            <a:off x="6202017" y="2470115"/>
            <a:ext cx="2339009" cy="0"/>
          </a:xfrm>
          <a:prstGeom prst="line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C4D7D-12A8-F20A-6EB1-5F85269523A1}"/>
                  </a:ext>
                </a:extLst>
              </p:cNvPr>
              <p:cNvSpPr txBox="1"/>
              <p:nvPr/>
            </p:nvSpPr>
            <p:spPr>
              <a:xfrm>
                <a:off x="6332662" y="2254671"/>
                <a:ext cx="20777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C4D7D-12A8-F20A-6EB1-5F852695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62" y="2254671"/>
                <a:ext cx="2077718" cy="215444"/>
              </a:xfrm>
              <a:prstGeom prst="rect">
                <a:avLst/>
              </a:prstGeom>
              <a:blipFill>
                <a:blip r:embed="rId4"/>
                <a:stretch>
                  <a:fillRect t="-1111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50925-C488-6E79-F3D7-C88BFC93A3D0}"/>
              </a:ext>
            </a:extLst>
          </p:cNvPr>
          <p:cNvCxnSpPr/>
          <p:nvPr/>
        </p:nvCxnSpPr>
        <p:spPr>
          <a:xfrm>
            <a:off x="6153285" y="455065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F4B25B-F00C-0F05-C7C1-930E8DBD6E8A}"/>
              </a:ext>
            </a:extLst>
          </p:cNvPr>
          <p:cNvCxnSpPr/>
          <p:nvPr/>
        </p:nvCxnSpPr>
        <p:spPr>
          <a:xfrm>
            <a:off x="8015215" y="455065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5ACEEB-E357-D727-B35D-A54BE0A8EAC5}"/>
              </a:ext>
            </a:extLst>
          </p:cNvPr>
          <p:cNvCxnSpPr>
            <a:cxnSpLocks/>
          </p:cNvCxnSpPr>
          <p:nvPr/>
        </p:nvCxnSpPr>
        <p:spPr>
          <a:xfrm>
            <a:off x="6153285" y="4750205"/>
            <a:ext cx="1861930" cy="0"/>
          </a:xfrm>
          <a:prstGeom prst="line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DD75B-9CBE-26EA-51B7-49F86A320CAB}"/>
                  </a:ext>
                </a:extLst>
              </p:cNvPr>
              <p:cNvSpPr txBox="1"/>
              <p:nvPr/>
            </p:nvSpPr>
            <p:spPr>
              <a:xfrm>
                <a:off x="6096000" y="4513468"/>
                <a:ext cx="20777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DD75B-9CBE-26EA-51B7-49F86A32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13468"/>
                <a:ext cx="2077718" cy="215444"/>
              </a:xfrm>
              <a:prstGeom prst="rect">
                <a:avLst/>
              </a:prstGeom>
              <a:blipFill>
                <a:blip r:embed="rId5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63C7B7-9C4A-EB35-C422-6D9FF98376C5}"/>
              </a:ext>
            </a:extLst>
          </p:cNvPr>
          <p:cNvCxnSpPr>
            <a:cxnSpLocks/>
          </p:cNvCxnSpPr>
          <p:nvPr/>
        </p:nvCxnSpPr>
        <p:spPr>
          <a:xfrm>
            <a:off x="7520608" y="2741017"/>
            <a:ext cx="0" cy="10954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D5211-F304-7AE9-1CFB-69A985BD7092}"/>
              </a:ext>
            </a:extLst>
          </p:cNvPr>
          <p:cNvCxnSpPr>
            <a:cxnSpLocks/>
          </p:cNvCxnSpPr>
          <p:nvPr/>
        </p:nvCxnSpPr>
        <p:spPr>
          <a:xfrm>
            <a:off x="8015215" y="2741017"/>
            <a:ext cx="0" cy="10954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866AC4-B914-F6D9-9BC6-6BC44E1BBB85}"/>
                  </a:ext>
                </a:extLst>
              </p:cNvPr>
              <p:cNvSpPr txBox="1"/>
              <p:nvPr/>
            </p:nvSpPr>
            <p:spPr>
              <a:xfrm>
                <a:off x="7129372" y="2514939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866AC4-B914-F6D9-9BC6-6BC44E1BB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72" y="2514939"/>
                <a:ext cx="711707" cy="215431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B50A48-D8AF-73C5-6753-FE11805C1144}"/>
                  </a:ext>
                </a:extLst>
              </p:cNvPr>
              <p:cNvSpPr txBox="1"/>
              <p:nvPr/>
            </p:nvSpPr>
            <p:spPr>
              <a:xfrm>
                <a:off x="7659361" y="2519695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B50A48-D8AF-73C5-6753-FE11805C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61" y="2519695"/>
                <a:ext cx="711707" cy="215431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0EE48D-7AEA-36C7-7E2B-48E565ADAB0A}"/>
                  </a:ext>
                </a:extLst>
              </p:cNvPr>
              <p:cNvSpPr txBox="1"/>
              <p:nvPr/>
            </p:nvSpPr>
            <p:spPr>
              <a:xfrm>
                <a:off x="8185172" y="2033349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0EE48D-7AEA-36C7-7E2B-48E565AD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172" y="2033349"/>
                <a:ext cx="711707" cy="215431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26FC44-2C98-1BE5-5D89-970780FDD9A0}"/>
                  </a:ext>
                </a:extLst>
              </p:cNvPr>
              <p:cNvSpPr txBox="1"/>
              <p:nvPr/>
            </p:nvSpPr>
            <p:spPr>
              <a:xfrm>
                <a:off x="7660274" y="4287390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26FC44-2C98-1BE5-5D89-970780FDD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74" y="4287390"/>
                <a:ext cx="711707" cy="215431"/>
              </a:xfrm>
              <a:prstGeom prst="rect">
                <a:avLst/>
              </a:prstGeom>
              <a:blipFill>
                <a:blip r:embed="rId9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RepCut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6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4524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92EDEA-5146-6012-34B6-CE022CC9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92" y="2817872"/>
            <a:ext cx="10107701" cy="18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9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4C92221-12E0-DC4D-9394-EAFAC81F9138}" vid="{913396D6-4527-9649-BF2D-680FAB902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1298</Words>
  <Application>Microsoft Macintosh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RepCut: Superlinear Parallel RTL Simulation with Replication-Aided Partitioning</vt:lpstr>
      <vt:lpstr>About me</vt:lpstr>
      <vt:lpstr>Outline</vt:lpstr>
      <vt:lpstr>Introduction to RTL simulation</vt:lpstr>
      <vt:lpstr>What is RTL simulation?</vt:lpstr>
      <vt:lpstr>Why partitioning?</vt:lpstr>
      <vt:lpstr>Partitioning challenges?</vt:lpstr>
      <vt:lpstr>Introduction to RepCut</vt:lpstr>
      <vt:lpstr>Introduction to RepCut</vt:lpstr>
      <vt:lpstr>Introduction to RepCut</vt:lpstr>
      <vt:lpstr>Partitioning Walkthrough</vt:lpstr>
      <vt:lpstr>Partitioning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博扬 张</dc:creator>
  <cp:lastModifiedBy>博扬 张</cp:lastModifiedBy>
  <cp:revision>305</cp:revision>
  <dcterms:created xsi:type="dcterms:W3CDTF">2024-03-19T17:56:14Z</dcterms:created>
  <dcterms:modified xsi:type="dcterms:W3CDTF">2024-03-20T20:33:32Z</dcterms:modified>
</cp:coreProperties>
</file>