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obesity epidemic is a growing public health concern that has been accompanied by a rise in chronic conditions such as diabetes and cardiovascular disease (Hurt et al., 2010). </a:t>
            </a:r>
            <a:endParaRPr b="1" sz="3000">
              <a:solidFill>
                <a:schemeClr val="lt1"/>
              </a:solidFill>
            </a:endParaRPr>
          </a:p>
          <a:p>
            <a:pPr indent="0" lvl="0" mar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Although obesity and chronic conditions have been on the rise across the country, researchers have found health disparities by race (e.g., White individuals have lower rates of obesity than do Black and Hispanic individuals; Wang &amp; Beydoun, 2007)</a:t>
            </a:r>
            <a:endParaRPr/>
          </a:p>
        </p:txBody>
      </p:sp>
      <p:sp>
        <p:nvSpPr>
          <p:cNvPr id="87" name="Shape 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rPr lang="en-US"/>
              <a:t>846</a:t>
            </a:r>
            <a:endParaRPr/>
          </a:p>
        </p:txBody>
      </p:sp>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spcAft>
                <a:spcPts val="0"/>
              </a:spcAft>
              <a:buNone/>
            </a:pPr>
            <a:r>
              <a:t/>
            </a:r>
            <a:endParaRPr/>
          </a:p>
        </p:txBody>
      </p:sp>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4998" l="0" r="0" t="-4999"/>
          </a:stretch>
        </a:blipFill>
      </p:bgPr>
    </p:bg>
    <p:spTree>
      <p:nvGrpSpPr>
        <p:cNvPr id="83" name="Shape 83"/>
        <p:cNvGrpSpPr/>
        <p:nvPr/>
      </p:nvGrpSpPr>
      <p:grpSpPr>
        <a:xfrm>
          <a:off x="0" y="0"/>
          <a:ext cx="0" cy="0"/>
          <a:chOff x="0" y="0"/>
          <a:chExt cx="0" cy="0"/>
        </a:xfrm>
      </p:grpSpPr>
      <p:sp>
        <p:nvSpPr>
          <p:cNvPr id="84" name="Shape 84"/>
          <p:cNvSpPr txBox="1"/>
          <p:nvPr/>
        </p:nvSpPr>
        <p:spPr>
          <a:xfrm>
            <a:off x="-192510" y="4961914"/>
            <a:ext cx="7459580" cy="1646605"/>
          </a:xfrm>
          <a:prstGeom prst="rect">
            <a:avLst/>
          </a:prstGeom>
          <a:solidFill>
            <a:schemeClr val="lt1"/>
          </a:solidFill>
          <a:ln cap="flat" cmpd="sng" w="28575">
            <a:solidFill>
              <a:schemeClr val="dk1"/>
            </a:solidFill>
            <a:prstDash val="solid"/>
            <a:round/>
            <a:headEnd len="med" w="med" type="none"/>
            <a:tailEnd len="med" w="med" type="none"/>
          </a:ln>
        </p:spPr>
        <p:txBody>
          <a:bodyPr anchorCtr="0" anchor="t" bIns="45700" lIns="91425" rIns="91425" wrap="square" tIns="45700">
            <a:noAutofit/>
          </a:bodyPr>
          <a:lstStyle/>
          <a:p>
            <a:pPr indent="0" lvl="1" marL="457200" marR="0" rtl="0" algn="l">
              <a:spcBef>
                <a:spcPts val="0"/>
              </a:spcBef>
              <a:spcAft>
                <a:spcPts val="0"/>
              </a:spcAft>
              <a:buNone/>
            </a:pPr>
            <a:r>
              <a:rPr b="1" i="0" lang="en-US" sz="3600" u="none" cap="none" strike="noStrike">
                <a:solidFill>
                  <a:schemeClr val="dk1"/>
                </a:solidFill>
                <a:latin typeface="Arial"/>
                <a:ea typeface="Arial"/>
                <a:cs typeface="Arial"/>
                <a:sym typeface="Arial"/>
              </a:rPr>
              <a:t>Demographic and Geographic</a:t>
            </a:r>
            <a:endParaRPr/>
          </a:p>
          <a:p>
            <a:pPr indent="0" lvl="1" marL="457200" marR="0" rtl="0" algn="l">
              <a:spcBef>
                <a:spcPts val="0"/>
              </a:spcBef>
              <a:spcAft>
                <a:spcPts val="0"/>
              </a:spcAft>
              <a:buNone/>
            </a:pPr>
            <a:r>
              <a:rPr b="1" i="0" lang="en-US" sz="3600" u="none" cap="none" strike="noStrike">
                <a:solidFill>
                  <a:schemeClr val="dk1"/>
                </a:solidFill>
                <a:latin typeface="Arial"/>
                <a:ea typeface="Arial"/>
                <a:cs typeface="Arial"/>
                <a:sym typeface="Arial"/>
              </a:rPr>
              <a:t>Determinants of Health</a:t>
            </a:r>
            <a:endParaRPr/>
          </a:p>
          <a:p>
            <a:pPr indent="0" lvl="1" marL="457200" marR="0" rtl="0" algn="l">
              <a:spcBef>
                <a:spcPts val="0"/>
              </a:spcBef>
              <a:spcAft>
                <a:spcPts val="0"/>
              </a:spcAft>
              <a:buNone/>
            </a:pPr>
            <a:r>
              <a:t/>
            </a:r>
            <a:endParaRPr b="1" i="0" sz="5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en-US" sz="2000" u="none" cap="none" strike="noStrike">
                <a:solidFill>
                  <a:schemeClr val="dk1"/>
                </a:solidFill>
                <a:latin typeface="Arial"/>
                <a:ea typeface="Arial"/>
                <a:cs typeface="Arial"/>
                <a:sym typeface="Arial"/>
              </a:rPr>
              <a:t>Bechir Bouzid, Will Dalton, Xin Yuen</a:t>
            </a:r>
            <a:endParaRPr b="1"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44" name="Shape 144"/>
        <p:cNvGrpSpPr/>
        <p:nvPr/>
      </p:nvGrpSpPr>
      <p:grpSpPr>
        <a:xfrm>
          <a:off x="0" y="0"/>
          <a:ext cx="0" cy="0"/>
          <a:chOff x="0" y="0"/>
          <a:chExt cx="0" cy="0"/>
        </a:xfrm>
      </p:grpSpPr>
      <p:sp>
        <p:nvSpPr>
          <p:cNvPr id="145" name="Shape 145"/>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National food scarcity by race</a:t>
            </a:r>
            <a:endParaRPr b="1" i="0" sz="4800" u="none" cap="none" strike="noStrike">
              <a:solidFill>
                <a:srgbClr val="F1C232"/>
              </a:solidFill>
              <a:latin typeface="Arial"/>
              <a:ea typeface="Arial"/>
              <a:cs typeface="Arial"/>
              <a:sym typeface="Arial"/>
            </a:endParaRPr>
          </a:p>
        </p:txBody>
      </p:sp>
      <p:pic>
        <p:nvPicPr>
          <p:cNvPr id="146" name="Shape 146"/>
          <p:cNvPicPr preferRelativeResize="0"/>
          <p:nvPr/>
        </p:nvPicPr>
        <p:blipFill>
          <a:blip r:embed="rId4">
            <a:alphaModFix/>
          </a:blip>
          <a:stretch>
            <a:fillRect/>
          </a:stretch>
        </p:blipFill>
        <p:spPr>
          <a:xfrm>
            <a:off x="1819833" y="1304825"/>
            <a:ext cx="8552335" cy="481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50" name="Shape 150"/>
        <p:cNvGrpSpPr/>
        <p:nvPr/>
      </p:nvGrpSpPr>
      <p:grpSpPr>
        <a:xfrm>
          <a:off x="0" y="0"/>
          <a:ext cx="0" cy="0"/>
          <a:chOff x="0" y="0"/>
          <a:chExt cx="0" cy="0"/>
        </a:xfrm>
      </p:grpSpPr>
      <p:sp>
        <p:nvSpPr>
          <p:cNvPr id="151" name="Shape 151"/>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National food scarcity by race vs population density</a:t>
            </a:r>
            <a:endParaRPr b="1" i="0" sz="4800" u="none" cap="none" strike="noStrike">
              <a:solidFill>
                <a:srgbClr val="F1C232"/>
              </a:solidFill>
              <a:latin typeface="Arial"/>
              <a:ea typeface="Arial"/>
              <a:cs typeface="Arial"/>
              <a:sym typeface="Arial"/>
            </a:endParaRPr>
          </a:p>
        </p:txBody>
      </p:sp>
      <p:pic>
        <p:nvPicPr>
          <p:cNvPr id="152" name="Shape 152"/>
          <p:cNvPicPr preferRelativeResize="0"/>
          <p:nvPr/>
        </p:nvPicPr>
        <p:blipFill>
          <a:blip r:embed="rId4">
            <a:alphaModFix/>
          </a:blip>
          <a:stretch>
            <a:fillRect/>
          </a:stretch>
        </p:blipFill>
        <p:spPr>
          <a:xfrm>
            <a:off x="6095998" y="2365801"/>
            <a:ext cx="5839702" cy="3372541"/>
          </a:xfrm>
          <a:prstGeom prst="rect">
            <a:avLst/>
          </a:prstGeom>
          <a:noFill/>
          <a:ln>
            <a:noFill/>
          </a:ln>
        </p:spPr>
      </p:pic>
      <p:pic>
        <p:nvPicPr>
          <p:cNvPr id="153" name="Shape 153"/>
          <p:cNvPicPr preferRelativeResize="0"/>
          <p:nvPr/>
        </p:nvPicPr>
        <p:blipFill>
          <a:blip r:embed="rId5">
            <a:alphaModFix/>
          </a:blip>
          <a:stretch>
            <a:fillRect/>
          </a:stretch>
        </p:blipFill>
        <p:spPr>
          <a:xfrm>
            <a:off x="256300" y="2365810"/>
            <a:ext cx="5839697" cy="3372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57" name="Shape 157"/>
        <p:cNvGrpSpPr/>
        <p:nvPr/>
      </p:nvGrpSpPr>
      <p:grpSpPr>
        <a:xfrm>
          <a:off x="0" y="0"/>
          <a:ext cx="0" cy="0"/>
          <a:chOff x="0" y="0"/>
          <a:chExt cx="0" cy="0"/>
        </a:xfrm>
      </p:grpSpPr>
      <p:sp>
        <p:nvSpPr>
          <p:cNvPr id="158" name="Shape 158"/>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Obesity rates x food scarcity rates</a:t>
            </a:r>
            <a:endParaRPr b="1" i="0" sz="4800" u="none" cap="none" strike="noStrike">
              <a:solidFill>
                <a:srgbClr val="F1C232"/>
              </a:solidFill>
              <a:latin typeface="Arial"/>
              <a:ea typeface="Arial"/>
              <a:cs typeface="Arial"/>
              <a:sym typeface="Arial"/>
            </a:endParaRPr>
          </a:p>
        </p:txBody>
      </p:sp>
      <p:pic>
        <p:nvPicPr>
          <p:cNvPr id="159" name="Shape 159"/>
          <p:cNvPicPr preferRelativeResize="0"/>
          <p:nvPr/>
        </p:nvPicPr>
        <p:blipFill>
          <a:blip r:embed="rId4">
            <a:alphaModFix/>
          </a:blip>
          <a:stretch>
            <a:fillRect/>
          </a:stretch>
        </p:blipFill>
        <p:spPr>
          <a:xfrm>
            <a:off x="947638" y="1152417"/>
            <a:ext cx="10296728" cy="54769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63" name="Shape 163"/>
        <p:cNvGrpSpPr/>
        <p:nvPr/>
      </p:nvGrpSpPr>
      <p:grpSpPr>
        <a:xfrm>
          <a:off x="0" y="0"/>
          <a:ext cx="0" cy="0"/>
          <a:chOff x="0" y="0"/>
          <a:chExt cx="0" cy="0"/>
        </a:xfrm>
      </p:grpSpPr>
      <p:sp>
        <p:nvSpPr>
          <p:cNvPr id="164" name="Shape 164"/>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Implications</a:t>
            </a:r>
            <a:endParaRPr b="1" i="0" sz="4800" u="none" cap="none" strike="noStrike">
              <a:solidFill>
                <a:srgbClr val="F1C232"/>
              </a:solidFill>
              <a:latin typeface="Arial"/>
              <a:ea typeface="Arial"/>
              <a:cs typeface="Arial"/>
              <a:sym typeface="Arial"/>
            </a:endParaRPr>
          </a:p>
        </p:txBody>
      </p:sp>
      <p:sp>
        <p:nvSpPr>
          <p:cNvPr id="165" name="Shape 165"/>
          <p:cNvSpPr txBox="1"/>
          <p:nvPr/>
        </p:nvSpPr>
        <p:spPr>
          <a:xfrm>
            <a:off x="1079850" y="1189950"/>
            <a:ext cx="10032300" cy="708000"/>
          </a:xfrm>
          <a:prstGeom prst="rect">
            <a:avLst/>
          </a:prstGeom>
          <a:noFill/>
          <a:ln>
            <a:noFill/>
          </a:ln>
        </p:spPr>
        <p:txBody>
          <a:bodyPr anchorCtr="0" anchor="t" bIns="45700" lIns="91425" rIns="91425" wrap="square" tIns="45700">
            <a:noAutofit/>
          </a:bodyPr>
          <a:lstStyle/>
          <a:p>
            <a:pPr indent="-419100" lvl="0" marL="914400" rtl="0">
              <a:spcBef>
                <a:spcPts val="0"/>
              </a:spcBef>
              <a:spcAft>
                <a:spcPts val="0"/>
              </a:spcAft>
              <a:buClr>
                <a:schemeClr val="lt1"/>
              </a:buClr>
              <a:buSzPts val="3000"/>
              <a:buChar char="●"/>
            </a:pPr>
            <a:r>
              <a:rPr b="1" lang="en-US" sz="3000">
                <a:solidFill>
                  <a:schemeClr val="lt1"/>
                </a:solidFill>
              </a:rPr>
              <a:t>Food scarcity is related to higher BMI and obesity rates at the national and individual level</a:t>
            </a:r>
            <a:endParaRPr b="1" sz="3000">
              <a:solidFill>
                <a:schemeClr val="lt1"/>
              </a:solidFill>
            </a:endParaRPr>
          </a:p>
          <a:p>
            <a:pPr indent="-419100" lvl="1" marL="1371600" rtl="0">
              <a:spcBef>
                <a:spcPts val="0"/>
              </a:spcBef>
              <a:spcAft>
                <a:spcPts val="0"/>
              </a:spcAft>
              <a:buClr>
                <a:schemeClr val="lt1"/>
              </a:buClr>
              <a:buSzPts val="3000"/>
              <a:buChar char="○"/>
            </a:pPr>
            <a:r>
              <a:rPr b="1" lang="en-US" sz="3000">
                <a:solidFill>
                  <a:schemeClr val="lt1"/>
                </a:solidFill>
              </a:rPr>
              <a:t>Differs by race but inconsistent results at the national and individual level</a:t>
            </a:r>
            <a:endParaRPr b="1" sz="3000">
              <a:solidFill>
                <a:schemeClr val="lt1"/>
              </a:solidFill>
            </a:endParaRPr>
          </a:p>
          <a:p>
            <a:pPr indent="0" lvl="0" marL="0" rtl="0">
              <a:spcBef>
                <a:spcPts val="0"/>
              </a:spcBef>
              <a:spcAft>
                <a:spcPts val="0"/>
              </a:spcAft>
              <a:buNone/>
            </a:pPr>
            <a:r>
              <a:t/>
            </a:r>
            <a:endParaRPr b="1" sz="3000">
              <a:solidFill>
                <a:schemeClr val="lt1"/>
              </a:solidFill>
            </a:endParaRPr>
          </a:p>
          <a:p>
            <a:pPr indent="-419100" lvl="0" marL="914400" rtl="0">
              <a:spcBef>
                <a:spcPts val="0"/>
              </a:spcBef>
              <a:spcAft>
                <a:spcPts val="0"/>
              </a:spcAft>
              <a:buClr>
                <a:schemeClr val="lt1"/>
              </a:buClr>
              <a:buSzPts val="3000"/>
              <a:buChar char="●"/>
            </a:pPr>
            <a:r>
              <a:rPr b="1" lang="en-US" sz="3000">
                <a:solidFill>
                  <a:schemeClr val="lt1"/>
                </a:solidFill>
              </a:rPr>
              <a:t>Racial differences in BMI, obesity, and other weight-related illnesses</a:t>
            </a:r>
            <a:endParaRPr b="1" sz="3000">
              <a:solidFill>
                <a:schemeClr val="lt1"/>
              </a:solidFill>
            </a:endParaRPr>
          </a:p>
          <a:p>
            <a:pPr indent="-419100" lvl="1" marL="1371600" rtl="0">
              <a:spcBef>
                <a:spcPts val="0"/>
              </a:spcBef>
              <a:spcAft>
                <a:spcPts val="0"/>
              </a:spcAft>
              <a:buClr>
                <a:schemeClr val="lt1"/>
              </a:buClr>
              <a:buSzPts val="3000"/>
              <a:buChar char="○"/>
            </a:pPr>
            <a:r>
              <a:rPr b="1" lang="en-US" sz="3000">
                <a:solidFill>
                  <a:schemeClr val="lt1"/>
                </a:solidFill>
              </a:rPr>
              <a:t>However, cannot fully be explained by lack of access</a:t>
            </a:r>
            <a:endParaRPr b="1" sz="3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69" name="Shape 169"/>
        <p:cNvGrpSpPr/>
        <p:nvPr/>
      </p:nvGrpSpPr>
      <p:grpSpPr>
        <a:xfrm>
          <a:off x="0" y="0"/>
          <a:ext cx="0" cy="0"/>
          <a:chOff x="0" y="0"/>
          <a:chExt cx="0" cy="0"/>
        </a:xfrm>
      </p:grpSpPr>
      <p:sp>
        <p:nvSpPr>
          <p:cNvPr id="170" name="Shape 170"/>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Weight-related illnesses x race &amp; sex</a:t>
            </a:r>
            <a:endParaRPr b="1" i="0" sz="4800" u="none" cap="none" strike="noStrike">
              <a:solidFill>
                <a:srgbClr val="F1C232"/>
              </a:solidFill>
              <a:latin typeface="Arial"/>
              <a:ea typeface="Arial"/>
              <a:cs typeface="Arial"/>
              <a:sym typeface="Arial"/>
            </a:endParaRPr>
          </a:p>
        </p:txBody>
      </p:sp>
      <p:pic>
        <p:nvPicPr>
          <p:cNvPr id="171" name="Shape 171"/>
          <p:cNvPicPr preferRelativeResize="0"/>
          <p:nvPr/>
        </p:nvPicPr>
        <p:blipFill>
          <a:blip r:embed="rId4">
            <a:alphaModFix/>
          </a:blip>
          <a:stretch>
            <a:fillRect/>
          </a:stretch>
        </p:blipFill>
        <p:spPr>
          <a:xfrm>
            <a:off x="2324475" y="1319600"/>
            <a:ext cx="7543050" cy="518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88" name="Shape 88"/>
        <p:cNvGrpSpPr/>
        <p:nvPr/>
      </p:nvGrpSpPr>
      <p:grpSpPr>
        <a:xfrm>
          <a:off x="0" y="0"/>
          <a:ext cx="0" cy="0"/>
          <a:chOff x="0" y="0"/>
          <a:chExt cx="0" cy="0"/>
        </a:xfrm>
      </p:grpSpPr>
      <p:sp>
        <p:nvSpPr>
          <p:cNvPr id="89" name="Shape 89"/>
          <p:cNvSpPr txBox="1"/>
          <p:nvPr/>
        </p:nvSpPr>
        <p:spPr>
          <a:xfrm>
            <a:off x="0" y="214939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000">
                <a:solidFill>
                  <a:schemeClr val="lt1"/>
                </a:solidFill>
              </a:rPr>
              <a:t>How is health impacted by </a:t>
            </a:r>
            <a:endParaRPr b="1" sz="4000">
              <a:solidFill>
                <a:schemeClr val="lt1"/>
              </a:solidFill>
            </a:endParaRPr>
          </a:p>
          <a:p>
            <a:pPr indent="0" lvl="0" marL="0" marR="0" rtl="0" algn="ctr">
              <a:spcBef>
                <a:spcPts val="0"/>
              </a:spcBef>
              <a:spcAft>
                <a:spcPts val="0"/>
              </a:spcAft>
              <a:buNone/>
            </a:pPr>
            <a:r>
              <a:rPr b="1" lang="en-US" sz="4000">
                <a:solidFill>
                  <a:srgbClr val="F1C232"/>
                </a:solidFill>
              </a:rPr>
              <a:t>demographic</a:t>
            </a:r>
            <a:r>
              <a:rPr b="1" lang="en-US" sz="4000">
                <a:solidFill>
                  <a:schemeClr val="lt1"/>
                </a:solidFill>
              </a:rPr>
              <a:t> and </a:t>
            </a:r>
            <a:r>
              <a:rPr b="1" lang="en-US" sz="4000">
                <a:solidFill>
                  <a:srgbClr val="F1C232"/>
                </a:solidFill>
              </a:rPr>
              <a:t>geographic</a:t>
            </a:r>
            <a:r>
              <a:rPr b="1" lang="en-US" sz="4000">
                <a:solidFill>
                  <a:schemeClr val="lt1"/>
                </a:solidFill>
              </a:rPr>
              <a:t> factors </a:t>
            </a:r>
            <a:endParaRPr b="1" sz="4000">
              <a:solidFill>
                <a:schemeClr val="lt1"/>
              </a:solidFill>
            </a:endParaRPr>
          </a:p>
          <a:p>
            <a:pPr indent="0" lvl="0" marL="0" marR="0" rtl="0" algn="ctr">
              <a:spcBef>
                <a:spcPts val="0"/>
              </a:spcBef>
              <a:spcAft>
                <a:spcPts val="0"/>
              </a:spcAft>
              <a:buNone/>
            </a:pPr>
            <a:r>
              <a:rPr b="1" lang="en-US" sz="4000">
                <a:solidFill>
                  <a:schemeClr val="lt1"/>
                </a:solidFill>
              </a:rPr>
              <a:t>in the United States?</a:t>
            </a:r>
            <a:endParaRPr b="1" i="0" sz="4000" u="none" cap="none" strike="noStrike">
              <a:solidFill>
                <a:schemeClr val="lt1"/>
              </a:solidFill>
              <a:latin typeface="Arial"/>
              <a:ea typeface="Arial"/>
              <a:cs typeface="Arial"/>
              <a:sym typeface="Arial"/>
            </a:endParaRPr>
          </a:p>
        </p:txBody>
      </p:sp>
      <p:sp>
        <p:nvSpPr>
          <p:cNvPr id="90" name="Shape 90"/>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Research Question</a:t>
            </a:r>
            <a:endParaRPr b="1" i="0" sz="4800" u="none" cap="none" strike="noStrike">
              <a:solidFill>
                <a:srgbClr val="F1C23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94" name="Shape 94"/>
        <p:cNvGrpSpPr/>
        <p:nvPr/>
      </p:nvGrpSpPr>
      <p:grpSpPr>
        <a:xfrm>
          <a:off x="0" y="0"/>
          <a:ext cx="0" cy="0"/>
          <a:chOff x="0" y="0"/>
          <a:chExt cx="0" cy="0"/>
        </a:xfrm>
      </p:grpSpPr>
      <p:sp>
        <p:nvSpPr>
          <p:cNvPr id="95" name="Shape 95"/>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Variables</a:t>
            </a:r>
            <a:endParaRPr b="1" i="0" sz="4800" u="none" cap="none" strike="noStrike">
              <a:solidFill>
                <a:srgbClr val="F1C232"/>
              </a:solidFill>
              <a:latin typeface="Arial"/>
              <a:ea typeface="Arial"/>
              <a:cs typeface="Arial"/>
              <a:sym typeface="Arial"/>
            </a:endParaRPr>
          </a:p>
        </p:txBody>
      </p:sp>
      <p:sp>
        <p:nvSpPr>
          <p:cNvPr id="96" name="Shape 96"/>
          <p:cNvSpPr txBox="1"/>
          <p:nvPr/>
        </p:nvSpPr>
        <p:spPr>
          <a:xfrm>
            <a:off x="1079850" y="1189950"/>
            <a:ext cx="10032300" cy="708000"/>
          </a:xfrm>
          <a:prstGeom prst="rect">
            <a:avLst/>
          </a:prstGeom>
          <a:noFill/>
          <a:ln>
            <a:noFill/>
          </a:ln>
        </p:spPr>
        <p:txBody>
          <a:bodyPr anchorCtr="0" anchor="t" bIns="45700" lIns="91425" rIns="91425" wrap="square" tIns="45700">
            <a:noAutofit/>
          </a:bodyPr>
          <a:lstStyle/>
          <a:p>
            <a:pPr indent="0" lvl="0" marL="0" marR="0" rtl="0">
              <a:spcBef>
                <a:spcPts val="0"/>
              </a:spcBef>
              <a:spcAft>
                <a:spcPts val="0"/>
              </a:spcAft>
              <a:buNone/>
            </a:pPr>
            <a:r>
              <a:rPr b="1" lang="en-US" sz="3600">
                <a:solidFill>
                  <a:srgbClr val="F1C232"/>
                </a:solidFill>
              </a:rPr>
              <a:t>Health</a:t>
            </a:r>
            <a:endParaRPr b="1" sz="3000">
              <a:solidFill>
                <a:schemeClr val="lt1"/>
              </a:solidFill>
            </a:endParaRPr>
          </a:p>
          <a:p>
            <a:pPr indent="-419100" lvl="0" marL="914400" marR="0" rtl="0">
              <a:spcBef>
                <a:spcPts val="0"/>
              </a:spcBef>
              <a:spcAft>
                <a:spcPts val="0"/>
              </a:spcAft>
              <a:buClr>
                <a:schemeClr val="lt1"/>
              </a:buClr>
              <a:buSzPts val="3000"/>
              <a:buChar char="●"/>
            </a:pPr>
            <a:r>
              <a:rPr b="1" lang="en-US" sz="3000">
                <a:solidFill>
                  <a:schemeClr val="lt1"/>
                </a:solidFill>
              </a:rPr>
              <a:t>Multimorbidity of weight-related illnesses (e.g., heart disease, diabetes)</a:t>
            </a:r>
            <a:endParaRPr b="1" sz="3000">
              <a:solidFill>
                <a:srgbClr val="F1C232"/>
              </a:solidFill>
            </a:endParaRPr>
          </a:p>
          <a:p>
            <a:pPr indent="-419100" lvl="0" marL="914400" rtl="0">
              <a:spcBef>
                <a:spcPts val="0"/>
              </a:spcBef>
              <a:spcAft>
                <a:spcPts val="0"/>
              </a:spcAft>
              <a:buClr>
                <a:schemeClr val="lt1"/>
              </a:buClr>
              <a:buSzPts val="3000"/>
              <a:buChar char="●"/>
            </a:pPr>
            <a:r>
              <a:rPr b="1" lang="en-US" sz="3000">
                <a:solidFill>
                  <a:schemeClr val="lt1"/>
                </a:solidFill>
              </a:rPr>
              <a:t>BMI (overweight = 25+)</a:t>
            </a:r>
            <a:endParaRPr b="1" sz="3000">
              <a:solidFill>
                <a:schemeClr val="lt1"/>
              </a:solidFill>
            </a:endParaRPr>
          </a:p>
          <a:p>
            <a:pPr indent="0" lvl="0" marL="0" marR="0" rtl="0">
              <a:spcBef>
                <a:spcPts val="0"/>
              </a:spcBef>
              <a:spcAft>
                <a:spcPts val="0"/>
              </a:spcAft>
              <a:buNone/>
            </a:pPr>
            <a:r>
              <a:rPr b="1" lang="en-US" sz="3600">
                <a:solidFill>
                  <a:srgbClr val="F1C232"/>
                </a:solidFill>
              </a:rPr>
              <a:t>Demographics</a:t>
            </a:r>
            <a:endParaRPr b="1" sz="3600">
              <a:solidFill>
                <a:srgbClr val="F1C232"/>
              </a:solidFill>
            </a:endParaRPr>
          </a:p>
          <a:p>
            <a:pPr indent="-419100" lvl="0" marL="914400" marR="0" rtl="0">
              <a:spcBef>
                <a:spcPts val="0"/>
              </a:spcBef>
              <a:spcAft>
                <a:spcPts val="0"/>
              </a:spcAft>
              <a:buClr>
                <a:schemeClr val="lt1"/>
              </a:buClr>
              <a:buSzPts val="3000"/>
              <a:buChar char="●"/>
            </a:pPr>
            <a:r>
              <a:rPr b="1" lang="en-US" sz="3000">
                <a:solidFill>
                  <a:schemeClr val="lt1"/>
                </a:solidFill>
              </a:rPr>
              <a:t>Race (Hispanic, Non-Hispanic Black &amp; White)</a:t>
            </a:r>
            <a:endParaRPr b="1" sz="3000">
              <a:solidFill>
                <a:schemeClr val="lt1"/>
              </a:solidFill>
            </a:endParaRPr>
          </a:p>
          <a:p>
            <a:pPr indent="-419100" lvl="0" marL="914400" marR="0" rtl="0">
              <a:spcBef>
                <a:spcPts val="0"/>
              </a:spcBef>
              <a:spcAft>
                <a:spcPts val="0"/>
              </a:spcAft>
              <a:buClr>
                <a:schemeClr val="lt1"/>
              </a:buClr>
              <a:buSzPts val="3000"/>
              <a:buChar char="●"/>
            </a:pPr>
            <a:r>
              <a:rPr b="1" lang="en-US" sz="3000">
                <a:solidFill>
                  <a:schemeClr val="lt1"/>
                </a:solidFill>
              </a:rPr>
              <a:t>Ability to afford fruits and vegetables</a:t>
            </a:r>
            <a:endParaRPr b="1" sz="3000">
              <a:solidFill>
                <a:schemeClr val="lt1"/>
              </a:solidFill>
            </a:endParaRPr>
          </a:p>
          <a:p>
            <a:pPr indent="0" lvl="0" marL="0" marR="0" rtl="0">
              <a:spcBef>
                <a:spcPts val="0"/>
              </a:spcBef>
              <a:spcAft>
                <a:spcPts val="0"/>
              </a:spcAft>
              <a:buNone/>
            </a:pPr>
            <a:r>
              <a:rPr b="1" lang="en-US" sz="3600">
                <a:solidFill>
                  <a:srgbClr val="F1C232"/>
                </a:solidFill>
              </a:rPr>
              <a:t>Geography</a:t>
            </a:r>
            <a:endParaRPr b="1" sz="3600">
              <a:solidFill>
                <a:srgbClr val="F1C232"/>
              </a:solidFill>
            </a:endParaRPr>
          </a:p>
          <a:p>
            <a:pPr indent="-419100" lvl="0" marL="914400" marR="0" rtl="0">
              <a:spcBef>
                <a:spcPts val="0"/>
              </a:spcBef>
              <a:spcAft>
                <a:spcPts val="0"/>
              </a:spcAft>
              <a:buClr>
                <a:schemeClr val="lt1"/>
              </a:buClr>
              <a:buSzPts val="3000"/>
              <a:buChar char="●"/>
            </a:pPr>
            <a:r>
              <a:rPr b="1" lang="en-US" sz="3000">
                <a:solidFill>
                  <a:schemeClr val="lt1"/>
                </a:solidFill>
              </a:rPr>
              <a:t>Supermarket access</a:t>
            </a:r>
            <a:endParaRPr b="1"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00" name="Shape 100"/>
        <p:cNvGrpSpPr/>
        <p:nvPr/>
      </p:nvGrpSpPr>
      <p:grpSpPr>
        <a:xfrm>
          <a:off x="0" y="0"/>
          <a:ext cx="0" cy="0"/>
          <a:chOff x="0" y="0"/>
          <a:chExt cx="0" cy="0"/>
        </a:xfrm>
      </p:grpSpPr>
      <p:sp>
        <p:nvSpPr>
          <p:cNvPr id="101" name="Shape 101"/>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Data sources</a:t>
            </a:r>
            <a:endParaRPr b="1" i="0" sz="4800" u="none" cap="none" strike="noStrike">
              <a:solidFill>
                <a:srgbClr val="F1C232"/>
              </a:solidFill>
              <a:latin typeface="Arial"/>
              <a:ea typeface="Arial"/>
              <a:cs typeface="Arial"/>
              <a:sym typeface="Arial"/>
            </a:endParaRPr>
          </a:p>
        </p:txBody>
      </p:sp>
      <p:pic>
        <p:nvPicPr>
          <p:cNvPr id="102" name="Shape 102"/>
          <p:cNvPicPr preferRelativeResize="0"/>
          <p:nvPr/>
        </p:nvPicPr>
        <p:blipFill>
          <a:blip r:embed="rId4">
            <a:alphaModFix/>
          </a:blip>
          <a:stretch>
            <a:fillRect/>
          </a:stretch>
        </p:blipFill>
        <p:spPr>
          <a:xfrm>
            <a:off x="732500" y="1548174"/>
            <a:ext cx="2072125" cy="1131825"/>
          </a:xfrm>
          <a:prstGeom prst="rect">
            <a:avLst/>
          </a:prstGeom>
          <a:noFill/>
          <a:ln>
            <a:noFill/>
          </a:ln>
        </p:spPr>
      </p:pic>
      <p:pic>
        <p:nvPicPr>
          <p:cNvPr id="103" name="Shape 103"/>
          <p:cNvPicPr preferRelativeResize="0"/>
          <p:nvPr/>
        </p:nvPicPr>
        <p:blipFill>
          <a:blip r:embed="rId5">
            <a:alphaModFix/>
          </a:blip>
          <a:stretch>
            <a:fillRect/>
          </a:stretch>
        </p:blipFill>
        <p:spPr>
          <a:xfrm>
            <a:off x="732500" y="4809400"/>
            <a:ext cx="5162529" cy="947950"/>
          </a:xfrm>
          <a:prstGeom prst="rect">
            <a:avLst/>
          </a:prstGeom>
          <a:noFill/>
          <a:ln>
            <a:noFill/>
          </a:ln>
        </p:spPr>
      </p:pic>
      <p:sp>
        <p:nvSpPr>
          <p:cNvPr id="104" name="Shape 104"/>
          <p:cNvSpPr txBox="1"/>
          <p:nvPr/>
        </p:nvSpPr>
        <p:spPr>
          <a:xfrm>
            <a:off x="3111875" y="1673688"/>
            <a:ext cx="5788800" cy="880800"/>
          </a:xfrm>
          <a:prstGeom prst="rect">
            <a:avLst/>
          </a:prstGeom>
          <a:noFill/>
          <a:ln>
            <a:noFill/>
          </a:ln>
          <a:effectLst>
            <a:outerShdw blurRad="57150" rotWithShape="0" algn="bl" dir="5400000" dist="19050">
              <a:srgbClr val="000000">
                <a:alpha val="50000"/>
              </a:srgbClr>
            </a:outerShdw>
          </a:effectLst>
        </p:spPr>
        <p:txBody>
          <a:bodyPr anchorCtr="0" anchor="ctr" bIns="91425" lIns="91425" rIns="91425" wrap="square" tIns="91425">
            <a:noAutofit/>
          </a:bodyPr>
          <a:lstStyle/>
          <a:p>
            <a:pPr indent="0" lvl="0" marL="0">
              <a:spcBef>
                <a:spcPts val="0"/>
              </a:spcBef>
              <a:spcAft>
                <a:spcPts val="0"/>
              </a:spcAft>
              <a:buNone/>
            </a:pPr>
            <a:r>
              <a:rPr b="1" lang="en-US" sz="3000">
                <a:solidFill>
                  <a:srgbClr val="FFFFFF"/>
                </a:solidFill>
              </a:rPr>
              <a:t>2014 Healthy Americas Survey</a:t>
            </a:r>
            <a:endParaRPr b="1" sz="3000">
              <a:solidFill>
                <a:srgbClr val="FFFFFF"/>
              </a:solidFill>
            </a:endParaRPr>
          </a:p>
        </p:txBody>
      </p:sp>
      <p:sp>
        <p:nvSpPr>
          <p:cNvPr id="105" name="Shape 105"/>
          <p:cNvSpPr txBox="1"/>
          <p:nvPr/>
        </p:nvSpPr>
        <p:spPr>
          <a:xfrm>
            <a:off x="6184425" y="4842975"/>
            <a:ext cx="4498200" cy="880800"/>
          </a:xfrm>
          <a:prstGeom prst="rect">
            <a:avLst/>
          </a:prstGeom>
          <a:noFill/>
          <a:ln>
            <a:noFill/>
          </a:ln>
          <a:effectLst>
            <a:outerShdw blurRad="57150" rotWithShape="0" algn="bl" dir="5400000" dist="19050">
              <a:srgbClr val="000000">
                <a:alpha val="50000"/>
              </a:srgbClr>
            </a:outerShdw>
          </a:effectLst>
        </p:spPr>
        <p:txBody>
          <a:bodyPr anchorCtr="0" anchor="ctr" bIns="91425" lIns="91425" rIns="91425" wrap="square" tIns="91425">
            <a:noAutofit/>
          </a:bodyPr>
          <a:lstStyle/>
          <a:p>
            <a:pPr indent="0" lvl="0" marL="0">
              <a:spcBef>
                <a:spcPts val="0"/>
              </a:spcBef>
              <a:spcAft>
                <a:spcPts val="0"/>
              </a:spcAft>
              <a:buNone/>
            </a:pPr>
            <a:r>
              <a:rPr b="1" lang="en-US" sz="3000">
                <a:solidFill>
                  <a:srgbClr val="FFFFFF"/>
                </a:solidFill>
              </a:rPr>
              <a:t>2015 Food Access</a:t>
            </a:r>
            <a:endParaRPr b="1" sz="3000">
              <a:solidFill>
                <a:srgbClr val="FFFFFF"/>
              </a:solidFill>
            </a:endParaRPr>
          </a:p>
          <a:p>
            <a:pPr indent="0" lvl="0" marL="0" rtl="0">
              <a:spcBef>
                <a:spcPts val="0"/>
              </a:spcBef>
              <a:spcAft>
                <a:spcPts val="0"/>
              </a:spcAft>
              <a:buNone/>
            </a:pPr>
            <a:r>
              <a:rPr b="1" lang="en-US" sz="3000">
                <a:solidFill>
                  <a:srgbClr val="FFFFFF"/>
                </a:solidFill>
              </a:rPr>
              <a:t>Research Atlas</a:t>
            </a:r>
            <a:endParaRPr b="1" sz="3000">
              <a:solidFill>
                <a:srgbClr val="FFFFFF"/>
              </a:solidFill>
            </a:endParaRPr>
          </a:p>
        </p:txBody>
      </p:sp>
      <p:sp>
        <p:nvSpPr>
          <p:cNvPr id="106" name="Shape 106"/>
          <p:cNvSpPr txBox="1"/>
          <p:nvPr/>
        </p:nvSpPr>
        <p:spPr>
          <a:xfrm>
            <a:off x="3111875" y="3304300"/>
            <a:ext cx="4601400" cy="880800"/>
          </a:xfrm>
          <a:prstGeom prst="rect">
            <a:avLst/>
          </a:prstGeom>
          <a:noFill/>
          <a:ln>
            <a:noFill/>
          </a:ln>
          <a:effectLst>
            <a:outerShdw blurRad="57150" rotWithShape="0" algn="bl" dir="5400000" dist="19050">
              <a:srgbClr val="000000">
                <a:alpha val="50000"/>
              </a:srgbClr>
            </a:outerShdw>
          </a:effectLst>
        </p:spPr>
        <p:txBody>
          <a:bodyPr anchorCtr="0" anchor="ctr" bIns="91425" lIns="91425" rIns="91425" wrap="square" tIns="91425">
            <a:noAutofit/>
          </a:bodyPr>
          <a:lstStyle/>
          <a:p>
            <a:pPr indent="0" lvl="0" marL="0">
              <a:spcBef>
                <a:spcPts val="0"/>
              </a:spcBef>
              <a:spcAft>
                <a:spcPts val="0"/>
              </a:spcAft>
              <a:buNone/>
            </a:pPr>
            <a:r>
              <a:rPr b="1" lang="en-US" sz="3000">
                <a:solidFill>
                  <a:srgbClr val="FFFFFF"/>
                </a:solidFill>
              </a:rPr>
              <a:t>2014 Community</a:t>
            </a:r>
            <a:endParaRPr b="1" sz="3000">
              <a:solidFill>
                <a:srgbClr val="FFFFFF"/>
              </a:solidFill>
            </a:endParaRPr>
          </a:p>
          <a:p>
            <a:pPr indent="0" lvl="0" marL="0" rtl="0">
              <a:spcBef>
                <a:spcPts val="0"/>
              </a:spcBef>
              <a:spcAft>
                <a:spcPts val="0"/>
              </a:spcAft>
              <a:buNone/>
            </a:pPr>
            <a:r>
              <a:rPr b="1" lang="en-US" sz="3000">
                <a:solidFill>
                  <a:srgbClr val="FFFFFF"/>
                </a:solidFill>
              </a:rPr>
              <a:t>Health Status Indicators</a:t>
            </a:r>
            <a:endParaRPr b="1" sz="3000">
              <a:solidFill>
                <a:srgbClr val="FFFFFF"/>
              </a:solidFill>
            </a:endParaRPr>
          </a:p>
        </p:txBody>
      </p:sp>
      <p:pic>
        <p:nvPicPr>
          <p:cNvPr id="107" name="Shape 107"/>
          <p:cNvPicPr preferRelativeResize="0"/>
          <p:nvPr/>
        </p:nvPicPr>
        <p:blipFill>
          <a:blip r:embed="rId6">
            <a:alphaModFix/>
          </a:blip>
          <a:stretch>
            <a:fillRect/>
          </a:stretch>
        </p:blipFill>
        <p:spPr>
          <a:xfrm>
            <a:off x="732500" y="2876215"/>
            <a:ext cx="1891375" cy="1736975"/>
          </a:xfrm>
          <a:prstGeom prst="rect">
            <a:avLst/>
          </a:prstGeom>
          <a:noFill/>
          <a:ln>
            <a:noFill/>
          </a:ln>
        </p:spPr>
      </p:pic>
      <p:sp>
        <p:nvSpPr>
          <p:cNvPr id="108" name="Shape 108"/>
          <p:cNvSpPr txBox="1"/>
          <p:nvPr/>
        </p:nvSpPr>
        <p:spPr>
          <a:xfrm>
            <a:off x="593850" y="6053225"/>
            <a:ext cx="11004300" cy="612300"/>
          </a:xfrm>
          <a:prstGeom prst="rect">
            <a:avLst/>
          </a:prstGeom>
          <a:noFill/>
          <a:ln>
            <a:noFill/>
          </a:ln>
        </p:spPr>
        <p:txBody>
          <a:bodyPr anchorCtr="0" anchor="t" bIns="91425" lIns="91425" rIns="91425" wrap="square" tIns="91425">
            <a:noAutofit/>
          </a:bodyPr>
          <a:lstStyle/>
          <a:p>
            <a:pPr indent="0" lvl="0" marL="0">
              <a:spcBef>
                <a:spcPts val="0"/>
              </a:spcBef>
              <a:spcAft>
                <a:spcPts val="0"/>
              </a:spcAft>
              <a:buNone/>
            </a:pPr>
            <a:r>
              <a:rPr lang="en-US" sz="3000">
                <a:solidFill>
                  <a:srgbClr val="FFFFFF"/>
                </a:solidFill>
              </a:rPr>
              <a:t>Project Link: https://github.com/FoolsArcana/ready_project_one</a:t>
            </a:r>
            <a:endParaRPr sz="3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12" name="Shape 112"/>
        <p:cNvGrpSpPr/>
        <p:nvPr/>
      </p:nvGrpSpPr>
      <p:grpSpPr>
        <a:xfrm>
          <a:off x="0" y="0"/>
          <a:ext cx="0" cy="0"/>
          <a:chOff x="0" y="0"/>
          <a:chExt cx="0" cy="0"/>
        </a:xfrm>
      </p:grpSpPr>
      <p:sp>
        <p:nvSpPr>
          <p:cNvPr id="113" name="Shape 113"/>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Weight-related illnesses x race</a:t>
            </a:r>
            <a:endParaRPr b="1" i="0" sz="4800" u="none" cap="none" strike="noStrike">
              <a:solidFill>
                <a:srgbClr val="F1C232"/>
              </a:solidFill>
              <a:latin typeface="Arial"/>
              <a:ea typeface="Arial"/>
              <a:cs typeface="Arial"/>
              <a:sym typeface="Arial"/>
            </a:endParaRPr>
          </a:p>
        </p:txBody>
      </p:sp>
      <p:pic>
        <p:nvPicPr>
          <p:cNvPr id="114" name="Shape 114"/>
          <p:cNvPicPr preferRelativeResize="0"/>
          <p:nvPr/>
        </p:nvPicPr>
        <p:blipFill>
          <a:blip r:embed="rId4">
            <a:alphaModFix/>
          </a:blip>
          <a:stretch>
            <a:fillRect/>
          </a:stretch>
        </p:blipFill>
        <p:spPr>
          <a:xfrm>
            <a:off x="158975" y="1666338"/>
            <a:ext cx="5855684" cy="4025775"/>
          </a:xfrm>
          <a:prstGeom prst="rect">
            <a:avLst/>
          </a:prstGeom>
          <a:noFill/>
          <a:ln>
            <a:noFill/>
          </a:ln>
        </p:spPr>
      </p:pic>
      <p:pic>
        <p:nvPicPr>
          <p:cNvPr id="115" name="Shape 115"/>
          <p:cNvPicPr preferRelativeResize="0"/>
          <p:nvPr/>
        </p:nvPicPr>
        <p:blipFill>
          <a:blip r:embed="rId5">
            <a:alphaModFix/>
          </a:blip>
          <a:stretch>
            <a:fillRect/>
          </a:stretch>
        </p:blipFill>
        <p:spPr>
          <a:xfrm>
            <a:off x="6167049" y="1666350"/>
            <a:ext cx="5855675" cy="40257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19" name="Shape 119"/>
        <p:cNvGrpSpPr/>
        <p:nvPr/>
      </p:nvGrpSpPr>
      <p:grpSpPr>
        <a:xfrm>
          <a:off x="0" y="0"/>
          <a:ext cx="0" cy="0"/>
          <a:chOff x="0" y="0"/>
          <a:chExt cx="0" cy="0"/>
        </a:xfrm>
      </p:grpSpPr>
      <p:sp>
        <p:nvSpPr>
          <p:cNvPr id="120" name="Shape 120"/>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BMI x race</a:t>
            </a:r>
            <a:endParaRPr b="1" i="0" sz="4800" u="none" cap="none" strike="noStrike">
              <a:solidFill>
                <a:srgbClr val="F1C232"/>
              </a:solidFill>
              <a:latin typeface="Arial"/>
              <a:ea typeface="Arial"/>
              <a:cs typeface="Arial"/>
              <a:sym typeface="Arial"/>
            </a:endParaRPr>
          </a:p>
        </p:txBody>
      </p:sp>
      <p:pic>
        <p:nvPicPr>
          <p:cNvPr id="121" name="Shape 121"/>
          <p:cNvPicPr preferRelativeResize="0"/>
          <p:nvPr/>
        </p:nvPicPr>
        <p:blipFill>
          <a:blip r:embed="rId4">
            <a:alphaModFix/>
          </a:blip>
          <a:stretch>
            <a:fillRect/>
          </a:stretch>
        </p:blipFill>
        <p:spPr>
          <a:xfrm>
            <a:off x="6159620" y="1611300"/>
            <a:ext cx="5861504" cy="4029775"/>
          </a:xfrm>
          <a:prstGeom prst="rect">
            <a:avLst/>
          </a:prstGeom>
          <a:noFill/>
          <a:ln>
            <a:noFill/>
          </a:ln>
        </p:spPr>
      </p:pic>
      <p:pic>
        <p:nvPicPr>
          <p:cNvPr id="122" name="Shape 122"/>
          <p:cNvPicPr preferRelativeResize="0"/>
          <p:nvPr/>
        </p:nvPicPr>
        <p:blipFill>
          <a:blip r:embed="rId5">
            <a:alphaModFix/>
          </a:blip>
          <a:stretch>
            <a:fillRect/>
          </a:stretch>
        </p:blipFill>
        <p:spPr>
          <a:xfrm>
            <a:off x="170875" y="1611300"/>
            <a:ext cx="5861504" cy="402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26" name="Shape 126"/>
        <p:cNvGrpSpPr/>
        <p:nvPr/>
      </p:nvGrpSpPr>
      <p:grpSpPr>
        <a:xfrm>
          <a:off x="0" y="0"/>
          <a:ext cx="0" cy="0"/>
          <a:chOff x="0" y="0"/>
          <a:chExt cx="0" cy="0"/>
        </a:xfrm>
      </p:grpSpPr>
      <p:sp>
        <p:nvSpPr>
          <p:cNvPr id="127" name="Shape 127"/>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rtl="0" algn="ctr">
              <a:spcBef>
                <a:spcPts val="0"/>
              </a:spcBef>
              <a:spcAft>
                <a:spcPts val="0"/>
              </a:spcAft>
              <a:buNone/>
            </a:pPr>
            <a:r>
              <a:rPr b="1" lang="en-US" sz="4800">
                <a:solidFill>
                  <a:srgbClr val="F1C232"/>
                </a:solidFill>
              </a:rPr>
              <a:t>BMI x affordability of fruit/veg</a:t>
            </a:r>
            <a:endParaRPr b="1" sz="4800">
              <a:solidFill>
                <a:srgbClr val="F1C232"/>
              </a:solidFill>
            </a:endParaRPr>
          </a:p>
        </p:txBody>
      </p:sp>
      <p:pic>
        <p:nvPicPr>
          <p:cNvPr id="128" name="Shape 128"/>
          <p:cNvPicPr preferRelativeResize="0"/>
          <p:nvPr/>
        </p:nvPicPr>
        <p:blipFill>
          <a:blip r:embed="rId4">
            <a:alphaModFix/>
          </a:blip>
          <a:stretch>
            <a:fillRect/>
          </a:stretch>
        </p:blipFill>
        <p:spPr>
          <a:xfrm>
            <a:off x="2407200" y="1365103"/>
            <a:ext cx="7377600" cy="507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32" name="Shape 132"/>
        <p:cNvGrpSpPr/>
        <p:nvPr/>
      </p:nvGrpSpPr>
      <p:grpSpPr>
        <a:xfrm>
          <a:off x="0" y="0"/>
          <a:ext cx="0" cy="0"/>
          <a:chOff x="0" y="0"/>
          <a:chExt cx="0" cy="0"/>
        </a:xfrm>
      </p:grpSpPr>
      <p:sp>
        <p:nvSpPr>
          <p:cNvPr id="133" name="Shape 133"/>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Affordability of fruit/veg x race</a:t>
            </a:r>
            <a:endParaRPr b="1" i="0" sz="4800" u="none" cap="none" strike="noStrike">
              <a:solidFill>
                <a:srgbClr val="F1C232"/>
              </a:solidFill>
              <a:latin typeface="Arial"/>
              <a:ea typeface="Arial"/>
              <a:cs typeface="Arial"/>
              <a:sym typeface="Arial"/>
            </a:endParaRPr>
          </a:p>
        </p:txBody>
      </p:sp>
      <p:pic>
        <p:nvPicPr>
          <p:cNvPr id="134" name="Shape 134"/>
          <p:cNvPicPr preferRelativeResize="0"/>
          <p:nvPr/>
        </p:nvPicPr>
        <p:blipFill>
          <a:blip r:embed="rId4">
            <a:alphaModFix/>
          </a:blip>
          <a:stretch>
            <a:fillRect/>
          </a:stretch>
        </p:blipFill>
        <p:spPr>
          <a:xfrm>
            <a:off x="2259838" y="1274128"/>
            <a:ext cx="7672324" cy="527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3999" l="0" r="0" t="-3999"/>
          </a:stretch>
        </a:blipFill>
      </p:bgPr>
    </p:bg>
    <p:spTree>
      <p:nvGrpSpPr>
        <p:cNvPr id="138" name="Shape 138"/>
        <p:cNvGrpSpPr/>
        <p:nvPr/>
      </p:nvGrpSpPr>
      <p:grpSpPr>
        <a:xfrm>
          <a:off x="0" y="0"/>
          <a:ext cx="0" cy="0"/>
          <a:chOff x="0" y="0"/>
          <a:chExt cx="0" cy="0"/>
        </a:xfrm>
      </p:grpSpPr>
      <p:sp>
        <p:nvSpPr>
          <p:cNvPr id="139" name="Shape 139"/>
          <p:cNvSpPr txBox="1"/>
          <p:nvPr/>
        </p:nvSpPr>
        <p:spPr>
          <a:xfrm>
            <a:off x="0" y="368217"/>
            <a:ext cx="12192000" cy="708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None/>
            </a:pPr>
            <a:r>
              <a:rPr b="1" lang="en-US" sz="4800">
                <a:solidFill>
                  <a:srgbClr val="F1C232"/>
                </a:solidFill>
              </a:rPr>
              <a:t>National food scarcity</a:t>
            </a:r>
            <a:r>
              <a:rPr b="1" lang="en-US" sz="4800">
                <a:solidFill>
                  <a:srgbClr val="F1C232"/>
                </a:solidFill>
              </a:rPr>
              <a:t> by county</a:t>
            </a:r>
            <a:endParaRPr b="1" i="0" sz="4800" u="none" cap="none" strike="noStrike">
              <a:solidFill>
                <a:srgbClr val="F1C232"/>
              </a:solidFill>
              <a:latin typeface="Arial"/>
              <a:ea typeface="Arial"/>
              <a:cs typeface="Arial"/>
              <a:sym typeface="Arial"/>
            </a:endParaRPr>
          </a:p>
        </p:txBody>
      </p:sp>
      <p:pic>
        <p:nvPicPr>
          <p:cNvPr id="140" name="Shape 140"/>
          <p:cNvPicPr preferRelativeResize="0"/>
          <p:nvPr/>
        </p:nvPicPr>
        <p:blipFill>
          <a:blip r:embed="rId4">
            <a:alphaModFix/>
          </a:blip>
          <a:stretch>
            <a:fillRect/>
          </a:stretch>
        </p:blipFill>
        <p:spPr>
          <a:xfrm>
            <a:off x="628650" y="1228617"/>
            <a:ext cx="10934700" cy="546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