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0" r:id="rId5"/>
    <p:sldId id="261" r:id="rId6"/>
    <p:sldId id="259" r:id="rId7"/>
    <p:sldId id="262" r:id="rId8"/>
    <p:sldId id="263" r:id="rId9"/>
    <p:sldId id="267"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A6B41990-C541-419E-A18A-72FEC1371732}" type="datetimeFigureOut">
              <a:rPr lang="fr-FR" smtClean="0"/>
              <a:t>14/04/2023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60321B-BC97-4C2C-A18D-D5B0E292E936}" type="slidenum">
              <a:rPr lang="fr-FR" smtClean="0"/>
              <a:t>‹N°›</a:t>
            </a:fld>
            <a:endParaRPr lang="fr-FR"/>
          </a:p>
        </p:txBody>
      </p:sp>
    </p:spTree>
    <p:extLst>
      <p:ext uri="{BB962C8B-B14F-4D97-AF65-F5344CB8AC3E}">
        <p14:creationId xmlns:p14="http://schemas.microsoft.com/office/powerpoint/2010/main" val="389058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6B41990-C541-419E-A18A-72FEC1371732}" type="datetimeFigureOut">
              <a:rPr lang="fr-FR" smtClean="0"/>
              <a:t>14/04/2023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560321B-BC97-4C2C-A18D-D5B0E292E936}" type="slidenum">
              <a:rPr lang="fr-FR" smtClean="0"/>
              <a:t>‹N°›</a:t>
            </a:fld>
            <a:endParaRPr lang="fr-FR"/>
          </a:p>
        </p:txBody>
      </p:sp>
    </p:spTree>
    <p:extLst>
      <p:ext uri="{BB962C8B-B14F-4D97-AF65-F5344CB8AC3E}">
        <p14:creationId xmlns:p14="http://schemas.microsoft.com/office/powerpoint/2010/main" val="4152306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6B41990-C541-419E-A18A-72FEC1371732}" type="datetimeFigureOut">
              <a:rPr lang="fr-FR" smtClean="0"/>
              <a:t>14/04/2023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60321B-BC97-4C2C-A18D-D5B0E292E936}" type="slidenum">
              <a:rPr lang="fr-FR" smtClean="0"/>
              <a:t>‹N°›</a:t>
            </a:fld>
            <a:endParaRPr lang="fr-FR"/>
          </a:p>
        </p:txBody>
      </p:sp>
    </p:spTree>
    <p:extLst>
      <p:ext uri="{BB962C8B-B14F-4D97-AF65-F5344CB8AC3E}">
        <p14:creationId xmlns:p14="http://schemas.microsoft.com/office/powerpoint/2010/main" val="2091405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6B41990-C541-419E-A18A-72FEC1371732}" type="datetimeFigureOut">
              <a:rPr lang="fr-FR" smtClean="0"/>
              <a:t>14/04/2023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60321B-BC97-4C2C-A18D-D5B0E292E936}"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71887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6B41990-C541-419E-A18A-72FEC1371732}" type="datetimeFigureOut">
              <a:rPr lang="fr-FR" smtClean="0"/>
              <a:t>14/04/2023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60321B-BC97-4C2C-A18D-D5B0E292E936}" type="slidenum">
              <a:rPr lang="fr-FR" smtClean="0"/>
              <a:t>‹N°›</a:t>
            </a:fld>
            <a:endParaRPr lang="fr-FR"/>
          </a:p>
        </p:txBody>
      </p:sp>
    </p:spTree>
    <p:extLst>
      <p:ext uri="{BB962C8B-B14F-4D97-AF65-F5344CB8AC3E}">
        <p14:creationId xmlns:p14="http://schemas.microsoft.com/office/powerpoint/2010/main" val="973743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B41990-C541-419E-A18A-72FEC1371732}" type="datetimeFigureOut">
              <a:rPr lang="fr-FR" smtClean="0"/>
              <a:t>14/04/2023</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60321B-BC97-4C2C-A18D-D5B0E292E936}" type="slidenum">
              <a:rPr lang="fr-FR" smtClean="0"/>
              <a:t>‹N°›</a:t>
            </a:fld>
            <a:endParaRPr lang="fr-FR"/>
          </a:p>
        </p:txBody>
      </p:sp>
    </p:spTree>
    <p:extLst>
      <p:ext uri="{BB962C8B-B14F-4D97-AF65-F5344CB8AC3E}">
        <p14:creationId xmlns:p14="http://schemas.microsoft.com/office/powerpoint/2010/main" val="3350556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B41990-C541-419E-A18A-72FEC1371732}" type="datetimeFigureOut">
              <a:rPr lang="fr-FR" smtClean="0"/>
              <a:t>14/04/2023</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60321B-BC97-4C2C-A18D-D5B0E292E936}" type="slidenum">
              <a:rPr lang="fr-FR" smtClean="0"/>
              <a:t>‹N°›</a:t>
            </a:fld>
            <a:endParaRPr lang="fr-FR"/>
          </a:p>
        </p:txBody>
      </p:sp>
    </p:spTree>
    <p:extLst>
      <p:ext uri="{BB962C8B-B14F-4D97-AF65-F5344CB8AC3E}">
        <p14:creationId xmlns:p14="http://schemas.microsoft.com/office/powerpoint/2010/main" val="794307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6B41990-C541-419E-A18A-72FEC1371732}" type="datetimeFigureOut">
              <a:rPr lang="fr-FR" smtClean="0"/>
              <a:t>14/04/2023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60321B-BC97-4C2C-A18D-D5B0E292E936}" type="slidenum">
              <a:rPr lang="fr-FR" smtClean="0"/>
              <a:t>‹N°›</a:t>
            </a:fld>
            <a:endParaRPr lang="fr-FR"/>
          </a:p>
        </p:txBody>
      </p:sp>
    </p:spTree>
    <p:extLst>
      <p:ext uri="{BB962C8B-B14F-4D97-AF65-F5344CB8AC3E}">
        <p14:creationId xmlns:p14="http://schemas.microsoft.com/office/powerpoint/2010/main" val="3037724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6B41990-C541-419E-A18A-72FEC1371732}" type="datetimeFigureOut">
              <a:rPr lang="fr-FR" smtClean="0"/>
              <a:t>14/04/2023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60321B-BC97-4C2C-A18D-D5B0E292E936}" type="slidenum">
              <a:rPr lang="fr-FR" smtClean="0"/>
              <a:t>‹N°›</a:t>
            </a:fld>
            <a:endParaRPr lang="fr-FR"/>
          </a:p>
        </p:txBody>
      </p:sp>
    </p:spTree>
    <p:extLst>
      <p:ext uri="{BB962C8B-B14F-4D97-AF65-F5344CB8AC3E}">
        <p14:creationId xmlns:p14="http://schemas.microsoft.com/office/powerpoint/2010/main" val="1895619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A6B41990-C541-419E-A18A-72FEC1371732}" type="datetimeFigureOut">
              <a:rPr lang="fr-FR" smtClean="0"/>
              <a:t>14/04/2023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60321B-BC97-4C2C-A18D-D5B0E292E936}" type="slidenum">
              <a:rPr lang="fr-FR" smtClean="0"/>
              <a:t>‹N°›</a:t>
            </a:fld>
            <a:endParaRPr lang="fr-FR"/>
          </a:p>
        </p:txBody>
      </p:sp>
    </p:spTree>
    <p:extLst>
      <p:ext uri="{BB962C8B-B14F-4D97-AF65-F5344CB8AC3E}">
        <p14:creationId xmlns:p14="http://schemas.microsoft.com/office/powerpoint/2010/main" val="2679005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6B41990-C541-419E-A18A-72FEC1371732}" type="datetimeFigureOut">
              <a:rPr lang="fr-FR" smtClean="0"/>
              <a:t>14/04/2023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60321B-BC97-4C2C-A18D-D5B0E292E936}" type="slidenum">
              <a:rPr lang="fr-FR" smtClean="0"/>
              <a:t>‹N°›</a:t>
            </a:fld>
            <a:endParaRPr lang="fr-FR"/>
          </a:p>
        </p:txBody>
      </p:sp>
    </p:spTree>
    <p:extLst>
      <p:ext uri="{BB962C8B-B14F-4D97-AF65-F5344CB8AC3E}">
        <p14:creationId xmlns:p14="http://schemas.microsoft.com/office/powerpoint/2010/main" val="3004952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6B41990-C541-419E-A18A-72FEC1371732}" type="datetimeFigureOut">
              <a:rPr lang="fr-FR" smtClean="0"/>
              <a:t>14/04/2023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560321B-BC97-4C2C-A18D-D5B0E292E936}" type="slidenum">
              <a:rPr lang="fr-FR" smtClean="0"/>
              <a:t>‹N°›</a:t>
            </a:fld>
            <a:endParaRPr lang="fr-FR"/>
          </a:p>
        </p:txBody>
      </p:sp>
    </p:spTree>
    <p:extLst>
      <p:ext uri="{BB962C8B-B14F-4D97-AF65-F5344CB8AC3E}">
        <p14:creationId xmlns:p14="http://schemas.microsoft.com/office/powerpoint/2010/main" val="3691362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6B41990-C541-419E-A18A-72FEC1371732}" type="datetimeFigureOut">
              <a:rPr lang="fr-FR" smtClean="0"/>
              <a:t>14/04/2023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560321B-BC97-4C2C-A18D-D5B0E292E936}" type="slidenum">
              <a:rPr lang="fr-FR" smtClean="0"/>
              <a:t>‹N°›</a:t>
            </a:fld>
            <a:endParaRPr lang="fr-FR"/>
          </a:p>
        </p:txBody>
      </p:sp>
    </p:spTree>
    <p:extLst>
      <p:ext uri="{BB962C8B-B14F-4D97-AF65-F5344CB8AC3E}">
        <p14:creationId xmlns:p14="http://schemas.microsoft.com/office/powerpoint/2010/main" val="171737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A6B41990-C541-419E-A18A-72FEC1371732}" type="datetimeFigureOut">
              <a:rPr lang="fr-FR" smtClean="0"/>
              <a:t>14/04/2023</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E560321B-BC97-4C2C-A18D-D5B0E292E936}" type="slidenum">
              <a:rPr lang="fr-FR" smtClean="0"/>
              <a:t>‹N°›</a:t>
            </a:fld>
            <a:endParaRPr lang="fr-FR"/>
          </a:p>
        </p:txBody>
      </p:sp>
    </p:spTree>
    <p:extLst>
      <p:ext uri="{BB962C8B-B14F-4D97-AF65-F5344CB8AC3E}">
        <p14:creationId xmlns:p14="http://schemas.microsoft.com/office/powerpoint/2010/main" val="308037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6B41990-C541-419E-A18A-72FEC1371732}" type="datetimeFigureOut">
              <a:rPr lang="fr-FR" smtClean="0"/>
              <a:t>14/04/2023</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E560321B-BC97-4C2C-A18D-D5B0E292E936}" type="slidenum">
              <a:rPr lang="fr-FR" smtClean="0"/>
              <a:t>‹N°›</a:t>
            </a:fld>
            <a:endParaRPr lang="fr-FR"/>
          </a:p>
        </p:txBody>
      </p:sp>
    </p:spTree>
    <p:extLst>
      <p:ext uri="{BB962C8B-B14F-4D97-AF65-F5344CB8AC3E}">
        <p14:creationId xmlns:p14="http://schemas.microsoft.com/office/powerpoint/2010/main" val="3555236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fld id="{A6B41990-C541-419E-A18A-72FEC1371732}" type="datetimeFigureOut">
              <a:rPr lang="fr-FR" smtClean="0"/>
              <a:t>14/04/2023</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E560321B-BC97-4C2C-A18D-D5B0E292E936}" type="slidenum">
              <a:rPr lang="fr-FR" smtClean="0"/>
              <a:t>‹N°›</a:t>
            </a:fld>
            <a:endParaRPr lang="fr-FR"/>
          </a:p>
        </p:txBody>
      </p:sp>
    </p:spTree>
    <p:extLst>
      <p:ext uri="{BB962C8B-B14F-4D97-AF65-F5344CB8AC3E}">
        <p14:creationId xmlns:p14="http://schemas.microsoft.com/office/powerpoint/2010/main" val="4150814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6B41990-C541-419E-A18A-72FEC1371732}" type="datetimeFigureOut">
              <a:rPr lang="fr-FR" smtClean="0"/>
              <a:t>14/04/2023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560321B-BC97-4C2C-A18D-D5B0E292E936}" type="slidenum">
              <a:rPr lang="fr-FR" smtClean="0"/>
              <a:t>‹N°›</a:t>
            </a:fld>
            <a:endParaRPr lang="fr-FR"/>
          </a:p>
        </p:txBody>
      </p:sp>
    </p:spTree>
    <p:extLst>
      <p:ext uri="{BB962C8B-B14F-4D97-AF65-F5344CB8AC3E}">
        <p14:creationId xmlns:p14="http://schemas.microsoft.com/office/powerpoint/2010/main" val="2005195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6B41990-C541-419E-A18A-72FEC1371732}" type="datetimeFigureOut">
              <a:rPr lang="fr-FR" smtClean="0"/>
              <a:t>14/04/2023</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560321B-BC97-4C2C-A18D-D5B0E292E936}" type="slidenum">
              <a:rPr lang="fr-FR" smtClean="0"/>
              <a:t>‹N°›</a:t>
            </a:fld>
            <a:endParaRPr lang="fr-FR"/>
          </a:p>
        </p:txBody>
      </p:sp>
    </p:spTree>
    <p:extLst>
      <p:ext uri="{BB962C8B-B14F-4D97-AF65-F5344CB8AC3E}">
        <p14:creationId xmlns:p14="http://schemas.microsoft.com/office/powerpoint/2010/main" val="954979517"/>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Présentation du projet: Foot Tracker</a:t>
            </a:r>
            <a:endParaRPr lang="fr-FR" dirty="0"/>
          </a:p>
        </p:txBody>
      </p:sp>
      <p:sp>
        <p:nvSpPr>
          <p:cNvPr id="3" name="Sous-titre 2"/>
          <p:cNvSpPr>
            <a:spLocks noGrp="1"/>
          </p:cNvSpPr>
          <p:nvPr>
            <p:ph idx="1"/>
          </p:nvPr>
        </p:nvSpPr>
        <p:spPr/>
        <p:txBody>
          <a:bodyPr>
            <a:normAutofit/>
          </a:bodyPr>
          <a:lstStyle/>
          <a:p>
            <a:r>
              <a:rPr lang="fr-FR" smtClean="0"/>
              <a:t>Réalisé par:-khalia Mehdi </a:t>
            </a:r>
          </a:p>
          <a:p>
            <a:r>
              <a:rPr lang="fr-FR" smtClean="0"/>
              <a:t>				-Kamoun youssef </a:t>
            </a:r>
          </a:p>
          <a:p>
            <a:r>
              <a:rPr lang="fr-FR" smtClean="0"/>
              <a:t>					-Fedi gargabou </a:t>
            </a:r>
            <a:endParaRPr lang="fr-FR" dirty="0" smtClean="0"/>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5246" y="1756827"/>
            <a:ext cx="3745819" cy="37382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76085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lvl="1" indent="0" algn="ctr"/>
            <a:r>
              <a:rPr lang="fr-FR" sz="3200" dirty="0"/>
              <a:t>3.La</a:t>
            </a:r>
            <a:r>
              <a:rPr lang="fr-FR" dirty="0"/>
              <a:t> </a:t>
            </a:r>
            <a:r>
              <a:rPr lang="fr-FR" sz="3200" dirty="0"/>
              <a:t>touche informatique qu’on va donner au projet</a:t>
            </a:r>
            <a:r>
              <a:rPr lang="fr-FR" dirty="0" smtClean="0"/>
              <a:t>:</a:t>
            </a:r>
            <a:r>
              <a:rPr lang="fr-FR" dirty="0"/>
              <a:t/>
            </a:r>
            <a:br>
              <a:rPr lang="fr-FR" dirty="0"/>
            </a:br>
            <a:endParaRPr lang="fr-FR" dirty="0"/>
          </a:p>
        </p:txBody>
      </p:sp>
      <p:sp>
        <p:nvSpPr>
          <p:cNvPr id="3" name="Espace réservé du contenu 2"/>
          <p:cNvSpPr>
            <a:spLocks noGrp="1"/>
          </p:cNvSpPr>
          <p:nvPr>
            <p:ph idx="1"/>
          </p:nvPr>
        </p:nvSpPr>
        <p:spPr/>
        <p:txBody>
          <a:bodyPr/>
          <a:lstStyle/>
          <a:p>
            <a:r>
              <a:rPr lang="fr-FR" dirty="0" smtClean="0"/>
              <a:t>1.</a:t>
            </a:r>
            <a:r>
              <a:rPr lang="fr-FR" dirty="0"/>
              <a:t> 	la Création d’une application et d’un site web(html</a:t>
            </a:r>
            <a:r>
              <a:rPr lang="fr-FR" dirty="0" smtClean="0"/>
              <a:t>):</a:t>
            </a:r>
          </a:p>
          <a:p>
            <a:pPr lvl="1"/>
            <a:r>
              <a:rPr lang="fr-FR" dirty="0"/>
              <a:t>On va procéder à la création d'une application ou bien d'un site web vu qu'on poursuit tous les trois une formation en </a:t>
            </a:r>
            <a:r>
              <a:rPr lang="fr-FR" dirty="0" smtClean="0"/>
              <a:t>informatique</a:t>
            </a:r>
          </a:p>
          <a:p>
            <a:pPr lvl="3"/>
            <a:r>
              <a:rPr lang="fr-FR" sz="2800" dirty="0" smtClean="0"/>
              <a:t>Site web: avec l’utilisation de HTML, </a:t>
            </a:r>
            <a:r>
              <a:rPr lang="fr-FR" sz="2800" dirty="0"/>
              <a:t>J</a:t>
            </a:r>
            <a:r>
              <a:rPr lang="fr-FR" sz="2800" dirty="0" smtClean="0"/>
              <a:t>ava script et CSS</a:t>
            </a:r>
          </a:p>
          <a:p>
            <a:pPr marL="457200" lvl="1" indent="0">
              <a:buNone/>
            </a:pPr>
            <a:endParaRPr lang="fr-FR" dirty="0"/>
          </a:p>
          <a:p>
            <a:pPr lvl="1"/>
            <a:r>
              <a:rPr lang="fr-FR" dirty="0" smtClean="0"/>
              <a:t>L’utilité </a:t>
            </a:r>
            <a:r>
              <a:rPr lang="fr-FR" dirty="0"/>
              <a:t>de l’application est de nous donner les caractéristiques technique et physique envoyées par le foot </a:t>
            </a:r>
            <a:r>
              <a:rPr lang="fr-FR" dirty="0" err="1"/>
              <a:t>T</a:t>
            </a:r>
            <a:r>
              <a:rPr lang="fr-FR" dirty="0" err="1" smtClean="0"/>
              <a:t>racker</a:t>
            </a:r>
            <a:r>
              <a:rPr lang="fr-FR" dirty="0" smtClean="0"/>
              <a:t> </a:t>
            </a:r>
          </a:p>
          <a:p>
            <a:pPr lvl="1"/>
            <a:endParaRPr lang="fr-FR" dirty="0"/>
          </a:p>
          <a:p>
            <a:endParaRPr lang="fr-FR" dirty="0"/>
          </a:p>
        </p:txBody>
      </p:sp>
    </p:spTree>
    <p:extLst>
      <p:ext uri="{BB962C8B-B14F-4D97-AF65-F5344CB8AC3E}">
        <p14:creationId xmlns:p14="http://schemas.microsoft.com/office/powerpoint/2010/main" val="1919958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lien de liaison du Foot </a:t>
            </a:r>
            <a:r>
              <a:rPr lang="fr-FR" dirty="0" err="1" smtClean="0"/>
              <a:t>tacker</a:t>
            </a:r>
            <a:r>
              <a:rPr lang="fr-FR" dirty="0" smtClean="0"/>
              <a:t> avec l’application </a:t>
            </a:r>
            <a:endParaRPr lang="fr-FR" dirty="0"/>
          </a:p>
        </p:txBody>
      </p:sp>
      <p:sp>
        <p:nvSpPr>
          <p:cNvPr id="3" name="Espace réservé du contenu 2"/>
          <p:cNvSpPr>
            <a:spLocks noGrp="1"/>
          </p:cNvSpPr>
          <p:nvPr>
            <p:ph idx="1"/>
          </p:nvPr>
        </p:nvSpPr>
        <p:spPr/>
        <p:txBody>
          <a:bodyPr>
            <a:normAutofit lnSpcReduction="10000"/>
          </a:bodyPr>
          <a:lstStyle/>
          <a:p>
            <a:r>
              <a:rPr lang="fr-FR" dirty="0"/>
              <a:t>Connectez le foot </a:t>
            </a:r>
            <a:r>
              <a:rPr lang="fr-FR" dirty="0" err="1"/>
              <a:t>tracker</a:t>
            </a:r>
            <a:r>
              <a:rPr lang="fr-FR" dirty="0"/>
              <a:t> à l'application mobile via Bluetooth ou Wi-Fi. </a:t>
            </a:r>
            <a:endParaRPr lang="fr-FR" dirty="0" smtClean="0"/>
          </a:p>
          <a:p>
            <a:r>
              <a:rPr lang="fr-FR" dirty="0"/>
              <a:t>Configurez les paramètres de l'application mobile pour qu'elle soit en mesure de recevoir les données envoyées par le foot </a:t>
            </a:r>
            <a:r>
              <a:rPr lang="fr-FR" dirty="0" err="1"/>
              <a:t>tracker</a:t>
            </a:r>
            <a:r>
              <a:rPr lang="fr-FR" dirty="0"/>
              <a:t>. Cela peut inclure la mise en place d'une connexion sans fil sécurisée entre les deux appareils</a:t>
            </a:r>
            <a:r>
              <a:rPr lang="fr-FR" dirty="0" smtClean="0"/>
              <a:t>.</a:t>
            </a:r>
          </a:p>
          <a:p>
            <a:r>
              <a:rPr lang="fr-FR" dirty="0" smtClean="0"/>
              <a:t>L’</a:t>
            </a:r>
            <a:r>
              <a:rPr lang="fr-FR" dirty="0" err="1" smtClean="0"/>
              <a:t>utlisateur</a:t>
            </a:r>
            <a:r>
              <a:rPr lang="fr-FR" dirty="0" smtClean="0"/>
              <a:t> peut Définir </a:t>
            </a:r>
            <a:r>
              <a:rPr lang="fr-FR" dirty="0"/>
              <a:t>les données </a:t>
            </a:r>
            <a:r>
              <a:rPr lang="fr-FR" dirty="0" smtClean="0"/>
              <a:t>qu’il souhaite </a:t>
            </a:r>
            <a:r>
              <a:rPr lang="fr-FR" dirty="0"/>
              <a:t>collecter à partir du foot </a:t>
            </a:r>
            <a:r>
              <a:rPr lang="fr-FR" dirty="0" err="1" smtClean="0"/>
              <a:t>tracker</a:t>
            </a:r>
            <a:endParaRPr lang="fr-FR" dirty="0"/>
          </a:p>
          <a:p>
            <a:r>
              <a:rPr lang="fr-FR" dirty="0" smtClean="0"/>
              <a:t>l'application mobile doit être programmable afin recevoir </a:t>
            </a:r>
            <a:r>
              <a:rPr lang="fr-FR" dirty="0"/>
              <a:t>les données du foot </a:t>
            </a:r>
            <a:r>
              <a:rPr lang="fr-FR" dirty="0" err="1"/>
              <a:t>tracker</a:t>
            </a:r>
            <a:r>
              <a:rPr lang="fr-FR" dirty="0"/>
              <a:t> et les afficher sur l'interface utilisateur. Les données peuvent être affichées sous forme de graphiques, de tableaux ou de textes.</a:t>
            </a:r>
            <a:r>
              <a:rPr lang="fr-FR" dirty="0"/>
              <a:t/>
            </a:r>
            <a:br>
              <a:rPr lang="fr-FR" dirty="0"/>
            </a:br>
            <a:endParaRPr lang="fr-FR" dirty="0"/>
          </a:p>
        </p:txBody>
      </p:sp>
    </p:spTree>
    <p:extLst>
      <p:ext uri="{BB962C8B-B14F-4D97-AF65-F5344CB8AC3E}">
        <p14:creationId xmlns:p14="http://schemas.microsoft.com/office/powerpoint/2010/main" val="2626415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lstStyle/>
          <a:p>
            <a:r>
              <a:rPr lang="fr-FR" dirty="0"/>
              <a:t>En </a:t>
            </a:r>
            <a:r>
              <a:rPr lang="fr-FR" dirty="0" smtClean="0"/>
              <a:t>guise de conclusion, </a:t>
            </a:r>
            <a:r>
              <a:rPr lang="fr-FR" dirty="0"/>
              <a:t>le projet de foot </a:t>
            </a:r>
            <a:r>
              <a:rPr lang="fr-FR" dirty="0" err="1"/>
              <a:t>tracker</a:t>
            </a:r>
            <a:r>
              <a:rPr lang="fr-FR" dirty="0"/>
              <a:t> vise à </a:t>
            </a:r>
            <a:r>
              <a:rPr lang="fr-FR" dirty="0" smtClean="0"/>
              <a:t>créer:</a:t>
            </a:r>
          </a:p>
          <a:p>
            <a:pPr lvl="1"/>
            <a:r>
              <a:rPr lang="fr-FR" dirty="0" smtClean="0"/>
              <a:t> </a:t>
            </a:r>
            <a:r>
              <a:rPr lang="fr-FR" dirty="0"/>
              <a:t>un dispositif électronique portable et facile à utiliser pour suivre les performances des joueurs de football</a:t>
            </a:r>
            <a:r>
              <a:rPr lang="fr-FR" dirty="0" smtClean="0"/>
              <a:t>.</a:t>
            </a:r>
          </a:p>
          <a:p>
            <a:pPr lvl="1"/>
            <a:r>
              <a:rPr lang="fr-FR" dirty="0" smtClean="0"/>
              <a:t> </a:t>
            </a:r>
            <a:r>
              <a:rPr lang="fr-FR" dirty="0"/>
              <a:t>Ce dispositif permettra aux entraîneurs et aux joueurs d'obtenir des données précises sur leur performance, </a:t>
            </a:r>
            <a:endParaRPr lang="fr-FR" dirty="0" smtClean="0"/>
          </a:p>
          <a:p>
            <a:pPr lvl="1"/>
            <a:r>
              <a:rPr lang="fr-FR" dirty="0" smtClean="0"/>
              <a:t>ce dernier permettra </a:t>
            </a:r>
            <a:r>
              <a:rPr lang="fr-FR" dirty="0"/>
              <a:t>d'améliorer leurs performances et de prendre des décisions plus éclairées en matière d'entraînement et de stratégie de jeu.</a:t>
            </a:r>
          </a:p>
          <a:p>
            <a:endParaRPr lang="fr-FR" dirty="0"/>
          </a:p>
        </p:txBody>
      </p:sp>
    </p:spTree>
    <p:extLst>
      <p:ext uri="{BB962C8B-B14F-4D97-AF65-F5344CB8AC3E}">
        <p14:creationId xmlns:p14="http://schemas.microsoft.com/office/powerpoint/2010/main" val="32263267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94604" y="1443318"/>
            <a:ext cx="8946541" cy="4195481"/>
          </a:xfrm>
        </p:spPr>
        <p:txBody>
          <a:bodyPr>
            <a:normAutofit/>
          </a:bodyPr>
          <a:lstStyle/>
          <a:p>
            <a:r>
              <a:rPr lang="fr-FR" sz="4800" dirty="0" smtClean="0"/>
              <a:t>Merci pour votre attention </a:t>
            </a:r>
            <a:endParaRPr lang="fr-FR" sz="4800" dirty="0"/>
          </a:p>
        </p:txBody>
      </p:sp>
    </p:spTree>
    <p:extLst>
      <p:ext uri="{BB962C8B-B14F-4D97-AF65-F5344CB8AC3E}">
        <p14:creationId xmlns:p14="http://schemas.microsoft.com/office/powerpoint/2010/main" val="1944796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Sommaire </a:t>
            </a:r>
            <a:endParaRPr lang="fr-FR" dirty="0"/>
          </a:p>
        </p:txBody>
      </p:sp>
      <p:sp>
        <p:nvSpPr>
          <p:cNvPr id="3" name="Espace réservé du contenu 2"/>
          <p:cNvSpPr>
            <a:spLocks noGrp="1"/>
          </p:cNvSpPr>
          <p:nvPr>
            <p:ph idx="1"/>
          </p:nvPr>
        </p:nvSpPr>
        <p:spPr/>
        <p:txBody>
          <a:bodyPr>
            <a:normAutofit/>
          </a:bodyPr>
          <a:lstStyle/>
          <a:p>
            <a:r>
              <a:rPr lang="fr-FR" dirty="0" smtClean="0"/>
              <a:t>1. Idée générale du Projet:</a:t>
            </a:r>
          </a:p>
          <a:p>
            <a:pPr lvl="2"/>
            <a:r>
              <a:rPr lang="fr-FR" dirty="0" smtClean="0"/>
              <a:t>À quoi il consiste le projet?</a:t>
            </a:r>
          </a:p>
          <a:p>
            <a:pPr lvl="2"/>
            <a:r>
              <a:rPr lang="fr-FR" dirty="0" smtClean="0"/>
              <a:t>Qui peut l’utiliser?(à qui il est destiné?)</a:t>
            </a:r>
          </a:p>
          <a:p>
            <a:pPr lvl="2"/>
            <a:r>
              <a:rPr lang="fr-FR" dirty="0" smtClean="0"/>
              <a:t>Son utilité.</a:t>
            </a:r>
          </a:p>
          <a:p>
            <a:pPr marL="457200" lvl="1" indent="0">
              <a:buNone/>
            </a:pPr>
            <a:r>
              <a:rPr lang="fr-FR" dirty="0" smtClean="0"/>
              <a:t>2.Les composants et le mode de fonctionnement du projet:</a:t>
            </a:r>
          </a:p>
          <a:p>
            <a:pPr marL="457200" lvl="1" indent="0">
              <a:buNone/>
            </a:pPr>
            <a:r>
              <a:rPr lang="fr-FR" dirty="0"/>
              <a:t>	</a:t>
            </a:r>
            <a:r>
              <a:rPr lang="fr-FR" dirty="0" smtClean="0"/>
              <a:t>Les matériaux utilisés </a:t>
            </a:r>
          </a:p>
          <a:p>
            <a:pPr marL="457200" lvl="1" indent="0">
              <a:buNone/>
            </a:pPr>
            <a:r>
              <a:rPr lang="fr-FR" dirty="0"/>
              <a:t>	Fiche technique </a:t>
            </a:r>
          </a:p>
          <a:p>
            <a:pPr marL="457200" lvl="1" indent="0">
              <a:buNone/>
            </a:pPr>
            <a:r>
              <a:rPr lang="fr-FR" dirty="0" smtClean="0"/>
              <a:t>3.La touche informatique qu’on va donner au projet:</a:t>
            </a:r>
          </a:p>
          <a:p>
            <a:pPr marL="457200" lvl="1" indent="0">
              <a:buNone/>
            </a:pPr>
            <a:r>
              <a:rPr lang="fr-FR" dirty="0"/>
              <a:t>	</a:t>
            </a:r>
            <a:r>
              <a:rPr lang="fr-FR" dirty="0" smtClean="0"/>
              <a:t>la Création d’une application et d’un site web(html).</a:t>
            </a:r>
          </a:p>
          <a:p>
            <a:pPr marL="457200" lvl="1" indent="0">
              <a:buNone/>
            </a:pPr>
            <a:r>
              <a:rPr lang="fr-FR" dirty="0"/>
              <a:t>	</a:t>
            </a:r>
            <a:r>
              <a:rPr lang="fr-FR" dirty="0" smtClean="0"/>
              <a:t>Exemples d’informations abordés par le projet.</a:t>
            </a:r>
          </a:p>
          <a:p>
            <a:pPr lvl="1"/>
            <a:endParaRPr lang="fr-FR" dirty="0" smtClean="0"/>
          </a:p>
          <a:p>
            <a:pPr lvl="1"/>
            <a:endParaRPr lang="fr-FR" dirty="0" smtClean="0"/>
          </a:p>
          <a:p>
            <a:endParaRPr lang="fr-FR" dirty="0" smtClean="0"/>
          </a:p>
          <a:p>
            <a:endParaRPr lang="fr-FR" dirty="0"/>
          </a:p>
        </p:txBody>
      </p:sp>
    </p:spTree>
    <p:extLst>
      <p:ext uri="{BB962C8B-B14F-4D97-AF65-F5344CB8AC3E}">
        <p14:creationId xmlns:p14="http://schemas.microsoft.com/office/powerpoint/2010/main" val="1342882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Idée générale du Projet:</a:t>
            </a:r>
            <a:br>
              <a:rPr lang="fr-FR" dirty="0"/>
            </a:br>
            <a:endParaRPr lang="fr-FR" dirty="0"/>
          </a:p>
        </p:txBody>
      </p:sp>
      <p:sp>
        <p:nvSpPr>
          <p:cNvPr id="3" name="Espace réservé du contenu 2"/>
          <p:cNvSpPr>
            <a:spLocks noGrp="1"/>
          </p:cNvSpPr>
          <p:nvPr>
            <p:ph idx="1"/>
          </p:nvPr>
        </p:nvSpPr>
        <p:spPr/>
        <p:txBody>
          <a:bodyPr>
            <a:normAutofit/>
          </a:bodyPr>
          <a:lstStyle/>
          <a:p>
            <a:r>
              <a:rPr lang="fr-FR" dirty="0" smtClean="0"/>
              <a:t>À quoi consiste le projet:</a:t>
            </a:r>
          </a:p>
          <a:p>
            <a:pPr lvl="1"/>
            <a:r>
              <a:rPr lang="fr-FR" dirty="0"/>
              <a:t>Les foot </a:t>
            </a:r>
            <a:r>
              <a:rPr lang="fr-FR" dirty="0" err="1" smtClean="0"/>
              <a:t>tracker</a:t>
            </a:r>
            <a:r>
              <a:rPr lang="fr-FR" dirty="0" smtClean="0"/>
              <a:t> </a:t>
            </a:r>
            <a:r>
              <a:rPr lang="fr-FR" dirty="0"/>
              <a:t>sont généralement des capteurs de mouvement portables qui mesurent les mouvements des pieds, des jambes ou de tout le corps</a:t>
            </a:r>
            <a:r>
              <a:rPr lang="fr-FR" dirty="0" smtClean="0"/>
              <a:t>.</a:t>
            </a:r>
          </a:p>
          <a:p>
            <a:pPr marL="457200" lvl="1" indent="0">
              <a:buNone/>
            </a:pPr>
            <a:r>
              <a:rPr lang="fr-FR" dirty="0" smtClean="0"/>
              <a:t>Ces </a:t>
            </a:r>
            <a:r>
              <a:rPr lang="fr-FR" dirty="0"/>
              <a:t>capteurs peuvent utiliser différentes technologies de détection de mouvement, telles que des gyroscopes, des accéléromètres, des capteurs de pression ou </a:t>
            </a:r>
            <a:r>
              <a:rPr lang="fr-FR" dirty="0" smtClean="0"/>
              <a:t>des capteurs </a:t>
            </a:r>
            <a:r>
              <a:rPr lang="fr-FR" dirty="0" err="1" smtClean="0"/>
              <a:t>gps</a:t>
            </a:r>
            <a:r>
              <a:rPr lang="fr-FR" dirty="0" smtClean="0"/>
              <a:t>.</a:t>
            </a:r>
          </a:p>
          <a:p>
            <a:pPr lvl="1"/>
            <a:r>
              <a:rPr lang="fr-FR" dirty="0" smtClean="0"/>
              <a:t>un</a:t>
            </a:r>
            <a:r>
              <a:rPr lang="fr-FR" dirty="0"/>
              <a:t> </a:t>
            </a:r>
            <a:r>
              <a:rPr lang="fr-FR" b="1" dirty="0"/>
              <a:t>système GPS dans la </a:t>
            </a:r>
            <a:r>
              <a:rPr lang="fr-FR" b="1" dirty="0" smtClean="0"/>
              <a:t>pratique sportive</a:t>
            </a:r>
            <a:r>
              <a:rPr lang="fr-FR" dirty="0"/>
              <a:t> moderne est devenu incontournable. Analyse des données, suivi des performances, statistiques </a:t>
            </a:r>
            <a:r>
              <a:rPr lang="fr-FR" dirty="0" smtClean="0"/>
              <a:t>précises,</a:t>
            </a:r>
          </a:p>
          <a:p>
            <a:pPr lvl="1"/>
            <a:endParaRPr lang="fr-FR" dirty="0" smtClean="0"/>
          </a:p>
          <a:p>
            <a:endParaRPr lang="fr-FR" dirty="0" smtClean="0"/>
          </a:p>
        </p:txBody>
      </p:sp>
    </p:spTree>
    <p:extLst>
      <p:ext uri="{BB962C8B-B14F-4D97-AF65-F5344CB8AC3E}">
        <p14:creationId xmlns:p14="http://schemas.microsoft.com/office/powerpoint/2010/main" val="1998798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1"/>
            <a:r>
              <a:rPr lang="fr-FR" dirty="0"/>
              <a:t>Ce nouvel outil statistique contribue aussi à anticiper les blessures: </a:t>
            </a:r>
            <a:r>
              <a:rPr lang="fr-FR" b="1" dirty="0"/>
              <a:t>C’est vraiment une innovation</a:t>
            </a:r>
          </a:p>
          <a:p>
            <a:pPr lvl="1"/>
            <a:r>
              <a:rPr lang="fr-FR" dirty="0"/>
              <a:t>C’est tout simplement la technologie qui se met aussi au service du sport. </a:t>
            </a:r>
          </a:p>
          <a:p>
            <a:pPr lvl="1"/>
            <a:r>
              <a:rPr lang="fr-FR" dirty="0"/>
              <a:t>Sur le plan athlétique, cette solution permet de se dépasser, et atteindre notre objectif plus rapidement,</a:t>
            </a:r>
            <a:endParaRPr lang="fr-FR" b="1" dirty="0"/>
          </a:p>
          <a:p>
            <a:endParaRPr lang="fr-FR" dirty="0"/>
          </a:p>
        </p:txBody>
      </p:sp>
    </p:spTree>
    <p:extLst>
      <p:ext uri="{BB962C8B-B14F-4D97-AF65-F5344CB8AC3E}">
        <p14:creationId xmlns:p14="http://schemas.microsoft.com/office/powerpoint/2010/main" val="328240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Utilité du projet en dehors du domaine sportif: </a:t>
            </a:r>
            <a:endParaRPr lang="fr-FR" dirty="0"/>
          </a:p>
        </p:txBody>
      </p:sp>
      <p:sp>
        <p:nvSpPr>
          <p:cNvPr id="3" name="Espace réservé du contenu 2"/>
          <p:cNvSpPr>
            <a:spLocks noGrp="1"/>
          </p:cNvSpPr>
          <p:nvPr>
            <p:ph idx="1"/>
          </p:nvPr>
        </p:nvSpPr>
        <p:spPr/>
        <p:txBody>
          <a:bodyPr/>
          <a:lstStyle/>
          <a:p>
            <a:pPr lvl="1"/>
            <a:r>
              <a:rPr lang="fr-FR" dirty="0"/>
              <a:t>Dans le domaine de la rééducation </a:t>
            </a:r>
            <a:r>
              <a:rPr lang="fr-FR" dirty="0" smtClean="0"/>
              <a:t>médicale:</a:t>
            </a:r>
          </a:p>
          <a:p>
            <a:pPr lvl="2"/>
            <a:r>
              <a:rPr lang="fr-FR" dirty="0" smtClean="0"/>
              <a:t> </a:t>
            </a:r>
            <a:r>
              <a:rPr lang="fr-FR" dirty="0"/>
              <a:t>les foot </a:t>
            </a:r>
            <a:r>
              <a:rPr lang="fr-FR" dirty="0" err="1"/>
              <a:t>trackers</a:t>
            </a:r>
            <a:r>
              <a:rPr lang="fr-FR" dirty="0"/>
              <a:t> peuvent être utilisés pour surveiller les progrès des patients atteints de troubles de la marche ou de l'équilibre</a:t>
            </a:r>
            <a:r>
              <a:rPr lang="fr-FR" dirty="0" smtClean="0"/>
              <a:t>,</a:t>
            </a:r>
          </a:p>
          <a:p>
            <a:pPr lvl="2"/>
            <a:r>
              <a:rPr lang="fr-FR" dirty="0" smtClean="0"/>
              <a:t> Il permet aussi d’aider </a:t>
            </a:r>
            <a:r>
              <a:rPr lang="fr-FR" dirty="0"/>
              <a:t>les patients à récupérer après une blessure ou une intervention chirurgicale. </a:t>
            </a:r>
            <a:endParaRPr lang="fr-FR" dirty="0" smtClean="0"/>
          </a:p>
          <a:p>
            <a:pPr lvl="2"/>
            <a:r>
              <a:rPr lang="fr-FR" dirty="0" smtClean="0"/>
              <a:t>Les </a:t>
            </a:r>
            <a:r>
              <a:rPr lang="fr-FR" dirty="0"/>
              <a:t>données de suivi peuvent être utilisées pour évaluer la qualité de la marche et l'alignement du corps, pour ajuster les exercices de rééducation en fonction des besoins individuels des patients et pour suivre les progrès au fil du temps.</a:t>
            </a:r>
          </a:p>
          <a:p>
            <a:pPr lvl="1"/>
            <a:endParaRPr lang="fr-FR" dirty="0"/>
          </a:p>
          <a:p>
            <a:endParaRPr lang="fr-FR" dirty="0"/>
          </a:p>
        </p:txBody>
      </p:sp>
    </p:spTree>
    <p:extLst>
      <p:ext uri="{BB962C8B-B14F-4D97-AF65-F5344CB8AC3E}">
        <p14:creationId xmlns:p14="http://schemas.microsoft.com/office/powerpoint/2010/main" val="623762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94306" y="380873"/>
            <a:ext cx="8946541" cy="5784796"/>
          </a:xfrm>
        </p:spPr>
        <p:txBody>
          <a:bodyPr/>
          <a:lstStyle/>
          <a:p>
            <a:r>
              <a:rPr lang="fr-FR" dirty="0"/>
              <a:t>Qui peut l’utiliser?(à qui il est destiné</a:t>
            </a:r>
            <a:r>
              <a:rPr lang="fr-FR" dirty="0" smtClean="0"/>
              <a:t>?)</a:t>
            </a:r>
          </a:p>
          <a:p>
            <a:pPr lvl="1"/>
            <a:r>
              <a:rPr lang="fr-FR" dirty="0" smtClean="0"/>
              <a:t>Tout </a:t>
            </a:r>
            <a:r>
              <a:rPr lang="fr-FR" dirty="0"/>
              <a:t>le monde peut bénéficier d’une analyse pointue et personnalisée. Un niveau de détail qui était auparavant disponible uniquement pour l’élite du sport. </a:t>
            </a:r>
            <a:endParaRPr lang="fr-FR" dirty="0" smtClean="0"/>
          </a:p>
          <a:p>
            <a:pPr lvl="1"/>
            <a:r>
              <a:rPr lang="fr-FR" dirty="0" smtClean="0"/>
              <a:t>L’innovation </a:t>
            </a:r>
            <a:r>
              <a:rPr lang="fr-FR" dirty="0"/>
              <a:t>dans ce domaine a permis de créer un outil de suivi portable très performant</a:t>
            </a:r>
            <a:r>
              <a:rPr lang="fr-FR" dirty="0" smtClean="0"/>
              <a:t>.</a:t>
            </a:r>
          </a:p>
          <a:p>
            <a:pPr lvl="1"/>
            <a:r>
              <a:rPr lang="fr-FR" dirty="0" smtClean="0"/>
              <a:t>Alors notre projet est universel et destiné à tout le monde et non pas seulement les athlètes.</a:t>
            </a:r>
          </a:p>
          <a:p>
            <a:pPr marL="457200" lvl="1" indent="0">
              <a:buNone/>
            </a:pPr>
            <a:endParaRPr lang="fr-FR" dirty="0" smtClean="0"/>
          </a:p>
          <a:p>
            <a:pPr lvl="1"/>
            <a:endParaRPr lang="fr-FR" dirty="0"/>
          </a:p>
          <a:p>
            <a:endParaRPr lang="fr-FR" dirty="0"/>
          </a:p>
        </p:txBody>
      </p:sp>
    </p:spTree>
    <p:extLst>
      <p:ext uri="{BB962C8B-B14F-4D97-AF65-F5344CB8AC3E}">
        <p14:creationId xmlns:p14="http://schemas.microsoft.com/office/powerpoint/2010/main" val="3791251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2.Les composants et le mode de fonctionnement du projet:</a:t>
            </a:r>
            <a:br>
              <a:rPr lang="fr-FR" dirty="0"/>
            </a:br>
            <a:endParaRPr lang="fr-FR" dirty="0"/>
          </a:p>
        </p:txBody>
      </p:sp>
      <p:sp>
        <p:nvSpPr>
          <p:cNvPr id="3" name="Espace réservé du contenu 2"/>
          <p:cNvSpPr>
            <a:spLocks noGrp="1"/>
          </p:cNvSpPr>
          <p:nvPr>
            <p:ph idx="1"/>
          </p:nvPr>
        </p:nvSpPr>
        <p:spPr/>
        <p:txBody>
          <a:bodyPr>
            <a:normAutofit fontScale="70000" lnSpcReduction="20000"/>
          </a:bodyPr>
          <a:lstStyle/>
          <a:p>
            <a:r>
              <a:rPr lang="fr-FR" sz="2600" dirty="0"/>
              <a:t>	Les matériaux utilisés </a:t>
            </a:r>
            <a:r>
              <a:rPr lang="fr-FR" sz="2600" dirty="0" smtClean="0"/>
              <a:t>:</a:t>
            </a:r>
          </a:p>
          <a:p>
            <a:pPr lvl="1"/>
            <a:r>
              <a:rPr lang="fr-FR" sz="2900" dirty="0"/>
              <a:t>Kit GPS : Suivi des mouvements des joueurs sur le terrain </a:t>
            </a:r>
            <a:endParaRPr lang="fr-FR" sz="2900" dirty="0" smtClean="0"/>
          </a:p>
          <a:p>
            <a:pPr lvl="1"/>
            <a:r>
              <a:rPr lang="fr-FR" sz="2900" dirty="0"/>
              <a:t>Carte </a:t>
            </a:r>
            <a:r>
              <a:rPr lang="fr-FR" sz="2900" dirty="0" err="1"/>
              <a:t>RFThings</a:t>
            </a:r>
            <a:r>
              <a:rPr lang="fr-FR" sz="2900" dirty="0"/>
              <a:t> ou </a:t>
            </a:r>
            <a:r>
              <a:rPr lang="fr-FR" sz="2900" dirty="0" err="1"/>
              <a:t>Microcontroleur</a:t>
            </a:r>
            <a:r>
              <a:rPr lang="fr-FR" sz="2900" dirty="0"/>
              <a:t> : Planche de développement utilisée pour évaluer les mouvements du </a:t>
            </a:r>
            <a:r>
              <a:rPr lang="fr-FR" sz="2900" dirty="0" smtClean="0"/>
              <a:t>joueur</a:t>
            </a:r>
          </a:p>
          <a:p>
            <a:pPr lvl="1"/>
            <a:r>
              <a:rPr lang="fr-FR" sz="2900" dirty="0"/>
              <a:t>Batterie : Alimentation du capteur </a:t>
            </a:r>
            <a:r>
              <a:rPr lang="fr-FR" sz="2900" dirty="0" smtClean="0"/>
              <a:t>GPS</a:t>
            </a:r>
          </a:p>
          <a:p>
            <a:pPr lvl="1" fontAlgn="base"/>
            <a:r>
              <a:rPr lang="fr-FR" sz="2900" dirty="0"/>
              <a:t>Emetteur Bluetooth : Permettre une connexion sans fil entre le microcontrôleur et l'application</a:t>
            </a:r>
          </a:p>
          <a:p>
            <a:pPr lvl="1" fontAlgn="base"/>
            <a:r>
              <a:rPr lang="fr-FR" sz="2900" dirty="0" smtClean="0"/>
              <a:t>Carte </a:t>
            </a:r>
            <a:r>
              <a:rPr lang="fr-FR" sz="2900" dirty="0" err="1"/>
              <a:t>Memoire</a:t>
            </a:r>
            <a:r>
              <a:rPr lang="fr-FR" sz="2900" dirty="0"/>
              <a:t> (minimum 4 GB) : Nécessaire pour disposer d'une mémoire suffisante</a:t>
            </a:r>
          </a:p>
          <a:p>
            <a:pPr lvl="1" fontAlgn="base"/>
            <a:r>
              <a:rPr lang="fr-FR" sz="2900" dirty="0" smtClean="0"/>
              <a:t>Brassière </a:t>
            </a:r>
            <a:r>
              <a:rPr lang="fr-FR" sz="2900" dirty="0"/>
              <a:t>: utilisée pour encastrer le bouclier GPS et </a:t>
            </a:r>
            <a:r>
              <a:rPr lang="fr-FR" sz="2900" dirty="0" smtClean="0"/>
              <a:t>l'</a:t>
            </a:r>
            <a:r>
              <a:rPr lang="fr-FR" sz="2900" dirty="0" err="1" smtClean="0"/>
              <a:t>Arduino</a:t>
            </a:r>
            <a:r>
              <a:rPr lang="fr-FR" dirty="0"/>
              <a:t/>
            </a:r>
            <a:br>
              <a:rPr lang="fr-FR" dirty="0"/>
            </a:br>
            <a:endParaRPr lang="fr-FR" dirty="0"/>
          </a:p>
          <a:p>
            <a:endParaRPr lang="fr-FR" dirty="0"/>
          </a:p>
        </p:txBody>
      </p:sp>
      <p:sp>
        <p:nvSpPr>
          <p:cNvPr id="4" name="Rectangle 1"/>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1200" b="0" i="0" u="none" strike="noStrike" cap="none" normalizeH="0" baseline="0" smtClean="0">
                <a:ln>
                  <a:noFill/>
                </a:ln>
                <a:solidFill>
                  <a:srgbClr val="000000"/>
                </a:solidFill>
                <a:effectLst/>
                <a:latin typeface="inherit"/>
              </a:rPr>
              <a:t>Batterie : Alimentation du capteur GPS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1200" b="0" i="0" u="none" strike="noStrike" cap="none" normalizeH="0" baseline="0" smtClean="0">
                <a:ln>
                  <a:noFill/>
                </a:ln>
                <a:solidFill>
                  <a:srgbClr val="000000"/>
                </a:solidFill>
                <a:effectLst/>
                <a:latin typeface="inherit"/>
              </a:rPr>
              <a:t>[01:32]</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inherit"/>
              </a:rPr>
              <a:t/>
            </a:r>
            <a:br>
              <a:rPr kumimoji="0" lang="fr-FR" altLang="fr-FR" sz="1200" b="0" i="0" u="none" strike="noStrike" cap="none" normalizeH="0" baseline="0" smtClean="0">
                <a:ln>
                  <a:noFill/>
                </a:ln>
                <a:solidFill>
                  <a:srgbClr val="000000"/>
                </a:solidFill>
                <a:effectLst/>
                <a:latin typeface="inherit"/>
              </a:rPr>
            </a:br>
            <a:endParaRPr kumimoji="0" lang="fr-FR" altLang="fr-FR" sz="1200" b="0" i="0" u="none" strike="noStrike" cap="none" normalizeH="0" baseline="0" smtClean="0">
              <a:ln>
                <a:noFill/>
              </a:ln>
              <a:solidFill>
                <a:srgbClr val="000000"/>
              </a:solidFill>
              <a:effectLst/>
              <a:latin typeface="gg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1200" b="0" i="0" u="none" strike="noStrike" cap="none" normalizeH="0" baseline="0" smtClean="0">
                <a:ln>
                  <a:noFill/>
                </a:ln>
                <a:solidFill>
                  <a:srgbClr val="000000"/>
                </a:solidFill>
                <a:effectLst/>
                <a:latin typeface="inherit"/>
              </a:rPr>
              <a:t>Batterie : Alimentation du capteur GPS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1200" b="0" i="0" u="none" strike="noStrike" cap="none" normalizeH="0" baseline="0" smtClean="0">
                <a:ln>
                  <a:noFill/>
                </a:ln>
                <a:solidFill>
                  <a:srgbClr val="000000"/>
                </a:solidFill>
                <a:effectLst/>
                <a:latin typeface="inherit"/>
              </a:rPr>
              <a:t>[01:32]</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inherit"/>
              </a:rPr>
              <a:t/>
            </a:r>
            <a:br>
              <a:rPr kumimoji="0" lang="fr-FR" altLang="fr-FR" sz="1200" b="0" i="0" u="none" strike="noStrike" cap="none" normalizeH="0" baseline="0" smtClean="0">
                <a:ln>
                  <a:noFill/>
                </a:ln>
                <a:solidFill>
                  <a:srgbClr val="000000"/>
                </a:solidFill>
                <a:effectLst/>
                <a:latin typeface="inherit"/>
              </a:rPr>
            </a:br>
            <a:endParaRPr kumimoji="0" lang="fr-FR" altLang="fr-FR" sz="1200" b="0" i="0" u="none" strike="noStrike" cap="none" normalizeH="0" baseline="0" smtClean="0">
              <a:ln>
                <a:noFill/>
              </a:ln>
              <a:solidFill>
                <a:srgbClr val="000000"/>
              </a:solidFill>
              <a:effectLst/>
              <a:latin typeface="gg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1200" b="0" i="0" u="none" strike="noStrike" cap="none" normalizeH="0" baseline="0" smtClean="0">
                <a:ln>
                  <a:noFill/>
                </a:ln>
                <a:solidFill>
                  <a:srgbClr val="000000"/>
                </a:solidFill>
                <a:effectLst/>
                <a:latin typeface="inherit"/>
              </a:rPr>
              <a:t>Batterie : Alimentation du capteur GPS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1200" b="0" i="0" u="none" strike="noStrike" cap="none" normalizeH="0" baseline="0" smtClean="0">
                <a:ln>
                  <a:noFill/>
                </a:ln>
                <a:solidFill>
                  <a:srgbClr val="000000"/>
                </a:solidFill>
                <a:effectLst/>
                <a:latin typeface="inherit"/>
              </a:rPr>
              <a:t>[01:32]</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inherit"/>
              </a:rPr>
              <a:t/>
            </a:r>
            <a:br>
              <a:rPr kumimoji="0" lang="fr-FR" altLang="fr-FR" sz="1200" b="0" i="0" u="none" strike="noStrike" cap="none" normalizeH="0" baseline="0" smtClean="0">
                <a:ln>
                  <a:noFill/>
                </a:ln>
                <a:solidFill>
                  <a:srgbClr val="000000"/>
                </a:solidFill>
                <a:effectLst/>
                <a:latin typeface="inherit"/>
              </a:rPr>
            </a:br>
            <a:endParaRPr kumimoji="0" lang="fr-FR" altLang="fr-FR" sz="1200" b="0" i="0" u="none" strike="noStrike" cap="none" normalizeH="0" baseline="0" smtClean="0">
              <a:ln>
                <a:noFill/>
              </a:ln>
              <a:solidFill>
                <a:srgbClr val="000000"/>
              </a:solidFill>
              <a:effectLst/>
              <a:latin typeface="gg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1200" b="0" i="0" u="none" strike="noStrike" cap="none" normalizeH="0" baseline="0" smtClean="0">
                <a:ln>
                  <a:noFill/>
                </a:ln>
                <a:solidFill>
                  <a:srgbClr val="000000"/>
                </a:solidFill>
                <a:effectLst/>
                <a:latin typeface="inherit"/>
              </a:rPr>
              <a:t>Emetteur Bluetooth : Permettre une connexion sans fil entre le microcontrôleur et l'application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1200" b="0" i="0" u="none" strike="noStrike" cap="none" normalizeH="0" baseline="0" smtClean="0">
                <a:ln>
                  <a:noFill/>
                </a:ln>
                <a:solidFill>
                  <a:srgbClr val="000000"/>
                </a:solidFill>
                <a:effectLst/>
                <a:latin typeface="inherit"/>
              </a:rPr>
              <a:t>[01:33]</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inherit"/>
              </a:rPr>
              <a:t/>
            </a:r>
            <a:br>
              <a:rPr kumimoji="0" lang="fr-FR" altLang="fr-FR" sz="1200" b="0" i="0" u="none" strike="noStrike" cap="none" normalizeH="0" baseline="0" smtClean="0">
                <a:ln>
                  <a:noFill/>
                </a:ln>
                <a:solidFill>
                  <a:srgbClr val="000000"/>
                </a:solidFill>
                <a:effectLst/>
                <a:latin typeface="inherit"/>
              </a:rPr>
            </a:br>
            <a:endParaRPr kumimoji="0" lang="fr-FR" altLang="fr-FR" sz="1200" b="0" i="0" u="none" strike="noStrike" cap="none" normalizeH="0" baseline="0" smtClean="0">
              <a:ln>
                <a:noFill/>
              </a:ln>
              <a:solidFill>
                <a:srgbClr val="000000"/>
              </a:solidFill>
              <a:effectLst/>
              <a:latin typeface="gg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1200" b="0" i="0" u="none" strike="noStrike" cap="none" normalizeH="0" baseline="0" smtClean="0">
                <a:ln>
                  <a:noFill/>
                </a:ln>
                <a:solidFill>
                  <a:srgbClr val="000000"/>
                </a:solidFill>
                <a:effectLst/>
                <a:latin typeface="inherit"/>
              </a:rPr>
              <a:t>Emetteur Bluetooth : Permettre une connexion sans fil entre le microcontrôleur et l'application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1200" b="0" i="0" u="none" strike="noStrike" cap="none" normalizeH="0" baseline="0" smtClean="0">
                <a:ln>
                  <a:noFill/>
                </a:ln>
                <a:solidFill>
                  <a:srgbClr val="000000"/>
                </a:solidFill>
                <a:effectLst/>
                <a:latin typeface="inherit"/>
              </a:rPr>
              <a:t>[01:33]</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inherit"/>
              </a:rPr>
              <a:t/>
            </a:r>
            <a:br>
              <a:rPr kumimoji="0" lang="fr-FR" altLang="fr-FR" sz="1200" b="0" i="0" u="none" strike="noStrike" cap="none" normalizeH="0" baseline="0" smtClean="0">
                <a:ln>
                  <a:noFill/>
                </a:ln>
                <a:solidFill>
                  <a:srgbClr val="000000"/>
                </a:solidFill>
                <a:effectLst/>
                <a:latin typeface="inherit"/>
              </a:rPr>
            </a:br>
            <a:endParaRPr kumimoji="0" lang="fr-FR" altLang="fr-FR" sz="1200" b="0" i="0" u="none" strike="noStrike" cap="none" normalizeH="0" baseline="0" smtClean="0">
              <a:ln>
                <a:noFill/>
              </a:ln>
              <a:solidFill>
                <a:srgbClr val="000000"/>
              </a:solidFill>
              <a:effectLst/>
              <a:latin typeface="gg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1200" b="0" i="0" u="none" strike="noStrike" cap="none" normalizeH="0" baseline="0" smtClean="0">
                <a:ln>
                  <a:noFill/>
                </a:ln>
                <a:solidFill>
                  <a:srgbClr val="000000"/>
                </a:solidFill>
                <a:effectLst/>
                <a:latin typeface="inherit"/>
              </a:rPr>
              <a:t>Emetteur Bluetooth : Permettre une connexion sans fil entre le microcontrôleur et l'application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1200" b="0" i="0" u="none" strike="noStrike" cap="none" normalizeH="0" baseline="0" smtClean="0">
                <a:ln>
                  <a:noFill/>
                </a:ln>
                <a:solidFill>
                  <a:srgbClr val="000000"/>
                </a:solidFill>
                <a:effectLst/>
                <a:latin typeface="inherit"/>
              </a:rPr>
              <a:t>[01:33]</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inherit"/>
              </a:rPr>
              <a:t/>
            </a:r>
            <a:br>
              <a:rPr kumimoji="0" lang="fr-FR" altLang="fr-FR" sz="1200" b="0" i="0" u="none" strike="noStrike" cap="none" normalizeH="0" baseline="0" smtClean="0">
                <a:ln>
                  <a:noFill/>
                </a:ln>
                <a:solidFill>
                  <a:srgbClr val="000000"/>
                </a:solidFill>
                <a:effectLst/>
                <a:latin typeface="inherit"/>
              </a:rPr>
            </a:br>
            <a:endParaRPr kumimoji="0" lang="fr-FR" altLang="fr-FR" sz="1200" b="0" i="0" u="none" strike="noStrike" cap="none" normalizeH="0" baseline="0" smtClean="0">
              <a:ln>
                <a:noFill/>
              </a:ln>
              <a:solidFill>
                <a:srgbClr val="000000"/>
              </a:solidFill>
              <a:effectLst/>
              <a:latin typeface="gg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1200" b="0" i="0" u="none" strike="noStrike" cap="none" normalizeH="0" baseline="0" smtClean="0">
                <a:ln>
                  <a:noFill/>
                </a:ln>
                <a:solidFill>
                  <a:srgbClr val="000000"/>
                </a:solidFill>
                <a:effectLst/>
                <a:latin typeface="inherit"/>
              </a:rPr>
              <a:t>Emetteur Bluetooth : Permettre une connexion sans fil entre le microcontrôleur et l'application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17" name="Rectangle 14"/>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1200" b="0" i="0" u="none" strike="noStrike" cap="none" normalizeH="0" baseline="0" smtClean="0">
                <a:ln>
                  <a:noFill/>
                </a:ln>
                <a:solidFill>
                  <a:srgbClr val="000000"/>
                </a:solidFill>
                <a:effectLst/>
                <a:latin typeface="inherit"/>
              </a:rPr>
              <a:t>[01:33]</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inherit"/>
              </a:rPr>
              <a:t/>
            </a:r>
            <a:br>
              <a:rPr kumimoji="0" lang="fr-FR" altLang="fr-FR" sz="1200" b="0" i="0" u="none" strike="noStrike" cap="none" normalizeH="0" baseline="0" smtClean="0">
                <a:ln>
                  <a:noFill/>
                </a:ln>
                <a:solidFill>
                  <a:srgbClr val="000000"/>
                </a:solidFill>
                <a:effectLst/>
                <a:latin typeface="inherit"/>
              </a:rPr>
            </a:br>
            <a:endParaRPr kumimoji="0" lang="fr-FR" altLang="fr-FR" sz="1200" b="0" i="0" u="none" strike="noStrike" cap="none" normalizeH="0" baseline="0" smtClean="0">
              <a:ln>
                <a:noFill/>
              </a:ln>
              <a:solidFill>
                <a:srgbClr val="000000"/>
              </a:solidFill>
              <a:effectLst/>
              <a:latin typeface="gg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1200" b="0" i="0" u="none" strike="noStrike" cap="none" normalizeH="0" baseline="0" smtClean="0">
                <a:ln>
                  <a:noFill/>
                </a:ln>
                <a:solidFill>
                  <a:srgbClr val="000000"/>
                </a:solidFill>
                <a:effectLst/>
                <a:latin typeface="inherit"/>
              </a:rPr>
              <a:t>Emetteur Bluetooth : Permettre une connexion sans fil entre le microcontrôleur et l'application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1200" b="0" i="0" u="none" strike="noStrike" cap="none" normalizeH="0" baseline="0" smtClean="0">
                <a:ln>
                  <a:noFill/>
                </a:ln>
                <a:solidFill>
                  <a:srgbClr val="000000"/>
                </a:solidFill>
                <a:effectLst/>
                <a:latin typeface="inherit"/>
              </a:rPr>
              <a:t>[01:33]</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inherit"/>
              </a:rPr>
              <a:t/>
            </a:r>
            <a:br>
              <a:rPr kumimoji="0" lang="fr-FR" altLang="fr-FR" sz="1200" b="0" i="0" u="none" strike="noStrike" cap="none" normalizeH="0" baseline="0" smtClean="0">
                <a:ln>
                  <a:noFill/>
                </a:ln>
                <a:solidFill>
                  <a:srgbClr val="000000"/>
                </a:solidFill>
                <a:effectLst/>
                <a:latin typeface="inherit"/>
              </a:rPr>
            </a:br>
            <a:endParaRPr kumimoji="0" lang="fr-FR" altLang="fr-FR" sz="1200" b="0" i="0" u="none" strike="noStrike" cap="none" normalizeH="0" baseline="0" smtClean="0">
              <a:ln>
                <a:noFill/>
              </a:ln>
              <a:solidFill>
                <a:srgbClr val="000000"/>
              </a:solidFill>
              <a:effectLst/>
              <a:latin typeface="gg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1200" b="0" i="0" u="none" strike="noStrike" cap="none" normalizeH="0" baseline="0" smtClean="0">
                <a:ln>
                  <a:noFill/>
                </a:ln>
                <a:solidFill>
                  <a:srgbClr val="000000"/>
                </a:solidFill>
                <a:effectLst/>
                <a:latin typeface="inherit"/>
              </a:rPr>
              <a:t>Carte Memoire (minimum 4 GB) : Nécessaire pour disposer d'une mémoire suffisante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1200" b="0" i="0" u="none" strike="noStrike" cap="none" normalizeH="0" baseline="0" smtClean="0">
                <a:ln>
                  <a:noFill/>
                </a:ln>
                <a:solidFill>
                  <a:srgbClr val="000000"/>
                </a:solidFill>
                <a:effectLst/>
                <a:latin typeface="inherit"/>
              </a:rPr>
              <a:t>[01:33]</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inherit"/>
              </a:rPr>
              <a:t/>
            </a:r>
            <a:br>
              <a:rPr kumimoji="0" lang="fr-FR" altLang="fr-FR" sz="1200" b="0" i="0" u="none" strike="noStrike" cap="none" normalizeH="0" baseline="0" smtClean="0">
                <a:ln>
                  <a:noFill/>
                </a:ln>
                <a:solidFill>
                  <a:srgbClr val="000000"/>
                </a:solidFill>
                <a:effectLst/>
                <a:latin typeface="inherit"/>
              </a:rPr>
            </a:br>
            <a:endParaRPr kumimoji="0" lang="fr-FR" altLang="fr-FR" sz="1200" b="0" i="0" u="none" strike="noStrike" cap="none" normalizeH="0" baseline="0" smtClean="0">
              <a:ln>
                <a:noFill/>
              </a:ln>
              <a:solidFill>
                <a:srgbClr val="000000"/>
              </a:solidFill>
              <a:effectLst/>
              <a:latin typeface="gg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1200" b="0" i="0" u="none" strike="noStrike" cap="none" normalizeH="0" baseline="0" smtClean="0">
                <a:ln>
                  <a:noFill/>
                </a:ln>
                <a:solidFill>
                  <a:srgbClr val="000000"/>
                </a:solidFill>
                <a:effectLst/>
                <a:latin typeface="inherit"/>
              </a:rPr>
              <a:t>Carte Memoire (minimum 4 GB) : Nécessaire pour disposer d'une mémoire suffisante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1200" b="0" i="0" u="none" strike="noStrike" cap="none" normalizeH="0" baseline="0" smtClean="0">
                <a:ln>
                  <a:noFill/>
                </a:ln>
                <a:solidFill>
                  <a:srgbClr val="000000"/>
                </a:solidFill>
                <a:effectLst/>
                <a:latin typeface="inherit"/>
              </a:rPr>
              <a:t>[01:33]</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inherit"/>
              </a:rPr>
              <a:t/>
            </a:r>
            <a:br>
              <a:rPr kumimoji="0" lang="fr-FR" altLang="fr-FR" sz="1200" b="0" i="0" u="none" strike="noStrike" cap="none" normalizeH="0" baseline="0" smtClean="0">
                <a:ln>
                  <a:noFill/>
                </a:ln>
                <a:solidFill>
                  <a:srgbClr val="000000"/>
                </a:solidFill>
                <a:effectLst/>
                <a:latin typeface="inherit"/>
              </a:rPr>
            </a:br>
            <a:endParaRPr kumimoji="0" lang="fr-FR" altLang="fr-FR" sz="1200" b="0" i="0" u="none" strike="noStrike" cap="none" normalizeH="0" baseline="0" smtClean="0">
              <a:ln>
                <a:noFill/>
              </a:ln>
              <a:solidFill>
                <a:srgbClr val="000000"/>
              </a:solidFill>
              <a:effectLst/>
              <a:latin typeface="gg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1200" b="0" i="0" u="none" strike="noStrike" cap="none" normalizeH="0" baseline="0" smtClean="0">
                <a:ln>
                  <a:noFill/>
                </a:ln>
                <a:solidFill>
                  <a:srgbClr val="000000"/>
                </a:solidFill>
                <a:effectLst/>
                <a:latin typeface="inherit"/>
              </a:rPr>
              <a:t>Carte Memoire (minimum 4 GB) : Nécessaire pour disposer d'une mémoire suffisante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1200" b="0" i="0" u="none" strike="noStrike" cap="none" normalizeH="0" baseline="0" smtClean="0">
                <a:ln>
                  <a:noFill/>
                </a:ln>
                <a:solidFill>
                  <a:srgbClr val="000000"/>
                </a:solidFill>
                <a:effectLst/>
                <a:latin typeface="inherit"/>
              </a:rPr>
              <a:t>[01:33]</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inherit"/>
              </a:rPr>
              <a:t/>
            </a:r>
            <a:br>
              <a:rPr kumimoji="0" lang="fr-FR" altLang="fr-FR" sz="1200" b="0" i="0" u="none" strike="noStrike" cap="none" normalizeH="0" baseline="0" smtClean="0">
                <a:ln>
                  <a:noFill/>
                </a:ln>
                <a:solidFill>
                  <a:srgbClr val="000000"/>
                </a:solidFill>
                <a:effectLst/>
                <a:latin typeface="inherit"/>
              </a:rPr>
            </a:br>
            <a:endParaRPr kumimoji="0" lang="fr-FR" altLang="fr-FR" sz="1200" b="0" i="0" u="none" strike="noStrike" cap="none" normalizeH="0" baseline="0" smtClean="0">
              <a:ln>
                <a:noFill/>
              </a:ln>
              <a:solidFill>
                <a:srgbClr val="000000"/>
              </a:solidFill>
              <a:effectLst/>
              <a:latin typeface="gg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1200" b="0" i="0" u="none" strike="noStrike" cap="none" normalizeH="0" baseline="0" smtClean="0">
                <a:ln>
                  <a:noFill/>
                </a:ln>
                <a:solidFill>
                  <a:srgbClr val="000000"/>
                </a:solidFill>
                <a:effectLst/>
                <a:latin typeface="inherit"/>
              </a:rPr>
              <a:t>Carte Memoire (minimum 4 GB) : Nécessaire pour disposer d'une mémoire suffisante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1200" b="0" i="0" u="none" strike="noStrike" cap="none" normalizeH="0" baseline="0" smtClean="0">
                <a:ln>
                  <a:noFill/>
                </a:ln>
                <a:solidFill>
                  <a:srgbClr val="000000"/>
                </a:solidFill>
                <a:effectLst/>
                <a:latin typeface="inherit"/>
              </a:rPr>
              <a:t>[01:33]</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inherit"/>
              </a:rPr>
              <a:t/>
            </a:r>
            <a:br>
              <a:rPr kumimoji="0" lang="fr-FR" altLang="fr-FR" sz="1200" b="0" i="0" u="none" strike="noStrike" cap="none" normalizeH="0" baseline="0" smtClean="0">
                <a:ln>
                  <a:noFill/>
                </a:ln>
                <a:solidFill>
                  <a:srgbClr val="000000"/>
                </a:solidFill>
                <a:effectLst/>
                <a:latin typeface="inherit"/>
              </a:rPr>
            </a:br>
            <a:endParaRPr kumimoji="0" lang="fr-FR" altLang="fr-FR" sz="1200" b="0" i="0" u="none" strike="noStrike" cap="none" normalizeH="0" baseline="0" smtClean="0">
              <a:ln>
                <a:noFill/>
              </a:ln>
              <a:solidFill>
                <a:srgbClr val="000000"/>
              </a:solidFill>
              <a:effectLst/>
              <a:latin typeface="gg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1200" b="0" i="0" u="none" strike="noStrike" cap="none" normalizeH="0" baseline="0" smtClean="0">
                <a:ln>
                  <a:noFill/>
                </a:ln>
                <a:solidFill>
                  <a:srgbClr val="000000"/>
                </a:solidFill>
                <a:effectLst/>
                <a:latin typeface="inherit"/>
              </a:rPr>
              <a:t>Carte Memoire (minimum 4 GB) : Nécessaire pour disposer d'une mémoire suffisante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1200" b="0" i="0" u="none" strike="noStrike" cap="none" normalizeH="0" baseline="0" smtClean="0">
                <a:ln>
                  <a:noFill/>
                </a:ln>
                <a:solidFill>
                  <a:srgbClr val="000000"/>
                </a:solidFill>
                <a:effectLst/>
                <a:latin typeface="inherit"/>
              </a:rPr>
              <a:t>[01:33]</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inherit"/>
              </a:rPr>
              <a:t/>
            </a:r>
            <a:br>
              <a:rPr kumimoji="0" lang="fr-FR" altLang="fr-FR" sz="1200" b="0" i="0" u="none" strike="noStrike" cap="none" normalizeH="0" baseline="0" smtClean="0">
                <a:ln>
                  <a:noFill/>
                </a:ln>
                <a:solidFill>
                  <a:srgbClr val="000000"/>
                </a:solidFill>
                <a:effectLst/>
                <a:latin typeface="inherit"/>
              </a:rPr>
            </a:br>
            <a:endParaRPr kumimoji="0" lang="fr-FR" altLang="fr-FR" sz="1200" b="0" i="0" u="none" strike="noStrike" cap="none" normalizeH="0" baseline="0" smtClean="0">
              <a:ln>
                <a:noFill/>
              </a:ln>
              <a:solidFill>
                <a:srgbClr val="000000"/>
              </a:solidFill>
              <a:effectLst/>
              <a:latin typeface="gg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3780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Schéma fonctionnel du </a:t>
            </a:r>
            <a:r>
              <a:rPr lang="fr-FR" dirty="0" err="1" smtClean="0"/>
              <a:t>systéme</a:t>
            </a:r>
            <a:r>
              <a:rPr lang="fr-FR" dirty="0" smtClean="0"/>
              <a:t> proposé:</a:t>
            </a:r>
            <a:br>
              <a:rPr lang="fr-FR" dirty="0" smtClean="0"/>
            </a:b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8903" y="2238103"/>
            <a:ext cx="9239794" cy="38666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1"/>
          <p:cNvSpPr>
            <a:spLocks noChangeArrowheads="1"/>
          </p:cNvSpPr>
          <p:nvPr/>
        </p:nvSpPr>
        <p:spPr bwMode="auto">
          <a:xfrm>
            <a:off x="152400" y="-124599"/>
            <a:ext cx="65" cy="553998"/>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700" b="1" i="0" u="none" strike="noStrike" cap="none" normalizeH="0" baseline="0" smtClean="0">
                <a:ln>
                  <a:noFill/>
                </a:ln>
                <a:solidFill>
                  <a:srgbClr val="000000"/>
                </a:solidFill>
                <a:effectLst/>
                <a:latin typeface="inherit"/>
              </a:rPr>
              <a:t>NOUVEAU</a:t>
            </a:r>
            <a:endParaRPr kumimoji="0" lang="fr-FR" altLang="fr-FR" sz="1200" b="0" i="0" u="none" strike="noStrike" cap="none" normalizeH="0" baseline="0" smtClean="0">
              <a:ln>
                <a:noFill/>
              </a:ln>
              <a:solidFill>
                <a:srgbClr val="00000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1200" b="0" i="0" u="none" strike="noStrike" cap="none" normalizeH="0" baseline="0" smtClean="0">
                <a:ln>
                  <a:noFill/>
                </a:ln>
                <a:solidFill>
                  <a:srgbClr val="000000"/>
                </a:solidFill>
                <a:effectLst/>
                <a:latin typeface="inherit"/>
              </a:rPr>
              <a:t>[01:37]</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inherit"/>
              </a:rPr>
              <a:t/>
            </a:r>
            <a:br>
              <a:rPr kumimoji="0" lang="fr-FR" altLang="fr-FR" sz="1200" b="0" i="0" u="none" strike="noStrike" cap="none" normalizeH="0" baseline="0" smtClean="0">
                <a:ln>
                  <a:noFill/>
                </a:ln>
                <a:solidFill>
                  <a:srgbClr val="000000"/>
                </a:solidFill>
                <a:effectLst/>
                <a:latin typeface="inherit"/>
              </a:rPr>
            </a:br>
            <a:endParaRPr kumimoji="0" lang="fr-FR" altLang="fr-FR" sz="1200" b="0" i="0" u="none" strike="noStrike" cap="none" normalizeH="0" baseline="0" smtClean="0">
              <a:ln>
                <a:noFill/>
              </a:ln>
              <a:solidFill>
                <a:srgbClr val="000000"/>
              </a:solidFill>
              <a:effectLst/>
              <a:latin typeface="gg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52400" y="-124599"/>
            <a:ext cx="65" cy="553998"/>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152400" y="152400"/>
            <a:ext cx="12192000" cy="0"/>
          </a:xfrm>
          <a:prstGeom prst="rect">
            <a:avLst/>
          </a:prstGeom>
          <a:solidFill>
            <a:srgbClr val="313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700" b="1" i="0" u="none" strike="noStrike" cap="none" normalizeH="0" baseline="0" smtClean="0">
                <a:ln>
                  <a:noFill/>
                </a:ln>
                <a:solidFill>
                  <a:srgbClr val="000000"/>
                </a:solidFill>
                <a:effectLst/>
                <a:latin typeface="inherit"/>
              </a:rPr>
              <a:t>NOUVEAU</a:t>
            </a:r>
            <a:endParaRPr kumimoji="0" lang="fr-FR" altLang="fr-FR" sz="1200" b="0" i="0" u="none" strike="noStrike" cap="none" normalizeH="0" baseline="0" smtClean="0">
              <a:ln>
                <a:noFill/>
              </a:ln>
              <a:solidFill>
                <a:srgbClr val="00000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1200" b="0" i="0" u="none" strike="noStrike" cap="none" normalizeH="0" baseline="0" smtClean="0">
                <a:ln>
                  <a:noFill/>
                </a:ln>
                <a:solidFill>
                  <a:srgbClr val="000000"/>
                </a:solidFill>
                <a:effectLst/>
                <a:latin typeface="inherit"/>
              </a:rPr>
              <a:t>[01:37]</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inherit"/>
              </a:rPr>
              <a:t/>
            </a:r>
            <a:br>
              <a:rPr kumimoji="0" lang="fr-FR" altLang="fr-FR" sz="1200" b="0" i="0" u="none" strike="noStrike" cap="none" normalizeH="0" baseline="0" smtClean="0">
                <a:ln>
                  <a:noFill/>
                </a:ln>
                <a:solidFill>
                  <a:srgbClr val="000000"/>
                </a:solidFill>
                <a:effectLst/>
                <a:latin typeface="inherit"/>
              </a:rPr>
            </a:br>
            <a:endParaRPr kumimoji="0" lang="fr-FR" altLang="fr-FR" sz="1200" b="0" i="0" u="none" strike="noStrike" cap="none" normalizeH="0" baseline="0" smtClean="0">
              <a:ln>
                <a:noFill/>
              </a:ln>
              <a:solidFill>
                <a:srgbClr val="000000"/>
              </a:solidFill>
              <a:effectLst/>
              <a:latin typeface="gg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4981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Fiche technique </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325423644"/>
              </p:ext>
            </p:extLst>
          </p:nvPr>
        </p:nvGraphicFramePr>
        <p:xfrm>
          <a:off x="1172981" y="1266194"/>
          <a:ext cx="8947150" cy="4852303"/>
        </p:xfrm>
        <a:graphic>
          <a:graphicData uri="http://schemas.openxmlformats.org/drawingml/2006/table">
            <a:tbl>
              <a:tblPr firstRow="1" bandRow="1">
                <a:tableStyleId>{5C22544A-7EE6-4342-B048-85BDC9FD1C3A}</a:tableStyleId>
              </a:tblPr>
              <a:tblGrid>
                <a:gridCol w="4473575">
                  <a:extLst>
                    <a:ext uri="{9D8B030D-6E8A-4147-A177-3AD203B41FA5}">
                      <a16:colId xmlns:a16="http://schemas.microsoft.com/office/drawing/2014/main" val="622657749"/>
                    </a:ext>
                  </a:extLst>
                </a:gridCol>
                <a:gridCol w="4473575">
                  <a:extLst>
                    <a:ext uri="{9D8B030D-6E8A-4147-A177-3AD203B41FA5}">
                      <a16:colId xmlns:a16="http://schemas.microsoft.com/office/drawing/2014/main" val="2417904698"/>
                    </a:ext>
                  </a:extLst>
                </a:gridCol>
              </a:tblGrid>
              <a:tr h="370840">
                <a:tc>
                  <a:txBody>
                    <a:bodyPr/>
                    <a:lstStyle/>
                    <a:p>
                      <a:pPr algn="ctr"/>
                      <a:r>
                        <a:rPr lang="fr-FR" sz="1800" b="0" i="0" kern="1200" dirty="0" smtClean="0">
                          <a:solidFill>
                            <a:schemeClr val="lt1"/>
                          </a:solidFill>
                          <a:effectLst/>
                          <a:latin typeface="+mn-lt"/>
                          <a:ea typeface="+mn-ea"/>
                          <a:cs typeface="+mn-cs"/>
                        </a:rPr>
                        <a:t>hauteur </a:t>
                      </a:r>
                      <a:r>
                        <a:rPr lang="fr-FR" dirty="0" smtClean="0"/>
                        <a:t/>
                      </a:r>
                      <a:br>
                        <a:rPr lang="fr-FR" dirty="0" smtClean="0"/>
                      </a:br>
                      <a:endParaRPr lang="fr-FR" dirty="0"/>
                    </a:p>
                  </a:txBody>
                  <a:tcPr/>
                </a:tc>
                <a:tc>
                  <a:txBody>
                    <a:bodyPr/>
                    <a:lstStyle/>
                    <a:p>
                      <a:pPr algn="ctr"/>
                      <a:r>
                        <a:rPr lang="fr-FR" sz="1800" b="0" i="0" kern="1200" dirty="0" smtClean="0">
                          <a:solidFill>
                            <a:schemeClr val="lt1"/>
                          </a:solidFill>
                          <a:effectLst/>
                          <a:latin typeface="+mn-lt"/>
                          <a:ea typeface="+mn-ea"/>
                          <a:cs typeface="+mn-cs"/>
                        </a:rPr>
                        <a:t>&lt; 800 mm </a:t>
                      </a:r>
                      <a:endParaRPr lang="fr-FR" dirty="0"/>
                    </a:p>
                  </a:txBody>
                  <a:tcPr/>
                </a:tc>
                <a:extLst>
                  <a:ext uri="{0D108BD9-81ED-4DB2-BD59-A6C34878D82A}">
                    <a16:rowId xmlns:a16="http://schemas.microsoft.com/office/drawing/2014/main" val="2082310986"/>
                  </a:ext>
                </a:extLst>
              </a:tr>
              <a:tr h="370840">
                <a:tc>
                  <a:txBody>
                    <a:bodyPr/>
                    <a:lstStyle/>
                    <a:p>
                      <a:pPr algn="ctr"/>
                      <a:r>
                        <a:rPr lang="fr-FR" sz="1800" b="0" i="0" kern="1200" dirty="0" smtClean="0">
                          <a:solidFill>
                            <a:schemeClr val="dk1"/>
                          </a:solidFill>
                          <a:effectLst/>
                          <a:latin typeface="+mn-lt"/>
                          <a:ea typeface="+mn-ea"/>
                          <a:cs typeface="+mn-cs"/>
                        </a:rPr>
                        <a:t>largeur</a:t>
                      </a:r>
                      <a:endParaRPr lang="fr-FR" dirty="0"/>
                    </a:p>
                  </a:txBody>
                  <a:tcPr/>
                </a:tc>
                <a:tc>
                  <a:txBody>
                    <a:bodyPr/>
                    <a:lstStyle/>
                    <a:p>
                      <a:pPr algn="ctr"/>
                      <a:r>
                        <a:rPr lang="fr-FR" sz="1800" b="0" i="0" kern="1200" dirty="0" smtClean="0">
                          <a:solidFill>
                            <a:schemeClr val="dk1"/>
                          </a:solidFill>
                          <a:effectLst/>
                          <a:latin typeface="+mn-lt"/>
                          <a:ea typeface="+mn-ea"/>
                          <a:cs typeface="+mn-cs"/>
                        </a:rPr>
                        <a:t>&lt; 450 mm </a:t>
                      </a:r>
                      <a:endParaRPr lang="fr-FR" dirty="0"/>
                    </a:p>
                  </a:txBody>
                  <a:tcPr/>
                </a:tc>
                <a:extLst>
                  <a:ext uri="{0D108BD9-81ED-4DB2-BD59-A6C34878D82A}">
                    <a16:rowId xmlns:a16="http://schemas.microsoft.com/office/drawing/2014/main" val="3184704439"/>
                  </a:ext>
                </a:extLst>
              </a:tr>
              <a:tr h="370840">
                <a:tc>
                  <a:txBody>
                    <a:bodyPr/>
                    <a:lstStyle/>
                    <a:p>
                      <a:pPr algn="ctr"/>
                      <a:r>
                        <a:rPr lang="fr-FR" sz="1800" b="0" i="0" kern="1200" dirty="0" smtClean="0">
                          <a:solidFill>
                            <a:schemeClr val="dk1"/>
                          </a:solidFill>
                          <a:effectLst/>
                          <a:latin typeface="+mn-lt"/>
                          <a:ea typeface="+mn-ea"/>
                          <a:cs typeface="+mn-cs"/>
                        </a:rPr>
                        <a:t>épaisseur </a:t>
                      </a:r>
                      <a:endParaRPr lang="fr-FR" dirty="0"/>
                    </a:p>
                  </a:txBody>
                  <a:tcPr/>
                </a:tc>
                <a:tc>
                  <a:txBody>
                    <a:bodyPr/>
                    <a:lstStyle/>
                    <a:p>
                      <a:pPr algn="ctr"/>
                      <a:r>
                        <a:rPr lang="fr-FR" sz="1800" b="0" i="0" kern="1200" dirty="0" smtClean="0">
                          <a:solidFill>
                            <a:schemeClr val="dk1"/>
                          </a:solidFill>
                          <a:effectLst/>
                          <a:latin typeface="+mn-lt"/>
                          <a:ea typeface="+mn-ea"/>
                          <a:cs typeface="+mn-cs"/>
                        </a:rPr>
                        <a:t>&lt; 200 mm </a:t>
                      </a:r>
                      <a:endParaRPr lang="fr-FR" dirty="0"/>
                    </a:p>
                  </a:txBody>
                  <a:tcPr/>
                </a:tc>
                <a:extLst>
                  <a:ext uri="{0D108BD9-81ED-4DB2-BD59-A6C34878D82A}">
                    <a16:rowId xmlns:a16="http://schemas.microsoft.com/office/drawing/2014/main" val="2396775025"/>
                  </a:ext>
                </a:extLst>
              </a:tr>
              <a:tr h="370840">
                <a:tc>
                  <a:txBody>
                    <a:bodyPr/>
                    <a:lstStyle/>
                    <a:p>
                      <a:pPr algn="ctr"/>
                      <a:r>
                        <a:rPr lang="fr-FR" sz="1800" b="0" i="0" kern="1200" dirty="0" smtClean="0">
                          <a:solidFill>
                            <a:schemeClr val="dk1"/>
                          </a:solidFill>
                          <a:effectLst/>
                          <a:latin typeface="+mn-lt"/>
                          <a:ea typeface="+mn-ea"/>
                          <a:cs typeface="+mn-cs"/>
                        </a:rPr>
                        <a:t>Poids</a:t>
                      </a:r>
                      <a:endParaRPr lang="fr-FR" dirty="0"/>
                    </a:p>
                  </a:txBody>
                  <a:tcPr/>
                </a:tc>
                <a:tc>
                  <a:txBody>
                    <a:bodyPr/>
                    <a:lstStyle/>
                    <a:p>
                      <a:pPr algn="ctr"/>
                      <a:r>
                        <a:rPr lang="fr-FR" sz="1800" b="0" i="0" kern="1200" dirty="0" smtClean="0">
                          <a:solidFill>
                            <a:schemeClr val="dk1"/>
                          </a:solidFill>
                          <a:effectLst/>
                          <a:latin typeface="+mn-lt"/>
                          <a:ea typeface="+mn-ea"/>
                          <a:cs typeface="+mn-cs"/>
                        </a:rPr>
                        <a:t>50 grammes </a:t>
                      </a:r>
                      <a:endParaRPr lang="fr-FR" dirty="0"/>
                    </a:p>
                  </a:txBody>
                  <a:tcPr/>
                </a:tc>
                <a:extLst>
                  <a:ext uri="{0D108BD9-81ED-4DB2-BD59-A6C34878D82A}">
                    <a16:rowId xmlns:a16="http://schemas.microsoft.com/office/drawing/2014/main" val="177695059"/>
                  </a:ext>
                </a:extLst>
              </a:tr>
              <a:tr h="370840">
                <a:tc>
                  <a:txBody>
                    <a:bodyPr/>
                    <a:lstStyle/>
                    <a:p>
                      <a:pPr algn="ctr"/>
                      <a:r>
                        <a:rPr lang="fr-FR" sz="1800" b="0" i="0" kern="1200" dirty="0" smtClean="0">
                          <a:solidFill>
                            <a:schemeClr val="dk1"/>
                          </a:solidFill>
                          <a:effectLst/>
                          <a:latin typeface="+mn-lt"/>
                          <a:ea typeface="+mn-ea"/>
                          <a:cs typeface="+mn-cs"/>
                        </a:rPr>
                        <a:t>Couleur </a:t>
                      </a:r>
                      <a:endParaRPr lang="fr-FR" dirty="0"/>
                    </a:p>
                  </a:txBody>
                  <a:tcPr/>
                </a:tc>
                <a:tc>
                  <a:txBody>
                    <a:bodyPr/>
                    <a:lstStyle/>
                    <a:p>
                      <a:pPr algn="ctr"/>
                      <a:r>
                        <a:rPr lang="fr-FR" sz="1800" b="0" i="0" kern="1200" dirty="0" smtClean="0">
                          <a:solidFill>
                            <a:schemeClr val="dk1"/>
                          </a:solidFill>
                          <a:effectLst/>
                          <a:latin typeface="+mn-lt"/>
                          <a:ea typeface="+mn-ea"/>
                          <a:cs typeface="+mn-cs"/>
                        </a:rPr>
                        <a:t>Noir</a:t>
                      </a:r>
                      <a:endParaRPr lang="fr-FR" dirty="0"/>
                    </a:p>
                  </a:txBody>
                  <a:tcPr/>
                </a:tc>
                <a:extLst>
                  <a:ext uri="{0D108BD9-81ED-4DB2-BD59-A6C34878D82A}">
                    <a16:rowId xmlns:a16="http://schemas.microsoft.com/office/drawing/2014/main" val="92972602"/>
                  </a:ext>
                </a:extLst>
              </a:tr>
              <a:tr h="370840">
                <a:tc>
                  <a:txBody>
                    <a:bodyPr/>
                    <a:lstStyle/>
                    <a:p>
                      <a:pPr algn="ctr"/>
                      <a:r>
                        <a:rPr lang="fr-FR" sz="1800" b="0" i="0" kern="1200" dirty="0" smtClean="0">
                          <a:solidFill>
                            <a:schemeClr val="dk1"/>
                          </a:solidFill>
                          <a:effectLst/>
                          <a:latin typeface="+mn-lt"/>
                          <a:ea typeface="+mn-ea"/>
                          <a:cs typeface="+mn-cs"/>
                        </a:rPr>
                        <a:t>Matière </a:t>
                      </a:r>
                      <a:endParaRPr lang="fr-FR" dirty="0"/>
                    </a:p>
                  </a:txBody>
                  <a:tcPr/>
                </a:tc>
                <a:tc>
                  <a:txBody>
                    <a:bodyPr/>
                    <a:lstStyle/>
                    <a:p>
                      <a:pPr algn="ctr"/>
                      <a:r>
                        <a:rPr lang="fr-FR" sz="1800" b="0" i="0" kern="1200" dirty="0" smtClean="0">
                          <a:solidFill>
                            <a:schemeClr val="dk1"/>
                          </a:solidFill>
                          <a:effectLst/>
                          <a:latin typeface="+mn-lt"/>
                          <a:ea typeface="+mn-ea"/>
                          <a:cs typeface="+mn-cs"/>
                        </a:rPr>
                        <a:t>Plastique</a:t>
                      </a:r>
                      <a:endParaRPr lang="fr-FR" dirty="0"/>
                    </a:p>
                  </a:txBody>
                  <a:tcPr/>
                </a:tc>
                <a:extLst>
                  <a:ext uri="{0D108BD9-81ED-4DB2-BD59-A6C34878D82A}">
                    <a16:rowId xmlns:a16="http://schemas.microsoft.com/office/drawing/2014/main" val="3871463896"/>
                  </a:ext>
                </a:extLst>
              </a:tr>
              <a:tr h="370840">
                <a:tc>
                  <a:txBody>
                    <a:bodyPr/>
                    <a:lstStyle/>
                    <a:p>
                      <a:pPr algn="ctr"/>
                      <a:r>
                        <a:rPr lang="fr-FR" sz="1800" b="0" i="0" kern="1200" dirty="0" smtClean="0">
                          <a:solidFill>
                            <a:schemeClr val="dk1"/>
                          </a:solidFill>
                          <a:effectLst/>
                          <a:latin typeface="+mn-lt"/>
                          <a:ea typeface="+mn-ea"/>
                          <a:cs typeface="+mn-cs"/>
                        </a:rPr>
                        <a:t>Connexion sans fil </a:t>
                      </a:r>
                      <a:endParaRPr lang="fr-FR" dirty="0"/>
                    </a:p>
                  </a:txBody>
                  <a:tcPr/>
                </a:tc>
                <a:tc>
                  <a:txBody>
                    <a:bodyPr/>
                    <a:lstStyle/>
                    <a:p>
                      <a:pPr algn="ctr"/>
                      <a:r>
                        <a:rPr lang="fr-FR" sz="1800" b="0" i="0" kern="1200" dirty="0" smtClean="0">
                          <a:solidFill>
                            <a:schemeClr val="dk1"/>
                          </a:solidFill>
                          <a:effectLst/>
                          <a:latin typeface="+mn-lt"/>
                          <a:ea typeface="+mn-ea"/>
                          <a:cs typeface="+mn-cs"/>
                        </a:rPr>
                        <a:t>Bluetooth</a:t>
                      </a:r>
                      <a:endParaRPr lang="fr-FR" dirty="0"/>
                    </a:p>
                  </a:txBody>
                  <a:tcPr/>
                </a:tc>
                <a:extLst>
                  <a:ext uri="{0D108BD9-81ED-4DB2-BD59-A6C34878D82A}">
                    <a16:rowId xmlns:a16="http://schemas.microsoft.com/office/drawing/2014/main" val="801045954"/>
                  </a:ext>
                </a:extLst>
              </a:tr>
              <a:tr h="370840">
                <a:tc>
                  <a:txBody>
                    <a:bodyPr/>
                    <a:lstStyle/>
                    <a:p>
                      <a:pPr algn="ctr"/>
                      <a:r>
                        <a:rPr lang="fr-FR" sz="1800" b="0" i="0" kern="1200" dirty="0" smtClean="0">
                          <a:solidFill>
                            <a:schemeClr val="dk1"/>
                          </a:solidFill>
                          <a:effectLst/>
                          <a:latin typeface="+mn-lt"/>
                          <a:ea typeface="+mn-ea"/>
                          <a:cs typeface="+mn-cs"/>
                        </a:rPr>
                        <a:t>Alimentation </a:t>
                      </a:r>
                      <a:endParaRPr lang="fr-FR" dirty="0"/>
                    </a:p>
                  </a:txBody>
                  <a:tcPr/>
                </a:tc>
                <a:tc>
                  <a:txBody>
                    <a:bodyPr/>
                    <a:lstStyle/>
                    <a:p>
                      <a:pPr algn="ctr"/>
                      <a:r>
                        <a:rPr lang="fr-FR" sz="1800" b="0" i="0" kern="1200" dirty="0" smtClean="0">
                          <a:solidFill>
                            <a:schemeClr val="dk1"/>
                          </a:solidFill>
                          <a:effectLst/>
                          <a:latin typeface="+mn-lt"/>
                          <a:ea typeface="+mn-ea"/>
                          <a:cs typeface="+mn-cs"/>
                        </a:rPr>
                        <a:t>Batterie &gt; 4200mAh </a:t>
                      </a:r>
                      <a:endParaRPr lang="fr-FR" dirty="0"/>
                    </a:p>
                  </a:txBody>
                  <a:tcPr/>
                </a:tc>
                <a:extLst>
                  <a:ext uri="{0D108BD9-81ED-4DB2-BD59-A6C34878D82A}">
                    <a16:rowId xmlns:a16="http://schemas.microsoft.com/office/drawing/2014/main" val="2872091031"/>
                  </a:ext>
                </a:extLst>
              </a:tr>
              <a:tr h="370840">
                <a:tc>
                  <a:txBody>
                    <a:bodyPr/>
                    <a:lstStyle/>
                    <a:p>
                      <a:pPr algn="ctr"/>
                      <a:r>
                        <a:rPr lang="fr-FR" sz="1800" b="0" i="0" kern="1200" dirty="0" smtClean="0">
                          <a:solidFill>
                            <a:schemeClr val="dk1"/>
                          </a:solidFill>
                          <a:effectLst/>
                          <a:latin typeface="+mn-lt"/>
                          <a:ea typeface="+mn-ea"/>
                          <a:cs typeface="+mn-cs"/>
                        </a:rPr>
                        <a:t>Résistance à l’eau et aux poussières </a:t>
                      </a:r>
                      <a:endParaRPr lang="fr-FR" dirty="0"/>
                    </a:p>
                  </a:txBody>
                  <a:tcPr/>
                </a:tc>
                <a:tc>
                  <a:txBody>
                    <a:bodyPr/>
                    <a:lstStyle/>
                    <a:p>
                      <a:pPr algn="ctr"/>
                      <a:r>
                        <a:rPr lang="fr-FR" sz="1800" b="0" i="0" kern="1200" dirty="0" smtClean="0">
                          <a:solidFill>
                            <a:schemeClr val="dk1"/>
                          </a:solidFill>
                          <a:effectLst/>
                          <a:latin typeface="+mn-lt"/>
                          <a:ea typeface="+mn-ea"/>
                          <a:cs typeface="+mn-cs"/>
                        </a:rPr>
                        <a:t>IP55</a:t>
                      </a:r>
                      <a:endParaRPr lang="fr-FR" dirty="0"/>
                    </a:p>
                  </a:txBody>
                  <a:tcPr/>
                </a:tc>
                <a:extLst>
                  <a:ext uri="{0D108BD9-81ED-4DB2-BD59-A6C34878D82A}">
                    <a16:rowId xmlns:a16="http://schemas.microsoft.com/office/drawing/2014/main" val="1700542384"/>
                  </a:ext>
                </a:extLst>
              </a:tr>
              <a:tr h="370840">
                <a:tc>
                  <a:txBody>
                    <a:bodyPr/>
                    <a:lstStyle/>
                    <a:p>
                      <a:pPr algn="ctr"/>
                      <a:r>
                        <a:rPr lang="fr-FR" sz="1800" b="0" i="0" kern="1200" dirty="0" smtClean="0">
                          <a:solidFill>
                            <a:schemeClr val="dk1"/>
                          </a:solidFill>
                          <a:effectLst/>
                          <a:latin typeface="+mn-lt"/>
                          <a:ea typeface="+mn-ea"/>
                          <a:cs typeface="+mn-cs"/>
                        </a:rPr>
                        <a:t>Autonomie </a:t>
                      </a:r>
                      <a:endParaRPr lang="fr-FR" dirty="0"/>
                    </a:p>
                  </a:txBody>
                  <a:tcPr/>
                </a:tc>
                <a:tc>
                  <a:txBody>
                    <a:bodyPr/>
                    <a:lstStyle/>
                    <a:p>
                      <a:pPr algn="ctr"/>
                      <a:r>
                        <a:rPr lang="fr-FR" sz="1800" b="0" i="0" kern="1200" dirty="0" smtClean="0">
                          <a:solidFill>
                            <a:schemeClr val="dk1"/>
                          </a:solidFill>
                          <a:effectLst/>
                          <a:latin typeface="+mn-lt"/>
                          <a:ea typeface="+mn-ea"/>
                          <a:cs typeface="+mn-cs"/>
                        </a:rPr>
                        <a:t>&lt;= 7h en enregistrement </a:t>
                      </a:r>
                      <a:endParaRPr lang="fr-FR" dirty="0"/>
                    </a:p>
                  </a:txBody>
                  <a:tcPr/>
                </a:tc>
                <a:extLst>
                  <a:ext uri="{0D108BD9-81ED-4DB2-BD59-A6C34878D82A}">
                    <a16:rowId xmlns:a16="http://schemas.microsoft.com/office/drawing/2014/main" val="3068929800"/>
                  </a:ext>
                </a:extLst>
              </a:tr>
              <a:tr h="503823">
                <a:tc>
                  <a:txBody>
                    <a:bodyPr/>
                    <a:lstStyle/>
                    <a:p>
                      <a:pPr algn="ctr"/>
                      <a:r>
                        <a:rPr lang="fr-FR" sz="1800" b="0" i="0" kern="1200" dirty="0" smtClean="0">
                          <a:solidFill>
                            <a:schemeClr val="dk1"/>
                          </a:solidFill>
                          <a:effectLst/>
                          <a:latin typeface="+mn-lt"/>
                          <a:ea typeface="+mn-ea"/>
                          <a:cs typeface="+mn-cs"/>
                        </a:rPr>
                        <a:t>Durée d'utilisation </a:t>
                      </a:r>
                      <a:endParaRPr lang="fr-FR" dirty="0"/>
                    </a:p>
                  </a:txBody>
                  <a:tcPr/>
                </a:tc>
                <a:tc>
                  <a:txBody>
                    <a:bodyPr/>
                    <a:lstStyle/>
                    <a:p>
                      <a:pPr algn="ctr"/>
                      <a:r>
                        <a:rPr lang="fr-FR" sz="1800" b="0" i="0" kern="1200" dirty="0" smtClean="0">
                          <a:solidFill>
                            <a:schemeClr val="dk1"/>
                          </a:solidFill>
                          <a:effectLst/>
                          <a:latin typeface="+mn-lt"/>
                          <a:ea typeface="+mn-ea"/>
                          <a:cs typeface="+mn-cs"/>
                        </a:rPr>
                        <a:t>Mémoire &lt;= 10h de données </a:t>
                      </a:r>
                      <a:endParaRPr lang="fr-FR" dirty="0"/>
                    </a:p>
                  </a:txBody>
                  <a:tcPr/>
                </a:tc>
                <a:extLst>
                  <a:ext uri="{0D108BD9-81ED-4DB2-BD59-A6C34878D82A}">
                    <a16:rowId xmlns:a16="http://schemas.microsoft.com/office/drawing/2014/main" val="1497466906"/>
                  </a:ext>
                </a:extLst>
              </a:tr>
              <a:tr h="370840">
                <a:tc>
                  <a:txBody>
                    <a:bodyPr/>
                    <a:lstStyle/>
                    <a:p>
                      <a:pPr algn="ctr" rtl="0" fontAlgn="base"/>
                      <a:r>
                        <a:rPr lang="fr-FR" sz="1800" kern="1200" dirty="0" smtClean="0">
                          <a:solidFill>
                            <a:schemeClr val="dk1"/>
                          </a:solidFill>
                          <a:effectLst/>
                          <a:latin typeface="+mn-lt"/>
                          <a:ea typeface="+mn-ea"/>
                          <a:cs typeface="+mn-cs"/>
                        </a:rPr>
                        <a:t>Application</a:t>
                      </a:r>
                      <a:endParaRPr lang="fr-FR" dirty="0"/>
                    </a:p>
                  </a:txBody>
                  <a:tcPr/>
                </a:tc>
                <a:tc>
                  <a:txBody>
                    <a:bodyPr/>
                    <a:lstStyle/>
                    <a:p>
                      <a:pPr algn="ctr" rtl="0" fontAlgn="base"/>
                      <a:r>
                        <a:rPr lang="fr-FR" sz="1800" kern="1200" dirty="0" smtClean="0">
                          <a:solidFill>
                            <a:schemeClr val="dk1"/>
                          </a:solidFill>
                          <a:effectLst/>
                          <a:latin typeface="+mn-lt"/>
                          <a:ea typeface="+mn-ea"/>
                          <a:cs typeface="+mn-cs"/>
                        </a:rPr>
                        <a:t>gratuite, disponible pour Android</a:t>
                      </a:r>
                    </a:p>
                  </a:txBody>
                  <a:tcPr/>
                </a:tc>
                <a:extLst>
                  <a:ext uri="{0D108BD9-81ED-4DB2-BD59-A6C34878D82A}">
                    <a16:rowId xmlns:a16="http://schemas.microsoft.com/office/drawing/2014/main" val="2511231370"/>
                  </a:ext>
                </a:extLst>
              </a:tr>
            </a:tbl>
          </a:graphicData>
        </a:graphic>
      </p:graphicFrame>
    </p:spTree>
    <p:extLst>
      <p:ext uri="{BB962C8B-B14F-4D97-AF65-F5344CB8AC3E}">
        <p14:creationId xmlns:p14="http://schemas.microsoft.com/office/powerpoint/2010/main" val="23391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100</TotalTime>
  <Words>1036</Words>
  <Application>Microsoft Office PowerPoint</Application>
  <PresentationFormat>Grand écran</PresentationFormat>
  <Paragraphs>144</Paragraphs>
  <Slides>13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Century Gothic</vt:lpstr>
      <vt:lpstr>gg sans</vt:lpstr>
      <vt:lpstr>inherit</vt:lpstr>
      <vt:lpstr>Wingdings 3</vt:lpstr>
      <vt:lpstr>Ion</vt:lpstr>
      <vt:lpstr>Présentation du projet: Foot Tracker</vt:lpstr>
      <vt:lpstr>        Sommaire </vt:lpstr>
      <vt:lpstr>Idée générale du Projet: </vt:lpstr>
      <vt:lpstr>Présentation PowerPoint</vt:lpstr>
      <vt:lpstr>Utilité du projet en dehors du domaine sportif: </vt:lpstr>
      <vt:lpstr>Présentation PowerPoint</vt:lpstr>
      <vt:lpstr>2.Les composants et le mode de fonctionnement du projet: </vt:lpstr>
      <vt:lpstr>Schéma fonctionnel du systéme proposé: </vt:lpstr>
      <vt:lpstr>Fiche technique </vt:lpstr>
      <vt:lpstr>3.La touche informatique qu’on va donner au projet: </vt:lpstr>
      <vt:lpstr> lien de liaison du Foot tacker avec l’application </vt:lpstr>
      <vt:lpstr>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du projet: Foot Track</dc:title>
  <dc:creator>BUNICE</dc:creator>
  <cp:lastModifiedBy>BUNICE</cp:lastModifiedBy>
  <cp:revision>11</cp:revision>
  <dcterms:created xsi:type="dcterms:W3CDTF">2023-04-13T22:15:07Z</dcterms:created>
  <dcterms:modified xsi:type="dcterms:W3CDTF">2023-04-13T23:55:11Z</dcterms:modified>
</cp:coreProperties>
</file>