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2681CE-A909-495E-B378-9F963ADA3801}">
  <a:tblStyle styleId="{8B2681CE-A909-495E-B378-9F963ADA38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5.xml"/><Relationship Id="rId22" Type="http://schemas.openxmlformats.org/officeDocument/2006/relationships/font" Target="fonts/Nunito-italic.fntdata"/><Relationship Id="rId10" Type="http://schemas.openxmlformats.org/officeDocument/2006/relationships/slide" Target="slides/slide4.xml"/><Relationship Id="rId21" Type="http://schemas.openxmlformats.org/officeDocument/2006/relationships/font" Target="fonts/Nuni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4c2cecf90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4c2cecf90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4c2cecf90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b4c2cecf90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4c2cecf90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4c2cecf90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4c2cecf90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b4c2cecf90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4c2cecf9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4c2cecf9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4c2cecf90_3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4c2cecf90_3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4c2cecf90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4c2cecf90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4c2cecf90_3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4c2cecf90_3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4c2cecf90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4c2cecf90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4c2cecf90_3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4c2cecf90_3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4c2cecf90_3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4c2cecf90_3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4c2cecf90_3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4c2cecf90_3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Liverpool - Real Madrid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099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/>
              <a:t>UEFA Champions League (Final)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/>
              <a:t>Saturday May 28, 2022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/>
              <a:t>“Stade de France”, Paris, France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/>
              <a:t>Progression stats: Liverpool</a:t>
            </a:r>
            <a:endParaRPr sz="2700"/>
          </a:p>
        </p:txBody>
      </p:sp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 b="0" l="0" r="4021" t="0"/>
          <a:stretch/>
        </p:blipFill>
        <p:spPr>
          <a:xfrm>
            <a:off x="330288" y="1934925"/>
            <a:ext cx="8483424" cy="27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Progression stats: Real Madrid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 b="0" l="0" r="4324" t="0"/>
          <a:stretch/>
        </p:blipFill>
        <p:spPr>
          <a:xfrm>
            <a:off x="343538" y="1890725"/>
            <a:ext cx="8456925" cy="27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Progression stats: Mixed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8" y="1982600"/>
            <a:ext cx="8429626" cy="26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Thanks for your attention!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990" y="1527300"/>
            <a:ext cx="3148025" cy="31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 rotWithShape="1">
          <a:blip r:embed="rId3">
            <a:alphaModFix/>
          </a:blip>
          <a:srcRect b="5417" l="0" r="0" t="11484"/>
          <a:stretch/>
        </p:blipFill>
        <p:spPr>
          <a:xfrm>
            <a:off x="222400" y="194300"/>
            <a:ext cx="8696251" cy="47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Match events</a:t>
            </a:r>
            <a:endParaRPr/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13" y="1620225"/>
            <a:ext cx="8465576" cy="32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Basic match facts</a:t>
            </a:r>
            <a:endParaRPr/>
          </a:p>
        </p:txBody>
      </p:sp>
      <p:graphicFrame>
        <p:nvGraphicFramePr>
          <p:cNvPr id="146" name="Google Shape;146;p16"/>
          <p:cNvGraphicFramePr/>
          <p:nvPr/>
        </p:nvGraphicFramePr>
        <p:xfrm>
          <a:off x="952500" y="15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{8B2681CE-A909-495E-B378-9F963ADA3801}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Liverpool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Real Madrid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Goals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xG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2.2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0.9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PSxG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2.5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0.41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Shots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24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Win probability*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</a:rPr>
                        <a:t>68%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11%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412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xG during the match</a:t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 rotWithShape="1">
          <a:blip r:embed="rId3">
            <a:alphaModFix/>
          </a:blip>
          <a:srcRect b="4785" l="6646" r="6585" t="11560"/>
          <a:stretch/>
        </p:blipFill>
        <p:spPr>
          <a:xfrm>
            <a:off x="2197511" y="1493600"/>
            <a:ext cx="4748975" cy="305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1394850" y="4457100"/>
            <a:ext cx="63543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Proposition: did goal came after drop of intensity of Liverpool?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Win probability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2101350"/>
            <a:ext cx="67134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b="1" lang="uk" sz="2600"/>
              <a:t>Monte-Carlo method</a:t>
            </a:r>
            <a:endParaRPr b="1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uk" sz="2600"/>
              <a:t>random outcome of each shot based on xG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uk" sz="2600"/>
              <a:t>1,000,000 simulations!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Winning probability during the match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250" y="1444325"/>
            <a:ext cx="4521500" cy="310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1558350" y="4633850"/>
            <a:ext cx="6027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Drawback: doesn’t consider game state.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Shot density: 15 mins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50" y="2129325"/>
            <a:ext cx="39528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125" y="2129325"/>
            <a:ext cx="35814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Shot density: 5 mins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50" y="2129325"/>
            <a:ext cx="39528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450" y="2129325"/>
            <a:ext cx="35814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