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57" r:id="rId4"/>
    <p:sldId id="258" r:id="rId5"/>
    <p:sldId id="259" r:id="rId6"/>
    <p:sldId id="270" r:id="rId7"/>
    <p:sldId id="260" r:id="rId8"/>
    <p:sldId id="261" r:id="rId9"/>
    <p:sldId id="263" r:id="rId10"/>
    <p:sldId id="264" r:id="rId11"/>
    <p:sldId id="265" r:id="rId12"/>
    <p:sldId id="266" r:id="rId13"/>
    <p:sldId id="267" r:id="rId14"/>
    <p:sldId id="269"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9C41A6A-2B6F-450A-B7D2-28D9E42FB3E5}" type="datetimeFigureOut">
              <a:rPr lang="en-US" smtClean="0"/>
              <a:t>12/10/2021</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1698D8B0-1736-4DF2-9713-9DB9FEF16A3B}" type="slidenum">
              <a:rPr lang="en-US" smtClean="0"/>
              <a:t>‹#›</a:t>
            </a:fld>
            <a:endParaRPr lang="en-US"/>
          </a:p>
        </p:txBody>
      </p:sp>
    </p:spTree>
    <p:extLst>
      <p:ext uri="{BB962C8B-B14F-4D97-AF65-F5344CB8AC3E}">
        <p14:creationId xmlns:p14="http://schemas.microsoft.com/office/powerpoint/2010/main" val="27394963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C41A6A-2B6F-450A-B7D2-28D9E42FB3E5}" type="datetimeFigureOut">
              <a:rPr lang="en-US" smtClean="0"/>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98D8B0-1736-4DF2-9713-9DB9FEF16A3B}" type="slidenum">
              <a:rPr lang="en-US" smtClean="0"/>
              <a:t>‹#›</a:t>
            </a:fld>
            <a:endParaRPr lang="en-US"/>
          </a:p>
        </p:txBody>
      </p:sp>
    </p:spTree>
    <p:extLst>
      <p:ext uri="{BB962C8B-B14F-4D97-AF65-F5344CB8AC3E}">
        <p14:creationId xmlns:p14="http://schemas.microsoft.com/office/powerpoint/2010/main" val="4962240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C41A6A-2B6F-450A-B7D2-28D9E42FB3E5}" type="datetimeFigureOut">
              <a:rPr lang="en-US" smtClean="0"/>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98D8B0-1736-4DF2-9713-9DB9FEF16A3B}" type="slidenum">
              <a:rPr lang="en-US" smtClean="0"/>
              <a:t>‹#›</a:t>
            </a:fld>
            <a:endParaRPr lang="en-US"/>
          </a:p>
        </p:txBody>
      </p:sp>
    </p:spTree>
    <p:extLst>
      <p:ext uri="{BB962C8B-B14F-4D97-AF65-F5344CB8AC3E}">
        <p14:creationId xmlns:p14="http://schemas.microsoft.com/office/powerpoint/2010/main" val="12455553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C41A6A-2B6F-450A-B7D2-28D9E42FB3E5}" type="datetimeFigureOut">
              <a:rPr lang="en-US" smtClean="0"/>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98D8B0-1736-4DF2-9713-9DB9FEF16A3B}"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221017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C41A6A-2B6F-450A-B7D2-28D9E42FB3E5}" type="datetimeFigureOut">
              <a:rPr lang="en-US" smtClean="0"/>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98D8B0-1736-4DF2-9713-9DB9FEF16A3B}" type="slidenum">
              <a:rPr lang="en-US" smtClean="0"/>
              <a:t>‹#›</a:t>
            </a:fld>
            <a:endParaRPr lang="en-US"/>
          </a:p>
        </p:txBody>
      </p:sp>
    </p:spTree>
    <p:extLst>
      <p:ext uri="{BB962C8B-B14F-4D97-AF65-F5344CB8AC3E}">
        <p14:creationId xmlns:p14="http://schemas.microsoft.com/office/powerpoint/2010/main" val="30013453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C41A6A-2B6F-450A-B7D2-28D9E42FB3E5}" type="datetimeFigureOut">
              <a:rPr lang="en-US" smtClean="0"/>
              <a:t>12/10/2021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98D8B0-1736-4DF2-9713-9DB9FEF16A3B}" type="slidenum">
              <a:rPr lang="en-US" smtClean="0"/>
              <a:t>‹#›</a:t>
            </a:fld>
            <a:endParaRPr lang="en-US"/>
          </a:p>
        </p:txBody>
      </p:sp>
    </p:spTree>
    <p:extLst>
      <p:ext uri="{BB962C8B-B14F-4D97-AF65-F5344CB8AC3E}">
        <p14:creationId xmlns:p14="http://schemas.microsoft.com/office/powerpoint/2010/main" val="1630819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C41A6A-2B6F-450A-B7D2-28D9E42FB3E5}" type="datetimeFigureOut">
              <a:rPr lang="en-US" smtClean="0"/>
              <a:t>12/10/2021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98D8B0-1736-4DF2-9713-9DB9FEF16A3B}" type="slidenum">
              <a:rPr lang="en-US" smtClean="0"/>
              <a:t>‹#›</a:t>
            </a:fld>
            <a:endParaRPr lang="en-US"/>
          </a:p>
        </p:txBody>
      </p:sp>
    </p:spTree>
    <p:extLst>
      <p:ext uri="{BB962C8B-B14F-4D97-AF65-F5344CB8AC3E}">
        <p14:creationId xmlns:p14="http://schemas.microsoft.com/office/powerpoint/2010/main" val="29215943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C41A6A-2B6F-450A-B7D2-28D9E42FB3E5}"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98D8B0-1736-4DF2-9713-9DB9FEF16A3B}" type="slidenum">
              <a:rPr lang="en-US" smtClean="0"/>
              <a:t>‹#›</a:t>
            </a:fld>
            <a:endParaRPr lang="en-US"/>
          </a:p>
        </p:txBody>
      </p:sp>
    </p:spTree>
    <p:extLst>
      <p:ext uri="{BB962C8B-B14F-4D97-AF65-F5344CB8AC3E}">
        <p14:creationId xmlns:p14="http://schemas.microsoft.com/office/powerpoint/2010/main" val="3347428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C41A6A-2B6F-450A-B7D2-28D9E42FB3E5}"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98D8B0-1736-4DF2-9713-9DB9FEF16A3B}" type="slidenum">
              <a:rPr lang="en-US" smtClean="0"/>
              <a:t>‹#›</a:t>
            </a:fld>
            <a:endParaRPr lang="en-US"/>
          </a:p>
        </p:txBody>
      </p:sp>
    </p:spTree>
    <p:extLst>
      <p:ext uri="{BB962C8B-B14F-4D97-AF65-F5344CB8AC3E}">
        <p14:creationId xmlns:p14="http://schemas.microsoft.com/office/powerpoint/2010/main" val="23880274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C41A6A-2B6F-450A-B7D2-28D9E42FB3E5}"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98D8B0-1736-4DF2-9713-9DB9FEF16A3B}" type="slidenum">
              <a:rPr lang="en-US" smtClean="0"/>
              <a:t>‹#›</a:t>
            </a:fld>
            <a:endParaRPr lang="en-US"/>
          </a:p>
        </p:txBody>
      </p:sp>
    </p:spTree>
    <p:extLst>
      <p:ext uri="{BB962C8B-B14F-4D97-AF65-F5344CB8AC3E}">
        <p14:creationId xmlns:p14="http://schemas.microsoft.com/office/powerpoint/2010/main" val="13667328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41A6A-2B6F-450A-B7D2-28D9E42FB3E5}"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98D8B0-1736-4DF2-9713-9DB9FEF16A3B}" type="slidenum">
              <a:rPr lang="en-US" smtClean="0"/>
              <a:t>‹#›</a:t>
            </a:fld>
            <a:endParaRPr lang="en-US"/>
          </a:p>
        </p:txBody>
      </p:sp>
    </p:spTree>
    <p:extLst>
      <p:ext uri="{BB962C8B-B14F-4D97-AF65-F5344CB8AC3E}">
        <p14:creationId xmlns:p14="http://schemas.microsoft.com/office/powerpoint/2010/main" val="2560891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C41A6A-2B6F-450A-B7D2-28D9E42FB3E5}" type="datetimeFigureOut">
              <a:rPr lang="en-US" smtClean="0"/>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98D8B0-1736-4DF2-9713-9DB9FEF16A3B}" type="slidenum">
              <a:rPr lang="en-US" smtClean="0"/>
              <a:t>‹#›</a:t>
            </a:fld>
            <a:endParaRPr lang="en-US"/>
          </a:p>
        </p:txBody>
      </p:sp>
    </p:spTree>
    <p:extLst>
      <p:ext uri="{BB962C8B-B14F-4D97-AF65-F5344CB8AC3E}">
        <p14:creationId xmlns:p14="http://schemas.microsoft.com/office/powerpoint/2010/main" val="16229148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C41A6A-2B6F-450A-B7D2-28D9E42FB3E5}" type="datetimeFigureOut">
              <a:rPr lang="en-US" smtClean="0"/>
              <a:t>12/10/2021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98D8B0-1736-4DF2-9713-9DB9FEF16A3B}" type="slidenum">
              <a:rPr lang="en-US" smtClean="0"/>
              <a:t>‹#›</a:t>
            </a:fld>
            <a:endParaRPr lang="en-US"/>
          </a:p>
        </p:txBody>
      </p:sp>
    </p:spTree>
    <p:extLst>
      <p:ext uri="{BB962C8B-B14F-4D97-AF65-F5344CB8AC3E}">
        <p14:creationId xmlns:p14="http://schemas.microsoft.com/office/powerpoint/2010/main" val="10938830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C41A6A-2B6F-450A-B7D2-28D9E42FB3E5}" type="datetimeFigureOut">
              <a:rPr lang="en-US" smtClean="0"/>
              <a:t>12/10/2021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98D8B0-1736-4DF2-9713-9DB9FEF16A3B}" type="slidenum">
              <a:rPr lang="en-US" smtClean="0"/>
              <a:t>‹#›</a:t>
            </a:fld>
            <a:endParaRPr lang="en-US"/>
          </a:p>
        </p:txBody>
      </p:sp>
    </p:spTree>
    <p:extLst>
      <p:ext uri="{BB962C8B-B14F-4D97-AF65-F5344CB8AC3E}">
        <p14:creationId xmlns:p14="http://schemas.microsoft.com/office/powerpoint/2010/main" val="18695956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C41A6A-2B6F-450A-B7D2-28D9E42FB3E5}" type="datetimeFigureOut">
              <a:rPr lang="en-US" smtClean="0"/>
              <a:t>12/10/2021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98D8B0-1736-4DF2-9713-9DB9FEF16A3B}" type="slidenum">
              <a:rPr lang="en-US" smtClean="0"/>
              <a:t>‹#›</a:t>
            </a:fld>
            <a:endParaRPr lang="en-US"/>
          </a:p>
        </p:txBody>
      </p:sp>
    </p:spTree>
    <p:extLst>
      <p:ext uri="{BB962C8B-B14F-4D97-AF65-F5344CB8AC3E}">
        <p14:creationId xmlns:p14="http://schemas.microsoft.com/office/powerpoint/2010/main" val="4807489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C41A6A-2B6F-450A-B7D2-28D9E42FB3E5}" type="datetimeFigureOut">
              <a:rPr lang="en-US" smtClean="0"/>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98D8B0-1736-4DF2-9713-9DB9FEF16A3B}" type="slidenum">
              <a:rPr lang="en-US" smtClean="0"/>
              <a:t>‹#›</a:t>
            </a:fld>
            <a:endParaRPr lang="en-US"/>
          </a:p>
        </p:txBody>
      </p:sp>
    </p:spTree>
    <p:extLst>
      <p:ext uri="{BB962C8B-B14F-4D97-AF65-F5344CB8AC3E}">
        <p14:creationId xmlns:p14="http://schemas.microsoft.com/office/powerpoint/2010/main" val="25829637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C41A6A-2B6F-450A-B7D2-28D9E42FB3E5}" type="datetimeFigureOut">
              <a:rPr lang="en-US" smtClean="0"/>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98D8B0-1736-4DF2-9713-9DB9FEF16A3B}" type="slidenum">
              <a:rPr lang="en-US" smtClean="0"/>
              <a:t>‹#›</a:t>
            </a:fld>
            <a:endParaRPr lang="en-US"/>
          </a:p>
        </p:txBody>
      </p:sp>
    </p:spTree>
    <p:extLst>
      <p:ext uri="{BB962C8B-B14F-4D97-AF65-F5344CB8AC3E}">
        <p14:creationId xmlns:p14="http://schemas.microsoft.com/office/powerpoint/2010/main" val="12147802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9C41A6A-2B6F-450A-B7D2-28D9E42FB3E5}" type="datetimeFigureOut">
              <a:rPr lang="en-US" smtClean="0"/>
              <a:t>12/10/2021</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698D8B0-1736-4DF2-9713-9DB9FEF16A3B}" type="slidenum">
              <a:rPr lang="en-US" smtClean="0"/>
              <a:t>‹#›</a:t>
            </a:fld>
            <a:endParaRPr lang="en-US"/>
          </a:p>
        </p:txBody>
      </p:sp>
    </p:spTree>
    <p:extLst>
      <p:ext uri="{BB962C8B-B14F-4D97-AF65-F5344CB8AC3E}">
        <p14:creationId xmlns:p14="http://schemas.microsoft.com/office/powerpoint/2010/main" val="294816038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search-ebscohostcom.ezproxy.snhu.edu/login.aspx?direct=true&amp;db=nlebk&amp;AN=937009&amp;site=ehost-liv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A6DB0-998C-42B0-A3AB-7858991BECD3}"/>
              </a:ext>
            </a:extLst>
          </p:cNvPr>
          <p:cNvSpPr>
            <a:spLocks noGrp="1"/>
          </p:cNvSpPr>
          <p:nvPr>
            <p:ph type="ctrTitle"/>
          </p:nvPr>
        </p:nvSpPr>
        <p:spPr/>
        <p:txBody>
          <a:bodyPr>
            <a:normAutofit/>
          </a:bodyPr>
          <a:lstStyle/>
          <a:p>
            <a:r>
              <a:rPr lang="en-US" sz="6000" dirty="0"/>
              <a:t>Agile scrum approach</a:t>
            </a:r>
          </a:p>
        </p:txBody>
      </p:sp>
      <p:sp>
        <p:nvSpPr>
          <p:cNvPr id="3" name="Subtitle 2">
            <a:extLst>
              <a:ext uri="{FF2B5EF4-FFF2-40B4-BE49-F238E27FC236}">
                <a16:creationId xmlns:a16="http://schemas.microsoft.com/office/drawing/2014/main" id="{D3CB1378-6B00-4AF3-98AB-A30BEFA61BE9}"/>
              </a:ext>
            </a:extLst>
          </p:cNvPr>
          <p:cNvSpPr>
            <a:spLocks noGrp="1"/>
          </p:cNvSpPr>
          <p:nvPr>
            <p:ph type="subTitle" idx="1"/>
          </p:nvPr>
        </p:nvSpPr>
        <p:spPr/>
        <p:txBody>
          <a:bodyPr/>
          <a:lstStyle/>
          <a:p>
            <a:r>
              <a:rPr lang="en-US" dirty="0"/>
              <a:t>Why CHADA tech should transition to an agile scrum framework.</a:t>
            </a:r>
          </a:p>
        </p:txBody>
      </p:sp>
    </p:spTree>
    <p:extLst>
      <p:ext uri="{BB962C8B-B14F-4D97-AF65-F5344CB8AC3E}">
        <p14:creationId xmlns:p14="http://schemas.microsoft.com/office/powerpoint/2010/main" val="1394587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21FA5-59A9-46B5-90C0-6BBC435FCAB6}"/>
              </a:ext>
            </a:extLst>
          </p:cNvPr>
          <p:cNvSpPr>
            <a:spLocks noGrp="1"/>
          </p:cNvSpPr>
          <p:nvPr>
            <p:ph type="title"/>
          </p:nvPr>
        </p:nvSpPr>
        <p:spPr/>
        <p:txBody>
          <a:bodyPr/>
          <a:lstStyle/>
          <a:p>
            <a:r>
              <a:rPr lang="en-US" dirty="0"/>
              <a:t>1-4 week sprint</a:t>
            </a:r>
          </a:p>
        </p:txBody>
      </p:sp>
      <p:sp>
        <p:nvSpPr>
          <p:cNvPr id="3" name="Content Placeholder 2">
            <a:extLst>
              <a:ext uri="{FF2B5EF4-FFF2-40B4-BE49-F238E27FC236}">
                <a16:creationId xmlns:a16="http://schemas.microsoft.com/office/drawing/2014/main" id="{C0090AC1-AF73-4C89-A12A-C7CACD0EEFDC}"/>
              </a:ext>
            </a:extLst>
          </p:cNvPr>
          <p:cNvSpPr>
            <a:spLocks noGrp="1"/>
          </p:cNvSpPr>
          <p:nvPr>
            <p:ph idx="1"/>
          </p:nvPr>
        </p:nvSpPr>
        <p:spPr/>
        <p:txBody>
          <a:bodyPr>
            <a:normAutofit lnSpcReduction="10000"/>
          </a:bodyPr>
          <a:lstStyle/>
          <a:p>
            <a:r>
              <a:rPr lang="en-US" dirty="0"/>
              <a:t>Starts with a short daily standup meeting in which team members coordinate what needs to be done for the day with 3 simple questions:</a:t>
            </a:r>
          </a:p>
          <a:p>
            <a:r>
              <a:rPr lang="en-US" dirty="0"/>
              <a:t>What did you accomplish yesterday?</a:t>
            </a:r>
          </a:p>
          <a:p>
            <a:r>
              <a:rPr lang="en-US" dirty="0"/>
              <a:t>What are you going to accomplish today?</a:t>
            </a:r>
          </a:p>
          <a:p>
            <a:r>
              <a:rPr lang="en-US" dirty="0"/>
              <a:t>What obstacles are in your way?</a:t>
            </a:r>
          </a:p>
          <a:p>
            <a:r>
              <a:rPr lang="en-US" dirty="0"/>
              <a:t>Often accomplished next to a progress board or tool showing the sprint’s progress and is also updated in real time during the sprint.</a:t>
            </a:r>
          </a:p>
        </p:txBody>
      </p:sp>
    </p:spTree>
    <p:extLst>
      <p:ext uri="{BB962C8B-B14F-4D97-AF65-F5344CB8AC3E}">
        <p14:creationId xmlns:p14="http://schemas.microsoft.com/office/powerpoint/2010/main" val="22011228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FC913-A069-45AF-ADCA-DDE867069EA1}"/>
              </a:ext>
            </a:extLst>
          </p:cNvPr>
          <p:cNvSpPr>
            <a:spLocks noGrp="1"/>
          </p:cNvSpPr>
          <p:nvPr>
            <p:ph type="title"/>
          </p:nvPr>
        </p:nvSpPr>
        <p:spPr/>
        <p:txBody>
          <a:bodyPr/>
          <a:lstStyle/>
          <a:p>
            <a:r>
              <a:rPr lang="en-US" dirty="0"/>
              <a:t>Sprint review and retrospective</a:t>
            </a:r>
          </a:p>
        </p:txBody>
      </p:sp>
      <p:sp>
        <p:nvSpPr>
          <p:cNvPr id="3" name="Content Placeholder 2">
            <a:extLst>
              <a:ext uri="{FF2B5EF4-FFF2-40B4-BE49-F238E27FC236}">
                <a16:creationId xmlns:a16="http://schemas.microsoft.com/office/drawing/2014/main" id="{D09A6A8B-C9FB-41BD-8EB2-877C6D45830D}"/>
              </a:ext>
            </a:extLst>
          </p:cNvPr>
          <p:cNvSpPr>
            <a:spLocks noGrp="1"/>
          </p:cNvSpPr>
          <p:nvPr>
            <p:ph idx="1"/>
          </p:nvPr>
        </p:nvSpPr>
        <p:spPr/>
        <p:txBody>
          <a:bodyPr>
            <a:normAutofit/>
          </a:bodyPr>
          <a:lstStyle/>
          <a:p>
            <a:r>
              <a:rPr lang="en-US" dirty="0"/>
              <a:t>A sprint review occurs at the end of a sprint when the team demos the functional product and its progress for review and feedback by product owner and other stakeholders.</a:t>
            </a:r>
          </a:p>
          <a:p>
            <a:r>
              <a:rPr lang="en-US" dirty="0"/>
              <a:t>A sprint retrospective also occurs at the end of a sprint to gather feedback on the development process itself and how to improve upon it for the next sprint.</a:t>
            </a:r>
          </a:p>
          <a:p>
            <a:r>
              <a:rPr lang="en-US" dirty="0"/>
              <a:t>Both sprint review and retrospective are critical to personalizing the agile scrum framework to work for a company and its environment.</a:t>
            </a:r>
          </a:p>
        </p:txBody>
      </p:sp>
    </p:spTree>
    <p:extLst>
      <p:ext uri="{BB962C8B-B14F-4D97-AF65-F5344CB8AC3E}">
        <p14:creationId xmlns:p14="http://schemas.microsoft.com/office/powerpoint/2010/main" val="42636691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AA415-249D-4D40-B520-7F264C22679B}"/>
              </a:ext>
            </a:extLst>
          </p:cNvPr>
          <p:cNvSpPr>
            <a:spLocks noGrp="1"/>
          </p:cNvSpPr>
          <p:nvPr>
            <p:ph type="title"/>
          </p:nvPr>
        </p:nvSpPr>
        <p:spPr/>
        <p:txBody>
          <a:bodyPr/>
          <a:lstStyle/>
          <a:p>
            <a:r>
              <a:rPr lang="en-US" dirty="0"/>
              <a:t>how the process would have been different with a waterfall development approach?</a:t>
            </a:r>
          </a:p>
        </p:txBody>
      </p:sp>
      <p:sp>
        <p:nvSpPr>
          <p:cNvPr id="3" name="Content Placeholder 2">
            <a:extLst>
              <a:ext uri="{FF2B5EF4-FFF2-40B4-BE49-F238E27FC236}">
                <a16:creationId xmlns:a16="http://schemas.microsoft.com/office/drawing/2014/main" id="{51655CA4-960E-4576-8941-007842A72CE2}"/>
              </a:ext>
            </a:extLst>
          </p:cNvPr>
          <p:cNvSpPr>
            <a:spLocks noGrp="1"/>
          </p:cNvSpPr>
          <p:nvPr>
            <p:ph idx="1"/>
          </p:nvPr>
        </p:nvSpPr>
        <p:spPr/>
        <p:txBody>
          <a:bodyPr>
            <a:normAutofit fontScale="92500"/>
          </a:bodyPr>
          <a:lstStyle/>
          <a:p>
            <a:r>
              <a:rPr lang="en-US" dirty="0"/>
              <a:t>The SNHU Travel project had major features change during its development that would have derailed a traditional waterfall project structure due to the unexpected modifications to the original plan.</a:t>
            </a:r>
          </a:p>
          <a:p>
            <a:r>
              <a:rPr lang="en-US" dirty="0"/>
              <a:t>Distributing the responsibilities of a project manager among all team members allowed for quick identification and resolution of problems that may have gone unreported or unchanged under a waterfall project manager.</a:t>
            </a:r>
          </a:p>
          <a:p>
            <a:r>
              <a:rPr lang="en-US" dirty="0"/>
              <a:t>The cost of development is more predictable during a waterfall project, but this comes at the great expense of flexibility and potentially quality.</a:t>
            </a:r>
          </a:p>
        </p:txBody>
      </p:sp>
    </p:spTree>
    <p:extLst>
      <p:ext uri="{BB962C8B-B14F-4D97-AF65-F5344CB8AC3E}">
        <p14:creationId xmlns:p14="http://schemas.microsoft.com/office/powerpoint/2010/main" val="36690122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98FD1-C78A-4A82-B62C-6634BF849D44}"/>
              </a:ext>
            </a:extLst>
          </p:cNvPr>
          <p:cNvSpPr>
            <a:spLocks noGrp="1"/>
          </p:cNvSpPr>
          <p:nvPr>
            <p:ph type="title"/>
          </p:nvPr>
        </p:nvSpPr>
        <p:spPr/>
        <p:txBody>
          <a:bodyPr>
            <a:normAutofit/>
          </a:bodyPr>
          <a:lstStyle/>
          <a:p>
            <a:r>
              <a:rPr lang="en-US" dirty="0"/>
              <a:t>factors to consider when choosing a waterfall approach or an agile approach</a:t>
            </a:r>
          </a:p>
        </p:txBody>
      </p:sp>
      <p:sp>
        <p:nvSpPr>
          <p:cNvPr id="3" name="Content Placeholder 2">
            <a:extLst>
              <a:ext uri="{FF2B5EF4-FFF2-40B4-BE49-F238E27FC236}">
                <a16:creationId xmlns:a16="http://schemas.microsoft.com/office/drawing/2014/main" id="{D651B441-43FA-4E58-B4FB-7794F72E7AE7}"/>
              </a:ext>
            </a:extLst>
          </p:cNvPr>
          <p:cNvSpPr>
            <a:spLocks noGrp="1"/>
          </p:cNvSpPr>
          <p:nvPr>
            <p:ph idx="1"/>
          </p:nvPr>
        </p:nvSpPr>
        <p:spPr/>
        <p:txBody>
          <a:bodyPr/>
          <a:lstStyle/>
          <a:p>
            <a:r>
              <a:rPr lang="en-US" dirty="0"/>
              <a:t>If a project has a lot of uncertainty and not all requirements are strictly defined at the beginning of the project, such as the SNHU Travel project, then an agile approach can adapt to unforeseen changes very efficiently.</a:t>
            </a:r>
          </a:p>
          <a:p>
            <a:r>
              <a:rPr lang="en-US" dirty="0"/>
              <a:t>However, if a project has little uncertainty and requirements must be rigidly adhered to, such as a rocket launch, then a traditional waterfall approach can be utilized to implement the original plan with few variables along the project execution.</a:t>
            </a:r>
          </a:p>
        </p:txBody>
      </p:sp>
    </p:spTree>
    <p:extLst>
      <p:ext uri="{BB962C8B-B14F-4D97-AF65-F5344CB8AC3E}">
        <p14:creationId xmlns:p14="http://schemas.microsoft.com/office/powerpoint/2010/main" val="21973239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B8D7-B62F-4CB6-AD20-19ADB8BB6A7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97E65878-6E35-4AD1-95ED-EC56FD72FF8B}"/>
              </a:ext>
            </a:extLst>
          </p:cNvPr>
          <p:cNvSpPr>
            <a:spLocks noGrp="1"/>
          </p:cNvSpPr>
          <p:nvPr>
            <p:ph idx="1"/>
          </p:nvPr>
        </p:nvSpPr>
        <p:spPr/>
        <p:txBody>
          <a:bodyPr/>
          <a:lstStyle/>
          <a:p>
            <a:r>
              <a:rPr lang="en-US" dirty="0"/>
              <a:t>The benefits of the agile approach are clearly advantageous when used under the proper conditions. However, it is not a universal solution to all project types and challenges during product development. The context in which SNHU Travel utilized the agile approach is very similar to the way CHADA TECH conducts business, therefore, the SNHU Travel scenario provides a good reference point and justification for CHADA TECH to make the transition to an agile scrum framework.</a:t>
            </a:r>
          </a:p>
        </p:txBody>
      </p:sp>
    </p:spTree>
    <p:extLst>
      <p:ext uri="{BB962C8B-B14F-4D97-AF65-F5344CB8AC3E}">
        <p14:creationId xmlns:p14="http://schemas.microsoft.com/office/powerpoint/2010/main" val="13395617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5B25D-6A07-454E-AA0A-EDEDC1D04A65}"/>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1A6E9224-D44F-40AD-A765-959E74EF02D5}"/>
              </a:ext>
            </a:extLst>
          </p:cNvPr>
          <p:cNvSpPr>
            <a:spLocks noGrp="1"/>
          </p:cNvSpPr>
          <p:nvPr>
            <p:ph idx="1"/>
          </p:nvPr>
        </p:nvSpPr>
        <p:spPr/>
        <p:txBody>
          <a:bodyPr/>
          <a:lstStyle/>
          <a:p>
            <a:pPr marL="0" indent="-457200">
              <a:lnSpc>
                <a:spcPct val="200000"/>
              </a:lnSpc>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Charles G. Cobb. (2015).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The Project Manager’s Guide to Mastering Agile : Principles and Practices for 	an Adaptive Approach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Wiley. Accessed December 9, 2021.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https://search-	ebscohostcom.ezproxy.snhu.edu/login.aspx?direct=true&amp;db=nlebk&amp;AN=937009&amp;site=ehost-live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457200">
              <a:lnSpc>
                <a:spcPct val="200000"/>
              </a:lnSpc>
              <a:buNone/>
            </a:pPr>
            <a:endParaRPr lang="en-US" dirty="0"/>
          </a:p>
        </p:txBody>
      </p:sp>
    </p:spTree>
    <p:extLst>
      <p:ext uri="{BB962C8B-B14F-4D97-AF65-F5344CB8AC3E}">
        <p14:creationId xmlns:p14="http://schemas.microsoft.com/office/powerpoint/2010/main" val="27749674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1AF5C8-C784-4789-A1CB-902F2638CE1C}"/>
              </a:ext>
            </a:extLst>
          </p:cNvPr>
          <p:cNvSpPr>
            <a:spLocks noGrp="1"/>
          </p:cNvSpPr>
          <p:nvPr>
            <p:ph type="ctrTitle"/>
          </p:nvPr>
        </p:nvSpPr>
        <p:spPr/>
        <p:txBody>
          <a:bodyPr/>
          <a:lstStyle/>
          <a:p>
            <a:r>
              <a:rPr lang="en-US" dirty="0"/>
              <a:t>Agile scrum Roles</a:t>
            </a:r>
          </a:p>
        </p:txBody>
      </p:sp>
      <p:sp>
        <p:nvSpPr>
          <p:cNvPr id="5" name="Subtitle 4">
            <a:extLst>
              <a:ext uri="{FF2B5EF4-FFF2-40B4-BE49-F238E27FC236}">
                <a16:creationId xmlns:a16="http://schemas.microsoft.com/office/drawing/2014/main" id="{BFEF9F11-E686-422B-9449-748ACF424F93}"/>
              </a:ext>
            </a:extLst>
          </p:cNvPr>
          <p:cNvSpPr>
            <a:spLocks noGrp="1"/>
          </p:cNvSpPr>
          <p:nvPr>
            <p:ph type="subTitle" idx="1"/>
          </p:nvPr>
        </p:nvSpPr>
        <p:spPr/>
        <p:txBody>
          <a:bodyPr/>
          <a:lstStyle/>
          <a:p>
            <a:r>
              <a:rPr lang="en-US" dirty="0"/>
              <a:t>Product owner</a:t>
            </a:r>
          </a:p>
          <a:p>
            <a:r>
              <a:rPr lang="en-US" dirty="0"/>
              <a:t>Scrum master</a:t>
            </a:r>
          </a:p>
          <a:p>
            <a:r>
              <a:rPr lang="en-US" dirty="0"/>
              <a:t>Developer team</a:t>
            </a:r>
          </a:p>
        </p:txBody>
      </p:sp>
    </p:spTree>
    <p:extLst>
      <p:ext uri="{BB962C8B-B14F-4D97-AF65-F5344CB8AC3E}">
        <p14:creationId xmlns:p14="http://schemas.microsoft.com/office/powerpoint/2010/main" val="7013502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56FE2-F304-44E2-BF42-3EDF14869F95}"/>
              </a:ext>
            </a:extLst>
          </p:cNvPr>
          <p:cNvSpPr>
            <a:spLocks noGrp="1"/>
          </p:cNvSpPr>
          <p:nvPr>
            <p:ph type="title"/>
          </p:nvPr>
        </p:nvSpPr>
        <p:spPr/>
        <p:txBody>
          <a:bodyPr/>
          <a:lstStyle/>
          <a:p>
            <a:r>
              <a:rPr lang="en-US" dirty="0"/>
              <a:t>Product owner role</a:t>
            </a:r>
          </a:p>
        </p:txBody>
      </p:sp>
      <p:sp>
        <p:nvSpPr>
          <p:cNvPr id="3" name="Content Placeholder 2">
            <a:extLst>
              <a:ext uri="{FF2B5EF4-FFF2-40B4-BE49-F238E27FC236}">
                <a16:creationId xmlns:a16="http://schemas.microsoft.com/office/drawing/2014/main" id="{C6B7F767-AB62-4F16-B8A0-7F02DA82EC24}"/>
              </a:ext>
            </a:extLst>
          </p:cNvPr>
          <p:cNvSpPr>
            <a:spLocks noGrp="1"/>
          </p:cNvSpPr>
          <p:nvPr>
            <p:ph idx="1"/>
          </p:nvPr>
        </p:nvSpPr>
        <p:spPr/>
        <p:txBody>
          <a:bodyPr/>
          <a:lstStyle/>
          <a:p>
            <a:r>
              <a:rPr lang="en-US" dirty="0"/>
              <a:t>Responsible for creating value for the client by creating and sorting a product backlog with the client’s most important requirements at the top.</a:t>
            </a:r>
          </a:p>
          <a:p>
            <a:r>
              <a:rPr lang="en-US" dirty="0"/>
              <a:t>Translates the client’s requests into user stories that are sorted into the backlog for developers to implement.</a:t>
            </a:r>
          </a:p>
          <a:p>
            <a:r>
              <a:rPr lang="en-US" dirty="0"/>
              <a:t>Must gather input from all stakeholders involved in the project to manage the team and project efficiently.</a:t>
            </a:r>
          </a:p>
        </p:txBody>
      </p:sp>
    </p:spTree>
    <p:extLst>
      <p:ext uri="{BB962C8B-B14F-4D97-AF65-F5344CB8AC3E}">
        <p14:creationId xmlns:p14="http://schemas.microsoft.com/office/powerpoint/2010/main" val="40676688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5E567-C4D1-43AC-9EF2-6E2F14C1D17F}"/>
              </a:ext>
            </a:extLst>
          </p:cNvPr>
          <p:cNvSpPr>
            <a:spLocks noGrp="1"/>
          </p:cNvSpPr>
          <p:nvPr>
            <p:ph type="title"/>
          </p:nvPr>
        </p:nvSpPr>
        <p:spPr/>
        <p:txBody>
          <a:bodyPr/>
          <a:lstStyle/>
          <a:p>
            <a:r>
              <a:rPr lang="en-US" dirty="0"/>
              <a:t>Scrum master role</a:t>
            </a:r>
          </a:p>
        </p:txBody>
      </p:sp>
      <p:sp>
        <p:nvSpPr>
          <p:cNvPr id="3" name="Content Placeholder 2">
            <a:extLst>
              <a:ext uri="{FF2B5EF4-FFF2-40B4-BE49-F238E27FC236}">
                <a16:creationId xmlns:a16="http://schemas.microsoft.com/office/drawing/2014/main" id="{17480D44-2ED1-42A5-859C-B22E22705F68}"/>
              </a:ext>
            </a:extLst>
          </p:cNvPr>
          <p:cNvSpPr>
            <a:spLocks noGrp="1"/>
          </p:cNvSpPr>
          <p:nvPr>
            <p:ph idx="1"/>
          </p:nvPr>
        </p:nvSpPr>
        <p:spPr/>
        <p:txBody>
          <a:bodyPr/>
          <a:lstStyle/>
          <a:p>
            <a:r>
              <a:rPr lang="en-US" dirty="0"/>
              <a:t>Responsible for facilitating the implementation of the agile scrum approach within an organization.</a:t>
            </a:r>
          </a:p>
          <a:p>
            <a:r>
              <a:rPr lang="en-US" dirty="0"/>
              <a:t>Assists the team and external organizations to coordinate work more efficiently with agile scrum methods.</a:t>
            </a:r>
          </a:p>
          <a:p>
            <a:r>
              <a:rPr lang="en-US" dirty="0"/>
              <a:t>Prioritizes the product backlog with the product owner and coaches team members to maximize performance under agile scrum methods.</a:t>
            </a:r>
          </a:p>
          <a:p>
            <a:endParaRPr lang="en-US" dirty="0"/>
          </a:p>
        </p:txBody>
      </p:sp>
    </p:spTree>
    <p:extLst>
      <p:ext uri="{BB962C8B-B14F-4D97-AF65-F5344CB8AC3E}">
        <p14:creationId xmlns:p14="http://schemas.microsoft.com/office/powerpoint/2010/main" val="31491466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93C11-EEC3-4FB3-9282-4D0977678025}"/>
              </a:ext>
            </a:extLst>
          </p:cNvPr>
          <p:cNvSpPr>
            <a:spLocks noGrp="1"/>
          </p:cNvSpPr>
          <p:nvPr>
            <p:ph type="title"/>
          </p:nvPr>
        </p:nvSpPr>
        <p:spPr/>
        <p:txBody>
          <a:bodyPr/>
          <a:lstStyle/>
          <a:p>
            <a:r>
              <a:rPr lang="en-US" dirty="0"/>
              <a:t>Developer team member role</a:t>
            </a:r>
          </a:p>
        </p:txBody>
      </p:sp>
      <p:sp>
        <p:nvSpPr>
          <p:cNvPr id="3" name="Content Placeholder 2">
            <a:extLst>
              <a:ext uri="{FF2B5EF4-FFF2-40B4-BE49-F238E27FC236}">
                <a16:creationId xmlns:a16="http://schemas.microsoft.com/office/drawing/2014/main" id="{0E1C2D48-B4B9-4414-92F4-D1E840DCECA4}"/>
              </a:ext>
            </a:extLst>
          </p:cNvPr>
          <p:cNvSpPr>
            <a:spLocks noGrp="1"/>
          </p:cNvSpPr>
          <p:nvPr>
            <p:ph idx="1"/>
          </p:nvPr>
        </p:nvSpPr>
        <p:spPr/>
        <p:txBody>
          <a:bodyPr/>
          <a:lstStyle/>
          <a:p>
            <a:r>
              <a:rPr lang="en-US" dirty="0"/>
              <a:t>Responsible for creating the application or product in accordance with the user stories in the product backlog at the end of each sprint.</a:t>
            </a:r>
          </a:p>
          <a:p>
            <a:r>
              <a:rPr lang="en-US" dirty="0"/>
              <a:t>Empowered to make decisions about the approach taken when creating the product as long as it fulfills the requirements of the user stories.</a:t>
            </a:r>
          </a:p>
          <a:p>
            <a:r>
              <a:rPr lang="en-US" dirty="0"/>
              <a:t>Team members are cross functional and have a wide arrange of skills to cooperate and complete a project.</a:t>
            </a:r>
          </a:p>
        </p:txBody>
      </p:sp>
    </p:spTree>
    <p:extLst>
      <p:ext uri="{BB962C8B-B14F-4D97-AF65-F5344CB8AC3E}">
        <p14:creationId xmlns:p14="http://schemas.microsoft.com/office/powerpoint/2010/main" val="11574236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1AF5C8-C784-4789-A1CB-902F2638CE1C}"/>
              </a:ext>
            </a:extLst>
          </p:cNvPr>
          <p:cNvSpPr>
            <a:spLocks noGrp="1"/>
          </p:cNvSpPr>
          <p:nvPr>
            <p:ph type="ctrTitle"/>
          </p:nvPr>
        </p:nvSpPr>
        <p:spPr/>
        <p:txBody>
          <a:bodyPr/>
          <a:lstStyle/>
          <a:p>
            <a:r>
              <a:rPr lang="en-US" dirty="0"/>
              <a:t>Agile scrum phases</a:t>
            </a:r>
          </a:p>
        </p:txBody>
      </p:sp>
      <p:sp>
        <p:nvSpPr>
          <p:cNvPr id="5" name="Subtitle 4">
            <a:extLst>
              <a:ext uri="{FF2B5EF4-FFF2-40B4-BE49-F238E27FC236}">
                <a16:creationId xmlns:a16="http://schemas.microsoft.com/office/drawing/2014/main" id="{BFEF9F11-E686-422B-9449-748ACF424F93}"/>
              </a:ext>
            </a:extLst>
          </p:cNvPr>
          <p:cNvSpPr>
            <a:spLocks noGrp="1"/>
          </p:cNvSpPr>
          <p:nvPr>
            <p:ph type="subTitle" idx="1"/>
          </p:nvPr>
        </p:nvSpPr>
        <p:spPr>
          <a:xfrm>
            <a:off x="1876424" y="3602037"/>
            <a:ext cx="8791575" cy="2718551"/>
          </a:xfrm>
        </p:spPr>
        <p:txBody>
          <a:bodyPr>
            <a:normAutofit/>
          </a:bodyPr>
          <a:lstStyle/>
          <a:p>
            <a:r>
              <a:rPr lang="en-US" dirty="0"/>
              <a:t>Product backlog</a:t>
            </a:r>
          </a:p>
          <a:p>
            <a:r>
              <a:rPr lang="en-US" dirty="0"/>
              <a:t>Sprint planning</a:t>
            </a:r>
          </a:p>
          <a:p>
            <a:r>
              <a:rPr lang="en-US" dirty="0"/>
              <a:t>Developer team</a:t>
            </a:r>
          </a:p>
          <a:p>
            <a:r>
              <a:rPr lang="en-US" dirty="0"/>
              <a:t>1-4 week sprint</a:t>
            </a:r>
          </a:p>
          <a:p>
            <a:r>
              <a:rPr lang="en-US" dirty="0"/>
              <a:t>Sprint review and retrospective</a:t>
            </a:r>
          </a:p>
        </p:txBody>
      </p:sp>
    </p:spTree>
    <p:extLst>
      <p:ext uri="{BB962C8B-B14F-4D97-AF65-F5344CB8AC3E}">
        <p14:creationId xmlns:p14="http://schemas.microsoft.com/office/powerpoint/2010/main" val="29535868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D4B2A-8763-4AFA-8CBE-0AC158ED06CA}"/>
              </a:ext>
            </a:extLst>
          </p:cNvPr>
          <p:cNvSpPr>
            <a:spLocks noGrp="1"/>
          </p:cNvSpPr>
          <p:nvPr>
            <p:ph type="title"/>
          </p:nvPr>
        </p:nvSpPr>
        <p:spPr/>
        <p:txBody>
          <a:bodyPr>
            <a:normAutofit/>
          </a:bodyPr>
          <a:lstStyle/>
          <a:p>
            <a:pPr algn="ctr"/>
            <a:r>
              <a:rPr lang="en-US" sz="4400" dirty="0"/>
              <a:t>The scrum framework</a:t>
            </a:r>
          </a:p>
        </p:txBody>
      </p:sp>
      <p:pic>
        <p:nvPicPr>
          <p:cNvPr id="5" name="Content Placeholder 4" descr="Timeline&#10;&#10;Description automatically generated with medium confidence">
            <a:extLst>
              <a:ext uri="{FF2B5EF4-FFF2-40B4-BE49-F238E27FC236}">
                <a16:creationId xmlns:a16="http://schemas.microsoft.com/office/drawing/2014/main" id="{88FDEAA9-CFD4-41D0-A2CA-2EF051A8AD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3559" y="1902648"/>
            <a:ext cx="8041706" cy="4336834"/>
          </a:xfrm>
        </p:spPr>
      </p:pic>
    </p:spTree>
    <p:extLst>
      <p:ext uri="{BB962C8B-B14F-4D97-AF65-F5344CB8AC3E}">
        <p14:creationId xmlns:p14="http://schemas.microsoft.com/office/powerpoint/2010/main" val="31847453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3116F-18D4-4875-88E4-E74445009F84}"/>
              </a:ext>
            </a:extLst>
          </p:cNvPr>
          <p:cNvSpPr>
            <a:spLocks noGrp="1"/>
          </p:cNvSpPr>
          <p:nvPr>
            <p:ph type="title"/>
          </p:nvPr>
        </p:nvSpPr>
        <p:spPr/>
        <p:txBody>
          <a:bodyPr/>
          <a:lstStyle/>
          <a:p>
            <a:r>
              <a:rPr lang="en-US" dirty="0"/>
              <a:t>Product backlog</a:t>
            </a:r>
          </a:p>
        </p:txBody>
      </p:sp>
      <p:sp>
        <p:nvSpPr>
          <p:cNvPr id="3" name="Content Placeholder 2">
            <a:extLst>
              <a:ext uri="{FF2B5EF4-FFF2-40B4-BE49-F238E27FC236}">
                <a16:creationId xmlns:a16="http://schemas.microsoft.com/office/drawing/2014/main" id="{79C24533-21AB-4F18-8E68-B6F8771BEF63}"/>
              </a:ext>
            </a:extLst>
          </p:cNvPr>
          <p:cNvSpPr>
            <a:spLocks noGrp="1"/>
          </p:cNvSpPr>
          <p:nvPr>
            <p:ph idx="1"/>
          </p:nvPr>
        </p:nvSpPr>
        <p:spPr/>
        <p:txBody>
          <a:bodyPr/>
          <a:lstStyle/>
          <a:p>
            <a:r>
              <a:rPr lang="en-US" dirty="0"/>
              <a:t>The product backlog is the list of work to be done by the development team.</a:t>
            </a:r>
          </a:p>
          <a:p>
            <a:r>
              <a:rPr lang="en-US" dirty="0"/>
              <a:t>Created with inputs from all stakeholders, including team members and clients.</a:t>
            </a:r>
          </a:p>
          <a:p>
            <a:r>
              <a:rPr lang="en-US" dirty="0"/>
              <a:t>The product owner is responsible for creating and continuously prioritizing user stories in the product backlog to maximize value for the customer, often with help from the scrum master.</a:t>
            </a:r>
          </a:p>
          <a:p>
            <a:r>
              <a:rPr lang="en-US" dirty="0"/>
              <a:t>Items in the backlog must be small enough to be completed during the 1 to 4 week sprint.</a:t>
            </a:r>
          </a:p>
        </p:txBody>
      </p:sp>
    </p:spTree>
    <p:extLst>
      <p:ext uri="{BB962C8B-B14F-4D97-AF65-F5344CB8AC3E}">
        <p14:creationId xmlns:p14="http://schemas.microsoft.com/office/powerpoint/2010/main" val="29165037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27406-8022-45C0-9136-95EF5C8CB6AF}"/>
              </a:ext>
            </a:extLst>
          </p:cNvPr>
          <p:cNvSpPr>
            <a:spLocks noGrp="1"/>
          </p:cNvSpPr>
          <p:nvPr>
            <p:ph type="title"/>
          </p:nvPr>
        </p:nvSpPr>
        <p:spPr/>
        <p:txBody>
          <a:bodyPr/>
          <a:lstStyle/>
          <a:p>
            <a:r>
              <a:rPr lang="en-US" dirty="0"/>
              <a:t>Sprint planning</a:t>
            </a:r>
          </a:p>
        </p:txBody>
      </p:sp>
      <p:sp>
        <p:nvSpPr>
          <p:cNvPr id="3" name="Content Placeholder 2">
            <a:extLst>
              <a:ext uri="{FF2B5EF4-FFF2-40B4-BE49-F238E27FC236}">
                <a16:creationId xmlns:a16="http://schemas.microsoft.com/office/drawing/2014/main" id="{4CFEF618-F898-4BAA-8579-CCF74C513C8A}"/>
              </a:ext>
            </a:extLst>
          </p:cNvPr>
          <p:cNvSpPr>
            <a:spLocks noGrp="1"/>
          </p:cNvSpPr>
          <p:nvPr>
            <p:ph idx="1"/>
          </p:nvPr>
        </p:nvSpPr>
        <p:spPr/>
        <p:txBody>
          <a:bodyPr/>
          <a:lstStyle/>
          <a:p>
            <a:r>
              <a:rPr lang="en-US" dirty="0"/>
              <a:t>Meeting that occurs at the beginning of every sprint to decide which stories will be worked on during the next sprint. The product owner, scrum master, and development team are all involved during the negotiation.</a:t>
            </a:r>
          </a:p>
          <a:p>
            <a:r>
              <a:rPr lang="en-US" dirty="0"/>
              <a:t>The second part of this meeting involves only the development team, and it determines how the developers will split the workload among themselves.</a:t>
            </a:r>
          </a:p>
          <a:p>
            <a:endParaRPr lang="en-US" dirty="0"/>
          </a:p>
        </p:txBody>
      </p:sp>
    </p:spTree>
    <p:extLst>
      <p:ext uri="{BB962C8B-B14F-4D97-AF65-F5344CB8AC3E}">
        <p14:creationId xmlns:p14="http://schemas.microsoft.com/office/powerpoint/2010/main" val="42515066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1469</TotalTime>
  <Words>879</Words>
  <Application>Microsoft Office PowerPoint</Application>
  <PresentationFormat>Widescreen</PresentationFormat>
  <Paragraphs>54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Times New Roman</vt:lpstr>
      <vt:lpstr>Tw Cen MT</vt:lpstr>
      <vt:lpstr>Circuit</vt:lpstr>
      <vt:lpstr>Agile scrum approach</vt:lpstr>
      <vt:lpstr>Agile scrum Roles</vt:lpstr>
      <vt:lpstr>Product owner role</vt:lpstr>
      <vt:lpstr>Scrum master role</vt:lpstr>
      <vt:lpstr>Developer team member role</vt:lpstr>
      <vt:lpstr>Agile scrum phases</vt:lpstr>
      <vt:lpstr>The scrum framework</vt:lpstr>
      <vt:lpstr>Product backlog</vt:lpstr>
      <vt:lpstr>Sprint planning</vt:lpstr>
      <vt:lpstr>1-4 week sprint</vt:lpstr>
      <vt:lpstr>Sprint review and retrospective</vt:lpstr>
      <vt:lpstr>how the process would have been different with a waterfall development approach?</vt:lpstr>
      <vt:lpstr>factors to consider when choosing a waterfall approach or an agile approach</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scrum approach</dc:title>
  <dc:creator>Izquierdo, Juan</dc:creator>
  <cp:lastModifiedBy>Izquierdo, Juan</cp:lastModifiedBy>
  <cp:revision>2</cp:revision>
  <dcterms:created xsi:type="dcterms:W3CDTF">2021-12-10T13:30:46Z</dcterms:created>
  <dcterms:modified xsi:type="dcterms:W3CDTF">2021-12-11T14:00:40Z</dcterms:modified>
</cp:coreProperties>
</file>