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347" r:id="rId3"/>
    <p:sldId id="259" r:id="rId4"/>
    <p:sldId id="260" r:id="rId5"/>
    <p:sldId id="302" r:id="rId6"/>
    <p:sldId id="380" r:id="rId7"/>
    <p:sldId id="387" r:id="rId8"/>
    <p:sldId id="307" r:id="rId9"/>
    <p:sldId id="262" r:id="rId10"/>
    <p:sldId id="388" r:id="rId11"/>
    <p:sldId id="318" r:id="rId12"/>
    <p:sldId id="319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5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4/11/2022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1869-CE1C-4CD6-BCA3-334A6B992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Neural </a:t>
            </a:r>
            <a:r>
              <a:rPr lang="en-US" sz="8000" dirty="0" err="1"/>
              <a:t>NEtworks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E2E1-7C7F-42EB-A61E-182C9B6C7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Przemysław Sekuła</a:t>
            </a:r>
          </a:p>
        </p:txBody>
      </p:sp>
    </p:spTree>
    <p:extLst>
      <p:ext uri="{BB962C8B-B14F-4D97-AF65-F5344CB8AC3E}">
        <p14:creationId xmlns:p14="http://schemas.microsoft.com/office/powerpoint/2010/main" val="220813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339C-7033-4521-8373-5B964A36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Your</a:t>
            </a:r>
            <a:r>
              <a:rPr lang="pl-PL" dirty="0"/>
              <a:t> 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B50F-EC92-4209-9814-5FF49C3AD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451092" cy="4050792"/>
          </a:xfrm>
        </p:spPr>
        <p:txBody>
          <a:bodyPr/>
          <a:lstStyle/>
          <a:p>
            <a:r>
              <a:rPr lang="pl-PL" dirty="0"/>
              <a:t>Basic idea:</a:t>
            </a:r>
          </a:p>
          <a:p>
            <a:pPr lvl="1"/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want to </a:t>
            </a:r>
            <a:r>
              <a:rPr lang="pl-PL" dirty="0" err="1"/>
              <a:t>extract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neurons</a:t>
            </a:r>
            <a:endParaRPr lang="pl-PL" dirty="0"/>
          </a:p>
          <a:p>
            <a:pPr lvl="1"/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want to </a:t>
            </a:r>
            <a:r>
              <a:rPr lang="pl-PL" dirty="0" err="1"/>
              <a:t>extract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complex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layers</a:t>
            </a:r>
            <a:endParaRPr lang="pl-PL" dirty="0"/>
          </a:p>
          <a:p>
            <a:pPr lvl="1"/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must</a:t>
            </a:r>
            <a:r>
              <a:rPr lang="pl-PL" dirty="0"/>
              <a:t> </a:t>
            </a:r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dirty="0" err="1"/>
              <a:t>think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overfitting</a:t>
            </a:r>
            <a:r>
              <a:rPr lang="pl-PL" dirty="0"/>
              <a:t> – </a:t>
            </a:r>
            <a:r>
              <a:rPr lang="pl-PL" dirty="0" err="1"/>
              <a:t>underfitting</a:t>
            </a:r>
            <a:r>
              <a:rPr lang="pl-PL" dirty="0"/>
              <a:t> problem</a:t>
            </a:r>
          </a:p>
          <a:p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must</a:t>
            </a:r>
            <a:r>
              <a:rPr lang="pl-PL" dirty="0"/>
              <a:t> </a:t>
            </a:r>
            <a:r>
              <a:rPr lang="pl-PL" dirty="0" err="1"/>
              <a:t>experiment</a:t>
            </a:r>
            <a:r>
              <a:rPr lang="pl-PL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5F23B-6302-400D-92FB-25ECED49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1" y="1637023"/>
            <a:ext cx="2874508" cy="1409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488684-508B-4320-BE54-F5658E482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928" y="3541485"/>
            <a:ext cx="2752193" cy="1665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18C535-8374-4940-B337-35341FC6F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87" y="5346689"/>
            <a:ext cx="990564" cy="613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434D75-6EBA-4BAA-82A2-DA4E32F7E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8601" y="5341029"/>
            <a:ext cx="962423" cy="635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F4E489-D384-4A30-9446-71B05D6CC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274" y="5350318"/>
            <a:ext cx="1007448" cy="6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2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491C-FA0C-4914-AD8A-1BDF98F7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HAVE To do with brain?</a:t>
            </a:r>
          </a:p>
        </p:txBody>
      </p:sp>
      <p:pic>
        <p:nvPicPr>
          <p:cNvPr id="1026" name="Picture 2" descr="Image result for neuron">
            <a:extLst>
              <a:ext uri="{FF2B5EF4-FFF2-40B4-BE49-F238E27FC236}">
                <a16:creationId xmlns:a16="http://schemas.microsoft.com/office/drawing/2014/main" id="{E40AED49-DE59-4FAE-B732-73099E784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353" y="2174239"/>
            <a:ext cx="5780771" cy="311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1CB7EF-BEA9-41DB-B433-4280421F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601" y="4428407"/>
            <a:ext cx="4745039" cy="23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7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491C-FA0C-4914-AD8A-1BDF98F7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HAVE To do with brain?</a:t>
            </a:r>
          </a:p>
        </p:txBody>
      </p:sp>
      <p:pic>
        <p:nvPicPr>
          <p:cNvPr id="1026" name="Picture 2" descr="Image result for neuron">
            <a:extLst>
              <a:ext uri="{FF2B5EF4-FFF2-40B4-BE49-F238E27FC236}">
                <a16:creationId xmlns:a16="http://schemas.microsoft.com/office/drawing/2014/main" id="{E40AED49-DE59-4FAE-B732-73099E784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353" y="2174239"/>
            <a:ext cx="5780771" cy="311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1CB7EF-BEA9-41DB-B433-4280421F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601" y="4428407"/>
            <a:ext cx="4745039" cy="23275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522" y="2174239"/>
            <a:ext cx="3921369" cy="205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19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5920" y="2340033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854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314E-6978-43E3-9A57-937DD516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and Logistic Regression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4F5EC-8205-4D68-8DE6-FD9FA235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linear and logistic regression we tried to map the inputs (features) on the outputs (labels). </a:t>
            </a:r>
          </a:p>
          <a:p>
            <a:r>
              <a:rPr lang="en-US" dirty="0"/>
              <a:t>To do this, we were using a simple linear function, and (for logistic regression) sigmoid nonlinearity</a:t>
            </a:r>
            <a:endParaRPr lang="pl-PL" dirty="0"/>
          </a:p>
        </p:txBody>
      </p:sp>
      <p:pic>
        <p:nvPicPr>
          <p:cNvPr id="1026" name="Picture 2" descr="Linear Regression model sample illustration | Download Scientific Diagram">
            <a:extLst>
              <a:ext uri="{FF2B5EF4-FFF2-40B4-BE49-F238E27FC236}">
                <a16:creationId xmlns:a16="http://schemas.microsoft.com/office/drawing/2014/main" id="{08A0652D-A6EB-4AE4-A577-C7C3DC3E7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18" y="3846286"/>
            <a:ext cx="3506609" cy="27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otting the decision boundary of a logistic regression model">
            <a:extLst>
              <a:ext uri="{FF2B5EF4-FFF2-40B4-BE49-F238E27FC236}">
                <a16:creationId xmlns:a16="http://schemas.microsoft.com/office/drawing/2014/main" id="{EE2C0DE8-C9CD-4C1F-BB24-FB5D91087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9" y="3585029"/>
            <a:ext cx="4230913" cy="296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46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47CA-8F4C-4A87-B47C-6CF70847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need more advanced concepts…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543F32-EAEE-4431-849C-9AA7FDE09C0C}"/>
              </a:ext>
            </a:extLst>
          </p:cNvPr>
          <p:cNvSpPr/>
          <p:nvPr/>
        </p:nvSpPr>
        <p:spPr>
          <a:xfrm>
            <a:off x="3709287" y="3011805"/>
            <a:ext cx="548640" cy="54864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589DAA-F3A3-4315-A364-6EAB7D0C6D7C}"/>
              </a:ext>
            </a:extLst>
          </p:cNvPr>
          <p:cNvSpPr/>
          <p:nvPr/>
        </p:nvSpPr>
        <p:spPr>
          <a:xfrm>
            <a:off x="1348540" y="2633664"/>
            <a:ext cx="1165853" cy="548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8926BE-4777-433F-A8AE-164A0367E15C}"/>
              </a:ext>
            </a:extLst>
          </p:cNvPr>
          <p:cNvSpPr/>
          <p:nvPr/>
        </p:nvSpPr>
        <p:spPr>
          <a:xfrm>
            <a:off x="4490258" y="2848434"/>
            <a:ext cx="1509743" cy="548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affordability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53C131B-AF23-4414-9C58-C09C4114FDA2}"/>
              </a:ext>
            </a:extLst>
          </p:cNvPr>
          <p:cNvCxnSpPr>
            <a:cxnSpLocks/>
          </p:cNvCxnSpPr>
          <p:nvPr/>
        </p:nvCxnSpPr>
        <p:spPr>
          <a:xfrm>
            <a:off x="2431291" y="2937740"/>
            <a:ext cx="1157217" cy="36195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BBF7CB-100E-4FEE-93CF-2F9D70350A3C}"/>
              </a:ext>
            </a:extLst>
          </p:cNvPr>
          <p:cNvCxnSpPr>
            <a:cxnSpLocks/>
          </p:cNvCxnSpPr>
          <p:nvPr/>
        </p:nvCxnSpPr>
        <p:spPr>
          <a:xfrm>
            <a:off x="4364425" y="3299690"/>
            <a:ext cx="1529079" cy="70266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9CABC6A-7966-4E37-B8F6-463D01D2128C}"/>
              </a:ext>
            </a:extLst>
          </p:cNvPr>
          <p:cNvGrpSpPr/>
          <p:nvPr/>
        </p:nvGrpSpPr>
        <p:grpSpPr>
          <a:xfrm>
            <a:off x="6926309" y="4548095"/>
            <a:ext cx="1412561" cy="795756"/>
            <a:chOff x="10144123" y="3498990"/>
            <a:chExt cx="752476" cy="795756"/>
          </a:xfrm>
        </p:grpSpPr>
        <p:sp>
          <p:nvSpPr>
            <p:cNvPr id="68" name="Right Brace 67">
              <a:extLst>
                <a:ext uri="{FF2B5EF4-FFF2-40B4-BE49-F238E27FC236}">
                  <a16:creationId xmlns:a16="http://schemas.microsoft.com/office/drawing/2014/main" id="{CC6E1BC1-A9D3-4C09-93A6-C6DBC49FF66D}"/>
                </a:ext>
              </a:extLst>
            </p:cNvPr>
            <p:cNvSpPr/>
            <p:nvPr/>
          </p:nvSpPr>
          <p:spPr>
            <a:xfrm rot="5400000">
              <a:off x="10410326" y="3232787"/>
              <a:ext cx="220069" cy="752476"/>
            </a:xfrm>
            <a:prstGeom prst="rightBrac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8A200C9-E74E-49DB-85FF-54938AB23AC2}"/>
                </a:ext>
              </a:extLst>
            </p:cNvPr>
            <p:cNvSpPr/>
            <p:nvPr/>
          </p:nvSpPr>
          <p:spPr>
            <a:xfrm>
              <a:off x="10256161" y="3709971"/>
              <a:ext cx="6248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B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8BE503B-CFBF-40B1-AFD1-596416F0B7D0}"/>
              </a:ext>
            </a:extLst>
          </p:cNvPr>
          <p:cNvSpPr/>
          <p:nvPr/>
        </p:nvSpPr>
        <p:spPr>
          <a:xfrm>
            <a:off x="1348540" y="3453720"/>
            <a:ext cx="1165853" cy="548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taxes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58E67A0-70F8-47A0-BA42-0242E143CB17}"/>
              </a:ext>
            </a:extLst>
          </p:cNvPr>
          <p:cNvSpPr/>
          <p:nvPr/>
        </p:nvSpPr>
        <p:spPr>
          <a:xfrm>
            <a:off x="1167908" y="4273776"/>
            <a:ext cx="1346485" cy="548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marketing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057C04A-C6B4-4A4B-8634-0818DA7ABA2D}"/>
              </a:ext>
            </a:extLst>
          </p:cNvPr>
          <p:cNvSpPr/>
          <p:nvPr/>
        </p:nvSpPr>
        <p:spPr>
          <a:xfrm>
            <a:off x="1167908" y="5206320"/>
            <a:ext cx="1432417" cy="548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localization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9D1620-AB06-433B-BBCB-E3F292F5028F}"/>
              </a:ext>
            </a:extLst>
          </p:cNvPr>
          <p:cNvCxnSpPr>
            <a:cxnSpLocks/>
          </p:cNvCxnSpPr>
          <p:nvPr/>
        </p:nvCxnSpPr>
        <p:spPr>
          <a:xfrm flipV="1">
            <a:off x="2443171" y="3374707"/>
            <a:ext cx="1100129" cy="34435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FA3732DC-8749-4F74-AE11-068C74BFEF0D}"/>
              </a:ext>
            </a:extLst>
          </p:cNvPr>
          <p:cNvSpPr/>
          <p:nvPr/>
        </p:nvSpPr>
        <p:spPr>
          <a:xfrm>
            <a:off x="3768598" y="3978040"/>
            <a:ext cx="548640" cy="54864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A80CF35-36D4-42AF-936F-7B2BCFEC6522}"/>
              </a:ext>
            </a:extLst>
          </p:cNvPr>
          <p:cNvCxnSpPr>
            <a:cxnSpLocks/>
          </p:cNvCxnSpPr>
          <p:nvPr/>
        </p:nvCxnSpPr>
        <p:spPr>
          <a:xfrm flipV="1">
            <a:off x="2552070" y="4252360"/>
            <a:ext cx="1157217" cy="27432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570EA4F-E56C-481E-92BD-6DC6F89DA0CE}"/>
              </a:ext>
            </a:extLst>
          </p:cNvPr>
          <p:cNvCxnSpPr>
            <a:cxnSpLocks/>
          </p:cNvCxnSpPr>
          <p:nvPr/>
        </p:nvCxnSpPr>
        <p:spPr>
          <a:xfrm flipV="1">
            <a:off x="4428931" y="4245332"/>
            <a:ext cx="1440444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BA03B80-342F-414F-AFBB-42FCB2A7E633}"/>
              </a:ext>
            </a:extLst>
          </p:cNvPr>
          <p:cNvSpPr/>
          <p:nvPr/>
        </p:nvSpPr>
        <p:spPr>
          <a:xfrm>
            <a:off x="4330033" y="3814667"/>
            <a:ext cx="1384678" cy="548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awareness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3D61099-12B0-49D5-BC06-6F9B028DBA75}"/>
              </a:ext>
            </a:extLst>
          </p:cNvPr>
          <p:cNvSpPr/>
          <p:nvPr/>
        </p:nvSpPr>
        <p:spPr>
          <a:xfrm>
            <a:off x="3768598" y="4876357"/>
            <a:ext cx="548640" cy="54864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157D642-5EB2-4814-9A59-3F360901AD22}"/>
              </a:ext>
            </a:extLst>
          </p:cNvPr>
          <p:cNvCxnSpPr>
            <a:cxnSpLocks/>
          </p:cNvCxnSpPr>
          <p:nvPr/>
        </p:nvCxnSpPr>
        <p:spPr>
          <a:xfrm flipV="1">
            <a:off x="2552070" y="5218595"/>
            <a:ext cx="1157217" cy="27432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72B48C1-E79B-4756-A8EA-5DFFD6957D67}"/>
              </a:ext>
            </a:extLst>
          </p:cNvPr>
          <p:cNvCxnSpPr>
            <a:cxnSpLocks/>
          </p:cNvCxnSpPr>
          <p:nvPr/>
        </p:nvCxnSpPr>
        <p:spPr>
          <a:xfrm>
            <a:off x="2514393" y="4657703"/>
            <a:ext cx="1194894" cy="40227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91877BD-20BF-4736-8AE8-6D520F45365F}"/>
              </a:ext>
            </a:extLst>
          </p:cNvPr>
          <p:cNvCxnSpPr>
            <a:cxnSpLocks/>
          </p:cNvCxnSpPr>
          <p:nvPr/>
        </p:nvCxnSpPr>
        <p:spPr>
          <a:xfrm>
            <a:off x="2386083" y="3041750"/>
            <a:ext cx="1346485" cy="188172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0B7A5F2-DB66-4B13-8FDE-27DFBD89B7BF}"/>
              </a:ext>
            </a:extLst>
          </p:cNvPr>
          <p:cNvCxnSpPr>
            <a:cxnSpLocks/>
          </p:cNvCxnSpPr>
          <p:nvPr/>
        </p:nvCxnSpPr>
        <p:spPr>
          <a:xfrm flipV="1">
            <a:off x="4396678" y="4437830"/>
            <a:ext cx="1472697" cy="69083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FABA072-4136-4504-9048-CB7FDF80AD93}"/>
              </a:ext>
            </a:extLst>
          </p:cNvPr>
          <p:cNvSpPr/>
          <p:nvPr/>
        </p:nvSpPr>
        <p:spPr>
          <a:xfrm>
            <a:off x="4508826" y="4840498"/>
            <a:ext cx="1384678" cy="817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perceived quality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57DC7C3-135A-4944-A7AC-D0269F7D0015}"/>
              </a:ext>
            </a:extLst>
          </p:cNvPr>
          <p:cNvSpPr/>
          <p:nvPr/>
        </p:nvSpPr>
        <p:spPr>
          <a:xfrm>
            <a:off x="6024178" y="3978040"/>
            <a:ext cx="548640" cy="54864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CD15826-FCE0-4B2B-BD63-2B3CF55401A0}"/>
              </a:ext>
            </a:extLst>
          </p:cNvPr>
          <p:cNvSpPr/>
          <p:nvPr/>
        </p:nvSpPr>
        <p:spPr>
          <a:xfrm>
            <a:off x="6926309" y="3726402"/>
            <a:ext cx="1384678" cy="548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demand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4EB1FD3-B589-43A6-A3D9-52989FED72AB}"/>
              </a:ext>
            </a:extLst>
          </p:cNvPr>
          <p:cNvCxnSpPr>
            <a:cxnSpLocks/>
          </p:cNvCxnSpPr>
          <p:nvPr/>
        </p:nvCxnSpPr>
        <p:spPr>
          <a:xfrm flipV="1">
            <a:off x="6898426" y="4241245"/>
            <a:ext cx="1440444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185921F-FFE0-4B43-93A4-1CC5D94F4CC8}"/>
              </a:ext>
            </a:extLst>
          </p:cNvPr>
          <p:cNvGrpSpPr/>
          <p:nvPr/>
        </p:nvGrpSpPr>
        <p:grpSpPr>
          <a:xfrm>
            <a:off x="807453" y="2447925"/>
            <a:ext cx="2376475" cy="3969417"/>
            <a:chOff x="1097280" y="2447925"/>
            <a:chExt cx="1912620" cy="396941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DA7C0A6-42F9-4BF3-9513-18C818511E58}"/>
                </a:ext>
              </a:extLst>
            </p:cNvPr>
            <p:cNvGrpSpPr/>
            <p:nvPr/>
          </p:nvGrpSpPr>
          <p:grpSpPr>
            <a:xfrm>
              <a:off x="1097280" y="5658270"/>
              <a:ext cx="1912620" cy="759072"/>
              <a:chOff x="7123580" y="3535675"/>
              <a:chExt cx="999773" cy="75907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86ADB46-4AC0-4087-86CA-4783E0B24C45}"/>
                  </a:ext>
                </a:extLst>
              </p:cNvPr>
              <p:cNvSpPr/>
              <p:nvPr/>
            </p:nvSpPr>
            <p:spPr>
              <a:xfrm>
                <a:off x="7123580" y="3709972"/>
                <a:ext cx="99977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A</a:t>
                </a:r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453AADD1-2DCF-4DB6-9F01-2E5C5577319C}"/>
                  </a:ext>
                </a:extLst>
              </p:cNvPr>
              <p:cNvSpPr/>
              <p:nvPr/>
            </p:nvSpPr>
            <p:spPr>
              <a:xfrm rot="5400000">
                <a:off x="7487670" y="3378103"/>
                <a:ext cx="220069" cy="535214"/>
              </a:xfrm>
              <a:prstGeom prst="righ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7AF0A08-7AEB-40AB-9273-F081FBA19EA4}"/>
                </a:ext>
              </a:extLst>
            </p:cNvPr>
            <p:cNvSpPr/>
            <p:nvPr/>
          </p:nvSpPr>
          <p:spPr>
            <a:xfrm>
              <a:off x="1443108" y="2447925"/>
              <a:ext cx="1071285" cy="313273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70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7" grpId="0"/>
      <p:bldP spid="53" grpId="0"/>
      <p:bldP spid="56" grpId="0"/>
      <p:bldP spid="59" grpId="0"/>
      <p:bldP spid="65" grpId="0" animBg="1"/>
      <p:bldP spid="73" grpId="0"/>
      <p:bldP spid="74" grpId="0" animBg="1"/>
      <p:bldP spid="79" grpId="0"/>
      <p:bldP spid="80" grpId="0" animBg="1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47CA-8F4C-4A87-B47C-6CF70847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- overview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543F32-EAEE-4431-849C-9AA7FDE09C0C}"/>
              </a:ext>
            </a:extLst>
          </p:cNvPr>
          <p:cNvSpPr/>
          <p:nvPr/>
        </p:nvSpPr>
        <p:spPr>
          <a:xfrm>
            <a:off x="3709287" y="3011805"/>
            <a:ext cx="548640" cy="54864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589DAA-F3A3-4315-A364-6EAB7D0C6D7C}"/>
              </a:ext>
            </a:extLst>
          </p:cNvPr>
          <p:cNvSpPr/>
          <p:nvPr/>
        </p:nvSpPr>
        <p:spPr>
          <a:xfrm>
            <a:off x="1348540" y="2633664"/>
            <a:ext cx="1165853" cy="548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53C131B-AF23-4414-9C58-C09C4114FDA2}"/>
              </a:ext>
            </a:extLst>
          </p:cNvPr>
          <p:cNvCxnSpPr>
            <a:cxnSpLocks/>
          </p:cNvCxnSpPr>
          <p:nvPr/>
        </p:nvCxnSpPr>
        <p:spPr>
          <a:xfrm>
            <a:off x="2386083" y="2828676"/>
            <a:ext cx="1157217" cy="457449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BBF7CB-100E-4FEE-93CF-2F9D70350A3C}"/>
              </a:ext>
            </a:extLst>
          </p:cNvPr>
          <p:cNvCxnSpPr>
            <a:cxnSpLocks/>
          </p:cNvCxnSpPr>
          <p:nvPr/>
        </p:nvCxnSpPr>
        <p:spPr>
          <a:xfrm>
            <a:off x="4364425" y="3299690"/>
            <a:ext cx="1529079" cy="70266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8BE503B-CFBF-40B1-AFD1-596416F0B7D0}"/>
              </a:ext>
            </a:extLst>
          </p:cNvPr>
          <p:cNvSpPr/>
          <p:nvPr/>
        </p:nvSpPr>
        <p:spPr>
          <a:xfrm>
            <a:off x="1348540" y="3453720"/>
            <a:ext cx="1165853" cy="548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taxes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58E67A0-70F8-47A0-BA42-0242E143CB17}"/>
              </a:ext>
            </a:extLst>
          </p:cNvPr>
          <p:cNvSpPr/>
          <p:nvPr/>
        </p:nvSpPr>
        <p:spPr>
          <a:xfrm>
            <a:off x="1167908" y="4273776"/>
            <a:ext cx="1346485" cy="548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marketing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057C04A-C6B4-4A4B-8634-0818DA7ABA2D}"/>
              </a:ext>
            </a:extLst>
          </p:cNvPr>
          <p:cNvSpPr/>
          <p:nvPr/>
        </p:nvSpPr>
        <p:spPr>
          <a:xfrm>
            <a:off x="1069848" y="5206320"/>
            <a:ext cx="1530477" cy="548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localization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9D1620-AB06-433B-BBCB-E3F292F5028F}"/>
              </a:ext>
            </a:extLst>
          </p:cNvPr>
          <p:cNvCxnSpPr>
            <a:cxnSpLocks/>
          </p:cNvCxnSpPr>
          <p:nvPr/>
        </p:nvCxnSpPr>
        <p:spPr>
          <a:xfrm flipV="1">
            <a:off x="2443171" y="3374707"/>
            <a:ext cx="1100129" cy="34435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FA3732DC-8749-4F74-AE11-068C74BFEF0D}"/>
              </a:ext>
            </a:extLst>
          </p:cNvPr>
          <p:cNvSpPr/>
          <p:nvPr/>
        </p:nvSpPr>
        <p:spPr>
          <a:xfrm>
            <a:off x="3768598" y="3978040"/>
            <a:ext cx="548640" cy="54864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A80CF35-36D4-42AF-936F-7B2BCFEC6522}"/>
              </a:ext>
            </a:extLst>
          </p:cNvPr>
          <p:cNvCxnSpPr>
            <a:cxnSpLocks/>
          </p:cNvCxnSpPr>
          <p:nvPr/>
        </p:nvCxnSpPr>
        <p:spPr>
          <a:xfrm flipV="1">
            <a:off x="2562030" y="4290436"/>
            <a:ext cx="1157217" cy="27432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570EA4F-E56C-481E-92BD-6DC6F89DA0CE}"/>
              </a:ext>
            </a:extLst>
          </p:cNvPr>
          <p:cNvCxnSpPr>
            <a:cxnSpLocks/>
          </p:cNvCxnSpPr>
          <p:nvPr/>
        </p:nvCxnSpPr>
        <p:spPr>
          <a:xfrm flipV="1">
            <a:off x="4428931" y="4245332"/>
            <a:ext cx="1440444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13D61099-12B0-49D5-BC06-6F9B028DBA75}"/>
              </a:ext>
            </a:extLst>
          </p:cNvPr>
          <p:cNvSpPr/>
          <p:nvPr/>
        </p:nvSpPr>
        <p:spPr>
          <a:xfrm>
            <a:off x="3768598" y="4876357"/>
            <a:ext cx="548640" cy="54864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157D642-5EB2-4814-9A59-3F360901AD22}"/>
              </a:ext>
            </a:extLst>
          </p:cNvPr>
          <p:cNvCxnSpPr>
            <a:cxnSpLocks/>
          </p:cNvCxnSpPr>
          <p:nvPr/>
        </p:nvCxnSpPr>
        <p:spPr>
          <a:xfrm flipV="1">
            <a:off x="2552070" y="5218595"/>
            <a:ext cx="1157217" cy="27432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72B48C1-E79B-4756-A8EA-5DFFD6957D67}"/>
              </a:ext>
            </a:extLst>
          </p:cNvPr>
          <p:cNvCxnSpPr>
            <a:cxnSpLocks/>
          </p:cNvCxnSpPr>
          <p:nvPr/>
        </p:nvCxnSpPr>
        <p:spPr>
          <a:xfrm>
            <a:off x="2514393" y="4657703"/>
            <a:ext cx="1194894" cy="40227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91877BD-20BF-4736-8AE8-6D520F45365F}"/>
              </a:ext>
            </a:extLst>
          </p:cNvPr>
          <p:cNvCxnSpPr>
            <a:cxnSpLocks/>
          </p:cNvCxnSpPr>
          <p:nvPr/>
        </p:nvCxnSpPr>
        <p:spPr>
          <a:xfrm>
            <a:off x="2386083" y="3041750"/>
            <a:ext cx="1346485" cy="188172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0B7A5F2-DB66-4B13-8FDE-27DFBD89B7BF}"/>
              </a:ext>
            </a:extLst>
          </p:cNvPr>
          <p:cNvCxnSpPr>
            <a:cxnSpLocks/>
          </p:cNvCxnSpPr>
          <p:nvPr/>
        </p:nvCxnSpPr>
        <p:spPr>
          <a:xfrm flipV="1">
            <a:off x="4396678" y="4437830"/>
            <a:ext cx="1472697" cy="69083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57DC7C3-135A-4944-A7AC-D0269F7D0015}"/>
              </a:ext>
            </a:extLst>
          </p:cNvPr>
          <p:cNvSpPr/>
          <p:nvPr/>
        </p:nvSpPr>
        <p:spPr>
          <a:xfrm>
            <a:off x="6024178" y="3978040"/>
            <a:ext cx="548640" cy="54864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CD15826-FCE0-4B2B-BD63-2B3CF55401A0}"/>
              </a:ext>
            </a:extLst>
          </p:cNvPr>
          <p:cNvSpPr/>
          <p:nvPr/>
        </p:nvSpPr>
        <p:spPr>
          <a:xfrm>
            <a:off x="6926309" y="3726402"/>
            <a:ext cx="1384678" cy="548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demand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4EB1FD3-B589-43A6-A3D9-52989FED72AB}"/>
              </a:ext>
            </a:extLst>
          </p:cNvPr>
          <p:cNvCxnSpPr>
            <a:cxnSpLocks/>
          </p:cNvCxnSpPr>
          <p:nvPr/>
        </p:nvCxnSpPr>
        <p:spPr>
          <a:xfrm flipV="1">
            <a:off x="6898426" y="4241245"/>
            <a:ext cx="1440444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6CFF45-EBAC-4FFD-8EC2-7F3201BB064D}"/>
              </a:ext>
            </a:extLst>
          </p:cNvPr>
          <p:cNvCxnSpPr>
            <a:cxnSpLocks/>
          </p:cNvCxnSpPr>
          <p:nvPr/>
        </p:nvCxnSpPr>
        <p:spPr>
          <a:xfrm>
            <a:off x="2386083" y="2941697"/>
            <a:ext cx="1311251" cy="93252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2911E1-093D-4B0C-886D-3FE324FEBEB5}"/>
              </a:ext>
            </a:extLst>
          </p:cNvPr>
          <p:cNvCxnSpPr>
            <a:cxnSpLocks/>
          </p:cNvCxnSpPr>
          <p:nvPr/>
        </p:nvCxnSpPr>
        <p:spPr>
          <a:xfrm>
            <a:off x="2434503" y="3771333"/>
            <a:ext cx="1248966" cy="32608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3732D-142C-4E6E-A32D-9E6B81B149E8}"/>
              </a:ext>
            </a:extLst>
          </p:cNvPr>
          <p:cNvCxnSpPr>
            <a:cxnSpLocks/>
          </p:cNvCxnSpPr>
          <p:nvPr/>
        </p:nvCxnSpPr>
        <p:spPr>
          <a:xfrm>
            <a:off x="2420638" y="3827757"/>
            <a:ext cx="1276696" cy="115597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C3369B-E634-40E9-AE40-130D6C6247E3}"/>
              </a:ext>
            </a:extLst>
          </p:cNvPr>
          <p:cNvCxnSpPr>
            <a:cxnSpLocks/>
          </p:cNvCxnSpPr>
          <p:nvPr/>
        </p:nvCxnSpPr>
        <p:spPr>
          <a:xfrm flipV="1">
            <a:off x="2519944" y="3406900"/>
            <a:ext cx="1093851" cy="112463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EA7438-5CC3-4236-A9D9-2572C5EFAE46}"/>
              </a:ext>
            </a:extLst>
          </p:cNvPr>
          <p:cNvCxnSpPr>
            <a:cxnSpLocks/>
          </p:cNvCxnSpPr>
          <p:nvPr/>
        </p:nvCxnSpPr>
        <p:spPr>
          <a:xfrm flipV="1">
            <a:off x="2550586" y="3502523"/>
            <a:ext cx="1063209" cy="18834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584D8D-4297-4135-86CF-A6DABE0FA797}"/>
              </a:ext>
            </a:extLst>
          </p:cNvPr>
          <p:cNvCxnSpPr>
            <a:cxnSpLocks/>
          </p:cNvCxnSpPr>
          <p:nvPr/>
        </p:nvCxnSpPr>
        <p:spPr>
          <a:xfrm flipV="1">
            <a:off x="2631469" y="4399320"/>
            <a:ext cx="1077818" cy="99184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9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5" grpId="0" animBg="1"/>
      <p:bldP spid="74" grpId="0" animBg="1"/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71F3-5E8B-4EDE-B8A7-B2DF216F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</a:t>
            </a:r>
            <a:r>
              <a:rPr lang="en-US" dirty="0" err="1"/>
              <a:t>NetworkS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D2744-854B-4999-908C-1AFBD890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744885" cy="4050792"/>
          </a:xfrm>
        </p:spPr>
        <p:txBody>
          <a:bodyPr/>
          <a:lstStyle/>
          <a:p>
            <a:r>
              <a:rPr lang="en-US" dirty="0"/>
              <a:t>With neural networks you may generate much more complicated functions</a:t>
            </a:r>
          </a:p>
          <a:p>
            <a:r>
              <a:rPr lang="en-US" dirty="0"/>
              <a:t>We believe that it is possible to generate any function using a Neural Network…</a:t>
            </a:r>
          </a:p>
          <a:p>
            <a:r>
              <a:rPr lang="en-US" dirty="0"/>
              <a:t>… provided this network has enough neurons</a:t>
            </a:r>
          </a:p>
          <a:p>
            <a:endParaRPr lang="en-US" dirty="0"/>
          </a:p>
          <a:p>
            <a:r>
              <a:rPr lang="en-US" dirty="0"/>
              <a:t>The layers in neural networks are:</a:t>
            </a:r>
          </a:p>
          <a:p>
            <a:pPr lvl="1"/>
            <a:r>
              <a:rPr lang="en-US" dirty="0"/>
              <a:t>Input layer (just inputs)</a:t>
            </a:r>
          </a:p>
          <a:p>
            <a:pPr lvl="1"/>
            <a:r>
              <a:rPr lang="en-US" dirty="0"/>
              <a:t>Output layer (what do we want to predict)</a:t>
            </a:r>
          </a:p>
          <a:p>
            <a:pPr lvl="1"/>
            <a:r>
              <a:rPr lang="en-US" dirty="0"/>
              <a:t>Hidden layer (the layer between input and output)</a:t>
            </a:r>
          </a:p>
        </p:txBody>
      </p:sp>
      <p:pic>
        <p:nvPicPr>
          <p:cNvPr id="9224" name="Picture 8" descr="Image result for neural network">
            <a:extLst>
              <a:ext uri="{FF2B5EF4-FFF2-40B4-BE49-F238E27FC236}">
                <a16:creationId xmlns:a16="http://schemas.microsoft.com/office/drawing/2014/main" id="{ECB344F0-F353-4E24-9EAC-EAD5DEAB8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983" y="2093976"/>
            <a:ext cx="28575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34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6DE3-C2DC-426D-B79B-3F67C7CE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 in One Neuron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BBC79E-AEB7-4088-B736-C79BC072D55A}"/>
              </a:ext>
            </a:extLst>
          </p:cNvPr>
          <p:cNvSpPr/>
          <p:nvPr/>
        </p:nvSpPr>
        <p:spPr>
          <a:xfrm>
            <a:off x="4666268" y="3176833"/>
            <a:ext cx="1828800" cy="18288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1F1B6C-23A8-46DE-AFC5-2ADA07722E68}"/>
              </a:ext>
            </a:extLst>
          </p:cNvPr>
          <p:cNvCxnSpPr>
            <a:cxnSpLocks/>
          </p:cNvCxnSpPr>
          <p:nvPr/>
        </p:nvCxnSpPr>
        <p:spPr>
          <a:xfrm>
            <a:off x="2386940" y="3259777"/>
            <a:ext cx="2218054" cy="4355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68716E-C27E-413D-AF28-4D44C05544A2}"/>
              </a:ext>
            </a:extLst>
          </p:cNvPr>
          <p:cNvCxnSpPr>
            <a:cxnSpLocks/>
          </p:cNvCxnSpPr>
          <p:nvPr/>
        </p:nvCxnSpPr>
        <p:spPr>
          <a:xfrm flipV="1">
            <a:off x="2339439" y="4170249"/>
            <a:ext cx="2229419" cy="217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41FE7A-1B2F-4283-959A-0F93209A0186}"/>
              </a:ext>
            </a:extLst>
          </p:cNvPr>
          <p:cNvCxnSpPr>
            <a:cxnSpLocks/>
          </p:cNvCxnSpPr>
          <p:nvPr/>
        </p:nvCxnSpPr>
        <p:spPr>
          <a:xfrm flipV="1">
            <a:off x="2339439" y="4645192"/>
            <a:ext cx="2296192" cy="597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5C99F3-9D5E-448A-A842-AE4B84074B00}"/>
              </a:ext>
            </a:extLst>
          </p:cNvPr>
          <p:cNvCxnSpPr>
            <a:cxnSpLocks/>
          </p:cNvCxnSpPr>
          <p:nvPr/>
        </p:nvCxnSpPr>
        <p:spPr>
          <a:xfrm flipV="1">
            <a:off x="6689888" y="4091233"/>
            <a:ext cx="1818782" cy="47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69839" y="5669280"/>
            <a:ext cx="1033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0" algn="r">
              <a:buNone/>
            </a:pPr>
            <a:r>
              <a:rPr lang="en-US" sz="3600" b="1" i="1" dirty="0">
                <a:solidFill>
                  <a:srgbClr val="00B050"/>
                </a:solidFill>
                <a:sym typeface="Symbol" panose="05050102010706020507" pitchFamily="18" charset="2"/>
              </a:rPr>
              <a:t>a=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08670" y="3751112"/>
            <a:ext cx="449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rgbClr val="00B050"/>
                </a:solidFill>
                <a:sym typeface="Symbol" panose="05050102010706020507" pitchFamily="18" charset="2"/>
              </a:rPr>
              <a:t>a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48961" y="3023080"/>
            <a:ext cx="529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ym typeface="Symbol" panose="05050102010706020507" pitchFamily="18" charset="2"/>
              </a:rPr>
              <a:t>w</a:t>
            </a:r>
            <a:r>
              <a:rPr lang="en-US" sz="2400" b="1" i="1" baseline="-25000" dirty="0">
                <a:sym typeface="Symbol" panose="05050102010706020507" pitchFamily="18" charset="2"/>
              </a:rPr>
              <a:t>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931248" y="3757203"/>
            <a:ext cx="529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ym typeface="Symbol" panose="05050102010706020507" pitchFamily="18" charset="2"/>
              </a:rPr>
              <a:t>w</a:t>
            </a:r>
            <a:r>
              <a:rPr lang="en-US" sz="2400" b="1" i="1" baseline="-25000" dirty="0">
                <a:sym typeface="Symbol" panose="05050102010706020507" pitchFamily="18" charset="2"/>
              </a:rPr>
              <a:t>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865834" y="4588862"/>
            <a:ext cx="529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ym typeface="Symbol" panose="05050102010706020507" pitchFamily="18" charset="2"/>
              </a:rPr>
              <a:t>w</a:t>
            </a:r>
            <a:r>
              <a:rPr lang="en-US" sz="2400" b="1" i="1" baseline="-25000" dirty="0">
                <a:sym typeface="Symbol" panose="05050102010706020507" pitchFamily="18" charset="2"/>
              </a:rPr>
              <a:t>2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1810097" y="4944074"/>
            <a:ext cx="49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ym typeface="Symbol" panose="05050102010706020507" pitchFamily="18" charset="2"/>
              </a:rPr>
              <a:t>x</a:t>
            </a:r>
            <a:r>
              <a:rPr lang="en-US" sz="2800" b="1" i="1" baseline="-25000" dirty="0">
                <a:sym typeface="Symbol" panose="05050102010706020507" pitchFamily="18" charset="2"/>
              </a:rPr>
              <a:t>2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1849210" y="3908640"/>
            <a:ext cx="49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ym typeface="Symbol" panose="05050102010706020507" pitchFamily="18" charset="2"/>
              </a:rPr>
              <a:t>x</a:t>
            </a:r>
            <a:r>
              <a:rPr lang="en-US" sz="2800" b="1" i="1" baseline="-25000" dirty="0">
                <a:sym typeface="Symbol" panose="05050102010706020507" pitchFamily="18" charset="2"/>
              </a:rPr>
              <a:t>1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1612072" y="2992302"/>
            <a:ext cx="926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ym typeface="Symbol" panose="05050102010706020507" pitchFamily="18" charset="2"/>
              </a:rPr>
              <a:t>x</a:t>
            </a:r>
            <a:r>
              <a:rPr lang="en-US" sz="2800" b="1" i="1" baseline="-25000" dirty="0">
                <a:sym typeface="Symbol" panose="05050102010706020507" pitchFamily="18" charset="2"/>
              </a:rPr>
              <a:t>0</a:t>
            </a:r>
            <a:r>
              <a:rPr lang="en-US" sz="2800" b="1" i="1" dirty="0">
                <a:sym typeface="Symbol" panose="05050102010706020507" pitchFamily="18" charset="2"/>
              </a:rPr>
              <a:t>=1</a:t>
            </a:r>
            <a:endParaRPr lang="en-US" sz="2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A3F6CB-673E-498A-8B51-5ADBFC7AAD2E}"/>
              </a:ext>
            </a:extLst>
          </p:cNvPr>
          <p:cNvCxnSpPr/>
          <p:nvPr/>
        </p:nvCxnSpPr>
        <p:spPr>
          <a:xfrm>
            <a:off x="5097725" y="3477542"/>
            <a:ext cx="486" cy="12326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942BA90-9B9F-4A26-A5B5-2DDEAFBBE450}"/>
              </a:ext>
            </a:extLst>
          </p:cNvPr>
          <p:cNvSpPr txBox="1"/>
          <p:nvPr/>
        </p:nvSpPr>
        <p:spPr>
          <a:xfrm>
            <a:off x="4630132" y="3662333"/>
            <a:ext cx="897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+</a:t>
            </a:r>
            <a:endParaRPr lang="en-US" sz="4400" baseline="-25000" dirty="0"/>
          </a:p>
        </p:txBody>
      </p:sp>
      <p:pic>
        <p:nvPicPr>
          <p:cNvPr id="25" name="Picture 2" descr="Image result for sigmoid">
            <a:extLst>
              <a:ext uri="{FF2B5EF4-FFF2-40B4-BE49-F238E27FC236}">
                <a16:creationId xmlns:a16="http://schemas.microsoft.com/office/drawing/2014/main" id="{7C60FBD0-6E39-4D0B-B657-C1D138048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93" y="3662333"/>
            <a:ext cx="1416533" cy="94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34309" y="5669280"/>
            <a:ext cx="4289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0" algn="r">
              <a:buNone/>
            </a:pPr>
            <a:r>
              <a:rPr lang="en-US" sz="3600" b="1" i="1" dirty="0">
                <a:sym typeface="Symbol" panose="05050102010706020507" pitchFamily="18" charset="2"/>
              </a:rPr>
              <a:t>g(                           )</a:t>
            </a:r>
          </a:p>
        </p:txBody>
      </p:sp>
      <p:sp>
        <p:nvSpPr>
          <p:cNvPr id="8" name="Rectangle 7"/>
          <p:cNvSpPr/>
          <p:nvPr/>
        </p:nvSpPr>
        <p:spPr>
          <a:xfrm>
            <a:off x="6697231" y="5669280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ym typeface="Symbol" panose="05050102010706020507" pitchFamily="18" charset="2"/>
              </a:rPr>
              <a:t>x</a:t>
            </a:r>
            <a:r>
              <a:rPr lang="en-US" sz="3600" b="1" i="1" baseline="-25000" dirty="0">
                <a:sym typeface="Symbol" panose="05050102010706020507" pitchFamily="18" charset="2"/>
              </a:rPr>
              <a:t>1</a:t>
            </a:r>
            <a:r>
              <a:rPr lang="en-US" sz="3600" b="1" i="1" dirty="0">
                <a:sym typeface="Symbol" panose="05050102010706020507" pitchFamily="18" charset="2"/>
              </a:rPr>
              <a:t> 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7907043" y="5669280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ym typeface="Symbol" panose="05050102010706020507" pitchFamily="18" charset="2"/>
              </a:rPr>
              <a:t>x</a:t>
            </a:r>
            <a:r>
              <a:rPr lang="en-US" sz="3600" b="1" i="1" baseline="-25000" dirty="0">
                <a:sym typeface="Symbol" panose="05050102010706020507" pitchFamily="18" charset="2"/>
              </a:rPr>
              <a:t>2</a:t>
            </a:r>
            <a:r>
              <a:rPr lang="en-US" sz="3600" b="1" i="1" dirty="0">
                <a:sym typeface="Symbol" panose="05050102010706020507" pitchFamily="18" charset="2"/>
              </a:rPr>
              <a:t> 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5289211" y="5669280"/>
            <a:ext cx="817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ym typeface="Symbol" panose="05050102010706020507" pitchFamily="18" charset="2"/>
              </a:rPr>
              <a:t>w</a:t>
            </a:r>
            <a:r>
              <a:rPr lang="en-US" sz="3600" b="1" i="1" baseline="-25000" dirty="0">
                <a:sym typeface="Symbol" panose="05050102010706020507" pitchFamily="18" charset="2"/>
              </a:rPr>
              <a:t>0</a:t>
            </a:r>
            <a:r>
              <a:rPr lang="en-US" sz="3600" b="1" i="1" dirty="0">
                <a:sym typeface="Symbol" panose="05050102010706020507" pitchFamily="18" charset="2"/>
              </a:rPr>
              <a:t> 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5885381" y="5738553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ym typeface="Symbol" panose="05050102010706020507" pitchFamily="18" charset="2"/>
              </a:rPr>
              <a:t>+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7132300" y="5738551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ym typeface="Symbol" panose="05050102010706020507" pitchFamily="18" charset="2"/>
              </a:rPr>
              <a:t>+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6155117" y="5676205"/>
            <a:ext cx="817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ym typeface="Symbol" panose="05050102010706020507" pitchFamily="18" charset="2"/>
              </a:rPr>
              <a:t>w</a:t>
            </a:r>
            <a:r>
              <a:rPr lang="en-US" sz="3600" b="1" i="1" baseline="-25000" dirty="0">
                <a:sym typeface="Symbol" panose="05050102010706020507" pitchFamily="18" charset="2"/>
              </a:rPr>
              <a:t>1</a:t>
            </a:r>
            <a:r>
              <a:rPr lang="en-US" sz="3600" b="1" i="1" dirty="0">
                <a:sym typeface="Symbol" panose="05050102010706020507" pitchFamily="18" charset="2"/>
              </a:rPr>
              <a:t> </a:t>
            </a:r>
            <a:endParaRPr lang="en-US" sz="3600" dirty="0"/>
          </a:p>
        </p:txBody>
      </p:sp>
      <p:sp>
        <p:nvSpPr>
          <p:cNvPr id="30" name="Rectangle 29"/>
          <p:cNvSpPr/>
          <p:nvPr/>
        </p:nvSpPr>
        <p:spPr>
          <a:xfrm>
            <a:off x="7374318" y="5676208"/>
            <a:ext cx="817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ym typeface="Symbol" panose="05050102010706020507" pitchFamily="18" charset="2"/>
              </a:rPr>
              <a:t>w</a:t>
            </a:r>
            <a:r>
              <a:rPr lang="en-US" sz="3600" b="1" i="1" baseline="-25000" dirty="0">
                <a:sym typeface="Symbol" panose="05050102010706020507" pitchFamily="18" charset="2"/>
              </a:rPr>
              <a:t>2</a:t>
            </a:r>
            <a:r>
              <a:rPr lang="en-US" sz="3600" b="1" i="1" dirty="0">
                <a:sym typeface="Symbol" panose="05050102010706020507" pitchFamily="18" charset="2"/>
              </a:rPr>
              <a:t> </a:t>
            </a:r>
            <a:endParaRPr lang="en-US" sz="3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E30A3B-6372-4326-B841-EAD6D86AFF54}"/>
              </a:ext>
            </a:extLst>
          </p:cNvPr>
          <p:cNvGrpSpPr/>
          <p:nvPr/>
        </p:nvGrpSpPr>
        <p:grpSpPr>
          <a:xfrm>
            <a:off x="6531515" y="1657104"/>
            <a:ext cx="3782702" cy="2219325"/>
            <a:chOff x="6531515" y="1657104"/>
            <a:chExt cx="3782702" cy="2219325"/>
          </a:xfrm>
        </p:grpSpPr>
        <p:pic>
          <p:nvPicPr>
            <p:cNvPr id="1026" name="Picture 2" descr="ReLU activation function | Download Scientific Diagram">
              <a:extLst>
                <a:ext uri="{FF2B5EF4-FFF2-40B4-BE49-F238E27FC236}">
                  <a16:creationId xmlns:a16="http://schemas.microsoft.com/office/drawing/2014/main" id="{8EA9EDAB-9EB7-4B73-A4B0-428BDA966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1517" y="1657104"/>
              <a:ext cx="2552700" cy="2219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9671A39-1454-4EE4-A209-B2E80114E485}"/>
                </a:ext>
              </a:extLst>
            </p:cNvPr>
            <p:cNvSpPr/>
            <p:nvPr/>
          </p:nvSpPr>
          <p:spPr>
            <a:xfrm rot="8515448">
              <a:off x="6531515" y="2870283"/>
              <a:ext cx="1219201" cy="3401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11131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ReLU activation function | Download Scientific Diagram">
            <a:extLst>
              <a:ext uri="{FF2B5EF4-FFF2-40B4-BE49-F238E27FC236}">
                <a16:creationId xmlns:a16="http://schemas.microsoft.com/office/drawing/2014/main" id="{263B6265-CFD3-4FA4-A74A-63D87A191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51" y="3477542"/>
            <a:ext cx="1377493" cy="11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96DE3-C2DC-426D-B79B-3F67C7CE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 in One Neuron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BBC79E-AEB7-4088-B736-C79BC072D55A}"/>
              </a:ext>
            </a:extLst>
          </p:cNvPr>
          <p:cNvSpPr/>
          <p:nvPr/>
        </p:nvSpPr>
        <p:spPr>
          <a:xfrm>
            <a:off x="4666268" y="3176833"/>
            <a:ext cx="1828800" cy="18288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1F1B6C-23A8-46DE-AFC5-2ADA07722E68}"/>
              </a:ext>
            </a:extLst>
          </p:cNvPr>
          <p:cNvCxnSpPr>
            <a:cxnSpLocks/>
          </p:cNvCxnSpPr>
          <p:nvPr/>
        </p:nvCxnSpPr>
        <p:spPr>
          <a:xfrm>
            <a:off x="2386940" y="3259777"/>
            <a:ext cx="2218054" cy="4355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68716E-C27E-413D-AF28-4D44C05544A2}"/>
              </a:ext>
            </a:extLst>
          </p:cNvPr>
          <p:cNvCxnSpPr>
            <a:cxnSpLocks/>
          </p:cNvCxnSpPr>
          <p:nvPr/>
        </p:nvCxnSpPr>
        <p:spPr>
          <a:xfrm flipV="1">
            <a:off x="2339439" y="4170249"/>
            <a:ext cx="2229419" cy="217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41FE7A-1B2F-4283-959A-0F93209A0186}"/>
              </a:ext>
            </a:extLst>
          </p:cNvPr>
          <p:cNvCxnSpPr>
            <a:cxnSpLocks/>
          </p:cNvCxnSpPr>
          <p:nvPr/>
        </p:nvCxnSpPr>
        <p:spPr>
          <a:xfrm flipV="1">
            <a:off x="2339439" y="4645192"/>
            <a:ext cx="2296192" cy="597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5C99F3-9D5E-448A-A842-AE4B84074B00}"/>
              </a:ext>
            </a:extLst>
          </p:cNvPr>
          <p:cNvCxnSpPr>
            <a:cxnSpLocks/>
          </p:cNvCxnSpPr>
          <p:nvPr/>
        </p:nvCxnSpPr>
        <p:spPr>
          <a:xfrm flipV="1">
            <a:off x="6689888" y="4091233"/>
            <a:ext cx="1818782" cy="47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69839" y="5669280"/>
            <a:ext cx="1033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0" algn="r">
              <a:buNone/>
            </a:pPr>
            <a:r>
              <a:rPr lang="en-US" sz="3600" b="1" i="1" dirty="0">
                <a:solidFill>
                  <a:srgbClr val="00B050"/>
                </a:solidFill>
                <a:sym typeface="Symbol" panose="05050102010706020507" pitchFamily="18" charset="2"/>
              </a:rPr>
              <a:t>a=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08670" y="3751112"/>
            <a:ext cx="449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rgbClr val="00B050"/>
                </a:solidFill>
                <a:sym typeface="Symbol" panose="05050102010706020507" pitchFamily="18" charset="2"/>
              </a:rPr>
              <a:t>a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48961" y="3023080"/>
            <a:ext cx="529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ym typeface="Symbol" panose="05050102010706020507" pitchFamily="18" charset="2"/>
              </a:rPr>
              <a:t>w</a:t>
            </a:r>
            <a:r>
              <a:rPr lang="en-US" sz="2400" b="1" i="1" baseline="-25000" dirty="0">
                <a:sym typeface="Symbol" panose="05050102010706020507" pitchFamily="18" charset="2"/>
              </a:rPr>
              <a:t>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931248" y="3757203"/>
            <a:ext cx="529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ym typeface="Symbol" panose="05050102010706020507" pitchFamily="18" charset="2"/>
              </a:rPr>
              <a:t>w</a:t>
            </a:r>
            <a:r>
              <a:rPr lang="en-US" sz="2400" b="1" i="1" baseline="-25000" dirty="0">
                <a:sym typeface="Symbol" panose="05050102010706020507" pitchFamily="18" charset="2"/>
              </a:rPr>
              <a:t>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865834" y="4588862"/>
            <a:ext cx="529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ym typeface="Symbol" panose="05050102010706020507" pitchFamily="18" charset="2"/>
              </a:rPr>
              <a:t>w</a:t>
            </a:r>
            <a:r>
              <a:rPr lang="en-US" sz="2400" b="1" i="1" baseline="-25000" dirty="0">
                <a:sym typeface="Symbol" panose="05050102010706020507" pitchFamily="18" charset="2"/>
              </a:rPr>
              <a:t>2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1810097" y="4944074"/>
            <a:ext cx="49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ym typeface="Symbol" panose="05050102010706020507" pitchFamily="18" charset="2"/>
              </a:rPr>
              <a:t>x</a:t>
            </a:r>
            <a:r>
              <a:rPr lang="en-US" sz="2800" b="1" i="1" baseline="-25000" dirty="0">
                <a:sym typeface="Symbol" panose="05050102010706020507" pitchFamily="18" charset="2"/>
              </a:rPr>
              <a:t>2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1849210" y="3908640"/>
            <a:ext cx="49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ym typeface="Symbol" panose="05050102010706020507" pitchFamily="18" charset="2"/>
              </a:rPr>
              <a:t>x</a:t>
            </a:r>
            <a:r>
              <a:rPr lang="en-US" sz="2800" b="1" i="1" baseline="-25000" dirty="0">
                <a:sym typeface="Symbol" panose="05050102010706020507" pitchFamily="18" charset="2"/>
              </a:rPr>
              <a:t>1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1612072" y="2992302"/>
            <a:ext cx="926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ym typeface="Symbol" panose="05050102010706020507" pitchFamily="18" charset="2"/>
              </a:rPr>
              <a:t>x</a:t>
            </a:r>
            <a:r>
              <a:rPr lang="en-US" sz="2800" b="1" i="1" baseline="-25000" dirty="0">
                <a:sym typeface="Symbol" panose="05050102010706020507" pitchFamily="18" charset="2"/>
              </a:rPr>
              <a:t>0</a:t>
            </a:r>
            <a:r>
              <a:rPr lang="en-US" sz="2800" b="1" i="1" dirty="0">
                <a:sym typeface="Symbol" panose="05050102010706020507" pitchFamily="18" charset="2"/>
              </a:rPr>
              <a:t>=1</a:t>
            </a:r>
            <a:endParaRPr lang="en-US" sz="2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A3F6CB-673E-498A-8B51-5ADBFC7AAD2E}"/>
              </a:ext>
            </a:extLst>
          </p:cNvPr>
          <p:cNvCxnSpPr/>
          <p:nvPr/>
        </p:nvCxnSpPr>
        <p:spPr>
          <a:xfrm>
            <a:off x="5097725" y="3477542"/>
            <a:ext cx="486" cy="12326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942BA90-9B9F-4A26-A5B5-2DDEAFBBE450}"/>
              </a:ext>
            </a:extLst>
          </p:cNvPr>
          <p:cNvSpPr txBox="1"/>
          <p:nvPr/>
        </p:nvSpPr>
        <p:spPr>
          <a:xfrm>
            <a:off x="4630132" y="3662333"/>
            <a:ext cx="897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+</a:t>
            </a:r>
            <a:endParaRPr lang="en-US" sz="4400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4434309" y="5669280"/>
            <a:ext cx="4289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0" algn="r">
              <a:buNone/>
            </a:pPr>
            <a:r>
              <a:rPr lang="en-US" sz="3600" b="1" i="1" dirty="0">
                <a:sym typeface="Symbol" panose="05050102010706020507" pitchFamily="18" charset="2"/>
              </a:rPr>
              <a:t>g(                           )</a:t>
            </a:r>
          </a:p>
        </p:txBody>
      </p:sp>
      <p:sp>
        <p:nvSpPr>
          <p:cNvPr id="8" name="Rectangle 7"/>
          <p:cNvSpPr/>
          <p:nvPr/>
        </p:nvSpPr>
        <p:spPr>
          <a:xfrm>
            <a:off x="6697231" y="5669280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ym typeface="Symbol" panose="05050102010706020507" pitchFamily="18" charset="2"/>
              </a:rPr>
              <a:t>x</a:t>
            </a:r>
            <a:r>
              <a:rPr lang="en-US" sz="3600" b="1" i="1" baseline="-25000" dirty="0">
                <a:sym typeface="Symbol" panose="05050102010706020507" pitchFamily="18" charset="2"/>
              </a:rPr>
              <a:t>1</a:t>
            </a:r>
            <a:r>
              <a:rPr lang="en-US" sz="3600" b="1" i="1" dirty="0">
                <a:sym typeface="Symbol" panose="05050102010706020507" pitchFamily="18" charset="2"/>
              </a:rPr>
              <a:t> 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7907043" y="5669280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ym typeface="Symbol" panose="05050102010706020507" pitchFamily="18" charset="2"/>
              </a:rPr>
              <a:t>x</a:t>
            </a:r>
            <a:r>
              <a:rPr lang="en-US" sz="3600" b="1" i="1" baseline="-25000" dirty="0">
                <a:sym typeface="Symbol" panose="05050102010706020507" pitchFamily="18" charset="2"/>
              </a:rPr>
              <a:t>2</a:t>
            </a:r>
            <a:r>
              <a:rPr lang="en-US" sz="3600" b="1" i="1" dirty="0">
                <a:sym typeface="Symbol" panose="05050102010706020507" pitchFamily="18" charset="2"/>
              </a:rPr>
              <a:t> 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5289211" y="5669280"/>
            <a:ext cx="817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ym typeface="Symbol" panose="05050102010706020507" pitchFamily="18" charset="2"/>
              </a:rPr>
              <a:t>w</a:t>
            </a:r>
            <a:r>
              <a:rPr lang="en-US" sz="3600" b="1" i="1" baseline="-25000" dirty="0">
                <a:sym typeface="Symbol" panose="05050102010706020507" pitchFamily="18" charset="2"/>
              </a:rPr>
              <a:t>0</a:t>
            </a:r>
            <a:r>
              <a:rPr lang="en-US" sz="3600" b="1" i="1" dirty="0">
                <a:sym typeface="Symbol" panose="05050102010706020507" pitchFamily="18" charset="2"/>
              </a:rPr>
              <a:t> 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5885381" y="5738553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ym typeface="Symbol" panose="05050102010706020507" pitchFamily="18" charset="2"/>
              </a:rPr>
              <a:t>+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7132300" y="5738551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ym typeface="Symbol" panose="05050102010706020507" pitchFamily="18" charset="2"/>
              </a:rPr>
              <a:t>+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6155117" y="5676205"/>
            <a:ext cx="817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ym typeface="Symbol" panose="05050102010706020507" pitchFamily="18" charset="2"/>
              </a:rPr>
              <a:t>w</a:t>
            </a:r>
            <a:r>
              <a:rPr lang="en-US" sz="3600" b="1" i="1" baseline="-25000" dirty="0">
                <a:sym typeface="Symbol" panose="05050102010706020507" pitchFamily="18" charset="2"/>
              </a:rPr>
              <a:t>1</a:t>
            </a:r>
            <a:r>
              <a:rPr lang="en-US" sz="3600" b="1" i="1" dirty="0">
                <a:sym typeface="Symbol" panose="05050102010706020507" pitchFamily="18" charset="2"/>
              </a:rPr>
              <a:t> </a:t>
            </a:r>
            <a:endParaRPr lang="en-US" sz="3600" dirty="0"/>
          </a:p>
        </p:txBody>
      </p:sp>
      <p:sp>
        <p:nvSpPr>
          <p:cNvPr id="30" name="Rectangle 29"/>
          <p:cNvSpPr/>
          <p:nvPr/>
        </p:nvSpPr>
        <p:spPr>
          <a:xfrm>
            <a:off x="7374318" y="5676208"/>
            <a:ext cx="817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ym typeface="Symbol" panose="05050102010706020507" pitchFamily="18" charset="2"/>
              </a:rPr>
              <a:t>w</a:t>
            </a:r>
            <a:r>
              <a:rPr lang="en-US" sz="3600" b="1" i="1" baseline="-25000" dirty="0">
                <a:sym typeface="Symbol" panose="05050102010706020507" pitchFamily="18" charset="2"/>
              </a:rPr>
              <a:t>2</a:t>
            </a:r>
            <a:r>
              <a:rPr lang="en-US" sz="3600" b="1" i="1" dirty="0">
                <a:sym typeface="Symbol" panose="05050102010706020507" pitchFamily="18" charset="2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4169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824B-C516-4A1A-8ED7-0440C2B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0054-A564-4AD1-94E3-7181569F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networks have more than 1 hidden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5D934-E66D-448D-9E7E-4257BDC3C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563" y="2586820"/>
            <a:ext cx="6912374" cy="3390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7841B-2E2F-432D-80B4-0622F7EAC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5" y="4663356"/>
            <a:ext cx="2777534" cy="1710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065AD5-92B1-464B-8425-2A1DE9BE2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95" y="2951925"/>
            <a:ext cx="2438401" cy="140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1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E37C-FC55-48C6-A48B-D565A2B8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Deep networks?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37F1B-D143-497D-8FEA-5399A87F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80035"/>
            <a:ext cx="2057400" cy="1962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E8CF36-44F6-4EE4-81B7-70D722C28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739" y="1880035"/>
            <a:ext cx="4657725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E0E04C-0E0F-40B3-AD37-38A63A26B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779" y="4842110"/>
            <a:ext cx="1676400" cy="1038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1D55C8-7BA0-4000-8206-FAD8D83EB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221" y="4842110"/>
            <a:ext cx="1628775" cy="1076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F644B5-72F3-4444-9817-E9962D06E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8307" y="4842110"/>
            <a:ext cx="1704975" cy="10763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5CBFBD-78CA-4270-94A7-57F7688A3C4B}"/>
              </a:ext>
            </a:extLst>
          </p:cNvPr>
          <p:cNvSpPr/>
          <p:nvPr/>
        </p:nvSpPr>
        <p:spPr>
          <a:xfrm>
            <a:off x="7891762" y="2666801"/>
            <a:ext cx="1828800" cy="567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243508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1950</TotalTime>
  <Words>277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Neural NEtworks</vt:lpstr>
      <vt:lpstr>Linear and Logistic Regression</vt:lpstr>
      <vt:lpstr>What if we need more advanced concepts…</vt:lpstr>
      <vt:lpstr>Neural Networks - overview</vt:lpstr>
      <vt:lpstr>Neural NetworkS – WHY?</vt:lpstr>
      <vt:lpstr>What’s going on in One Neuron</vt:lpstr>
      <vt:lpstr>What’s going on in One Neuron</vt:lpstr>
      <vt:lpstr>Deep Networks</vt:lpstr>
      <vt:lpstr>Why Deep networks?</vt:lpstr>
      <vt:lpstr>Your Network Architecture</vt:lpstr>
      <vt:lpstr>What does it HAVE To do with brain?</vt:lpstr>
      <vt:lpstr>What does it HAVE To do with brain?</vt:lpstr>
      <vt:lpstr>Thank you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PRACTICE</dc:title>
  <dc:creator>Przemysław Sekuła</dc:creator>
  <cp:lastModifiedBy>Przemyslaw Michal Sekula</cp:lastModifiedBy>
  <cp:revision>70</cp:revision>
  <dcterms:created xsi:type="dcterms:W3CDTF">2018-03-27T22:02:16Z</dcterms:created>
  <dcterms:modified xsi:type="dcterms:W3CDTF">2022-04-11T07:10:31Z</dcterms:modified>
</cp:coreProperties>
</file>