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84" r:id="rId4"/>
    <p:sldId id="294" r:id="rId5"/>
    <p:sldId id="295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nsbecker/pipelin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869-CE1C-4CD6-BCA3-334A6B992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E2E1-7C7F-42EB-A61E-182C9B6C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Przemysław Sekuła</a:t>
            </a:r>
          </a:p>
        </p:txBody>
      </p:sp>
    </p:spTree>
    <p:extLst>
      <p:ext uri="{BB962C8B-B14F-4D97-AF65-F5344CB8AC3E}">
        <p14:creationId xmlns:p14="http://schemas.microsoft.com/office/powerpoint/2010/main" val="220813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B323-DF59-4BCD-8296-1BDB6F76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VALIDATION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DE36-12BD-43FB-9E87-20FF8B24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you aren't careful distinguishing training data from testing data.</a:t>
            </a:r>
          </a:p>
          <a:p>
            <a:r>
              <a:rPr lang="en-US" dirty="0"/>
              <a:t>For example, this happens if you run preprocessing (like fitting the Imputer for missing values) before calling </a:t>
            </a:r>
            <a:r>
              <a:rPr lang="en-US" dirty="0" err="1"/>
              <a:t>train_test_split</a:t>
            </a:r>
            <a:r>
              <a:rPr lang="en-US" dirty="0"/>
              <a:t>. </a:t>
            </a:r>
          </a:p>
          <a:p>
            <a:r>
              <a:rPr lang="en-US" dirty="0"/>
              <a:t>Testing is meant to be a measure of how the model does on data it hasn't considered before. </a:t>
            </a:r>
          </a:p>
          <a:p>
            <a:r>
              <a:rPr lang="en-US" dirty="0"/>
              <a:t>You can corrupt this process in subtle ways if the test data affects the preprocessing </a:t>
            </a:r>
            <a:r>
              <a:rPr lang="en-US" dirty="0" err="1"/>
              <a:t>behavoir</a:t>
            </a:r>
            <a:r>
              <a:rPr lang="en-US" dirty="0"/>
              <a:t>.</a:t>
            </a:r>
          </a:p>
          <a:p>
            <a:r>
              <a:rPr lang="en-US" dirty="0"/>
              <a:t>Preventing Leaky Validation Strategies</a:t>
            </a:r>
          </a:p>
          <a:p>
            <a:pPr lvl="1"/>
            <a:r>
              <a:rPr lang="en-US" dirty="0"/>
              <a:t>Exclude the validation data from any type of </a:t>
            </a:r>
            <a:r>
              <a:rPr lang="en-US" i="1" dirty="0"/>
              <a:t>fitting</a:t>
            </a:r>
            <a:r>
              <a:rPr lang="en-US" dirty="0"/>
              <a:t>, including the fitting of preprocessing steps. </a:t>
            </a:r>
          </a:p>
          <a:p>
            <a:pPr lvl="1"/>
            <a:r>
              <a:rPr lang="en-US" dirty="0"/>
              <a:t>This is easier if you use </a:t>
            </a:r>
            <a:r>
              <a:rPr lang="en-US" dirty="0" err="1">
                <a:hlinkClick r:id="rId2"/>
              </a:rPr>
              <a:t>scikit</a:t>
            </a:r>
            <a:r>
              <a:rPr lang="en-US" dirty="0">
                <a:hlinkClick r:id="rId2"/>
              </a:rPr>
              <a:t>-learn Pipelines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44060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2BBE-EB13-4240-9278-2D354595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1345-A6AA-4E1E-85B2-28CE67F2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00472" cy="4050792"/>
          </a:xfrm>
        </p:spPr>
        <p:txBody>
          <a:bodyPr/>
          <a:lstStyle/>
          <a:p>
            <a:r>
              <a:rPr lang="en-US" dirty="0"/>
              <a:t>Training Phase: For each hidden layer, for each training sample, for each iteration, ignore (zero out) a random fraction, </a:t>
            </a:r>
            <a:r>
              <a:rPr lang="en-US" i="1" dirty="0"/>
              <a:t>p</a:t>
            </a:r>
            <a:r>
              <a:rPr lang="en-US" dirty="0"/>
              <a:t>, of nodes (and corresponding activations).</a:t>
            </a:r>
          </a:p>
          <a:p>
            <a:r>
              <a:rPr lang="en-US" dirty="0"/>
              <a:t>Testing Phase: Use all activations</a:t>
            </a:r>
          </a:p>
          <a:p>
            <a:r>
              <a:rPr lang="en-US" dirty="0"/>
              <a:t>You must either reduce activation by a factor </a:t>
            </a:r>
            <a:r>
              <a:rPr lang="en-US" i="1" dirty="0"/>
              <a:t>p</a:t>
            </a:r>
            <a:r>
              <a:rPr lang="en-US" dirty="0"/>
              <a:t> during the testing phase, or increase them during training.</a:t>
            </a:r>
          </a:p>
        </p:txBody>
      </p:sp>
      <p:pic>
        <p:nvPicPr>
          <p:cNvPr id="2050" name="Picture 2" descr="Image result for dropout">
            <a:extLst>
              <a:ext uri="{FF2B5EF4-FFF2-40B4-BE49-F238E27FC236}">
                <a16:creationId xmlns:a16="http://schemas.microsoft.com/office/drawing/2014/main" id="{3A6A51C1-08BE-4004-8A73-70760B07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059" y="1957325"/>
            <a:ext cx="563499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30A8-98D3-4100-9B23-27F80454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61752" cy="1609344"/>
          </a:xfrm>
        </p:spPr>
        <p:txBody>
          <a:bodyPr/>
          <a:lstStyle/>
          <a:p>
            <a:r>
              <a:rPr lang="en-US" dirty="0"/>
              <a:t>Training with Dropout – Visualization</a:t>
            </a:r>
          </a:p>
        </p:txBody>
      </p:sp>
      <p:pic>
        <p:nvPicPr>
          <p:cNvPr id="5122" name="Picture 2" descr="Image result for dropout animated gif machine learning">
            <a:extLst>
              <a:ext uri="{FF2B5EF4-FFF2-40B4-BE49-F238E27FC236}">
                <a16:creationId xmlns:a16="http://schemas.microsoft.com/office/drawing/2014/main" id="{8861872D-CD21-421F-855F-00B90160E3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731032"/>
            <a:ext cx="6104890" cy="51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8C59-EE1F-4D4D-AC2D-A25BE4B5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A021-3072-402C-B5C4-AC1B5051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962548" cy="4050792"/>
          </a:xfrm>
        </p:spPr>
        <p:txBody>
          <a:bodyPr/>
          <a:lstStyle/>
          <a:p>
            <a:r>
              <a:rPr lang="en-US" dirty="0"/>
              <a:t>Dropout forces a neural network to learn more robust features that are useful in conjunction with many different random subsets of the other neurons.</a:t>
            </a:r>
          </a:p>
          <a:p>
            <a:r>
              <a:rPr lang="en-US" dirty="0"/>
              <a:t>Dropout roughly doubles the number of iterations required to converge. However, training time for each epoch is less.</a:t>
            </a:r>
          </a:p>
          <a:p>
            <a:r>
              <a:rPr lang="en-US" dirty="0"/>
              <a:t>With H hidden units, each of which can be dropped, we have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H</a:t>
            </a:r>
            <a:r>
              <a:rPr lang="en-US" dirty="0"/>
              <a:t> possible models. In testing phase, the entire network is considered.</a:t>
            </a:r>
          </a:p>
        </p:txBody>
      </p:sp>
      <p:pic>
        <p:nvPicPr>
          <p:cNvPr id="1026" name="Picture 2" descr="Image result for dropout animated gif machine learning">
            <a:extLst>
              <a:ext uri="{FF2B5EF4-FFF2-40B4-BE49-F238E27FC236}">
                <a16:creationId xmlns:a16="http://schemas.microsoft.com/office/drawing/2014/main" id="{4F54B90F-DF05-488D-AD0B-314E9D3D06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70" y="2487930"/>
            <a:ext cx="4381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8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5920" y="2340033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854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23DA-224D-4152-B9F3-677D734C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- Reminder</a:t>
            </a:r>
          </a:p>
        </p:txBody>
      </p:sp>
      <p:pic>
        <p:nvPicPr>
          <p:cNvPr id="1026" name="Picture 2" descr="Image result for bias variance regression">
            <a:extLst>
              <a:ext uri="{FF2B5EF4-FFF2-40B4-BE49-F238E27FC236}">
                <a16:creationId xmlns:a16="http://schemas.microsoft.com/office/drawing/2014/main" id="{871D3A52-85B9-47D9-A037-7FC6DA96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4" y="2275458"/>
            <a:ext cx="10382655" cy="39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2909-67F1-4BB2-9E69-324345D6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 set for training 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905BC9-EE69-4439-BCA8-8FAC2C8C34B7}"/>
              </a:ext>
            </a:extLst>
          </p:cNvPr>
          <p:cNvCxnSpPr/>
          <p:nvPr/>
        </p:nvCxnSpPr>
        <p:spPr>
          <a:xfrm flipV="1">
            <a:off x="2960016" y="2375555"/>
            <a:ext cx="0" cy="34973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99D75B-AA8F-43B7-B857-B7865BC3A2F9}"/>
              </a:ext>
            </a:extLst>
          </p:cNvPr>
          <p:cNvCxnSpPr>
            <a:cxnSpLocks/>
          </p:cNvCxnSpPr>
          <p:nvPr/>
        </p:nvCxnSpPr>
        <p:spPr>
          <a:xfrm flipV="1">
            <a:off x="2960016" y="5872897"/>
            <a:ext cx="563565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64A5F0-903E-4418-BCA3-3029421917C8}"/>
              </a:ext>
            </a:extLst>
          </p:cNvPr>
          <p:cNvSpPr txBox="1"/>
          <p:nvPr/>
        </p:nvSpPr>
        <p:spPr>
          <a:xfrm>
            <a:off x="2102176" y="2592369"/>
            <a:ext cx="8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66546-F96A-4ADA-8CAA-082E5C2B9C36}"/>
              </a:ext>
            </a:extLst>
          </p:cNvPr>
          <p:cNvSpPr txBox="1"/>
          <p:nvPr/>
        </p:nvSpPr>
        <p:spPr>
          <a:xfrm>
            <a:off x="6823435" y="6004036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196988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2909-67F1-4BB2-9E69-324345D6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 set for training 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905BC9-EE69-4439-BCA8-8FAC2C8C34B7}"/>
              </a:ext>
            </a:extLst>
          </p:cNvPr>
          <p:cNvCxnSpPr/>
          <p:nvPr/>
        </p:nvCxnSpPr>
        <p:spPr>
          <a:xfrm flipV="1">
            <a:off x="2960016" y="2375555"/>
            <a:ext cx="0" cy="34973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99D75B-AA8F-43B7-B857-B7865BC3A2F9}"/>
              </a:ext>
            </a:extLst>
          </p:cNvPr>
          <p:cNvCxnSpPr>
            <a:cxnSpLocks/>
          </p:cNvCxnSpPr>
          <p:nvPr/>
        </p:nvCxnSpPr>
        <p:spPr>
          <a:xfrm flipV="1">
            <a:off x="2960016" y="5872897"/>
            <a:ext cx="563565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64A5F0-903E-4418-BCA3-3029421917C8}"/>
              </a:ext>
            </a:extLst>
          </p:cNvPr>
          <p:cNvSpPr txBox="1"/>
          <p:nvPr/>
        </p:nvSpPr>
        <p:spPr>
          <a:xfrm>
            <a:off x="2102176" y="2592369"/>
            <a:ext cx="8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66546-F96A-4ADA-8CAA-082E5C2B9C36}"/>
              </a:ext>
            </a:extLst>
          </p:cNvPr>
          <p:cNvSpPr txBox="1"/>
          <p:nvPr/>
        </p:nvSpPr>
        <p:spPr>
          <a:xfrm>
            <a:off x="6823435" y="6004036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D83357D-5093-43EE-A9A6-B257445995F8}"/>
              </a:ext>
            </a:extLst>
          </p:cNvPr>
          <p:cNvSpPr/>
          <p:nvPr/>
        </p:nvSpPr>
        <p:spPr>
          <a:xfrm rot="10800000">
            <a:off x="2960013" y="1735352"/>
            <a:ext cx="7999437" cy="3855961"/>
          </a:xfrm>
          <a:prstGeom prst="arc">
            <a:avLst>
              <a:gd name="adj1" fmla="val 16486681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0BA7D-5332-4BD2-86F3-F439BEFF85EA}"/>
              </a:ext>
            </a:extLst>
          </p:cNvPr>
          <p:cNvSpPr txBox="1"/>
          <p:nvPr/>
        </p:nvSpPr>
        <p:spPr>
          <a:xfrm>
            <a:off x="7074994" y="5312224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101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2909-67F1-4BB2-9E69-324345D6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 set for training 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905BC9-EE69-4439-BCA8-8FAC2C8C34B7}"/>
              </a:ext>
            </a:extLst>
          </p:cNvPr>
          <p:cNvCxnSpPr/>
          <p:nvPr/>
        </p:nvCxnSpPr>
        <p:spPr>
          <a:xfrm flipV="1">
            <a:off x="2960016" y="2375555"/>
            <a:ext cx="0" cy="34973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99D75B-AA8F-43B7-B857-B7865BC3A2F9}"/>
              </a:ext>
            </a:extLst>
          </p:cNvPr>
          <p:cNvCxnSpPr>
            <a:cxnSpLocks/>
          </p:cNvCxnSpPr>
          <p:nvPr/>
        </p:nvCxnSpPr>
        <p:spPr>
          <a:xfrm flipV="1">
            <a:off x="2960016" y="5872897"/>
            <a:ext cx="563565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64A5F0-903E-4418-BCA3-3029421917C8}"/>
              </a:ext>
            </a:extLst>
          </p:cNvPr>
          <p:cNvSpPr txBox="1"/>
          <p:nvPr/>
        </p:nvSpPr>
        <p:spPr>
          <a:xfrm>
            <a:off x="2102176" y="2592369"/>
            <a:ext cx="8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66546-F96A-4ADA-8CAA-082E5C2B9C36}"/>
              </a:ext>
            </a:extLst>
          </p:cNvPr>
          <p:cNvSpPr txBox="1"/>
          <p:nvPr/>
        </p:nvSpPr>
        <p:spPr>
          <a:xfrm>
            <a:off x="6823435" y="6004036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D83357D-5093-43EE-A9A6-B257445995F8}"/>
              </a:ext>
            </a:extLst>
          </p:cNvPr>
          <p:cNvSpPr/>
          <p:nvPr/>
        </p:nvSpPr>
        <p:spPr>
          <a:xfrm rot="10800000">
            <a:off x="2960013" y="1735352"/>
            <a:ext cx="7999437" cy="3855961"/>
          </a:xfrm>
          <a:prstGeom prst="arc">
            <a:avLst>
              <a:gd name="adj1" fmla="val 16486681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8C4F381-AA5A-44C4-B589-9815B665A4D6}"/>
              </a:ext>
            </a:extLst>
          </p:cNvPr>
          <p:cNvSpPr/>
          <p:nvPr/>
        </p:nvSpPr>
        <p:spPr>
          <a:xfrm rot="10800000">
            <a:off x="2960009" y="1134655"/>
            <a:ext cx="5336333" cy="4018019"/>
          </a:xfrm>
          <a:prstGeom prst="arc">
            <a:avLst>
              <a:gd name="adj1" fmla="val 14110800"/>
              <a:gd name="adj2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4205F-3BC3-4EE3-B97C-7F1ED22DB32A}"/>
              </a:ext>
            </a:extLst>
          </p:cNvPr>
          <p:cNvSpPr txBox="1"/>
          <p:nvPr/>
        </p:nvSpPr>
        <p:spPr>
          <a:xfrm>
            <a:off x="7117241" y="4598678"/>
            <a:ext cx="7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Valid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0BA7D-5332-4BD2-86F3-F439BEFF85EA}"/>
              </a:ext>
            </a:extLst>
          </p:cNvPr>
          <p:cNvSpPr txBox="1"/>
          <p:nvPr/>
        </p:nvSpPr>
        <p:spPr>
          <a:xfrm>
            <a:off x="7074994" y="5312224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4569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4AE8-BBB4-4215-B027-9BC40449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 </a:t>
            </a:r>
            <a:r>
              <a:rPr lang="en-US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8524-8B62-42B0-A2B3-3D28F19F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5917" cy="4050792"/>
          </a:xfrm>
        </p:spPr>
        <p:txBody>
          <a:bodyPr/>
          <a:lstStyle/>
          <a:p>
            <a:r>
              <a:rPr lang="en-US" dirty="0"/>
              <a:t>Create 3 datasets (Train, Validation, Test)</a:t>
            </a:r>
          </a:p>
          <a:p>
            <a:r>
              <a:rPr lang="en-US" dirty="0"/>
              <a:t>Train your model on Train dataset for 1 epoch</a:t>
            </a:r>
          </a:p>
          <a:p>
            <a:r>
              <a:rPr lang="en-US" dirty="0"/>
              <a:t>Check the loss (cost, error) on Validation dataset</a:t>
            </a:r>
          </a:p>
          <a:p>
            <a:r>
              <a:rPr lang="en-US" dirty="0"/>
              <a:t>If the Validation loss decreases, continue training</a:t>
            </a:r>
          </a:p>
          <a:p>
            <a:endParaRPr lang="en-US" dirty="0"/>
          </a:p>
          <a:p>
            <a:r>
              <a:rPr lang="en-US" dirty="0"/>
              <a:t>When everything is done, test your model on your test dataset</a:t>
            </a:r>
          </a:p>
        </p:txBody>
      </p:sp>
      <p:pic>
        <p:nvPicPr>
          <p:cNvPr id="1026" name="Picture 2" descr="Image result for early stopping">
            <a:extLst>
              <a:ext uri="{FF2B5EF4-FFF2-40B4-BE49-F238E27FC236}">
                <a16:creationId xmlns:a16="http://schemas.microsoft.com/office/drawing/2014/main" id="{6574436F-6067-4B3C-9D5B-9492C842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37" y="2279650"/>
            <a:ext cx="5147404" cy="32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5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4AE8-BBB4-4215-B027-9BC40449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8524-8B62-42B0-A2B3-3D28F19F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5917" cy="4050792"/>
          </a:xfrm>
        </p:spPr>
        <p:txBody>
          <a:bodyPr/>
          <a:lstStyle/>
          <a:p>
            <a:r>
              <a:rPr lang="en-US" dirty="0"/>
              <a:t>The Test dataset should be used only in the very end of your training process</a:t>
            </a:r>
          </a:p>
          <a:p>
            <a:r>
              <a:rPr lang="en-US" dirty="0"/>
              <a:t>Every time you want to select and compare some hyperparameters (learning rate, number of neurons, number of layers </a:t>
            </a:r>
            <a:r>
              <a:rPr lang="en-US" dirty="0" err="1"/>
              <a:t>etc</a:t>
            </a:r>
            <a:r>
              <a:rPr lang="en-US" dirty="0"/>
              <a:t>) you should use the Train and Validation dataset</a:t>
            </a:r>
          </a:p>
          <a:p>
            <a:r>
              <a:rPr lang="en-US" dirty="0"/>
              <a:t>In classical Machine Learning the typical split among Train / Validation Test set is 60/20/20</a:t>
            </a:r>
          </a:p>
        </p:txBody>
      </p:sp>
      <p:pic>
        <p:nvPicPr>
          <p:cNvPr id="1026" name="Picture 2" descr="Image result for early stopping">
            <a:extLst>
              <a:ext uri="{FF2B5EF4-FFF2-40B4-BE49-F238E27FC236}">
                <a16:creationId xmlns:a16="http://schemas.microsoft.com/office/drawing/2014/main" id="{6574436F-6067-4B3C-9D5B-9492C842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37" y="2279650"/>
            <a:ext cx="5147404" cy="32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2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4AE8-BBB4-4215-B027-9BC40449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8524-8B62-42B0-A2B3-3D28F19F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5917" cy="4050792"/>
          </a:xfrm>
        </p:spPr>
        <p:txBody>
          <a:bodyPr/>
          <a:lstStyle/>
          <a:p>
            <a:r>
              <a:rPr lang="en-US" dirty="0"/>
              <a:t>Data leakage causes a model to look accurate until you start making decisions with the model, and then the model becomes very inaccurate.</a:t>
            </a:r>
          </a:p>
          <a:p>
            <a:r>
              <a:rPr lang="en-US" dirty="0"/>
              <a:t>Data leakage occurs when your model can somehow ‘see’ the test dataset during the training process.</a:t>
            </a:r>
          </a:p>
          <a:p>
            <a:r>
              <a:rPr lang="en-US" dirty="0"/>
              <a:t>There are two main types of leakage: </a:t>
            </a:r>
            <a:r>
              <a:rPr lang="en-US" b="1" dirty="0"/>
              <a:t>Leaky Predictors</a:t>
            </a:r>
            <a:r>
              <a:rPr lang="en-US" dirty="0"/>
              <a:t> and a </a:t>
            </a:r>
            <a:r>
              <a:rPr lang="en-US" b="1" dirty="0"/>
              <a:t>Leaky Validation Strategies.</a:t>
            </a:r>
            <a:endParaRPr lang="en-US" dirty="0"/>
          </a:p>
        </p:txBody>
      </p:sp>
      <p:pic>
        <p:nvPicPr>
          <p:cNvPr id="1026" name="Picture 2" descr="Image result for early stopping">
            <a:extLst>
              <a:ext uri="{FF2B5EF4-FFF2-40B4-BE49-F238E27FC236}">
                <a16:creationId xmlns:a16="http://schemas.microsoft.com/office/drawing/2014/main" id="{6574436F-6067-4B3C-9D5B-9492C842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37" y="2279650"/>
            <a:ext cx="5147404" cy="32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33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C408-FC73-43B8-9986-A258474A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3C9-A776-40B1-B157-FE29A46C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562828" cy="4050792"/>
          </a:xfrm>
        </p:spPr>
        <p:txBody>
          <a:bodyPr/>
          <a:lstStyle/>
          <a:p>
            <a:r>
              <a:rPr lang="en-US" dirty="0"/>
              <a:t>This occurs when your predictors include data that will not be available at the time you make predictions.</a:t>
            </a:r>
          </a:p>
          <a:p>
            <a:r>
              <a:rPr lang="en-US" dirty="0"/>
              <a:t>Imagine you want to predict who will get sick with pneumonia. The top few rows of your raw data might look like this:</a:t>
            </a:r>
          </a:p>
          <a:p>
            <a:r>
              <a:rPr lang="en-US" dirty="0"/>
              <a:t>Preventing leaky predictors:</a:t>
            </a:r>
          </a:p>
          <a:p>
            <a:pPr lvl="1"/>
            <a:r>
              <a:rPr lang="en-US" dirty="0"/>
              <a:t>To screen for possible leaky predictors, look for columns that are statistically correlated to your target.</a:t>
            </a:r>
          </a:p>
          <a:p>
            <a:pPr lvl="1"/>
            <a:r>
              <a:rPr lang="en-US" dirty="0"/>
              <a:t>If you build a model and find it extremely accurate, you likely have a leakage problem.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69A9D1-1CFA-4682-B258-0926B9683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38731"/>
              </p:ext>
            </p:extLst>
          </p:nvPr>
        </p:nvGraphicFramePr>
        <p:xfrm>
          <a:off x="559324" y="5065683"/>
          <a:ext cx="9440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973">
                  <a:extLst>
                    <a:ext uri="{9D8B030D-6E8A-4147-A177-3AD203B41FA5}">
                      <a16:colId xmlns:a16="http://schemas.microsoft.com/office/drawing/2014/main" val="2201289903"/>
                    </a:ext>
                  </a:extLst>
                </a:gridCol>
                <a:gridCol w="717835">
                  <a:extLst>
                    <a:ext uri="{9D8B030D-6E8A-4147-A177-3AD203B41FA5}">
                      <a16:colId xmlns:a16="http://schemas.microsoft.com/office/drawing/2014/main" val="1244678072"/>
                    </a:ext>
                  </a:extLst>
                </a:gridCol>
                <a:gridCol w="1573404">
                  <a:extLst>
                    <a:ext uri="{9D8B030D-6E8A-4147-A177-3AD203B41FA5}">
                      <a16:colId xmlns:a16="http://schemas.microsoft.com/office/drawing/2014/main" val="184830706"/>
                    </a:ext>
                  </a:extLst>
                </a:gridCol>
                <a:gridCol w="1573404">
                  <a:extLst>
                    <a:ext uri="{9D8B030D-6E8A-4147-A177-3AD203B41FA5}">
                      <a16:colId xmlns:a16="http://schemas.microsoft.com/office/drawing/2014/main" val="2433351432"/>
                    </a:ext>
                  </a:extLst>
                </a:gridCol>
                <a:gridCol w="2291060">
                  <a:extLst>
                    <a:ext uri="{9D8B030D-6E8A-4147-A177-3AD203B41FA5}">
                      <a16:colId xmlns:a16="http://schemas.microsoft.com/office/drawing/2014/main" val="2296324107"/>
                    </a:ext>
                  </a:extLst>
                </a:gridCol>
                <a:gridCol w="855748">
                  <a:extLst>
                    <a:ext uri="{9D8B030D-6E8A-4147-A177-3AD203B41FA5}">
                      <a16:colId xmlns:a16="http://schemas.microsoft.com/office/drawing/2014/main" val="134643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Got_pneumonia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Took_antibiotic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8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6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48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1899</TotalTime>
  <Words>592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Regularization</vt:lpstr>
      <vt:lpstr>Bias and Variance - Reminder</vt:lpstr>
      <vt:lpstr>Train / Valid set for training process</vt:lpstr>
      <vt:lpstr>Train / Valid set for training process</vt:lpstr>
      <vt:lpstr>Train / Valid set for training process</vt:lpstr>
      <vt:lpstr>Early Stopping AlgorithM</vt:lpstr>
      <vt:lpstr>Train / Validation / Test</vt:lpstr>
      <vt:lpstr>Data Leakage</vt:lpstr>
      <vt:lpstr>Leaky Predictors</vt:lpstr>
      <vt:lpstr>LEAKY VALIDATION STRATEGY</vt:lpstr>
      <vt:lpstr>Dropout</vt:lpstr>
      <vt:lpstr>Training with Dropout – Visualization</vt:lpstr>
      <vt:lpstr>Dropout - summary</vt:lpstr>
      <vt:lpstr>Thank you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PRACTICE</dc:title>
  <dc:creator>Przemysław Sekuła</dc:creator>
  <cp:lastModifiedBy>Przemyslaw Michal Sekula</cp:lastModifiedBy>
  <cp:revision>27</cp:revision>
  <dcterms:created xsi:type="dcterms:W3CDTF">2018-03-27T22:02:16Z</dcterms:created>
  <dcterms:modified xsi:type="dcterms:W3CDTF">2021-11-07T07:29:06Z</dcterms:modified>
</cp:coreProperties>
</file>