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256" r:id="rId2"/>
    <p:sldId id="361" r:id="rId3"/>
    <p:sldId id="391" r:id="rId4"/>
    <p:sldId id="392" r:id="rId5"/>
    <p:sldId id="389" r:id="rId6"/>
    <p:sldId id="307" r:id="rId7"/>
    <p:sldId id="305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09" r:id="rId16"/>
    <p:sldId id="321" r:id="rId17"/>
    <p:sldId id="322" r:id="rId18"/>
    <p:sldId id="318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1" r:id="rId27"/>
    <p:sldId id="334" r:id="rId28"/>
    <p:sldId id="332" r:id="rId29"/>
    <p:sldId id="336" r:id="rId30"/>
    <p:sldId id="337" r:id="rId31"/>
    <p:sldId id="335" r:id="rId32"/>
    <p:sldId id="342" r:id="rId33"/>
    <p:sldId id="343" r:id="rId34"/>
    <p:sldId id="339" r:id="rId35"/>
    <p:sldId id="344" r:id="rId36"/>
    <p:sldId id="346" r:id="rId37"/>
    <p:sldId id="348" r:id="rId38"/>
    <p:sldId id="347" r:id="rId39"/>
    <p:sldId id="345" r:id="rId40"/>
    <p:sldId id="350" r:id="rId41"/>
    <p:sldId id="360" r:id="rId42"/>
    <p:sldId id="359" r:id="rId43"/>
    <p:sldId id="362" r:id="rId44"/>
    <p:sldId id="363" r:id="rId45"/>
    <p:sldId id="364" r:id="rId46"/>
    <p:sldId id="365" r:id="rId47"/>
    <p:sldId id="367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288" r:id="rId6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135" d="100"/>
          <a:sy n="135" d="100"/>
        </p:scale>
        <p:origin x="27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712DA-5CF2-4342-8F31-2D8D654B731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ABF4-8DBE-4CED-97BB-D430805C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ABF4-8DBE-4CED-97BB-D430805CCC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C7FBD0-AF5F-4AA5-BA5C-F82BD70480C2}" type="datetimeFigureOut">
              <a:rPr lang="pl-PL" smtClean="0"/>
              <a:t>20.05.2022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Convolutional Neural Networks</a:t>
            </a:r>
            <a:endParaRPr lang="pl-P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33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62894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95564"/>
              </p:ext>
            </p:extLst>
          </p:nvPr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72491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6 * 1 + 4 * 1 + 1 * 1 + 2 * 0 + 2 * 0 + 0 * 0 + 1 * (-1) + 4 * (-1) + 8 * (-1) = -2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86600" y="3276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73386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79520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2 * 1 + 2 * 1 + 0 * 1 + 1 * 0 + 4 * 0 + 8 * 0 + 0 * (-1) + 4 * (-1) + 3 * (-1) = -3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543800" y="3265714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759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35493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1 * 1 + 4 * 1 + 8 * 1 + 0 * 0 + 4 * 0 + 3 * 0 + 3 * (-1) + 8 * (-1) + 4 * (-1) = -2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001000" y="3276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03037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47553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7 * 1 + 3 * 1 + 5 * 1 + 4 * 0 + 1 * 0 + 0 * 0 + 2 * (-1) + 0 * (-1) + 3 * (-1) = 10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629400" y="374033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92051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90367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4 * 1 + 1 * 1 + 1 * 1 + 2 * 0 + 0 * 0 + 3 * 0 + 4 * (-1) + 8 * (-1) + 6 * (-1) = 10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86600" y="3735976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70798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43800" y="4190999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1676400"/>
            <a:ext cx="5029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Question: Compute the composition operation for the selected position.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Q1: Where should we „paste” the filter?</a:t>
            </a:r>
          </a:p>
        </p:txBody>
      </p:sp>
    </p:spTree>
    <p:extLst>
      <p:ext uri="{BB962C8B-B14F-4D97-AF65-F5344CB8AC3E}">
        <p14:creationId xmlns:p14="http://schemas.microsoft.com/office/powerpoint/2010/main" val="138358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22112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43800" y="4190999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1676400"/>
            <a:ext cx="502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Question: Compute the composition operation for the selected position.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Q1: Where should we „paste” the filter?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Q2: Compute result</a:t>
            </a:r>
          </a:p>
        </p:txBody>
      </p:sp>
    </p:spTree>
    <p:extLst>
      <p:ext uri="{BB962C8B-B14F-4D97-AF65-F5344CB8AC3E}">
        <p14:creationId xmlns:p14="http://schemas.microsoft.com/office/powerpoint/2010/main" val="101347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1230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43800" y="4190999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1676400"/>
            <a:ext cx="502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Question: Compute the composition operation for the selected position.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Q1: Where should we „paste” the filter?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Q2: Compute result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69" y="5767506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0 * 1 + 3 * 1 + 0 * 1 + 8 * 0 + 6 * 0 + 3 * 0 + 3 * (-1) + 1 * (-1) + 2 * (-1) = -3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82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64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40515"/>
              </p:ext>
            </p:extLst>
          </p:nvPr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84844"/>
              </p:ext>
            </p:extLst>
          </p:nvPr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33431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63BC-F56D-43D3-ABFC-3F1AE1B3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r>
              <a:rPr lang="pl-PL" dirty="0" err="1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40515"/>
              </p:ext>
            </p:extLst>
          </p:nvPr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84844"/>
              </p:ext>
            </p:extLst>
          </p:nvPr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40993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1905000"/>
            <a:ext cx="10668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78880" y="2294708"/>
            <a:ext cx="350520" cy="37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37987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0823" y="1905000"/>
            <a:ext cx="10668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2301239"/>
            <a:ext cx="350520" cy="37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22504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905000"/>
            <a:ext cx="1065712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6046" y="2301239"/>
            <a:ext cx="350520" cy="37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45157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5000" y="1907177"/>
            <a:ext cx="1065712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60920" y="2301239"/>
            <a:ext cx="350520" cy="37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1009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1915886"/>
            <a:ext cx="1065712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26680" y="2301239"/>
            <a:ext cx="350520" cy="37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Vertical edge detection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905000"/>
          <a:ext cx="292608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0892" y="2819399"/>
          <a:ext cx="10972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986" y="310613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679078" y="307565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50452"/>
              </p:ext>
            </p:extLst>
          </p:nvPr>
        </p:nvGraphicFramePr>
        <p:xfrm>
          <a:off x="6263640" y="2301239"/>
          <a:ext cx="219456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3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</a:t>
                      </a:r>
                      <a:endParaRPr 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953000"/>
            <a:ext cx="222885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20" y="5162550"/>
            <a:ext cx="190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filters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63878"/>
              </p:ext>
            </p:extLst>
          </p:nvPr>
        </p:nvGraphicFramePr>
        <p:xfrm>
          <a:off x="9144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(vertical)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57156"/>
              </p:ext>
            </p:extLst>
          </p:nvPr>
        </p:nvGraphicFramePr>
        <p:xfrm>
          <a:off x="27432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971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(horizontal)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4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filters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(vertical)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971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(horizontal)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Sobel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3032"/>
              </p:ext>
            </p:extLst>
          </p:nvPr>
        </p:nvGraphicFramePr>
        <p:xfrm>
          <a:off x="64008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008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Sharr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3925669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Question: which of these filters will be most usefull for object detection?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2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filters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(vertical)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971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Gradient</a:t>
            </a:r>
          </a:p>
          <a:p>
            <a:pPr algn="ctr"/>
            <a:r>
              <a:rPr lang="pl-PL" dirty="0"/>
              <a:t>(horizontal)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Sobel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19317"/>
              </p:ext>
            </p:extLst>
          </p:nvPr>
        </p:nvGraphicFramePr>
        <p:xfrm>
          <a:off x="6400800" y="1600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pl-PL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008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Sharr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37338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67200" y="44196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baseline="0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baseline="0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baseline="0" dirty="0">
                          <a:effectLst/>
                        </a:rPr>
                        <a:t>w</a:t>
                      </a:r>
                      <a:r>
                        <a:rPr lang="pl-PL" sz="1600" b="1" u="none" strike="noStrike" baseline="-25000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77000" y="41910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57600" y="49149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9983" y="48130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604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Convolve RGB 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696"/>
            <a:ext cx="9144000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2A2B-C876-4920-A898-D40A0D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Image </a:t>
            </a:r>
            <a:r>
              <a:rPr lang="pl-PL" dirty="0" err="1"/>
              <a:t>representation</a:t>
            </a:r>
            <a:r>
              <a:rPr lang="pl-PL" dirty="0"/>
              <a:t> (</a:t>
            </a:r>
            <a:r>
              <a:rPr lang="pl-PL" dirty="0" err="1"/>
              <a:t>hitherto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)</a:t>
            </a:r>
            <a:endParaRPr lang="en-US" dirty="0"/>
          </a:p>
        </p:txBody>
      </p:sp>
      <p:pic>
        <p:nvPicPr>
          <p:cNvPr id="1026" name="Picture 2" descr="Image result for cat">
            <a:extLst>
              <a:ext uri="{FF2B5EF4-FFF2-40B4-BE49-F238E27FC236}">
                <a16:creationId xmlns:a16="http://schemas.microsoft.com/office/drawing/2014/main" id="{BCA4071B-3CA2-4194-BF29-C0F9B10A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3" y="2182568"/>
            <a:ext cx="2495898" cy="16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5FA4A-70F4-401D-A0C4-5028C8392B26}"/>
              </a:ext>
            </a:extLst>
          </p:cNvPr>
          <p:cNvCxnSpPr/>
          <p:nvPr/>
        </p:nvCxnSpPr>
        <p:spPr>
          <a:xfrm flipV="1">
            <a:off x="3469180" y="2999261"/>
            <a:ext cx="776752" cy="2855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A995B0-AEC6-4A36-9754-A0036F9352AE}"/>
              </a:ext>
            </a:extLst>
          </p:cNvPr>
          <p:cNvSpPr txBox="1"/>
          <p:nvPr/>
        </p:nvSpPr>
        <p:spPr>
          <a:xfrm>
            <a:off x="4245932" y="2756887"/>
            <a:ext cx="1930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 (cat) </a:t>
            </a:r>
          </a:p>
          <a:p>
            <a:r>
              <a:rPr lang="en-US" sz="1350" dirty="0"/>
              <a:t>0 (not cat)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CFF54-1E97-44CA-88AE-2E75428C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6" y="3911248"/>
            <a:ext cx="2904285" cy="1744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0324" y="4242985"/>
                <a:ext cx="453009" cy="928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5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134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35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35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93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4" y="4242985"/>
                <a:ext cx="45300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82778" y="4523120"/>
                <a:ext cx="637675" cy="1022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03BD0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solidFill>
                                    <a:srgbClr val="03BD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solidFill>
                                      <a:srgbClr val="03BD0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50" i="1">
                                    <a:solidFill>
                                      <a:srgbClr val="03BD0C"/>
                                    </a:solidFill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solidFill>
                                      <a:srgbClr val="03BD0C"/>
                                    </a:solidFill>
                                    <a:latin typeface="Cambria Math" panose="02040503050406030204" pitchFamily="18" charset="0"/>
                                  </a:rPr>
                                  <m:t>134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350" i="1">
                                        <a:solidFill>
                                          <a:srgbClr val="03BD0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350" i="1">
                                        <a:solidFill>
                                          <a:srgbClr val="03BD0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03BD0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03BD0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78" y="4523120"/>
                <a:ext cx="637675" cy="1022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05161" y="4862830"/>
                <a:ext cx="637675" cy="1022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3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35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35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61" y="4862830"/>
                <a:ext cx="637675" cy="1022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a 10">
            <a:extLst>
              <a:ext uri="{FF2B5EF4-FFF2-40B4-BE49-F238E27FC236}">
                <a16:creationId xmlns:a16="http://schemas.microsoft.com/office/drawing/2014/main" id="{C3C2297A-2D76-4B1A-83C0-DB6B6074E343}"/>
              </a:ext>
            </a:extLst>
          </p:cNvPr>
          <p:cNvGrpSpPr/>
          <p:nvPr/>
        </p:nvGrpSpPr>
        <p:grpSpPr>
          <a:xfrm>
            <a:off x="5688016" y="3978178"/>
            <a:ext cx="3379784" cy="1736822"/>
            <a:chOff x="5688016" y="3978178"/>
            <a:chExt cx="3379784" cy="1736822"/>
          </a:xfrm>
        </p:grpSpPr>
        <p:sp>
          <p:nvSpPr>
            <p:cNvPr id="18" name="Rounded Rectangle 17"/>
            <p:cNvSpPr/>
            <p:nvPr/>
          </p:nvSpPr>
          <p:spPr>
            <a:xfrm>
              <a:off x="6655281" y="4694336"/>
              <a:ext cx="1152905" cy="300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350" dirty="0"/>
                <a:t>Model</a:t>
              </a:r>
              <a:r>
                <a:rPr lang="en-US" sz="1350" dirty="0"/>
                <a:t>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05FA4A-70F4-401D-A0C4-5028C8392B26}"/>
                </a:ext>
              </a:extLst>
            </p:cNvPr>
            <p:cNvCxnSpPr/>
            <p:nvPr/>
          </p:nvCxnSpPr>
          <p:spPr>
            <a:xfrm flipV="1">
              <a:off x="7832834" y="4854599"/>
              <a:ext cx="305938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153062" y="4699458"/>
                  <a:ext cx="914738" cy="300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062" y="4699458"/>
                  <a:ext cx="914738" cy="300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88016" y="3978178"/>
                  <a:ext cx="637675" cy="17368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134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202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016" y="3978178"/>
                  <a:ext cx="637675" cy="17368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05FA4A-70F4-401D-A0C4-5028C8392B26}"/>
                </a:ext>
              </a:extLst>
            </p:cNvPr>
            <p:cNvCxnSpPr/>
            <p:nvPr/>
          </p:nvCxnSpPr>
          <p:spPr>
            <a:xfrm flipV="1">
              <a:off x="6311053" y="4854599"/>
              <a:ext cx="305938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955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Convolve RGB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51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Convolve RGB images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133600"/>
            <a:ext cx="8839200" cy="29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2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Multiple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9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Multiple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9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Multiple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9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8792"/>
          </a:xfrm>
        </p:spPr>
        <p:txBody>
          <a:bodyPr/>
          <a:lstStyle/>
          <a:p>
            <a:r>
              <a:rPr lang="pl-PL" dirty="0"/>
              <a:t>Multiple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23023"/>
              </p:ext>
            </p:extLst>
          </p:nvPr>
        </p:nvGraphicFramePr>
        <p:xfrm>
          <a:off x="1752600" y="15240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561509"/>
              </p:ext>
            </p:extLst>
          </p:nvPr>
        </p:nvGraphicFramePr>
        <p:xfrm>
          <a:off x="1600200" y="16764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378049"/>
              </p:ext>
            </p:extLst>
          </p:nvPr>
        </p:nvGraphicFramePr>
        <p:xfrm>
          <a:off x="1458686" y="1826623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38905"/>
              </p:ext>
            </p:extLst>
          </p:nvPr>
        </p:nvGraphicFramePr>
        <p:xfrm>
          <a:off x="1752600" y="2885804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642013"/>
              </p:ext>
            </p:extLst>
          </p:nvPr>
        </p:nvGraphicFramePr>
        <p:xfrm>
          <a:off x="1606731" y="3036027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73550"/>
              </p:ext>
            </p:extLst>
          </p:nvPr>
        </p:nvGraphicFramePr>
        <p:xfrm>
          <a:off x="1458686" y="3188427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799686"/>
              </p:ext>
            </p:extLst>
          </p:nvPr>
        </p:nvGraphicFramePr>
        <p:xfrm>
          <a:off x="1752600" y="4245431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650405"/>
              </p:ext>
            </p:extLst>
          </p:nvPr>
        </p:nvGraphicFramePr>
        <p:xfrm>
          <a:off x="1600200" y="4388035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944092"/>
              </p:ext>
            </p:extLst>
          </p:nvPr>
        </p:nvGraphicFramePr>
        <p:xfrm>
          <a:off x="1447800" y="4549146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31858"/>
              </p:ext>
            </p:extLst>
          </p:nvPr>
        </p:nvGraphicFramePr>
        <p:xfrm>
          <a:off x="1752600" y="5619215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347671"/>
              </p:ext>
            </p:extLst>
          </p:nvPr>
        </p:nvGraphicFramePr>
        <p:xfrm>
          <a:off x="1606731" y="5748754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900138"/>
              </p:ext>
            </p:extLst>
          </p:nvPr>
        </p:nvGraphicFramePr>
        <p:xfrm>
          <a:off x="1458686" y="583475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57855"/>
              </p:ext>
            </p:extLst>
          </p:nvPr>
        </p:nvGraphicFramePr>
        <p:xfrm>
          <a:off x="5943600" y="2971800"/>
          <a:ext cx="1219200" cy="1135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35470"/>
              </p:ext>
            </p:extLst>
          </p:nvPr>
        </p:nvGraphicFramePr>
        <p:xfrm>
          <a:off x="5791200" y="3119847"/>
          <a:ext cx="1219200" cy="1135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23983"/>
              </p:ext>
            </p:extLst>
          </p:nvPr>
        </p:nvGraphicFramePr>
        <p:xfrm>
          <a:off x="5645331" y="3267894"/>
          <a:ext cx="1219200" cy="1135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90013"/>
              </p:ext>
            </p:extLst>
          </p:nvPr>
        </p:nvGraphicFramePr>
        <p:xfrm>
          <a:off x="5505994" y="3415941"/>
          <a:ext cx="1219200" cy="1135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3543300" y="3683185"/>
            <a:ext cx="1371600" cy="59980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Convolutional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356"/>
            <a:ext cx="9144000" cy="3089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151892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9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Convolutional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356"/>
            <a:ext cx="9144000" cy="3089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151892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0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Convolutional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356"/>
            <a:ext cx="9144000" cy="3089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151892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639472"/>
            <a:ext cx="1914439" cy="12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56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Convolutional Neural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356"/>
            <a:ext cx="9144000" cy="3089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151892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639472"/>
            <a:ext cx="1914439" cy="1236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341" y="4459294"/>
            <a:ext cx="2455059" cy="16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A3755-BA91-4A02-AD3E-16FB8DA6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Image </a:t>
            </a:r>
            <a:r>
              <a:rPr lang="pl-PL" dirty="0" err="1"/>
              <a:t>representation</a:t>
            </a:r>
            <a:r>
              <a:rPr lang="pl-PL" dirty="0"/>
              <a:t> - </a:t>
            </a:r>
            <a:r>
              <a:rPr lang="pl-PL" dirty="0" err="1"/>
              <a:t>problems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F78647-F0C3-4397-BE8C-483B5FC7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029200"/>
          </a:xfrm>
        </p:spPr>
        <p:txBody>
          <a:bodyPr/>
          <a:lstStyle/>
          <a:p>
            <a:r>
              <a:rPr lang="pl-PL" dirty="0"/>
              <a:t>Too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weights</a:t>
            </a:r>
            <a:r>
              <a:rPr lang="pl-PL" dirty="0"/>
              <a:t> →</a:t>
            </a:r>
            <a:br>
              <a:rPr lang="pl-PL" dirty="0"/>
            </a:b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complicated</a:t>
            </a:r>
            <a:r>
              <a:rPr lang="pl-PL" dirty="0"/>
              <a:t> model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difficult</a:t>
            </a:r>
            <a:r>
              <a:rPr lang="pl-PL" dirty="0"/>
              <a:t> to </a:t>
            </a:r>
            <a:r>
              <a:rPr lang="pl-PL" dirty="0" err="1"/>
              <a:t>generalise</a:t>
            </a:r>
            <a:r>
              <a:rPr lang="pl-PL" dirty="0"/>
              <a:t> </a:t>
            </a:r>
            <a:r>
              <a:rPr lang="pl-PL" dirty="0" err="1"/>
              <a:t>learned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the </a:t>
            </a:r>
            <a:r>
              <a:rPr lang="pl-PL" dirty="0" err="1"/>
              <a:t>entire</a:t>
            </a:r>
            <a:r>
              <a:rPr lang="pl-PL" dirty="0"/>
              <a:t> image</a:t>
            </a:r>
          </a:p>
          <a:p>
            <a:endParaRPr lang="pl-PL" dirty="0"/>
          </a:p>
          <a:p>
            <a:r>
              <a:rPr lang="pl-PL" dirty="0" err="1"/>
              <a:t>Solving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motivation</a:t>
            </a:r>
            <a:r>
              <a:rPr lang="pl-PL" dirty="0"/>
              <a:t> for </a:t>
            </a:r>
            <a:r>
              <a:rPr lang="pl-PL" dirty="0" err="1"/>
              <a:t>Convolutional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</a:t>
            </a:r>
          </a:p>
          <a:p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D859FFD-8944-46D9-A5B8-15357E40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4572000"/>
            <a:ext cx="3914775" cy="23145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F91A4E1-DF5F-4F5D-ADCA-1592E058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590800"/>
            <a:ext cx="3381375" cy="2038350"/>
          </a:xfrm>
          <a:prstGeom prst="rect">
            <a:avLst/>
          </a:pr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E2676FE2-FEE9-47DF-9D8D-5FDF10783A43}"/>
              </a:ext>
            </a:extLst>
          </p:cNvPr>
          <p:cNvGrpSpPr/>
          <p:nvPr/>
        </p:nvGrpSpPr>
        <p:grpSpPr>
          <a:xfrm>
            <a:off x="6324600" y="990600"/>
            <a:ext cx="2617784" cy="1447800"/>
            <a:chOff x="5688016" y="3978178"/>
            <a:chExt cx="3379784" cy="1736822"/>
          </a:xfrm>
        </p:grpSpPr>
        <p:sp>
          <p:nvSpPr>
            <p:cNvPr id="5" name="Rounded Rectangle 17">
              <a:extLst>
                <a:ext uri="{FF2B5EF4-FFF2-40B4-BE49-F238E27FC236}">
                  <a16:creationId xmlns:a16="http://schemas.microsoft.com/office/drawing/2014/main" id="{18DB4734-33F2-45A1-B50C-528D3B1361BF}"/>
                </a:ext>
              </a:extLst>
            </p:cNvPr>
            <p:cNvSpPr/>
            <p:nvPr/>
          </p:nvSpPr>
          <p:spPr>
            <a:xfrm>
              <a:off x="6655281" y="4694336"/>
              <a:ext cx="1152905" cy="300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350" dirty="0"/>
                <a:t>Model</a:t>
              </a:r>
              <a:r>
                <a:rPr lang="en-US" sz="1350" dirty="0"/>
                <a:t> </a:t>
              </a:r>
            </a:p>
          </p:txBody>
        </p:sp>
        <p:cxnSp>
          <p:nvCxnSpPr>
            <p:cNvPr id="6" name="Straight Arrow Connector 19">
              <a:extLst>
                <a:ext uri="{FF2B5EF4-FFF2-40B4-BE49-F238E27FC236}">
                  <a16:creationId xmlns:a16="http://schemas.microsoft.com/office/drawing/2014/main" id="{C056BD11-034F-44A4-8693-A857A9595CD2}"/>
                </a:ext>
              </a:extLst>
            </p:cNvPr>
            <p:cNvCxnSpPr/>
            <p:nvPr/>
          </p:nvCxnSpPr>
          <p:spPr>
            <a:xfrm flipV="1">
              <a:off x="7832834" y="4854599"/>
              <a:ext cx="305938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20">
                  <a:extLst>
                    <a:ext uri="{FF2B5EF4-FFF2-40B4-BE49-F238E27FC236}">
                      <a16:creationId xmlns:a16="http://schemas.microsoft.com/office/drawing/2014/main" id="{4517C1EB-DC84-439A-A539-95C32B70EAE3}"/>
                    </a:ext>
                  </a:extLst>
                </p:cNvPr>
                <p:cNvSpPr/>
                <p:nvPr/>
              </p:nvSpPr>
              <p:spPr>
                <a:xfrm>
                  <a:off x="8153062" y="4699458"/>
                  <a:ext cx="914738" cy="300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7" name="Rectangle 20">
                  <a:extLst>
                    <a:ext uri="{FF2B5EF4-FFF2-40B4-BE49-F238E27FC236}">
                      <a16:creationId xmlns:a16="http://schemas.microsoft.com/office/drawing/2014/main" id="{4517C1EB-DC84-439A-A539-95C32B70EA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062" y="4699458"/>
                  <a:ext cx="914738" cy="300082"/>
                </a:xfrm>
                <a:prstGeom prst="rect">
                  <a:avLst/>
                </a:prstGeom>
                <a:blipFill>
                  <a:blip r:embed="rId4"/>
                  <a:stretch>
                    <a:fillRect r="-9483" b="-21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21">
                  <a:extLst>
                    <a:ext uri="{FF2B5EF4-FFF2-40B4-BE49-F238E27FC236}">
                      <a16:creationId xmlns:a16="http://schemas.microsoft.com/office/drawing/2014/main" id="{4EAA0842-2A68-49D3-8762-BA752981421C}"/>
                    </a:ext>
                  </a:extLst>
                </p:cNvPr>
                <p:cNvSpPr/>
                <p:nvPr/>
              </p:nvSpPr>
              <p:spPr>
                <a:xfrm>
                  <a:off x="5688016" y="3978178"/>
                  <a:ext cx="637675" cy="17368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134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255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03BD0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202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" name="Rectangle 21">
                  <a:extLst>
                    <a:ext uri="{FF2B5EF4-FFF2-40B4-BE49-F238E27FC236}">
                      <a16:creationId xmlns:a16="http://schemas.microsoft.com/office/drawing/2014/main" id="{4EAA0842-2A68-49D3-8762-BA7529814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016" y="3978178"/>
                  <a:ext cx="637675" cy="1736822"/>
                </a:xfrm>
                <a:prstGeom prst="rect">
                  <a:avLst/>
                </a:prstGeom>
                <a:blipFill>
                  <a:blip r:embed="rId5"/>
                  <a:stretch>
                    <a:fillRect r="-1235" b="-16034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22">
              <a:extLst>
                <a:ext uri="{FF2B5EF4-FFF2-40B4-BE49-F238E27FC236}">
                  <a16:creationId xmlns:a16="http://schemas.microsoft.com/office/drawing/2014/main" id="{2EC0D0CB-F5EB-4A2C-BDBD-D3ADADE0AE5E}"/>
                </a:ext>
              </a:extLst>
            </p:cNvPr>
            <p:cNvCxnSpPr/>
            <p:nvPr/>
          </p:nvCxnSpPr>
          <p:spPr>
            <a:xfrm flipV="1">
              <a:off x="6311053" y="4854599"/>
              <a:ext cx="305938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51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CNNs are universal and may be employed for various taks.</a:t>
            </a:r>
          </a:p>
          <a:p>
            <a:r>
              <a:rPr lang="pl-PL" dirty="0"/>
              <a:t>Everything depends on data</a:t>
            </a:r>
            <a:endParaRPr lang="en-US" dirty="0"/>
          </a:p>
        </p:txBody>
      </p:sp>
      <p:pic>
        <p:nvPicPr>
          <p:cNvPr id="4" name="Picture 2" descr="https://2.bp.blogspot.com/-idAzh9bR2CI/VvcRoWcT76I/AAAAAAABEGk/DF940Q0pZnw1t2aInNP75jgOpWNLIUsuQ/s1600/Hl2H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3048000"/>
            <a:ext cx="68294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7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63BC-F56D-43D3-ABFC-3F1AE1B3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r>
              <a:rPr lang="en-US" dirty="0"/>
              <a:t>CNN Details</a:t>
            </a:r>
          </a:p>
        </p:txBody>
      </p:sp>
    </p:spTree>
    <p:extLst>
      <p:ext uri="{BB962C8B-B14F-4D97-AF65-F5344CB8AC3E}">
        <p14:creationId xmlns:p14="http://schemas.microsoft.com/office/powerpoint/2010/main" val="296702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0F45-EFBD-4257-AFEB-31B1B0D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1F0C-4A3E-4879-8ACB-288012A0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392"/>
            <a:ext cx="8686800" cy="2186608"/>
          </a:xfrm>
        </p:spPr>
        <p:txBody>
          <a:bodyPr/>
          <a:lstStyle/>
          <a:p>
            <a:r>
              <a:rPr lang="en-US" dirty="0"/>
              <a:t>Convolution operation results in decrease of the image size</a:t>
            </a:r>
          </a:p>
          <a:p>
            <a:r>
              <a:rPr lang="en-US" dirty="0"/>
              <a:t>The larger is the filter, the greater decrease</a:t>
            </a:r>
          </a:p>
          <a:p>
            <a:r>
              <a:rPr lang="en-US" dirty="0"/>
              <a:t>It may be a problem if we want to use many layers or blocks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7BB720-BE48-4E97-A4B4-9A986CECC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27641"/>
              </p:ext>
            </p:extLst>
          </p:nvPr>
        </p:nvGraphicFramePr>
        <p:xfrm>
          <a:off x="609602" y="3962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52240-3309-426A-8BAE-42169D76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38725"/>
              </p:ext>
            </p:extLst>
          </p:nvPr>
        </p:nvGraphicFramePr>
        <p:xfrm>
          <a:off x="4191002" y="4648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A4BB63-3042-441F-A0C7-B33706D2A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1273"/>
              </p:ext>
            </p:extLst>
          </p:nvPr>
        </p:nvGraphicFramePr>
        <p:xfrm>
          <a:off x="6400802" y="4419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7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0F45-EFBD-4257-AFEB-31B1B0D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1F0C-4A3E-4879-8ACB-288012A0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392"/>
            <a:ext cx="8686800" cy="2186608"/>
          </a:xfrm>
        </p:spPr>
        <p:txBody>
          <a:bodyPr/>
          <a:lstStyle/>
          <a:p>
            <a:r>
              <a:rPr lang="en-US" dirty="0"/>
              <a:t>Solution: Surround the original image with 0 padding</a:t>
            </a:r>
          </a:p>
          <a:p>
            <a:r>
              <a:rPr lang="en-US" dirty="0"/>
              <a:t>For 3x3 filter you need 1 pixel padding, for 5x5 filter you need 2 pixel padding, </a:t>
            </a:r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7BB720-BE48-4E97-A4B4-9A986CECC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569"/>
              </p:ext>
            </p:extLst>
          </p:nvPr>
        </p:nvGraphicFramePr>
        <p:xfrm>
          <a:off x="609602" y="2971800"/>
          <a:ext cx="3276600" cy="3657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8730453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366335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57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940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52240-3309-426A-8BAE-42169D760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99028"/>
              </p:ext>
            </p:extLst>
          </p:nvPr>
        </p:nvGraphicFramePr>
        <p:xfrm>
          <a:off x="4191002" y="41148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A4BB63-3042-441F-A0C7-B33706D2A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35387"/>
              </p:ext>
            </p:extLst>
          </p:nvPr>
        </p:nvGraphicFramePr>
        <p:xfrm>
          <a:off x="6096000" y="3429000"/>
          <a:ext cx="2590800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1604835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1626980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2896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28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96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0DE2-28CE-4509-A807-D5701415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99E0-2172-4FB9-A56B-52006664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theory you may use any padding for any image</a:t>
            </a:r>
          </a:p>
          <a:p>
            <a:r>
              <a:rPr lang="en-US" sz="2800" dirty="0"/>
              <a:t>In practice you are usually using 2 types of padding</a:t>
            </a:r>
          </a:p>
          <a:p>
            <a:pPr lvl="1"/>
            <a:r>
              <a:rPr lang="en-US" sz="1900" dirty="0"/>
              <a:t>Valid – no padding (the image size is reduced)</a:t>
            </a:r>
          </a:p>
          <a:p>
            <a:pPr lvl="1"/>
            <a:r>
              <a:rPr lang="en-US" sz="1900" dirty="0"/>
              <a:t>Same – padding which keeps the dimensions of the image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 err="1"/>
              <a:t>Keras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keras.layers.Conv2D(filters, </a:t>
            </a:r>
            <a:r>
              <a:rPr lang="en-US" sz="2800" dirty="0" err="1"/>
              <a:t>kernel_size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padding='valid’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keras.layers.Conv2D(filters, </a:t>
            </a:r>
            <a:r>
              <a:rPr lang="en-US" sz="2800" dirty="0" err="1"/>
              <a:t>kernel_size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padding=‘same’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628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0F45-EFBD-4257-AFEB-31B1B0D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1F0C-4A3E-4879-8ACB-288012A0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392"/>
            <a:ext cx="8686800" cy="2186608"/>
          </a:xfrm>
        </p:spPr>
        <p:txBody>
          <a:bodyPr/>
          <a:lstStyle/>
          <a:p>
            <a:r>
              <a:rPr lang="en-US" dirty="0"/>
              <a:t>This time we want to reduce the size of convolution output – reduce it faster than with ‘valid’ padding.</a:t>
            </a:r>
          </a:p>
          <a:p>
            <a:r>
              <a:rPr lang="en-US" dirty="0"/>
              <a:t>Question – Why do we want to do it?</a:t>
            </a:r>
          </a:p>
          <a:p>
            <a:r>
              <a:rPr lang="en-US" dirty="0"/>
              <a:t>The answer is ‘stride’ – you may try doing bigger steps during convolution operation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7BB720-BE48-4E97-A4B4-9A986CECC188}"/>
              </a:ext>
            </a:extLst>
          </p:cNvPr>
          <p:cNvGraphicFramePr>
            <a:graphicFrameLocks noGrp="1"/>
          </p:cNvGraphicFramePr>
          <p:nvPr/>
        </p:nvGraphicFramePr>
        <p:xfrm>
          <a:off x="609602" y="3962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52240-3309-426A-8BAE-42169D760D95}"/>
              </a:ext>
            </a:extLst>
          </p:cNvPr>
          <p:cNvGraphicFramePr>
            <a:graphicFrameLocks noGrp="1"/>
          </p:cNvGraphicFramePr>
          <p:nvPr/>
        </p:nvGraphicFramePr>
        <p:xfrm>
          <a:off x="4191002" y="4648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A4BB63-3042-441F-A0C7-B33706D2AF49}"/>
              </a:ext>
            </a:extLst>
          </p:cNvPr>
          <p:cNvGraphicFramePr>
            <a:graphicFrameLocks noGrp="1"/>
          </p:cNvGraphicFramePr>
          <p:nvPr/>
        </p:nvGraphicFramePr>
        <p:xfrm>
          <a:off x="6400802" y="4419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82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Stride (2/3)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baseline="30000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46495"/>
              </p:ext>
            </p:extLst>
          </p:nvPr>
        </p:nvGraphicFramePr>
        <p:xfrm>
          <a:off x="6629400" y="37338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Stride = 2x2. Make 2 cell steps horizontally and vertically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9400" y="37338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4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0745"/>
              </p:ext>
            </p:extLst>
          </p:nvPr>
        </p:nvGraphicFramePr>
        <p:xfrm>
          <a:off x="6629400" y="3722914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Stride = 2x2. Make 2 cell steps horizontally and vertically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3722914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6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Stride (2/3)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73234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37558"/>
              </p:ext>
            </p:extLst>
          </p:nvPr>
        </p:nvGraphicFramePr>
        <p:xfrm>
          <a:off x="6629400" y="3733800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Stride = 2x2. Make 2 cell steps horizontally and vertically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(2/3)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72802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51023"/>
              </p:ext>
            </p:extLst>
          </p:nvPr>
        </p:nvGraphicFramePr>
        <p:xfrm>
          <a:off x="6629400" y="3722914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Stride = 2x2. Make 2 cell steps horizontally and vertically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41910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63BC-F56D-43D3-ABFC-3F1AE1B3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r>
              <a:rPr lang="en-US" dirty="0"/>
              <a:t>CNN Basics</a:t>
            </a:r>
          </a:p>
        </p:txBody>
      </p:sp>
    </p:spTree>
    <p:extLst>
      <p:ext uri="{BB962C8B-B14F-4D97-AF65-F5344CB8AC3E}">
        <p14:creationId xmlns:p14="http://schemas.microsoft.com/office/powerpoint/2010/main" val="777694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(2/3)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11616"/>
              </p:ext>
            </p:extLst>
          </p:nvPr>
        </p:nvGraphicFramePr>
        <p:xfrm>
          <a:off x="6629400" y="3722914"/>
          <a:ext cx="9144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Stride = 2x2. Make 2 cell steps horizontally and vertically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41910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0DE2-28CE-4509-A807-D5701415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99E0-2172-4FB9-A56B-52006664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Usually we are using square stride (1x1 or 2x2). However it is not necessary</a:t>
            </a:r>
            <a:endParaRPr lang="en-US" sz="19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 err="1"/>
              <a:t>Keras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keras.layers.Conv2D(filters, </a:t>
            </a:r>
            <a:r>
              <a:rPr lang="en-US" sz="2800" dirty="0" err="1"/>
              <a:t>kernel_size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strides=(1, 1)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keras.layers.Conv2D(filters, </a:t>
            </a:r>
            <a:r>
              <a:rPr lang="en-US" sz="2800" dirty="0" err="1"/>
              <a:t>kernel_size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strides=(2, 2)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9186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max pooling to reduce the size of image</a:t>
            </a:r>
          </a:p>
          <a:p>
            <a:r>
              <a:rPr lang="en-US" dirty="0"/>
              <a:t>Usually we use max pooling with the stride 2x2, and the window size 2x2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81980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701923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8815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6248400" y="38862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1295400" y="3223590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9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73382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6705600" y="38862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2209800" y="3223590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6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07720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7162800" y="38862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3124200" y="3223590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8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85373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6248400" y="4343400"/>
            <a:ext cx="457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1295400" y="4137991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8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1667"/>
              </p:ext>
            </p:extLst>
          </p:nvPr>
        </p:nvGraphicFramePr>
        <p:xfrm>
          <a:off x="1278835" y="3250095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04056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7162800" y="4818821"/>
            <a:ext cx="457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3107635" y="5105400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5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83-4444-43B1-B362-CE69D2A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DA7-C955-4FB0-813E-5BF734A5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0BCEE-E6BF-4D23-8C7D-7ED1289BD272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23591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8F546-D976-4462-862C-62D418F0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17654"/>
              </p:ext>
            </p:extLst>
          </p:nvPr>
        </p:nvGraphicFramePr>
        <p:xfrm>
          <a:off x="6248400" y="3886200"/>
          <a:ext cx="1371600" cy="14709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B343-2789-4863-94B6-26CF07682CDC}"/>
              </a:ext>
            </a:extLst>
          </p:cNvPr>
          <p:cNvSpPr/>
          <p:nvPr/>
        </p:nvSpPr>
        <p:spPr>
          <a:xfrm>
            <a:off x="4229102" y="4061791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C4CC4-BF9A-45B0-9936-554317E2CAE1}"/>
              </a:ext>
            </a:extLst>
          </p:cNvPr>
          <p:cNvSpPr/>
          <p:nvPr/>
        </p:nvSpPr>
        <p:spPr>
          <a:xfrm>
            <a:off x="7162800" y="4818821"/>
            <a:ext cx="457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26860-E0A3-4E13-A8C6-71D79D738D5D}"/>
              </a:ext>
            </a:extLst>
          </p:cNvPr>
          <p:cNvSpPr/>
          <p:nvPr/>
        </p:nvSpPr>
        <p:spPr>
          <a:xfrm>
            <a:off x="3107635" y="5085521"/>
            <a:ext cx="914400" cy="89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6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2CB2-956C-438B-9FFC-0FF57A86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F8E9-2853-4C85-AC9B-D0A7E193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Max Pooling is used for reducing the size of layers (reducing the number of parameters</a:t>
            </a:r>
          </a:p>
          <a:p>
            <a:r>
              <a:rPr lang="en-US" dirty="0"/>
              <a:t>Typical filter size: 2x2</a:t>
            </a:r>
          </a:p>
          <a:p>
            <a:r>
              <a:rPr lang="en-US" dirty="0"/>
              <a:t>Typical stride: 2x2</a:t>
            </a:r>
          </a:p>
          <a:p>
            <a:r>
              <a:rPr lang="en-US" dirty="0"/>
              <a:t>Max Pooling does not have any parameters! There is nothing to train.</a:t>
            </a:r>
          </a:p>
          <a:p>
            <a:r>
              <a:rPr lang="en-US" dirty="0"/>
              <a:t>There are also other versions (such as average pooling) but for CNN Max Pooling usually is the best choice.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keras.layers.MaxPooling2D(</a:t>
            </a:r>
            <a:r>
              <a:rPr lang="en-US" dirty="0" err="1"/>
              <a:t>pool_size</a:t>
            </a:r>
            <a:r>
              <a:rPr lang="en-US" dirty="0"/>
              <a:t>=(2, 2), strides=</a:t>
            </a:r>
            <a:r>
              <a:rPr lang="en-US" b="1" dirty="0"/>
              <a:t>None</a:t>
            </a:r>
            <a:r>
              <a:rPr lang="en-US" dirty="0"/>
              <a:t>, padding='valid', </a:t>
            </a:r>
            <a:r>
              <a:rPr lang="en-US" dirty="0" err="1"/>
              <a:t>data_format</a:t>
            </a:r>
            <a:r>
              <a:rPr lang="en-US" dirty="0"/>
              <a:t>=</a:t>
            </a:r>
            <a:r>
              <a:rPr lang="en-US" b="1" dirty="0"/>
              <a:t>None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keras.layers.MaxPooling2D()</a:t>
            </a:r>
          </a:p>
        </p:txBody>
      </p:sp>
    </p:spTree>
    <p:extLst>
      <p:ext uri="{BB962C8B-B14F-4D97-AF65-F5344CB8AC3E}">
        <p14:creationId xmlns:p14="http://schemas.microsoft.com/office/powerpoint/2010/main" val="35705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99419"/>
              </p:ext>
            </p:extLst>
          </p:nvPr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1583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06906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FF0000"/>
                </a:solidFill>
              </a:rPr>
              <a:t>Image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2392" y="2907268"/>
            <a:ext cx="90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dirty="0">
                <a:solidFill>
                  <a:srgbClr val="FF0000"/>
                </a:solidFill>
              </a:rPr>
              <a:t>Filter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884" y="1930569"/>
            <a:ext cx="1901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dirty="0">
                <a:solidFill>
                  <a:srgbClr val="FF0000"/>
                </a:solidFill>
              </a:rPr>
              <a:t>Convolution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4000500" y="2299901"/>
            <a:ext cx="571500" cy="1700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390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7624-565F-453A-BFDA-51B1636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11E5-E24B-48BD-BCED-47555D5E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3715" cy="4525963"/>
          </a:xfrm>
        </p:spPr>
        <p:txBody>
          <a:bodyPr>
            <a:normAutofit/>
          </a:bodyPr>
          <a:lstStyle/>
          <a:p>
            <a:r>
              <a:rPr lang="en-US" sz="1800" dirty="0"/>
              <a:t>SoftMax is a technique used for multi-class classification</a:t>
            </a:r>
          </a:p>
          <a:p>
            <a:r>
              <a:rPr lang="en-US" sz="1800" dirty="0"/>
              <a:t>In the final layer you need 1 neuron for each class</a:t>
            </a:r>
          </a:p>
          <a:p>
            <a:r>
              <a:rPr lang="en-US" sz="1800" dirty="0" err="1"/>
              <a:t>Softmax</a:t>
            </a:r>
            <a:r>
              <a:rPr lang="en-US" sz="1800" dirty="0"/>
              <a:t> returns the probability that the tested image belongs to the particular class</a:t>
            </a:r>
          </a:p>
          <a:p>
            <a:r>
              <a:rPr lang="en-US" sz="1800" dirty="0" err="1"/>
              <a:t>Softmax</a:t>
            </a:r>
            <a:r>
              <a:rPr lang="en-US" sz="1800" dirty="0"/>
              <a:t> is connected with special loss function </a:t>
            </a:r>
            <a:r>
              <a:rPr lang="en-US" sz="1800" b="1" dirty="0"/>
              <a:t>categorical </a:t>
            </a:r>
            <a:r>
              <a:rPr lang="en-US" sz="1800" b="1" dirty="0" err="1"/>
              <a:t>crossentropy</a:t>
            </a:r>
            <a:endParaRPr lang="en-US" sz="1800" b="1" dirty="0"/>
          </a:p>
          <a:p>
            <a:r>
              <a:rPr lang="pt-BR" sz="1000" dirty="0"/>
              <a:t>'))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2693D-06C0-43A7-AEB0-56EF060D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15" y="1792771"/>
            <a:ext cx="4819650" cy="34385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8B828-F2F4-4B6B-B5AB-107B4857F96C}"/>
              </a:ext>
            </a:extLst>
          </p:cNvPr>
          <p:cNvSpPr txBox="1">
            <a:spLocks/>
          </p:cNvSpPr>
          <p:nvPr/>
        </p:nvSpPr>
        <p:spPr>
          <a:xfrm>
            <a:off x="457200" y="5394050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Softmax</a:t>
            </a:r>
            <a:r>
              <a:rPr lang="en-US" sz="2000" dirty="0"/>
              <a:t> in </a:t>
            </a:r>
            <a:r>
              <a:rPr lang="en-US" sz="2000" dirty="0" err="1"/>
              <a:t>Keras</a:t>
            </a:r>
            <a:r>
              <a:rPr lang="en-US" sz="2000" dirty="0"/>
              <a:t>:</a:t>
            </a:r>
          </a:p>
          <a:p>
            <a:r>
              <a:rPr lang="pt-BR" sz="2000" dirty="0"/>
              <a:t>model.add(Dense(10, activation='softmax’))</a:t>
            </a:r>
          </a:p>
          <a:p>
            <a:r>
              <a:rPr lang="en-US" sz="2000" dirty="0" err="1"/>
              <a:t>model.compile</a:t>
            </a:r>
            <a:r>
              <a:rPr lang="en-US" sz="2000" dirty="0"/>
              <a:t>(loss='</a:t>
            </a:r>
            <a:r>
              <a:rPr lang="en-US" sz="2000" dirty="0" err="1"/>
              <a:t>categorical_crossentropy</a:t>
            </a:r>
            <a:r>
              <a:rPr lang="en-US" sz="2000" dirty="0"/>
              <a:t>’, 	optimizer='</a:t>
            </a:r>
            <a:r>
              <a:rPr lang="en-US" sz="2000" dirty="0" err="1"/>
              <a:t>adam</a:t>
            </a:r>
            <a:r>
              <a:rPr lang="en-US" sz="20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677286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DAC1-D708-4DE5-8E5C-B669E6F8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3E68-FD28-48FE-9C2D-62758C90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48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* From </a:t>
            </a:r>
            <a:r>
              <a:rPr lang="en-US" sz="1600" dirty="0" err="1"/>
              <a:t>Keras</a:t>
            </a:r>
            <a:r>
              <a:rPr lang="en-US" sz="1600" dirty="0"/>
              <a:t> tutorial</a:t>
            </a:r>
          </a:p>
        </p:txBody>
      </p:sp>
      <p:pic>
        <p:nvPicPr>
          <p:cNvPr id="1026" name="Picture 2" descr="Keras tutorial - network">
            <a:extLst>
              <a:ext uri="{FF2B5EF4-FFF2-40B4-BE49-F238E27FC236}">
                <a16:creationId xmlns:a16="http://schemas.microsoft.com/office/drawing/2014/main" id="{D2D4DA46-942E-44E4-A005-B8633A13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41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229600" cy="16002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pl-PL" dirty="0"/>
            </a:br>
            <a:r>
              <a:rPr lang="pl-PL" sz="2000" dirty="0"/>
              <a:t>psekula@umd.edu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8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00884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55191"/>
              </p:ext>
            </p:extLst>
          </p:nvPr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27436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15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61323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baseline="30000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95564"/>
              </p:ext>
            </p:extLst>
          </p:nvPr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629400" y="3276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Convolution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61323"/>
              </p:ext>
            </p:extLst>
          </p:nvPr>
        </p:nvGraphicFramePr>
        <p:xfrm>
          <a:off x="838200" y="2819400"/>
          <a:ext cx="2743200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r>
                        <a:rPr lang="pl-PL" sz="1600" u="none" strike="noStrike" baseline="30000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pl-PL" sz="1600" u="none" strike="noStrike" dirty="0">
                          <a:effectLst/>
                        </a:rPr>
                        <a:t> </a:t>
                      </a:r>
                      <a:r>
                        <a:rPr lang="pl-PL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95564"/>
              </p:ext>
            </p:extLst>
          </p:nvPr>
        </p:nvGraphicFramePr>
        <p:xfrm>
          <a:off x="4419600" y="3505200"/>
          <a:ext cx="13716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74721"/>
              </p:ext>
            </p:extLst>
          </p:nvPr>
        </p:nvGraphicFramePr>
        <p:xfrm>
          <a:off x="6629400" y="3276600"/>
          <a:ext cx="1828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40005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02383" y="38986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=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69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8 * 1 + 7 * 1 + 3 * 1 + 6 * 0 + 4 * 0 + 1 * 0 + 2 * (-1) + 2 * (-1) + 2 * (-1) = </a:t>
            </a:r>
            <a:r>
              <a:rPr lang="en-US" sz="2000" dirty="0"/>
              <a:t>14</a:t>
            </a:r>
            <a:r>
              <a:rPr lang="pl-PL" sz="2000" dirty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629400" y="3276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3787</Words>
  <Application>Microsoft Office PowerPoint</Application>
  <PresentationFormat>On-screen Show (4:3)</PresentationFormat>
  <Paragraphs>2424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Convolutional Neural Networks</vt:lpstr>
      <vt:lpstr>Motivation</vt:lpstr>
      <vt:lpstr>Image representation (hitherto approach)</vt:lpstr>
      <vt:lpstr>Image representation - problems</vt:lpstr>
      <vt:lpstr>CNN Basics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Convolution Operation</vt:lpstr>
      <vt:lpstr>Vertical edge detection</vt:lpstr>
      <vt:lpstr>Vertical edge detection</vt:lpstr>
      <vt:lpstr>Vertical edge detection</vt:lpstr>
      <vt:lpstr>Vertical edge detection</vt:lpstr>
      <vt:lpstr>Vertical edge detection</vt:lpstr>
      <vt:lpstr>Vertical edge detection</vt:lpstr>
      <vt:lpstr>Vertical edge detection</vt:lpstr>
      <vt:lpstr>Other filters</vt:lpstr>
      <vt:lpstr>Other filters</vt:lpstr>
      <vt:lpstr>Other filters</vt:lpstr>
      <vt:lpstr>Convolve RGB images</vt:lpstr>
      <vt:lpstr>Convolve RGB images</vt:lpstr>
      <vt:lpstr>Convolve RGB images</vt:lpstr>
      <vt:lpstr>Multiple filters</vt:lpstr>
      <vt:lpstr>Multiple filters</vt:lpstr>
      <vt:lpstr>Multiple filters</vt:lpstr>
      <vt:lpstr>Multiple filters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CNN Details</vt:lpstr>
      <vt:lpstr>Padding (1/3)</vt:lpstr>
      <vt:lpstr>Padding (2/3)</vt:lpstr>
      <vt:lpstr>Padding (3/3)</vt:lpstr>
      <vt:lpstr>Stride (1/3)</vt:lpstr>
      <vt:lpstr>Stride (2/3)</vt:lpstr>
      <vt:lpstr>Convolution Operation</vt:lpstr>
      <vt:lpstr>Stride (2/3)</vt:lpstr>
      <vt:lpstr>Stride (2/3)</vt:lpstr>
      <vt:lpstr>Stride (2/3)</vt:lpstr>
      <vt:lpstr>Stride (3/3)</vt:lpstr>
      <vt:lpstr>Max Pooling</vt:lpstr>
      <vt:lpstr>Max Pooling</vt:lpstr>
      <vt:lpstr>Max Pooling</vt:lpstr>
      <vt:lpstr>Max Pooling</vt:lpstr>
      <vt:lpstr>Max Pooling</vt:lpstr>
      <vt:lpstr>Max Pooling</vt:lpstr>
      <vt:lpstr>Max Pooling</vt:lpstr>
      <vt:lpstr>Max Pooling - Summary</vt:lpstr>
      <vt:lpstr>SoftMax</vt:lpstr>
      <vt:lpstr>CNN example</vt:lpstr>
      <vt:lpstr>Thank you  Q &amp; A psekula@umd.edu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przemek</dc:creator>
  <cp:lastModifiedBy>Przemyslaw Michal Sekula</cp:lastModifiedBy>
  <cp:revision>87</cp:revision>
  <dcterms:created xsi:type="dcterms:W3CDTF">2017-09-10T21:17:18Z</dcterms:created>
  <dcterms:modified xsi:type="dcterms:W3CDTF">2022-05-20T21:13:34Z</dcterms:modified>
</cp:coreProperties>
</file>